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256" r:id="rId2"/>
    <p:sldId id="266" r:id="rId3"/>
    <p:sldId id="267" r:id="rId4"/>
    <p:sldId id="268" r:id="rId5"/>
    <p:sldId id="269" r:id="rId6"/>
    <p:sldId id="270" r:id="rId7"/>
    <p:sldId id="259" r:id="rId8"/>
    <p:sldId id="261" r:id="rId9"/>
    <p:sldId id="271" r:id="rId10"/>
    <p:sldId id="263" r:id="rId11"/>
    <p:sldId id="264" r:id="rId12"/>
    <p:sldId id="265" r:id="rId13"/>
    <p:sldId id="272" r:id="rId14"/>
    <p:sldId id="273" r:id="rId15"/>
    <p:sldId id="274" r:id="rId16"/>
    <p:sldId id="275" r:id="rId17"/>
    <p:sldId id="276" r:id="rId18"/>
    <p:sldId id="277" r:id="rId19"/>
    <p:sldId id="278" r:id="rId20"/>
    <p:sldId id="279"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637355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38D5559-D443-46AE-9216-00926BB2B84E}"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1170413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31841379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4"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14386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25908809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2869471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19201556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39527738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17792362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0"/>
            <a:ext cx="109728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600" y="3938589"/>
            <a:ext cx="109728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fld id="{B7AB052E-D193-4986-8736-FD8D2D1F250D}" type="slidenum">
              <a:rPr lang="en-US" altLang="en-US"/>
              <a:pPr/>
              <a:t>‹#›</a:t>
            </a:fld>
            <a:endParaRPr lang="en-US" altLang="en-US"/>
          </a:p>
        </p:txBody>
      </p:sp>
    </p:spTree>
    <p:extLst>
      <p:ext uri="{BB962C8B-B14F-4D97-AF65-F5344CB8AC3E}">
        <p14:creationId xmlns:p14="http://schemas.microsoft.com/office/powerpoint/2010/main" val="980989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3275196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3117878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38D5559-D443-46AE-9216-00926BB2B84E}"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10588421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38D5559-D443-46AE-9216-00926BB2B84E}" type="datetimeFigureOut">
              <a:rPr lang="en-US" smtClean="0"/>
              <a:t>4/19/2021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2743129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2103878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4283172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7" name="Date Placeholder 4"/>
          <p:cNvSpPr>
            <a:spLocks noGrp="1"/>
          </p:cNvSpPr>
          <p:nvPr>
            <p:ph type="dt" sz="half" idx="10"/>
          </p:nvPr>
        </p:nvSpPr>
        <p:spPr/>
        <p:txBody>
          <a:bodyPr/>
          <a:lstStyle/>
          <a:p>
            <a:fld id="{438D5559-D443-46AE-9216-00926BB2B84E}" type="datetimeFigureOut">
              <a:rPr lang="en-US" smtClean="0"/>
              <a:t>4/19/2021</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26526945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438D5559-D443-46AE-9216-00926BB2B84E}" type="datetimeFigureOut">
              <a:rPr lang="en-US" smtClean="0"/>
              <a:t>4/19/2021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7F6A40-1C5F-49BB-9443-BDD6443BF4F3}" type="slidenum">
              <a:rPr lang="en-US" smtClean="0"/>
              <a:t>‹#›</a:t>
            </a:fld>
            <a:endParaRPr lang="en-US"/>
          </a:p>
        </p:txBody>
      </p:sp>
    </p:spTree>
    <p:extLst>
      <p:ext uri="{BB962C8B-B14F-4D97-AF65-F5344CB8AC3E}">
        <p14:creationId xmlns:p14="http://schemas.microsoft.com/office/powerpoint/2010/main" val="26075722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5.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0">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1">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2">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3">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38D5559-D443-46AE-9216-00926BB2B84E}" type="datetimeFigureOut">
              <a:rPr lang="en-US" smtClean="0"/>
              <a:t>4/19/2021</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9D7F6A40-1C5F-49BB-9443-BDD6443BF4F3}" type="slidenum">
              <a:rPr lang="en-US" smtClean="0"/>
              <a:t>‹#›</a:t>
            </a:fld>
            <a:endParaRPr lang="en-US"/>
          </a:p>
        </p:txBody>
      </p:sp>
    </p:spTree>
    <p:extLst>
      <p:ext uri="{BB962C8B-B14F-4D97-AF65-F5344CB8AC3E}">
        <p14:creationId xmlns:p14="http://schemas.microsoft.com/office/powerpoint/2010/main" val="3873285654"/>
      </p:ext>
    </p:extLst>
  </p:cSld>
  <p:clrMap bg1="dk1" tx1="lt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3200" b="1" dirty="0" smtClean="0"/>
              <a:t>“The Auto/biographical Narrative and Ethical issues: Reflections on Three </a:t>
            </a:r>
            <a:r>
              <a:rPr lang="en-US" sz="3200" b="1" dirty="0" smtClean="0"/>
              <a:t>Projects”</a:t>
            </a:r>
            <a:endParaRPr lang="en-US" sz="3200" dirty="0"/>
          </a:p>
        </p:txBody>
      </p:sp>
      <p:sp>
        <p:nvSpPr>
          <p:cNvPr id="3" name="Subtitle 2"/>
          <p:cNvSpPr>
            <a:spLocks noGrp="1"/>
          </p:cNvSpPr>
          <p:nvPr>
            <p:ph type="subTitle" idx="1"/>
          </p:nvPr>
        </p:nvSpPr>
        <p:spPr/>
        <p:txBody>
          <a:bodyPr>
            <a:normAutofit fontScale="25000" lnSpcReduction="20000"/>
          </a:bodyPr>
          <a:lstStyle/>
          <a:p>
            <a:pPr algn="ctr"/>
            <a:r>
              <a:rPr lang="en-US" b="1" dirty="0"/>
              <a:t>(</a:t>
            </a:r>
            <a:r>
              <a:rPr lang="en-US" sz="5600" b="1" dirty="0"/>
              <a:t>Scholarly Integrity and Research Compliance Investigator Series </a:t>
            </a:r>
            <a:r>
              <a:rPr lang="en-US" sz="5600" b="1" dirty="0" smtClean="0"/>
              <a:t>Webinar)</a:t>
            </a:r>
          </a:p>
          <a:p>
            <a:pPr algn="ctr"/>
            <a:r>
              <a:rPr lang="en-US" sz="5600" b="1" dirty="0" smtClean="0"/>
              <a:t>April </a:t>
            </a:r>
            <a:r>
              <a:rPr lang="en-US" sz="5600" b="1" dirty="0"/>
              <a:t>21, </a:t>
            </a:r>
            <a:r>
              <a:rPr lang="en-US" sz="5600" b="1" dirty="0" smtClean="0"/>
              <a:t>2021</a:t>
            </a:r>
          </a:p>
          <a:p>
            <a:pPr algn="ctr"/>
            <a:r>
              <a:rPr lang="en-US" sz="5600" b="1" dirty="0" smtClean="0"/>
              <a:t>Suchitra </a:t>
            </a:r>
            <a:r>
              <a:rPr lang="en-US" sz="5600" b="1" dirty="0" smtClean="0"/>
              <a:t>Samanta</a:t>
            </a:r>
          </a:p>
          <a:p>
            <a:pPr algn="ctr"/>
            <a:r>
              <a:rPr lang="en-US" sz="5600" b="1" dirty="0" smtClean="0"/>
              <a:t>Associate PROFESSOR, Collegiate faculty</a:t>
            </a:r>
          </a:p>
          <a:p>
            <a:pPr algn="ctr"/>
            <a:r>
              <a:rPr lang="en-US" sz="5600" b="1" dirty="0" smtClean="0"/>
              <a:t>Women’s &amp; Gender Studies program</a:t>
            </a:r>
          </a:p>
          <a:p>
            <a:pPr algn="ctr"/>
            <a:r>
              <a:rPr lang="en-US" sz="5600" b="1" dirty="0" smtClean="0"/>
              <a:t>Dept. of sociology, Virginia tech</a:t>
            </a:r>
            <a:r>
              <a:rPr lang="en-US" sz="5600" dirty="0"/>
              <a:t/>
            </a:r>
            <a:br>
              <a:rPr lang="en-US" sz="5600" dirty="0"/>
            </a:br>
            <a:endParaRPr lang="en-US" sz="5600" dirty="0"/>
          </a:p>
        </p:txBody>
      </p:sp>
    </p:spTree>
    <p:extLst>
      <p:ext uri="{BB962C8B-B14F-4D97-AF65-F5344CB8AC3E}">
        <p14:creationId xmlns:p14="http://schemas.microsoft.com/office/powerpoint/2010/main" val="20652965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4"/>
          <p:cNvSpPr>
            <a:spLocks noGrp="1" noChangeArrowheads="1"/>
          </p:cNvSpPr>
          <p:nvPr>
            <p:ph type="title"/>
          </p:nvPr>
        </p:nvSpPr>
        <p:spPr/>
        <p:txBody>
          <a:bodyPr/>
          <a:lstStyle/>
          <a:p>
            <a:pPr algn="ctr" eaLnBrk="1" hangingPunct="1"/>
            <a:r>
              <a:rPr lang="en-US" altLang="en-US" sz="3200" b="1" dirty="0" smtClean="0"/>
              <a:t>Non-formal education: “Home School”</a:t>
            </a:r>
            <a:endParaRPr lang="en-US" altLang="en-US" sz="3200" b="1" dirty="0" smtClean="0"/>
          </a:p>
        </p:txBody>
      </p:sp>
      <p:pic>
        <p:nvPicPr>
          <p:cNvPr id="17412" name="Picture 7" descr="7"/>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864605" y="2570402"/>
            <a:ext cx="2462789" cy="16824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7411" name="Rectangle 6"/>
          <p:cNvSpPr>
            <a:spLocks noGrp="1" noChangeArrowheads="1"/>
          </p:cNvSpPr>
          <p:nvPr>
            <p:ph type="body" sz="half" idx="2"/>
          </p:nvPr>
        </p:nvSpPr>
        <p:spPr>
          <a:xfrm>
            <a:off x="1981200" y="5715001"/>
            <a:ext cx="8229600" cy="411163"/>
          </a:xfrm>
        </p:spPr>
        <p:txBody>
          <a:bodyPr/>
          <a:lstStyle/>
          <a:p>
            <a:pPr eaLnBrk="1" hangingPunct="1">
              <a:lnSpc>
                <a:spcPct val="80000"/>
              </a:lnSpc>
            </a:pPr>
            <a:r>
              <a:rPr lang="en-US" altLang="en-US" sz="2400"/>
              <a:t>The young teacher is in the right corner</a:t>
            </a:r>
          </a:p>
        </p:txBody>
      </p:sp>
    </p:spTree>
    <p:extLst>
      <p:ext uri="{BB962C8B-B14F-4D97-AF65-F5344CB8AC3E}">
        <p14:creationId xmlns:p14="http://schemas.microsoft.com/office/powerpoint/2010/main" val="2547648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4"/>
          <p:cNvSpPr>
            <a:spLocks noGrp="1" noChangeArrowheads="1"/>
          </p:cNvSpPr>
          <p:nvPr>
            <p:ph type="title"/>
          </p:nvPr>
        </p:nvSpPr>
        <p:spPr/>
        <p:txBody>
          <a:bodyPr/>
          <a:lstStyle/>
          <a:p>
            <a:pPr algn="ctr" eaLnBrk="1" hangingPunct="1"/>
            <a:r>
              <a:rPr lang="en-US" altLang="en-US" sz="3200" b="1" dirty="0" smtClean="0"/>
              <a:t>Non-formal education: </a:t>
            </a:r>
            <a:r>
              <a:rPr lang="en-US" altLang="en-US" sz="3200" b="1" dirty="0" err="1" smtClean="0"/>
              <a:t>Nayla’s</a:t>
            </a:r>
            <a:r>
              <a:rPr lang="en-US" altLang="en-US" sz="3200" b="1" dirty="0" smtClean="0"/>
              <a:t> </a:t>
            </a:r>
            <a:r>
              <a:rPr lang="en-US" altLang="en-US" sz="3200" b="1" dirty="0" smtClean="0"/>
              <a:t>Home School</a:t>
            </a:r>
          </a:p>
        </p:txBody>
      </p:sp>
      <p:pic>
        <p:nvPicPr>
          <p:cNvPr id="16388" name="Picture 7" descr="8"/>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276600" y="1219201"/>
            <a:ext cx="5562600" cy="37449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6387" name="Rectangle 6"/>
          <p:cNvSpPr>
            <a:spLocks noGrp="1" noChangeArrowheads="1"/>
          </p:cNvSpPr>
          <p:nvPr>
            <p:ph type="body" sz="half" idx="2"/>
          </p:nvPr>
        </p:nvSpPr>
        <p:spPr>
          <a:xfrm>
            <a:off x="1981200" y="5257801"/>
            <a:ext cx="8229600" cy="868363"/>
          </a:xfrm>
        </p:spPr>
        <p:txBody>
          <a:bodyPr/>
          <a:lstStyle/>
          <a:p>
            <a:pPr eaLnBrk="1" hangingPunct="1">
              <a:lnSpc>
                <a:spcPct val="90000"/>
              </a:lnSpc>
            </a:pPr>
            <a:r>
              <a:rPr lang="en-US" altLang="en-US"/>
              <a:t>Nayla, in the black and yellow salwar-kameez, with her students (ages 12-23)</a:t>
            </a:r>
          </a:p>
        </p:txBody>
      </p:sp>
    </p:spTree>
    <p:extLst>
      <p:ext uri="{BB962C8B-B14F-4D97-AF65-F5344CB8AC3E}">
        <p14:creationId xmlns:p14="http://schemas.microsoft.com/office/powerpoint/2010/main" val="1917725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Grp="1" noChangeArrowheads="1"/>
          </p:cNvSpPr>
          <p:nvPr>
            <p:ph type="title"/>
          </p:nvPr>
        </p:nvSpPr>
        <p:spPr/>
        <p:txBody>
          <a:bodyPr/>
          <a:lstStyle/>
          <a:p>
            <a:pPr algn="ctr" eaLnBrk="1" hangingPunct="1"/>
            <a:r>
              <a:rPr lang="en-US" altLang="en-US" sz="4000" b="1" dirty="0"/>
              <a:t>Social workers and their assistants</a:t>
            </a:r>
          </a:p>
        </p:txBody>
      </p:sp>
      <p:pic>
        <p:nvPicPr>
          <p:cNvPr id="18436" name="Picture 7" descr="1"/>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858509" y="1858040"/>
            <a:ext cx="2474981" cy="167030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435" name="Rectangle 6"/>
          <p:cNvSpPr>
            <a:spLocks noGrp="1" noChangeArrowheads="1"/>
          </p:cNvSpPr>
          <p:nvPr>
            <p:ph type="body" sz="half" idx="2"/>
          </p:nvPr>
        </p:nvSpPr>
        <p:spPr>
          <a:xfrm>
            <a:off x="2133600" y="5715001"/>
            <a:ext cx="8229600" cy="792163"/>
          </a:xfrm>
        </p:spPr>
        <p:txBody>
          <a:bodyPr/>
          <a:lstStyle/>
          <a:p>
            <a:pPr eaLnBrk="1" hangingPunct="1">
              <a:lnSpc>
                <a:spcPct val="80000"/>
              </a:lnSpc>
            </a:pPr>
            <a:r>
              <a:rPr lang="en-US" altLang="en-US" sz="1800"/>
              <a:t>Shahnaz (red and white outfit) and Shamsa (blue outfit), both  Senior Social Workers with AAES/FAB, have Masters degrees from Calcutta University</a:t>
            </a:r>
          </a:p>
        </p:txBody>
      </p:sp>
    </p:spTree>
    <p:extLst>
      <p:ext uri="{BB962C8B-B14F-4D97-AF65-F5344CB8AC3E}">
        <p14:creationId xmlns:p14="http://schemas.microsoft.com/office/powerpoint/2010/main" val="26487890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Uncertainties </a:t>
            </a:r>
            <a:r>
              <a:rPr lang="en-US" sz="2800" b="1" dirty="0" smtClean="0"/>
              <a:t>in </a:t>
            </a:r>
            <a:r>
              <a:rPr lang="en-US" sz="2800" b="1" dirty="0" smtClean="0"/>
              <a:t>the ethnographic “encounter”</a:t>
            </a:r>
            <a:endParaRPr lang="en-US" sz="2800" b="1" dirty="0"/>
          </a:p>
        </p:txBody>
      </p:sp>
      <p:sp>
        <p:nvSpPr>
          <p:cNvPr id="3" name="Content Placeholder 2"/>
          <p:cNvSpPr>
            <a:spLocks noGrp="1"/>
          </p:cNvSpPr>
          <p:nvPr>
            <p:ph idx="1"/>
          </p:nvPr>
        </p:nvSpPr>
        <p:spPr/>
        <p:txBody>
          <a:bodyPr>
            <a:normAutofit fontScale="85000" lnSpcReduction="10000"/>
          </a:bodyPr>
          <a:lstStyle/>
          <a:p>
            <a:r>
              <a:rPr lang="en-US" sz="2400" dirty="0" smtClean="0"/>
              <a:t>My own privilege, by class, education, and as a member of the religious majority (Hindu) in India, in this ethnographic encounter</a:t>
            </a:r>
          </a:p>
          <a:p>
            <a:r>
              <a:rPr lang="en-US" sz="2400" dirty="0" smtClean="0"/>
              <a:t>What worked for me: shared languages (Bengali, Hindi), and culture; as a woman speaking with women</a:t>
            </a:r>
          </a:p>
          <a:p>
            <a:r>
              <a:rPr lang="en-US" sz="2400" dirty="0" smtClean="0"/>
              <a:t>However, given the exigencies of very hard lives, I could meet and talk only once with some participants; some I met several times</a:t>
            </a:r>
          </a:p>
          <a:p>
            <a:r>
              <a:rPr lang="en-US" sz="2400" dirty="0" smtClean="0"/>
              <a:t>The very personal details in narratives, of extreme financial hardship, family illness, responsibilities for younger siblings</a:t>
            </a:r>
          </a:p>
          <a:p>
            <a:r>
              <a:rPr lang="en-US" sz="2400" dirty="0" smtClean="0"/>
              <a:t>The dowry project, which I requested because I could not effectively conduct this</a:t>
            </a:r>
          </a:p>
          <a:p>
            <a:r>
              <a:rPr lang="en-US" sz="2400" dirty="0" smtClean="0"/>
              <a:t>A participant’s secret engagement to a fellow social worker</a:t>
            </a:r>
          </a:p>
          <a:p>
            <a:endParaRPr lang="en-US" dirty="0"/>
          </a:p>
        </p:txBody>
      </p:sp>
    </p:spTree>
    <p:extLst>
      <p:ext uri="{BB962C8B-B14F-4D97-AF65-F5344CB8AC3E}">
        <p14:creationId xmlns:p14="http://schemas.microsoft.com/office/powerpoint/2010/main" val="3114807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t>“Education as a path to ‘being someone’” my concluding words</a:t>
            </a:r>
            <a:endParaRPr lang="en-US" sz="3200" b="1" dirty="0"/>
          </a:p>
        </p:txBody>
      </p:sp>
      <p:sp>
        <p:nvSpPr>
          <p:cNvPr id="3" name="Content Placeholder 2"/>
          <p:cNvSpPr>
            <a:spLocks noGrp="1"/>
          </p:cNvSpPr>
          <p:nvPr>
            <p:ph idx="1"/>
          </p:nvPr>
        </p:nvSpPr>
        <p:spPr/>
        <p:txBody>
          <a:bodyPr>
            <a:noAutofit/>
          </a:bodyPr>
          <a:lstStyle/>
          <a:p>
            <a:r>
              <a:rPr lang="en-US" sz="2400" dirty="0" smtClean="0"/>
              <a:t>I refer to Martha Nussbaum, on education as a matter of social justice, a human right, and integral to women’s self-respect (2010)</a:t>
            </a:r>
          </a:p>
          <a:p>
            <a:r>
              <a:rPr lang="en-US" sz="2400" dirty="0" smtClean="0"/>
              <a:t>“Muslim women, who, in the face of considerable odds, evidently aspire to an education, who persevere towards their goals of “being someone,” and towards some degree of autonomy, inspiring those who follow. It requires political will in India to recognize [their realities]…to…implement those measures that afford Muslim women their human rights in a secular democracy.” </a:t>
            </a:r>
            <a:r>
              <a:rPr lang="en-US" sz="2400" dirty="0" smtClean="0"/>
              <a:t>(Samanta 2016</a:t>
            </a:r>
            <a:r>
              <a:rPr lang="en-US" sz="2400" dirty="0" smtClean="0"/>
              <a:t>)</a:t>
            </a:r>
            <a:endParaRPr lang="en-US" sz="2400" dirty="0"/>
          </a:p>
        </p:txBody>
      </p:sp>
    </p:spTree>
    <p:extLst>
      <p:ext uri="{BB962C8B-B14F-4D97-AF65-F5344CB8AC3E}">
        <p14:creationId xmlns:p14="http://schemas.microsoft.com/office/powerpoint/2010/main" val="660125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t>Two other publications from this project, why and how I wrote them</a:t>
            </a:r>
            <a:endParaRPr lang="en-US" sz="3200" b="1" dirty="0"/>
          </a:p>
        </p:txBody>
      </p:sp>
      <p:sp>
        <p:nvSpPr>
          <p:cNvPr id="3" name="Content Placeholder 2"/>
          <p:cNvSpPr>
            <a:spLocks noGrp="1"/>
          </p:cNvSpPr>
          <p:nvPr>
            <p:ph idx="1"/>
          </p:nvPr>
        </p:nvSpPr>
        <p:spPr/>
        <p:txBody>
          <a:bodyPr>
            <a:normAutofit/>
          </a:bodyPr>
          <a:lstStyle/>
          <a:p>
            <a:r>
              <a:rPr lang="en-US" sz="2400" dirty="0" smtClean="0"/>
              <a:t>Why did I stop work on this project in 2002?</a:t>
            </a:r>
          </a:p>
          <a:p>
            <a:r>
              <a:rPr lang="en-US" sz="2400" dirty="0" smtClean="0"/>
              <a:t>My paper, “The ‘War on Terror’ and Withdrawing American Charity” (</a:t>
            </a:r>
            <a:r>
              <a:rPr lang="en-US" sz="2400" i="1" dirty="0" smtClean="0"/>
              <a:t>Meridians</a:t>
            </a:r>
            <a:r>
              <a:rPr lang="en-US" sz="2400" dirty="0" smtClean="0"/>
              <a:t>, 2004): writing an indictment “from the trenches”</a:t>
            </a:r>
          </a:p>
          <a:p>
            <a:r>
              <a:rPr lang="en-US" sz="2400" dirty="0" smtClean="0"/>
              <a:t>Article-sized entry in </a:t>
            </a:r>
            <a:r>
              <a:rPr lang="en-US" sz="2400" i="1" dirty="0" smtClean="0"/>
              <a:t>Encyclopedia of Women and Islamic Cultures</a:t>
            </a:r>
            <a:r>
              <a:rPr lang="en-US" sz="2400" dirty="0" smtClean="0"/>
              <a:t> on women and </a:t>
            </a:r>
            <a:r>
              <a:rPr lang="en-US" sz="2400" dirty="0" smtClean="0"/>
              <a:t>education: giving voice to Muslim women </a:t>
            </a:r>
            <a:r>
              <a:rPr lang="en-US" sz="2400" dirty="0" smtClean="0"/>
              <a:t>(2017 Brill online; 2020, print, Volume 4</a:t>
            </a:r>
            <a:r>
              <a:rPr lang="en-US" sz="2400" dirty="0" smtClean="0"/>
              <a:t>)</a:t>
            </a:r>
            <a:endParaRPr lang="en-US" sz="2400" dirty="0"/>
          </a:p>
        </p:txBody>
      </p:sp>
    </p:spTree>
    <p:extLst>
      <p:ext uri="{BB962C8B-B14F-4D97-AF65-F5344CB8AC3E}">
        <p14:creationId xmlns:p14="http://schemas.microsoft.com/office/powerpoint/2010/main" val="4144653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t>Asian/American women in U.S. community college</a:t>
            </a:r>
            <a:endParaRPr lang="en-US" sz="3200" b="1" dirty="0"/>
          </a:p>
        </p:txBody>
      </p:sp>
      <p:sp>
        <p:nvSpPr>
          <p:cNvPr id="3" name="Content Placeholder 2"/>
          <p:cNvSpPr>
            <a:spLocks noGrp="1"/>
          </p:cNvSpPr>
          <p:nvPr>
            <p:ph idx="1"/>
          </p:nvPr>
        </p:nvSpPr>
        <p:spPr/>
        <p:txBody>
          <a:bodyPr>
            <a:normAutofit fontScale="92500" lnSpcReduction="20000"/>
          </a:bodyPr>
          <a:lstStyle/>
          <a:p>
            <a:r>
              <a:rPr lang="en-US" dirty="0" smtClean="0"/>
              <a:t>My objectives: two related motives:</a:t>
            </a:r>
          </a:p>
          <a:p>
            <a:r>
              <a:rPr lang="en-US" dirty="0" smtClean="0"/>
              <a:t>(1) to add dimension, in a context of immigrations, in qualitative research involving ‘educational histories’, to the Model Minority Myth about Asians in the U.S.</a:t>
            </a:r>
          </a:p>
          <a:p>
            <a:r>
              <a:rPr lang="en-US" dirty="0" smtClean="0"/>
              <a:t>(2) the role of the community college in furthering the aspirations of this diverse demographic that is homogenized, by class and cultural difference, and different histories</a:t>
            </a:r>
          </a:p>
          <a:p>
            <a:r>
              <a:rPr lang="en-US" dirty="0" smtClean="0"/>
              <a:t>“Democracy’s colleges,” majority are students from minorities</a:t>
            </a:r>
          </a:p>
          <a:p>
            <a:r>
              <a:rPr lang="en-US" dirty="0" smtClean="0"/>
              <a:t>Asians as 6% of </a:t>
            </a:r>
            <a:r>
              <a:rPr lang="en-US" dirty="0" smtClean="0"/>
              <a:t>around 9 million students </a:t>
            </a:r>
            <a:r>
              <a:rPr lang="en-US" dirty="0" smtClean="0"/>
              <a:t>in community colleges nationwide</a:t>
            </a:r>
          </a:p>
          <a:p>
            <a:r>
              <a:rPr lang="en-US" dirty="0" smtClean="0"/>
              <a:t>Around 60% are women; a quarter of that number are mothers</a:t>
            </a:r>
          </a:p>
          <a:p>
            <a:r>
              <a:rPr lang="en-US" dirty="0" smtClean="0"/>
              <a:t>Advantages: scholarships, Pell grants, smaller classes, flexible 2-year programs; low tuition (a third of public universities)</a:t>
            </a:r>
            <a:endParaRPr lang="en-US" dirty="0"/>
          </a:p>
        </p:txBody>
      </p:sp>
    </p:spTree>
    <p:extLst>
      <p:ext uri="{BB962C8B-B14F-4D97-AF65-F5344CB8AC3E}">
        <p14:creationId xmlns:p14="http://schemas.microsoft.com/office/powerpoint/2010/main" val="28629513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Four stories of women in community college</a:t>
            </a:r>
            <a:endParaRPr lang="en-US" sz="3200" b="1" dirty="0"/>
          </a:p>
        </p:txBody>
      </p:sp>
      <p:sp>
        <p:nvSpPr>
          <p:cNvPr id="3" name="Content Placeholder 2"/>
          <p:cNvSpPr>
            <a:spLocks noGrp="1"/>
          </p:cNvSpPr>
          <p:nvPr>
            <p:ph idx="1"/>
          </p:nvPr>
        </p:nvSpPr>
        <p:spPr/>
        <p:txBody>
          <a:bodyPr>
            <a:normAutofit/>
          </a:bodyPr>
          <a:lstStyle/>
          <a:p>
            <a:r>
              <a:rPr lang="en-US" b="1" dirty="0" err="1" smtClean="0"/>
              <a:t>Sarita</a:t>
            </a:r>
            <a:r>
              <a:rPr lang="en-US" dirty="0" smtClean="0"/>
              <a:t>, born in India, married to naturalized Indian American, a mother, in Nursing</a:t>
            </a:r>
          </a:p>
          <a:p>
            <a:r>
              <a:rPr lang="en-US" b="1" dirty="0" smtClean="0"/>
              <a:t>Jeanne</a:t>
            </a:r>
            <a:r>
              <a:rPr lang="en-US" dirty="0" smtClean="0"/>
              <a:t>, born in Seoul, Korean/white, a mother, in Information Technology</a:t>
            </a:r>
          </a:p>
          <a:p>
            <a:r>
              <a:rPr lang="en-US" b="1" dirty="0" smtClean="0"/>
              <a:t>Jennifer</a:t>
            </a:r>
            <a:r>
              <a:rPr lang="en-US" dirty="0" smtClean="0"/>
              <a:t>, born in the U.S., Vietnamese, in Nursing</a:t>
            </a:r>
          </a:p>
          <a:p>
            <a:r>
              <a:rPr lang="en-US" b="1" dirty="0" smtClean="0"/>
              <a:t>Lily</a:t>
            </a:r>
            <a:r>
              <a:rPr lang="en-US" dirty="0" smtClean="0"/>
              <a:t>, born in the U.S., Cambodian, in Business Administration</a:t>
            </a:r>
          </a:p>
          <a:p>
            <a:r>
              <a:rPr lang="en-US" dirty="0" smtClean="0"/>
              <a:t>[These speak of financial hardship, family obligations, cultural norms of gender, and related expectations, </a:t>
            </a:r>
            <a:r>
              <a:rPr lang="en-US" dirty="0" smtClean="0"/>
              <a:t>mental illness, but </a:t>
            </a:r>
            <a:r>
              <a:rPr lang="en-US" dirty="0" smtClean="0"/>
              <a:t>also of perseverance and achievement, facilitated by the community college; other stories speak of families experiencing downward mobility, reversed gender norms]</a:t>
            </a:r>
            <a:endParaRPr lang="en-US" dirty="0"/>
          </a:p>
        </p:txBody>
      </p:sp>
    </p:spTree>
    <p:extLst>
      <p:ext uri="{BB962C8B-B14F-4D97-AF65-F5344CB8AC3E}">
        <p14:creationId xmlns:p14="http://schemas.microsoft.com/office/powerpoint/2010/main" val="2473017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The American Community College as ‘Stepping Stone’ </a:t>
            </a:r>
            <a:r>
              <a:rPr lang="en-US" sz="3200" b="1" dirty="0" smtClean="0"/>
              <a:t>(my concluding words, Samanta 2018</a:t>
            </a:r>
            <a:r>
              <a:rPr lang="en-US" sz="3200" b="1" dirty="0" smtClean="0"/>
              <a:t>)</a:t>
            </a:r>
            <a:endParaRPr lang="en-US" sz="3200" b="1" dirty="0"/>
          </a:p>
        </p:txBody>
      </p:sp>
      <p:sp>
        <p:nvSpPr>
          <p:cNvPr id="3" name="Content Placeholder 2"/>
          <p:cNvSpPr>
            <a:spLocks noGrp="1"/>
          </p:cNvSpPr>
          <p:nvPr>
            <p:ph idx="1"/>
          </p:nvPr>
        </p:nvSpPr>
        <p:spPr/>
        <p:txBody>
          <a:bodyPr>
            <a:normAutofit/>
          </a:bodyPr>
          <a:lstStyle/>
          <a:p>
            <a:r>
              <a:rPr lang="en-US" sz="2800" dirty="0" smtClean="0"/>
              <a:t>“Life stories speak to a people’s humanity, their strivings, their achievements, but also to their setbacks. Personal histories…speak of trajectories and of change. It is in accounts of real lives that we can add dimension to the Asian story in the United </a:t>
            </a:r>
            <a:r>
              <a:rPr lang="en-US" sz="2800" dirty="0" smtClean="0"/>
              <a:t>States” (Samanta 2018).</a:t>
            </a:r>
            <a:endParaRPr lang="en-US" sz="2800" dirty="0"/>
          </a:p>
        </p:txBody>
      </p:sp>
    </p:spTree>
    <p:extLst>
      <p:ext uri="{BB962C8B-B14F-4D97-AF65-F5344CB8AC3E}">
        <p14:creationId xmlns:p14="http://schemas.microsoft.com/office/powerpoint/2010/main" val="1042302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An overview, in conclusion</a:t>
            </a:r>
            <a:endParaRPr lang="en-US" sz="3200" b="1" dirty="0"/>
          </a:p>
        </p:txBody>
      </p:sp>
      <p:sp>
        <p:nvSpPr>
          <p:cNvPr id="3" name="Content Placeholder 2"/>
          <p:cNvSpPr>
            <a:spLocks noGrp="1"/>
          </p:cNvSpPr>
          <p:nvPr>
            <p:ph idx="1"/>
          </p:nvPr>
        </p:nvSpPr>
        <p:spPr/>
        <p:txBody>
          <a:bodyPr>
            <a:normAutofit fontScale="85000" lnSpcReduction="10000"/>
          </a:bodyPr>
          <a:lstStyle/>
          <a:p>
            <a:r>
              <a:rPr lang="en-US" sz="2400" b="1" dirty="0" smtClean="0"/>
              <a:t>My ethical imperative</a:t>
            </a:r>
            <a:r>
              <a:rPr lang="en-US" sz="2400" dirty="0" smtClean="0"/>
              <a:t> that inspired each </a:t>
            </a:r>
            <a:r>
              <a:rPr lang="en-US" sz="2400" dirty="0" smtClean="0"/>
              <a:t>project</a:t>
            </a:r>
            <a:r>
              <a:rPr lang="en-US" sz="2400" dirty="0" smtClean="0"/>
              <a:t>: </a:t>
            </a:r>
            <a:r>
              <a:rPr lang="en-US" sz="2400" dirty="0" smtClean="0"/>
              <a:t>centrally to </a:t>
            </a:r>
            <a:r>
              <a:rPr lang="en-US" sz="2400" b="1" dirty="0" smtClean="0"/>
              <a:t>give</a:t>
            </a:r>
            <a:r>
              <a:rPr lang="en-US" sz="2400" dirty="0" smtClean="0"/>
              <a:t> </a:t>
            </a:r>
            <a:r>
              <a:rPr lang="en-US" sz="2400" b="1" dirty="0" smtClean="0"/>
              <a:t>voice</a:t>
            </a:r>
            <a:r>
              <a:rPr lang="en-US" sz="2400" dirty="0" smtClean="0"/>
              <a:t> where these </a:t>
            </a:r>
            <a:r>
              <a:rPr lang="en-US" sz="2400" dirty="0" smtClean="0"/>
              <a:t>voices are </a:t>
            </a:r>
            <a:r>
              <a:rPr lang="en-US" sz="2400" dirty="0" smtClean="0"/>
              <a:t>unheard</a:t>
            </a:r>
          </a:p>
          <a:p>
            <a:r>
              <a:rPr lang="en-US" sz="2400" dirty="0" smtClean="0"/>
              <a:t>The personal narratives speak, I suggest, both of </a:t>
            </a:r>
            <a:r>
              <a:rPr lang="en-US" sz="2400" b="1" dirty="0" smtClean="0"/>
              <a:t>multiple patriarchies as well as geopolitical forces at play</a:t>
            </a:r>
            <a:r>
              <a:rPr lang="en-US" sz="2400" dirty="0" smtClean="0"/>
              <a:t>:</a:t>
            </a:r>
          </a:p>
          <a:p>
            <a:r>
              <a:rPr lang="en-US" sz="2400" dirty="0" smtClean="0"/>
              <a:t>In my mother’s story, in </a:t>
            </a:r>
            <a:r>
              <a:rPr lang="en-US" sz="2400" b="1" dirty="0" smtClean="0"/>
              <a:t>British India</a:t>
            </a:r>
            <a:r>
              <a:rPr lang="en-US" sz="2400" dirty="0" smtClean="0"/>
              <a:t>; of new opportunities, but also social, cultural, and gendered constraints to a career; that we see her life, achievements, and early death in this larger context</a:t>
            </a:r>
          </a:p>
          <a:p>
            <a:r>
              <a:rPr lang="en-US" sz="2400" dirty="0" smtClean="0"/>
              <a:t>For the Muslim women in contemporary, post-colonial India: </a:t>
            </a:r>
            <a:r>
              <a:rPr lang="en-US" sz="2400" b="1" dirty="0" smtClean="0"/>
              <a:t>as a minority in a majority-Hindu Indian state</a:t>
            </a:r>
            <a:r>
              <a:rPr lang="en-US" sz="2400" dirty="0" smtClean="0"/>
              <a:t>; of ‘negotiating’ patriarchy in families, and confronting state bias in educational policies</a:t>
            </a:r>
          </a:p>
          <a:p>
            <a:r>
              <a:rPr lang="en-US" sz="2400" dirty="0" smtClean="0"/>
              <a:t>For the Asian/American women in American community college, </a:t>
            </a:r>
            <a:r>
              <a:rPr lang="en-US" sz="2400" dirty="0" smtClean="0"/>
              <a:t>in a context of </a:t>
            </a:r>
            <a:r>
              <a:rPr lang="en-US" sz="2400" b="1" dirty="0" smtClean="0"/>
              <a:t>immigration</a:t>
            </a:r>
            <a:r>
              <a:rPr lang="en-US" sz="2400" dirty="0" smtClean="0"/>
              <a:t>: “We </a:t>
            </a:r>
            <a:r>
              <a:rPr lang="en-US" sz="2400" dirty="0" smtClean="0"/>
              <a:t>are here because you were </a:t>
            </a:r>
            <a:r>
              <a:rPr lang="en-US" sz="2400" dirty="0" smtClean="0"/>
              <a:t>there” (Cathy Park Hong, </a:t>
            </a:r>
            <a:r>
              <a:rPr lang="en-US" sz="2400" i="1" dirty="0" smtClean="0"/>
              <a:t>Minority Feelings</a:t>
            </a:r>
            <a:r>
              <a:rPr lang="en-US" sz="2400" dirty="0" smtClean="0"/>
              <a:t>, 2020)</a:t>
            </a:r>
            <a:endParaRPr lang="en-US" sz="2400" dirty="0" smtClean="0"/>
          </a:p>
          <a:p>
            <a:endParaRPr lang="en-US" sz="2400" dirty="0" smtClean="0"/>
          </a:p>
          <a:p>
            <a:endParaRPr lang="en-US" dirty="0"/>
          </a:p>
        </p:txBody>
      </p:sp>
    </p:spTree>
    <p:extLst>
      <p:ext uri="{BB962C8B-B14F-4D97-AF65-F5344CB8AC3E}">
        <p14:creationId xmlns:p14="http://schemas.microsoft.com/office/powerpoint/2010/main" val="3771748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t>An overview on personal narratives: How we tell our stories</a:t>
            </a:r>
            <a:endParaRPr lang="en-US" b="1" dirty="0"/>
          </a:p>
        </p:txBody>
      </p:sp>
      <p:sp>
        <p:nvSpPr>
          <p:cNvPr id="3" name="Content Placeholder 2"/>
          <p:cNvSpPr>
            <a:spLocks noGrp="1"/>
          </p:cNvSpPr>
          <p:nvPr>
            <p:ph idx="1"/>
          </p:nvPr>
        </p:nvSpPr>
        <p:spPr/>
        <p:txBody>
          <a:bodyPr/>
          <a:lstStyle/>
          <a:p>
            <a:r>
              <a:rPr lang="en-US" sz="2400" i="1" dirty="0" smtClean="0"/>
              <a:t>Let me count the ways!</a:t>
            </a:r>
          </a:p>
          <a:p>
            <a:r>
              <a:rPr lang="en-US" sz="2400" dirty="0" smtClean="0"/>
              <a:t>Short and anecdotal</a:t>
            </a:r>
          </a:p>
          <a:p>
            <a:r>
              <a:rPr lang="en-US" sz="2400" dirty="0" smtClean="0"/>
              <a:t>Longer, maybe chronological, with a beginning, a middle, and an end</a:t>
            </a:r>
          </a:p>
          <a:p>
            <a:r>
              <a:rPr lang="en-US" sz="2400" dirty="0" smtClean="0"/>
              <a:t>Free-associative, recounting experiences that don’t respect time and space, yet connect coherently to tell a life</a:t>
            </a:r>
          </a:p>
          <a:p>
            <a:endParaRPr lang="en-US" dirty="0" smtClean="0"/>
          </a:p>
          <a:p>
            <a:pPr marL="0" indent="0">
              <a:buNone/>
            </a:pPr>
            <a:endParaRPr lang="en-US" dirty="0"/>
          </a:p>
        </p:txBody>
      </p:sp>
    </p:spTree>
    <p:extLst>
      <p:ext uri="{BB962C8B-B14F-4D97-AF65-F5344CB8AC3E}">
        <p14:creationId xmlns:p14="http://schemas.microsoft.com/office/powerpoint/2010/main" val="3661988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Ethical issues</a:t>
            </a:r>
            <a:endParaRPr lang="en-US" sz="3200" b="1" dirty="0"/>
          </a:p>
        </p:txBody>
      </p:sp>
      <p:sp>
        <p:nvSpPr>
          <p:cNvPr id="3" name="Content Placeholder 2"/>
          <p:cNvSpPr>
            <a:spLocks noGrp="1"/>
          </p:cNvSpPr>
          <p:nvPr>
            <p:ph idx="1"/>
          </p:nvPr>
        </p:nvSpPr>
        <p:spPr/>
        <p:txBody>
          <a:bodyPr/>
          <a:lstStyle/>
          <a:p>
            <a:r>
              <a:rPr lang="en-US" dirty="0" smtClean="0"/>
              <a:t>In project on my mother’s life: incomplete records; photographs without provenance; historical scholarship for context; uncertain memories, including my own</a:t>
            </a:r>
          </a:p>
          <a:p>
            <a:r>
              <a:rPr lang="en-US" dirty="0" smtClean="0"/>
              <a:t>On Muslim women, it’s their stories, what they choose to tell me; do I reveal personal details? (yes, to some degree, as pertinent)</a:t>
            </a:r>
          </a:p>
          <a:p>
            <a:r>
              <a:rPr lang="en-US" dirty="0"/>
              <a:t>D</a:t>
            </a:r>
            <a:r>
              <a:rPr lang="en-US" dirty="0" smtClean="0"/>
              <a:t>o I bring a polemic to the Encyclopedia article, even when the editors tell me not to? (Yes! The women’s voices count!)</a:t>
            </a:r>
          </a:p>
          <a:p>
            <a:r>
              <a:rPr lang="en-US" dirty="0" smtClean="0"/>
              <a:t>Do I write against the American charity’s pulling out precipitously, with consequences for a destitute community, after 17 years? (Yes!)</a:t>
            </a:r>
          </a:p>
          <a:p>
            <a:r>
              <a:rPr lang="en-US" dirty="0" smtClean="0"/>
              <a:t>Do I keep the details of the Asian/American women’s stories, however personal? (Again, yes!)</a:t>
            </a:r>
          </a:p>
          <a:p>
            <a:endParaRPr lang="en-US" dirty="0"/>
          </a:p>
        </p:txBody>
      </p:sp>
    </p:spTree>
    <p:extLst>
      <p:ext uri="{BB962C8B-B14F-4D97-AF65-F5344CB8AC3E}">
        <p14:creationId xmlns:p14="http://schemas.microsoft.com/office/powerpoint/2010/main" val="2914661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Scholarship on autobiographical narrative holds that:</a:t>
            </a:r>
            <a:endParaRPr lang="en-US" sz="3200" b="1" dirty="0"/>
          </a:p>
        </p:txBody>
      </p:sp>
      <p:sp>
        <p:nvSpPr>
          <p:cNvPr id="3" name="Content Placeholder 2"/>
          <p:cNvSpPr>
            <a:spLocks noGrp="1"/>
          </p:cNvSpPr>
          <p:nvPr>
            <p:ph idx="1"/>
          </p:nvPr>
        </p:nvSpPr>
        <p:spPr/>
        <p:txBody>
          <a:bodyPr>
            <a:normAutofit/>
          </a:bodyPr>
          <a:lstStyle/>
          <a:p>
            <a:r>
              <a:rPr lang="en-US" sz="2400" dirty="0"/>
              <a:t>M</a:t>
            </a:r>
            <a:r>
              <a:rPr lang="en-US" sz="2400" dirty="0" smtClean="0"/>
              <a:t>emory and remembering is </a:t>
            </a:r>
            <a:r>
              <a:rPr lang="en-US" sz="2400" i="1" dirty="0" smtClean="0"/>
              <a:t>selective</a:t>
            </a:r>
          </a:p>
          <a:p>
            <a:r>
              <a:rPr lang="en-US" sz="2400" dirty="0" smtClean="0"/>
              <a:t>Thus, making connections between remembered events in a life is centrally an </a:t>
            </a:r>
            <a:r>
              <a:rPr lang="en-US" sz="2400" i="1" dirty="0" smtClean="0"/>
              <a:t>imaginative</a:t>
            </a:r>
            <a:r>
              <a:rPr lang="en-US" sz="2400" dirty="0" smtClean="0"/>
              <a:t> process, one that gives </a:t>
            </a:r>
            <a:r>
              <a:rPr lang="en-US" sz="2400" i="1" dirty="0" smtClean="0"/>
              <a:t>meaning</a:t>
            </a:r>
            <a:r>
              <a:rPr lang="en-US" sz="2400" dirty="0" smtClean="0"/>
              <a:t> to that life</a:t>
            </a:r>
          </a:p>
          <a:p>
            <a:r>
              <a:rPr lang="en-US" sz="2400" dirty="0" smtClean="0"/>
              <a:t>By definition, such selectivity is </a:t>
            </a:r>
            <a:r>
              <a:rPr lang="en-US" sz="2400" i="1" dirty="0" smtClean="0"/>
              <a:t>never</a:t>
            </a:r>
            <a:r>
              <a:rPr lang="en-US" sz="2400" dirty="0" smtClean="0"/>
              <a:t> perfect! </a:t>
            </a:r>
          </a:p>
          <a:p>
            <a:r>
              <a:rPr lang="en-US" sz="2400" dirty="0" smtClean="0"/>
              <a:t>Moreover, stories emerge in a particular </a:t>
            </a:r>
            <a:r>
              <a:rPr lang="en-US" sz="2400" i="1" dirty="0" smtClean="0"/>
              <a:t>encounter</a:t>
            </a:r>
            <a:r>
              <a:rPr lang="en-US" sz="2400" dirty="0" smtClean="0"/>
              <a:t>: a researcher’s particular questions; a participant’s perceptions of the researcher; the possible inequities of power between the two, by race/ethnicity, language, class, nationality, gender, religion, profession </a:t>
            </a:r>
            <a:r>
              <a:rPr lang="en-US" sz="2400" dirty="0" smtClean="0"/>
              <a:t>and more</a:t>
            </a:r>
            <a:endParaRPr lang="en-US" sz="2400" dirty="0"/>
          </a:p>
        </p:txBody>
      </p:sp>
    </p:spTree>
    <p:extLst>
      <p:ext uri="{BB962C8B-B14F-4D97-AF65-F5344CB8AC3E}">
        <p14:creationId xmlns:p14="http://schemas.microsoft.com/office/powerpoint/2010/main" val="1944524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b="1" dirty="0" smtClean="0"/>
              <a:t>Different contexts, different questions</a:t>
            </a:r>
            <a:endParaRPr lang="en-US" sz="3600" b="1" dirty="0"/>
          </a:p>
        </p:txBody>
      </p:sp>
      <p:sp>
        <p:nvSpPr>
          <p:cNvPr id="3" name="Content Placeholder 2"/>
          <p:cNvSpPr>
            <a:spLocks noGrp="1"/>
          </p:cNvSpPr>
          <p:nvPr>
            <p:ph idx="1"/>
          </p:nvPr>
        </p:nvSpPr>
        <p:spPr/>
        <p:txBody>
          <a:bodyPr>
            <a:normAutofit/>
          </a:bodyPr>
          <a:lstStyle/>
          <a:p>
            <a:r>
              <a:rPr lang="en-US" dirty="0" smtClean="0"/>
              <a:t>I describe </a:t>
            </a:r>
            <a:r>
              <a:rPr lang="en-US" b="1" dirty="0" smtClean="0"/>
              <a:t>three</a:t>
            </a:r>
            <a:r>
              <a:rPr lang="en-US" dirty="0" smtClean="0"/>
              <a:t> projects, with different contexts of research, different questions, involving different ethical issues, in research, in the field, and in publishing my work</a:t>
            </a:r>
          </a:p>
          <a:p>
            <a:r>
              <a:rPr lang="en-US" dirty="0" smtClean="0"/>
              <a:t>1) An Auto/Biographical paper on my mother’s life (2016)</a:t>
            </a:r>
          </a:p>
          <a:p>
            <a:r>
              <a:rPr lang="en-US" dirty="0" smtClean="0"/>
              <a:t>2) </a:t>
            </a:r>
            <a:r>
              <a:rPr lang="en-US" dirty="0" smtClean="0"/>
              <a:t>Three </a:t>
            </a:r>
            <a:r>
              <a:rPr lang="en-US" dirty="0" smtClean="0"/>
              <a:t>papers, on Indian Muslim women and education, each involving different ethical questions (2004 and </a:t>
            </a:r>
            <a:r>
              <a:rPr lang="en-US" dirty="0" smtClean="0"/>
              <a:t>2016); Another </a:t>
            </a:r>
            <a:r>
              <a:rPr lang="en-US" dirty="0" smtClean="0"/>
              <a:t>paper on this project, published in an article for the Encyclopedia of Women and Islamic Cultures (</a:t>
            </a:r>
            <a:r>
              <a:rPr lang="en-US" dirty="0" smtClean="0"/>
              <a:t>2017 online; 2020 in print)</a:t>
            </a:r>
            <a:endParaRPr lang="en-US" dirty="0" smtClean="0"/>
          </a:p>
          <a:p>
            <a:r>
              <a:rPr lang="en-US" dirty="0" smtClean="0"/>
              <a:t>4) A paper on Asian/American women in the American community college (2018)</a:t>
            </a:r>
            <a:endParaRPr lang="en-US" dirty="0"/>
          </a:p>
        </p:txBody>
      </p:sp>
    </p:spTree>
    <p:extLst>
      <p:ext uri="{BB962C8B-B14F-4D97-AF65-F5344CB8AC3E}">
        <p14:creationId xmlns:p14="http://schemas.microsoft.com/office/powerpoint/2010/main" val="34748427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What connects these </a:t>
            </a:r>
            <a:r>
              <a:rPr lang="en-US" sz="2800" b="1" dirty="0" smtClean="0"/>
              <a:t>projects</a:t>
            </a:r>
            <a:r>
              <a:rPr lang="en-US" sz="2800" b="1" dirty="0" smtClean="0"/>
              <a:t>?</a:t>
            </a:r>
            <a:endParaRPr lang="en-US" sz="2800" b="1" dirty="0"/>
          </a:p>
        </p:txBody>
      </p:sp>
      <p:sp>
        <p:nvSpPr>
          <p:cNvPr id="3" name="Content Placeholder 2"/>
          <p:cNvSpPr>
            <a:spLocks noGrp="1"/>
          </p:cNvSpPr>
          <p:nvPr>
            <p:ph idx="1"/>
          </p:nvPr>
        </p:nvSpPr>
        <p:spPr/>
        <p:txBody>
          <a:bodyPr>
            <a:normAutofit/>
          </a:bodyPr>
          <a:lstStyle/>
          <a:p>
            <a:r>
              <a:rPr lang="en-US" dirty="0" smtClean="0"/>
              <a:t>My own feminist, and rights-based ethic, of giving voice to underprivileged and/or minority women’s aspirations to education, their struggles, and possibly achievement</a:t>
            </a:r>
          </a:p>
          <a:p>
            <a:r>
              <a:rPr lang="en-US" dirty="0" smtClean="0"/>
              <a:t>My projects involve seeking “educational histories,” focusing on narratives of educational trajectories in a life</a:t>
            </a:r>
          </a:p>
          <a:p>
            <a:r>
              <a:rPr lang="en-US" dirty="0" smtClean="0"/>
              <a:t>My questions, differently, in different contexts, seek in narrative the constraints to education (of culture, religion, socio-economic circumstances, minority status, immigration, history)</a:t>
            </a:r>
          </a:p>
          <a:p>
            <a:r>
              <a:rPr lang="en-US" dirty="0" smtClean="0"/>
              <a:t>My second question seeks an ‘anti-deficit’ component, where found, namely, what has worked? How do we understand motivation, agency, achievement, in a context of </a:t>
            </a:r>
            <a:r>
              <a:rPr lang="en-US" dirty="0" smtClean="0"/>
              <a:t>aspirations to education</a:t>
            </a:r>
            <a:r>
              <a:rPr lang="en-US" dirty="0" smtClean="0"/>
              <a:t>?</a:t>
            </a:r>
            <a:endParaRPr lang="en-US" dirty="0" smtClean="0"/>
          </a:p>
          <a:p>
            <a:endParaRPr lang="en-US" dirty="0"/>
          </a:p>
        </p:txBody>
      </p:sp>
    </p:spTree>
    <p:extLst>
      <p:ext uri="{BB962C8B-B14F-4D97-AF65-F5344CB8AC3E}">
        <p14:creationId xmlns:p14="http://schemas.microsoft.com/office/powerpoint/2010/main" val="4626124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3600" b="1" dirty="0" smtClean="0"/>
              <a:t>Reading my mother’s life across time and space: uncertainties in putting a context to her story</a:t>
            </a:r>
            <a:endParaRPr lang="en-US" sz="3600" b="1" dirty="0"/>
          </a:p>
        </p:txBody>
      </p:sp>
      <p:sp>
        <p:nvSpPr>
          <p:cNvPr id="3" name="Content Placeholder 2"/>
          <p:cNvSpPr>
            <a:spLocks noGrp="1"/>
          </p:cNvSpPr>
          <p:nvPr>
            <p:ph idx="1"/>
          </p:nvPr>
        </p:nvSpPr>
        <p:spPr/>
        <p:txBody>
          <a:bodyPr>
            <a:normAutofit/>
          </a:bodyPr>
          <a:lstStyle/>
          <a:p>
            <a:r>
              <a:rPr lang="en-US" dirty="0"/>
              <a:t>My mother’s album of photographs, February 1942</a:t>
            </a:r>
          </a:p>
          <a:p>
            <a:r>
              <a:rPr lang="en-US" dirty="0" smtClean="0"/>
              <a:t>‘Memory archives’: drawing from reading of Holocaust photographs</a:t>
            </a:r>
          </a:p>
          <a:p>
            <a:r>
              <a:rPr lang="en-US" dirty="0" smtClean="0"/>
              <a:t>Scholarship on studio photography in British India</a:t>
            </a:r>
          </a:p>
          <a:p>
            <a:r>
              <a:rPr lang="en-US" dirty="0" smtClean="0"/>
              <a:t>Historical research on women in medicine in British India</a:t>
            </a:r>
          </a:p>
          <a:p>
            <a:r>
              <a:rPr lang="en-US" dirty="0" smtClean="0"/>
              <a:t>Medical school records from South Asia archives in British Library, London</a:t>
            </a:r>
          </a:p>
          <a:p>
            <a:r>
              <a:rPr lang="en-US" dirty="0" smtClean="0"/>
              <a:t>Other documents, e.g. exam </a:t>
            </a:r>
            <a:r>
              <a:rPr lang="en-US" dirty="0" smtClean="0"/>
              <a:t>registration forms, </a:t>
            </a:r>
            <a:r>
              <a:rPr lang="en-US" dirty="0" smtClean="0"/>
              <a:t>personal postcards</a:t>
            </a:r>
          </a:p>
          <a:p>
            <a:r>
              <a:rPr lang="en-US" dirty="0" smtClean="0"/>
              <a:t>Family anecdotes, my mother’s classmates’ memories</a:t>
            </a:r>
          </a:p>
          <a:p>
            <a:r>
              <a:rPr lang="en-US" dirty="0" smtClean="0"/>
              <a:t>My own memories of my mother</a:t>
            </a:r>
            <a:endParaRPr lang="en-US" dirty="0"/>
          </a:p>
        </p:txBody>
      </p:sp>
    </p:spTree>
    <p:extLst>
      <p:ext uri="{BB962C8B-B14F-4D97-AF65-F5344CB8AC3E}">
        <p14:creationId xmlns:p14="http://schemas.microsoft.com/office/powerpoint/2010/main" val="3372967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860" y="413529"/>
            <a:ext cx="9404723" cy="1400530"/>
          </a:xfrm>
        </p:spPr>
        <p:txBody>
          <a:bodyPr>
            <a:normAutofit/>
          </a:bodyPr>
          <a:lstStyle/>
          <a:p>
            <a:pPr algn="ctr"/>
            <a:r>
              <a:rPr lang="en-US" sz="2400" b="1" dirty="0" smtClean="0"/>
              <a:t>Calcutta Medical College Graduation (1941): </a:t>
            </a:r>
            <a:r>
              <a:rPr lang="en-US" sz="2400" b="1" dirty="0" smtClean="0"/>
              <a:t>Dr. </a:t>
            </a:r>
            <a:r>
              <a:rPr lang="en-US" sz="2400" b="1" dirty="0" err="1" smtClean="0"/>
              <a:t>Surabala</a:t>
            </a:r>
            <a:r>
              <a:rPr lang="en-US" sz="2400" b="1" dirty="0" smtClean="0"/>
              <a:t> </a:t>
            </a:r>
            <a:r>
              <a:rPr lang="en-US" sz="2400" b="1" dirty="0" err="1" smtClean="0"/>
              <a:t>Karmakar</a:t>
            </a:r>
            <a:r>
              <a:rPr lang="en-US" sz="2400" b="1" dirty="0" smtClean="0"/>
              <a:t>, </a:t>
            </a:r>
            <a:r>
              <a:rPr lang="en-US" sz="2400" b="1" dirty="0" smtClean="0"/>
              <a:t>with </a:t>
            </a:r>
            <a:r>
              <a:rPr lang="en-US" sz="2400" b="1" dirty="0" smtClean="0"/>
              <a:t>classmates: a memory that inspired me</a:t>
            </a:r>
            <a:endParaRPr lang="en-US" sz="2400" b="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097023" y="1443764"/>
            <a:ext cx="7034607" cy="5009288"/>
          </a:xfrm>
        </p:spPr>
      </p:pic>
    </p:spTree>
    <p:extLst>
      <p:ext uri="{BB962C8B-B14F-4D97-AF65-F5344CB8AC3E}">
        <p14:creationId xmlns:p14="http://schemas.microsoft.com/office/powerpoint/2010/main" val="33327572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t>My memories are of a different person to the mother in this photograph!</a:t>
            </a:r>
            <a:endParaRPr lang="en-US" sz="3200" b="1"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120025" y="1744386"/>
            <a:ext cx="3194304" cy="4315968"/>
          </a:xfrm>
        </p:spPr>
      </p:pic>
    </p:spTree>
    <p:extLst>
      <p:ext uri="{BB962C8B-B14F-4D97-AF65-F5344CB8AC3E}">
        <p14:creationId xmlns:p14="http://schemas.microsoft.com/office/powerpoint/2010/main" val="22056835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Indian Muslim women and educational </a:t>
            </a:r>
            <a:r>
              <a:rPr lang="en-US" sz="3200" b="1" dirty="0" smtClean="0"/>
              <a:t>status: Methodology </a:t>
            </a:r>
            <a:endParaRPr lang="en-US" sz="3200" b="1" dirty="0"/>
          </a:p>
        </p:txBody>
      </p:sp>
      <p:sp>
        <p:nvSpPr>
          <p:cNvPr id="3" name="Content Placeholder 2"/>
          <p:cNvSpPr>
            <a:spLocks noGrp="1"/>
          </p:cNvSpPr>
          <p:nvPr>
            <p:ph idx="1"/>
          </p:nvPr>
        </p:nvSpPr>
        <p:spPr/>
        <p:txBody>
          <a:bodyPr>
            <a:normAutofit/>
          </a:bodyPr>
          <a:lstStyle/>
          <a:p>
            <a:r>
              <a:rPr lang="en-US" sz="2400" dirty="0" smtClean="0"/>
              <a:t>Recording, in a journal, </a:t>
            </a:r>
            <a:r>
              <a:rPr lang="en-US" sz="2400" dirty="0" smtClean="0"/>
              <a:t>also on tape, my </a:t>
            </a:r>
            <a:r>
              <a:rPr lang="en-US" sz="2400" dirty="0" smtClean="0"/>
              <a:t>open-ended conversations with girls and young women in a majority Muslim impoverished area (</a:t>
            </a:r>
            <a:r>
              <a:rPr lang="en-US" sz="2400" i="1" dirty="0" err="1" smtClean="0"/>
              <a:t>basti</a:t>
            </a:r>
            <a:r>
              <a:rPr lang="en-US" sz="2400" dirty="0" smtClean="0"/>
              <a:t>) in SW Kolkata, over mostly summers, 1998-2002, focusing on ‘educational histories’</a:t>
            </a:r>
          </a:p>
          <a:p>
            <a:r>
              <a:rPr lang="en-US" sz="2400" dirty="0" smtClean="0"/>
              <a:t>Gathering documentation, statistics from the non-profit whose work I was observing, with a focus on educating the </a:t>
            </a:r>
            <a:r>
              <a:rPr lang="en-US" sz="2400" dirty="0" smtClean="0"/>
              <a:t>adolescent girl child </a:t>
            </a:r>
            <a:endParaRPr lang="en-US" sz="2400" dirty="0" smtClean="0"/>
          </a:p>
          <a:p>
            <a:r>
              <a:rPr lang="en-US" sz="2400" dirty="0" smtClean="0"/>
              <a:t>Meeting with the American charitable organization in Richmond, VA to sponsor a girl child in this </a:t>
            </a:r>
            <a:r>
              <a:rPr lang="en-US" sz="2400" i="1" dirty="0" err="1" smtClean="0"/>
              <a:t>basti</a:t>
            </a:r>
            <a:endParaRPr lang="en-US" sz="2400" i="1" dirty="0"/>
          </a:p>
        </p:txBody>
      </p:sp>
    </p:spTree>
    <p:extLst>
      <p:ext uri="{BB962C8B-B14F-4D97-AF65-F5344CB8AC3E}">
        <p14:creationId xmlns:p14="http://schemas.microsoft.com/office/powerpoint/2010/main" val="152143235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222</TotalTime>
  <Words>1611</Words>
  <Application>Microsoft Office PowerPoint</Application>
  <PresentationFormat>Widescreen</PresentationFormat>
  <Paragraphs>90</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Century Gothic</vt:lpstr>
      <vt:lpstr>Wingdings 3</vt:lpstr>
      <vt:lpstr>Ion</vt:lpstr>
      <vt:lpstr>“The Auto/biographical Narrative and Ethical issues: Reflections on Three Projects”</vt:lpstr>
      <vt:lpstr>An overview on personal narratives: How we tell our stories</vt:lpstr>
      <vt:lpstr>Scholarship on autobiographical narrative holds that:</vt:lpstr>
      <vt:lpstr>Different contexts, different questions</vt:lpstr>
      <vt:lpstr>What connects these projects?</vt:lpstr>
      <vt:lpstr>Reading my mother’s life across time and space: uncertainties in putting a context to her story</vt:lpstr>
      <vt:lpstr>Calcutta Medical College Graduation (1941): Dr. Surabala Karmakar, with classmates: a memory that inspired me</vt:lpstr>
      <vt:lpstr>My memories are of a different person to the mother in this photograph!</vt:lpstr>
      <vt:lpstr>Indian Muslim women and educational status: Methodology </vt:lpstr>
      <vt:lpstr>Non-formal education: “Home School”</vt:lpstr>
      <vt:lpstr>Non-formal education: Nayla’s Home School</vt:lpstr>
      <vt:lpstr>Social workers and their assistants</vt:lpstr>
      <vt:lpstr>Uncertainties in the ethnographic “encounter”</vt:lpstr>
      <vt:lpstr>“Education as a path to ‘being someone’” my concluding words</vt:lpstr>
      <vt:lpstr>Two other publications from this project, why and how I wrote them</vt:lpstr>
      <vt:lpstr>Asian/American women in U.S. community college</vt:lpstr>
      <vt:lpstr>Four stories of women in community college</vt:lpstr>
      <vt:lpstr>The American Community College as ‘Stepping Stone’ (my concluding words, Samanta 2018)</vt:lpstr>
      <vt:lpstr>An overview, in conclusion</vt:lpstr>
      <vt:lpstr>Ethical issues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SIRC presentation</dc:title>
  <dc:creator>Samanta Suchitra</dc:creator>
  <cp:lastModifiedBy>Samanta Suchitra</cp:lastModifiedBy>
  <cp:revision>47</cp:revision>
  <dcterms:created xsi:type="dcterms:W3CDTF">2021-04-09T23:11:23Z</dcterms:created>
  <dcterms:modified xsi:type="dcterms:W3CDTF">2021-04-19T15:03:50Z</dcterms:modified>
</cp:coreProperties>
</file>