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271" r:id="rId5"/>
    <p:sldId id="292" r:id="rId6"/>
    <p:sldId id="268" r:id="rId7"/>
    <p:sldId id="293" r:id="rId8"/>
    <p:sldId id="295" r:id="rId9"/>
    <p:sldId id="260" r:id="rId10"/>
    <p:sldId id="297" r:id="rId11"/>
    <p:sldId id="298" r:id="rId12"/>
    <p:sldId id="299" r:id="rId13"/>
    <p:sldId id="262" r:id="rId14"/>
    <p:sldId id="277" r:id="rId15"/>
    <p:sldId id="291" r:id="rId16"/>
    <p:sldId id="290" r:id="rId17"/>
    <p:sldId id="305" r:id="rId18"/>
    <p:sldId id="261" r:id="rId19"/>
    <p:sldId id="300" r:id="rId20"/>
    <p:sldId id="304" r:id="rId21"/>
    <p:sldId id="302" r:id="rId22"/>
    <p:sldId id="303" r:id="rId23"/>
    <p:sldId id="264" r:id="rId24"/>
    <p:sldId id="26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C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7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1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6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3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3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1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0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4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9FF5-C0EB-CA4E-B543-AA87DFAE34CC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4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4" Type="http://schemas.openxmlformats.org/officeDocument/2006/relationships/image" Target="../media/image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51" y="330507"/>
            <a:ext cx="8857041" cy="1948246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3600" b="1" dirty="0"/>
              <a:t>AGRICULTURAL, OFF-FARM, MIGRATION, </a:t>
            </a:r>
            <a:r>
              <a:rPr lang="en-US" sz="3600" b="1" dirty="0" smtClean="0"/>
              <a:t>&amp; SOCIAL </a:t>
            </a:r>
            <a:r>
              <a:rPr lang="en-US" sz="3600" b="1" dirty="0"/>
              <a:t>PROTECTION </a:t>
            </a:r>
            <a:r>
              <a:rPr lang="en-US" sz="3600" b="1" dirty="0" smtClean="0"/>
              <a:t>STRATEGIES </a:t>
            </a:r>
            <a:r>
              <a:rPr lang="en-US" sz="3600" b="1" dirty="0"/>
              <a:t>TO </a:t>
            </a:r>
            <a:r>
              <a:rPr lang="en-US" sz="3600" b="1" dirty="0" smtClean="0"/>
              <a:t>INCREASE RURAL </a:t>
            </a:r>
            <a:r>
              <a:rPr lang="en-US" sz="3600" b="1" dirty="0"/>
              <a:t>HOUSEHOLD RESILIENCE </a:t>
            </a:r>
            <a:r>
              <a:rPr lang="en-US" sz="3600" dirty="0"/>
              <a:t> </a:t>
            </a:r>
            <a:r>
              <a:rPr lang="en-US" sz="3600" b="1" dirty="0" smtClean="0"/>
              <a:t>TO </a:t>
            </a:r>
            <a:r>
              <a:rPr lang="en-US" sz="3600" b="1" dirty="0"/>
              <a:t>RAINFALL SHOCKS IN SUB-SAHARAN AFRICA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00604"/>
            <a:ext cx="6400800" cy="2973827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+mj-lt"/>
              </a:rPr>
              <a:t>Bradford Mills</a:t>
            </a:r>
          </a:p>
          <a:p>
            <a:r>
              <a:rPr lang="en-US" sz="1800" b="1" dirty="0" err="1" smtClean="0">
                <a:latin typeface="+mj-lt"/>
              </a:rPr>
              <a:t>Genti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Kostandini</a:t>
            </a:r>
            <a:endParaRPr lang="en-US" sz="1800" b="1" dirty="0" smtClean="0">
              <a:latin typeface="+mj-lt"/>
            </a:endParaRPr>
          </a:p>
          <a:p>
            <a:r>
              <a:rPr lang="en-US" sz="1800" b="1" dirty="0" smtClean="0">
                <a:latin typeface="+mj-lt"/>
              </a:rPr>
              <a:t>Anthony Murray</a:t>
            </a:r>
          </a:p>
          <a:p>
            <a:r>
              <a:rPr lang="en-US" sz="1800" b="1" dirty="0" err="1" smtClean="0">
                <a:latin typeface="+mj-lt"/>
              </a:rPr>
              <a:t>Jianfeng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Gao</a:t>
            </a:r>
            <a:endParaRPr lang="en-US" sz="1800" b="1" dirty="0" smtClean="0">
              <a:latin typeface="+mj-lt"/>
            </a:endParaRPr>
          </a:p>
          <a:p>
            <a:r>
              <a:rPr lang="en-US" sz="1800" b="1" dirty="0" err="1" smtClean="0">
                <a:latin typeface="+mj-lt"/>
              </a:rPr>
              <a:t>Jawoo</a:t>
            </a:r>
            <a:r>
              <a:rPr lang="en-US" sz="1800" b="1" dirty="0" smtClean="0">
                <a:latin typeface="+mj-lt"/>
              </a:rPr>
              <a:t> Koo</a:t>
            </a:r>
          </a:p>
          <a:p>
            <a:r>
              <a:rPr lang="en-US" sz="1800" b="1" dirty="0" err="1" smtClean="0">
                <a:latin typeface="+mj-lt"/>
              </a:rPr>
              <a:t>Zhe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Guo</a:t>
            </a:r>
            <a:endParaRPr lang="en-US" sz="1800" b="1" dirty="0" smtClean="0">
              <a:latin typeface="+mj-lt"/>
            </a:endParaRPr>
          </a:p>
          <a:p>
            <a:r>
              <a:rPr lang="en-US" sz="1800" b="1" dirty="0" smtClean="0">
                <a:latin typeface="+mj-lt"/>
              </a:rPr>
              <a:t>Joseph </a:t>
            </a:r>
            <a:r>
              <a:rPr lang="en-US" sz="1800" b="1" dirty="0" err="1" smtClean="0">
                <a:latin typeface="+mj-lt"/>
              </a:rPr>
              <a:t>Rusike</a:t>
            </a:r>
            <a:endParaRPr lang="en-US" sz="1800" b="1" dirty="0" smtClean="0">
              <a:latin typeface="+mj-lt"/>
            </a:endParaRPr>
          </a:p>
          <a:p>
            <a:r>
              <a:rPr lang="en-US" sz="1800" b="1" dirty="0" smtClean="0">
                <a:latin typeface="+mj-lt"/>
              </a:rPr>
              <a:t>Steven </a:t>
            </a:r>
            <a:r>
              <a:rPr lang="en-US" sz="1800" b="1" dirty="0" err="1" smtClean="0">
                <a:latin typeface="+mj-lt"/>
              </a:rPr>
              <a:t>Omamo</a:t>
            </a:r>
            <a:endParaRPr lang="en-US" sz="1800" b="1" dirty="0" smtClean="0">
              <a:latin typeface="+mj-lt"/>
            </a:endParaRPr>
          </a:p>
          <a:p>
            <a:endParaRPr lang="en-US" sz="1800" b="1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426" y="4306763"/>
            <a:ext cx="3420573" cy="1146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934" y="3574521"/>
            <a:ext cx="3131358" cy="524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86" y="5543842"/>
            <a:ext cx="2776906" cy="9659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154" y="5192283"/>
            <a:ext cx="3740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his research was supported by </a:t>
            </a:r>
            <a:r>
              <a:rPr lang="en-US" dirty="0"/>
              <a:t>Michigan State University Global Center for Food Systems Innovation USAID Cooperative Agreement No: AID‐OAA‐13‐</a:t>
            </a:r>
            <a:r>
              <a:rPr lang="en-US" dirty="0" smtClean="0"/>
              <a:t>00006.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31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simulation results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793174"/>
              </p:ext>
            </p:extLst>
          </p:nvPr>
        </p:nvGraphicFramePr>
        <p:xfrm>
          <a:off x="222155" y="1264742"/>
          <a:ext cx="8786672" cy="3700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Document" r:id="rId3" imgW="5638800" imgH="2374900" progId="Word.Document.12">
                  <p:embed/>
                </p:oleObj>
              </mc:Choice>
              <mc:Fallback>
                <p:oleObj name="Document" r:id="rId3" imgW="5638800" imgH="2374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155" y="1264742"/>
                        <a:ext cx="8786672" cy="37006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1" y="4997995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High CVs in both countries </a:t>
            </a:r>
          </a:p>
          <a:p>
            <a:r>
              <a:rPr lang="en-US" sz="3200" dirty="0" smtClean="0"/>
              <a:t>	- Before farmer adaptation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-  Adaptation is costly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910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to Households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Types:</a:t>
            </a:r>
          </a:p>
          <a:p>
            <a:pPr lvl="1"/>
            <a:r>
              <a:rPr lang="en-US" dirty="0" smtClean="0"/>
              <a:t>Lost </a:t>
            </a:r>
            <a:r>
              <a:rPr lang="en-US" dirty="0"/>
              <a:t>income from average crop yield losses due to drought </a:t>
            </a:r>
            <a:r>
              <a:rPr lang="en-US" dirty="0" smtClean="0"/>
              <a:t>and </a:t>
            </a:r>
            <a:r>
              <a:rPr lang="en-US" dirty="0"/>
              <a:t>other low rainfall events </a:t>
            </a:r>
            <a:endParaRPr lang="en-US" dirty="0" smtClean="0"/>
          </a:p>
          <a:p>
            <a:pPr lvl="1"/>
            <a:r>
              <a:rPr lang="en-US" dirty="0" smtClean="0"/>
              <a:t>Cost from </a:t>
            </a:r>
            <a:r>
              <a:rPr lang="en-US" dirty="0"/>
              <a:t>household income variability associated with </a:t>
            </a:r>
            <a:r>
              <a:rPr lang="en-US" dirty="0" smtClean="0"/>
              <a:t>variance </a:t>
            </a:r>
            <a:r>
              <a:rPr lang="en-US" dirty="0"/>
              <a:t>in agricultural </a:t>
            </a:r>
            <a:r>
              <a:rPr lang="en-US" dirty="0" smtClean="0"/>
              <a:t>production</a:t>
            </a:r>
          </a:p>
          <a:p>
            <a:pPr lvl="2"/>
            <a:r>
              <a:rPr lang="en-US" dirty="0" smtClean="0"/>
              <a:t>Risk averse households will pay to not have variable income</a:t>
            </a:r>
          </a:p>
          <a:p>
            <a:pPr lvl="3"/>
            <a:r>
              <a:rPr lang="en-US" dirty="0" smtClean="0"/>
              <a:t>How much? </a:t>
            </a:r>
          </a:p>
        </p:txBody>
      </p:sp>
    </p:spTree>
    <p:extLst>
      <p:ext uri="{BB962C8B-B14F-4D97-AF65-F5344CB8AC3E}">
        <p14:creationId xmlns:p14="http://schemas.microsoft.com/office/powerpoint/2010/main" val="143930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115984"/>
              </p:ext>
            </p:extLst>
          </p:nvPr>
        </p:nvGraphicFramePr>
        <p:xfrm>
          <a:off x="93743" y="1351250"/>
          <a:ext cx="9017920" cy="4183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Document" r:id="rId3" imgW="5638800" imgH="2616200" progId="Word.Document.12">
                  <p:embed/>
                </p:oleObj>
              </mc:Choice>
              <mc:Fallback>
                <p:oleObj name="Document" r:id="rId3" imgW="5638800" imgH="261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743" y="1351250"/>
                        <a:ext cx="9017920" cy="4183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323994" y="2523418"/>
            <a:ext cx="537284" cy="8628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10413" y="2523418"/>
            <a:ext cx="553565" cy="12210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23994" y="4053750"/>
            <a:ext cx="537284" cy="1123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10413" y="4053750"/>
            <a:ext cx="553565" cy="1123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128" y="5795722"/>
            <a:ext cx="79778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Costs of agricultural income variability are high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82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7725" y="1979324"/>
            <a:ext cx="272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Evidence crop mix response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892130" y="3359273"/>
            <a:ext cx="801298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85829" y="3376554"/>
            <a:ext cx="1709991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95848" y="3381555"/>
            <a:ext cx="1280738" cy="8113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674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24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Crop Share Responses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2757" y="1441206"/>
            <a:ext cx="84226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Maize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past season rainfall (small)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planting and growing season rain variation (large)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harvest season rain variation (large)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4133" y="3010866"/>
            <a:ext cx="85640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Cassava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past season rainfall (large)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planting and growing season rain variation (small)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harvest season rain variation (small)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128" y="4595101"/>
            <a:ext cx="76551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Groundnut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Decreases with planting and growing season rain variation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830" y="5442085"/>
            <a:ext cx="6518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Sweet potato share: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Increases with planting and growing season rain </a:t>
            </a:r>
          </a:p>
        </p:txBody>
      </p:sp>
    </p:spTree>
    <p:extLst>
      <p:ext uri="{BB962C8B-B14F-4D97-AF65-F5344CB8AC3E}">
        <p14:creationId xmlns:p14="http://schemas.microsoft.com/office/powerpoint/2010/main" val="14171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8" grpId="1"/>
      <p:bldP spid="10" grpId="0"/>
      <p:bldP spid="10" grpId="1"/>
      <p:bldP spid="11" grpId="0"/>
      <p:bldP spid="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7725" y="1979324"/>
            <a:ext cx="27298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Evidence crop mix response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Technologies can buffer shocks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892130" y="3359273"/>
            <a:ext cx="801298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85829" y="3376554"/>
            <a:ext cx="1709991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FF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95848" y="3381555"/>
            <a:ext cx="1280738" cy="8113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726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Technologies/interventions that buffer 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Drought resistant/tolerant crop varieties </a:t>
            </a:r>
          </a:p>
          <a:p>
            <a:pPr lvl="1"/>
            <a:r>
              <a:rPr lang="en-US" dirty="0" smtClean="0"/>
              <a:t>Maize: CIMMYT/IITA (DTMA ), WEMA project</a:t>
            </a:r>
          </a:p>
          <a:p>
            <a:pPr lvl="2"/>
            <a:r>
              <a:rPr lang="en-US" dirty="0" smtClean="0"/>
              <a:t>Up to 90% mean yield gains and 20% variance reduction compared to other improved varieties</a:t>
            </a:r>
          </a:p>
          <a:p>
            <a:pPr lvl="1"/>
            <a:r>
              <a:rPr lang="en-US" dirty="0" smtClean="0"/>
              <a:t>Wheat: ICARDA </a:t>
            </a:r>
            <a:r>
              <a:rPr lang="en-US" dirty="0" smtClean="0"/>
              <a:t>(Bread wheat), CIMMYT (wheat CRP)</a:t>
            </a:r>
          </a:p>
          <a:p>
            <a:pPr lvl="1"/>
            <a:r>
              <a:rPr lang="en-US" dirty="0" smtClean="0"/>
              <a:t>Rice: IRRI</a:t>
            </a:r>
          </a:p>
          <a:p>
            <a:pPr lvl="1"/>
            <a:r>
              <a:rPr lang="en-US" dirty="0" smtClean="0"/>
              <a:t>Benefits from reducing variance comprise 40% of all benefits in maize, rice and wheat drought tolerant crops</a:t>
            </a:r>
          </a:p>
          <a:p>
            <a:r>
              <a:rPr lang="en-US" dirty="0" smtClean="0"/>
              <a:t>Micro credit</a:t>
            </a:r>
          </a:p>
          <a:p>
            <a:r>
              <a:rPr lang="en-US" dirty="0"/>
              <a:t>R</a:t>
            </a:r>
            <a:r>
              <a:rPr lang="en-US" dirty="0" smtClean="0"/>
              <a:t>ainfall or vegetative index based </a:t>
            </a:r>
            <a:r>
              <a:rPr lang="en-US" dirty="0" smtClean="0"/>
              <a:t>crop insurance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849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Evidence - Zambia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Post farm adaptation</a:t>
            </a:r>
          </a:p>
          <a:p>
            <a:endParaRPr lang="en-US" dirty="0"/>
          </a:p>
          <a:p>
            <a:r>
              <a:rPr lang="en-US" dirty="0" smtClean="0"/>
              <a:t>Lower </a:t>
            </a:r>
            <a:r>
              <a:rPr lang="en-US" dirty="0" smtClean="0"/>
              <a:t>rainfall:</a:t>
            </a:r>
          </a:p>
          <a:p>
            <a:pPr lvl="1"/>
            <a:r>
              <a:rPr lang="en-US" dirty="0" smtClean="0"/>
              <a:t>Lower Maize, Sweet Potato and Groundnut yields</a:t>
            </a:r>
          </a:p>
          <a:p>
            <a:pPr lvl="1"/>
            <a:r>
              <a:rPr lang="en-US" dirty="0" smtClean="0"/>
              <a:t>No impact on Cassava</a:t>
            </a:r>
          </a:p>
          <a:p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ncreasing rainfall variance:</a:t>
            </a:r>
          </a:p>
          <a:p>
            <a:pPr lvl="1"/>
            <a:r>
              <a:rPr lang="en-US" dirty="0" smtClean="0"/>
              <a:t>Sweet Potato and Cassava yields decreases</a:t>
            </a:r>
          </a:p>
          <a:p>
            <a:pPr lvl="1"/>
            <a:r>
              <a:rPr lang="en-US" dirty="0" smtClean="0"/>
              <a:t>Maize yield increases</a:t>
            </a:r>
          </a:p>
          <a:p>
            <a:pPr lvl="1"/>
            <a:endParaRPr lang="en-US" dirty="0"/>
          </a:p>
          <a:p>
            <a:r>
              <a:rPr lang="en-US" dirty="0" smtClean="0"/>
              <a:t>Agricultural adaptations do not fully buffer rainfall shocks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82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5" dist="22987" dir="5400000" algn="tl" rotWithShape="0">
              <a:srgbClr val="008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176804" y="1256743"/>
            <a:ext cx="39671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M</a:t>
            </a:r>
            <a:r>
              <a:rPr lang="en-US" sz="2400" dirty="0" smtClean="0"/>
              <a:t>igration (14%)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Increases with lower and more variable </a:t>
            </a:r>
            <a:r>
              <a:rPr lang="en-US" sz="2400" dirty="0" smtClean="0"/>
              <a:t>rainfall environments</a:t>
            </a:r>
            <a:endParaRPr lang="en-US" sz="2400" dirty="0" smtClean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Does not buffer consumption against rainfall shocks</a:t>
            </a: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/>
              <a:t>O</a:t>
            </a:r>
            <a:r>
              <a:rPr lang="en-US" sz="2400" dirty="0" smtClean="0"/>
              <a:t>ff-farm employment (33%)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Increases with lower rainfall </a:t>
            </a:r>
            <a:r>
              <a:rPr lang="en-US" sz="2400" dirty="0"/>
              <a:t>r</a:t>
            </a:r>
            <a:r>
              <a:rPr lang="en-US" sz="2400" dirty="0" smtClean="0"/>
              <a:t>ainfall and higher rainfall variance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Buffers consumption against </a:t>
            </a:r>
            <a:r>
              <a:rPr lang="en-US" sz="2400" dirty="0" smtClean="0"/>
              <a:t>climate </a:t>
            </a:r>
            <a:r>
              <a:rPr lang="en-US" sz="2400" dirty="0" smtClean="0"/>
              <a:t>shocks</a:t>
            </a:r>
          </a:p>
        </p:txBody>
      </p:sp>
    </p:spTree>
    <p:extLst>
      <p:ext uri="{BB962C8B-B14F-4D97-AF65-F5344CB8AC3E}">
        <p14:creationId xmlns:p14="http://schemas.microsoft.com/office/powerpoint/2010/main" val="298895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551932" y="1256743"/>
            <a:ext cx="3440611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Informal transfers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Do not respond to rainfall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Do not buffer consumption against rainfall shocks</a:t>
            </a:r>
            <a:endParaRPr lang="en-US" sz="2400" dirty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Public social </a:t>
            </a:r>
            <a:r>
              <a:rPr lang="en-US" sz="2400" dirty="0" smtClean="0"/>
              <a:t>protection programs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Do not respond to rainfall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Buffer consumption against rainfall shocks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0752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92130" y="3359273"/>
            <a:ext cx="801298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785829" y="3376554"/>
            <a:ext cx="1709991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353" y="5023207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8721" y="3337167"/>
            <a:ext cx="1408927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40330" y="3342836"/>
            <a:ext cx="1296000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11642" y="3359274"/>
            <a:ext cx="1374096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951311" y="5018736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595848" y="3381555"/>
            <a:ext cx="1280738" cy="8113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588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3" grpId="0" animBg="1"/>
      <p:bldP spid="34" grpId="0" animBg="1"/>
      <p:bldP spid="35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Resiliency strategy effectiveness:  simulation evidence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410860"/>
              </p:ext>
            </p:extLst>
          </p:nvPr>
        </p:nvGraphicFramePr>
        <p:xfrm>
          <a:off x="500261" y="1909804"/>
          <a:ext cx="8331736" cy="2420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Document" r:id="rId3" imgW="5638800" imgH="1638300" progId="Word.Document.12">
                  <p:embed/>
                </p:oleObj>
              </mc:Choice>
              <mc:Fallback>
                <p:oleObj name="Document" r:id="rId3" imgW="5638800" imgH="1638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0261" y="1909804"/>
                        <a:ext cx="8331736" cy="2420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161181" y="3174623"/>
            <a:ext cx="553565" cy="618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0261" y="4818915"/>
            <a:ext cx="8331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Results driven by largest income </a:t>
            </a:r>
            <a:r>
              <a:rPr lang="en-US" sz="3200" dirty="0" smtClean="0"/>
              <a:t>shares</a:t>
            </a:r>
          </a:p>
          <a:p>
            <a:endParaRPr lang="en-US" sz="3200" dirty="0"/>
          </a:p>
          <a:p>
            <a:r>
              <a:rPr lang="en-US" sz="3200" dirty="0" smtClean="0"/>
              <a:t>Lower bound estimates – no adaptation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522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3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Resiliency strategy effectiveness:  </a:t>
            </a:r>
            <a:r>
              <a:rPr lang="en-US" dirty="0" smtClean="0"/>
              <a:t>empirical </a:t>
            </a:r>
            <a:r>
              <a:rPr lang="en-US" dirty="0"/>
              <a:t>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Household per-capita consumption</a:t>
            </a:r>
          </a:p>
          <a:p>
            <a:pPr lvl="1"/>
            <a:r>
              <a:rPr lang="en-US" dirty="0" smtClean="0"/>
              <a:t>Decreases with lower growing season rainfall</a:t>
            </a:r>
          </a:p>
          <a:p>
            <a:pPr lvl="2"/>
            <a:r>
              <a:rPr lang="en-US" dirty="0" smtClean="0"/>
              <a:t>Particularly negatively impacted by low rainfall levels</a:t>
            </a:r>
          </a:p>
          <a:p>
            <a:pPr lvl="1"/>
            <a:r>
              <a:rPr lang="en-US" dirty="0" smtClean="0"/>
              <a:t>Decreases with increased rainfall variance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Off-farm employment and public transfers buffer negative </a:t>
            </a:r>
            <a:r>
              <a:rPr lang="en-US" dirty="0" smtClean="0"/>
              <a:t>climate </a:t>
            </a:r>
            <a:r>
              <a:rPr lang="en-US" dirty="0" smtClean="0"/>
              <a:t>shock impacts on consumption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Resiliency strategies do not fully buffer rainfall shocks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8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yield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per-capita      consumption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Use of resiliency strategies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Resiliency strategies do not fully absorb shocks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Room to improve household resiliency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2928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– What is not 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Informal transfers do not buffer covariate shocks</a:t>
            </a:r>
          </a:p>
          <a:p>
            <a:pPr lvl="2"/>
            <a:r>
              <a:rPr lang="en-US" dirty="0" smtClean="0"/>
              <a:t>All in the same boat problem</a:t>
            </a:r>
          </a:p>
          <a:p>
            <a:pPr lvl="1"/>
            <a:r>
              <a:rPr lang="en-US" dirty="0" smtClean="0"/>
              <a:t>Public/formal transfer programs do not respond rapidly</a:t>
            </a:r>
          </a:p>
          <a:p>
            <a:pPr lvl="2"/>
            <a:r>
              <a:rPr lang="en-US" dirty="0" smtClean="0"/>
              <a:t>But are effective buffers when received</a:t>
            </a:r>
          </a:p>
          <a:p>
            <a:pPr lvl="1"/>
            <a:endParaRPr lang="en-US" dirty="0"/>
          </a:p>
          <a:p>
            <a:r>
              <a:rPr lang="en-US" dirty="0"/>
              <a:t>Need for adaptive social protection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Responsive to seasonal rainfall variation</a:t>
            </a:r>
          </a:p>
          <a:p>
            <a:pPr lvl="2"/>
            <a:r>
              <a:rPr lang="en-US" dirty="0" smtClean="0"/>
              <a:t>Early warning systems</a:t>
            </a:r>
          </a:p>
          <a:p>
            <a:pPr lvl="2"/>
            <a:r>
              <a:rPr lang="en-US" dirty="0" smtClean="0"/>
              <a:t>Registry of vulnerable households</a:t>
            </a:r>
          </a:p>
          <a:p>
            <a:pPr lvl="1"/>
            <a:r>
              <a:rPr lang="en-US" dirty="0" smtClean="0"/>
              <a:t>Effective targeting mechanisms</a:t>
            </a:r>
          </a:p>
          <a:p>
            <a:pPr lvl="2"/>
            <a:r>
              <a:rPr lang="en-US" dirty="0" smtClean="0"/>
              <a:t>Which households are vulnerable to rainfall shocks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4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– What can work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Agricultural technologies </a:t>
            </a:r>
          </a:p>
          <a:p>
            <a:pPr lvl="1"/>
            <a:r>
              <a:rPr lang="en-US" dirty="0" smtClean="0"/>
              <a:t>More focus on stabilizing household incomes (rather than mean yield increases)</a:t>
            </a:r>
          </a:p>
          <a:p>
            <a:r>
              <a:rPr lang="en-US" dirty="0" smtClean="0"/>
              <a:t>Other agricultural income stabilizing interventions</a:t>
            </a:r>
          </a:p>
          <a:p>
            <a:pPr lvl="1"/>
            <a:r>
              <a:rPr lang="en-US" dirty="0" smtClean="0"/>
              <a:t>Index based insurance (rainfall or vegetation)</a:t>
            </a:r>
          </a:p>
          <a:p>
            <a:r>
              <a:rPr lang="en-US" dirty="0"/>
              <a:t>Policies that </a:t>
            </a:r>
            <a:r>
              <a:rPr lang="en-US" dirty="0" smtClean="0"/>
              <a:t>help households diversify</a:t>
            </a:r>
          </a:p>
          <a:p>
            <a:pPr lvl="1"/>
            <a:r>
              <a:rPr lang="en-US" dirty="0"/>
              <a:t>Support (or don’t actively deter) migration</a:t>
            </a:r>
          </a:p>
          <a:p>
            <a:pPr lvl="1"/>
            <a:r>
              <a:rPr lang="en-US" dirty="0"/>
              <a:t>Support off-farm </a:t>
            </a:r>
            <a:r>
              <a:rPr lang="en-US" dirty="0" smtClean="0"/>
              <a:t>opportunities</a:t>
            </a:r>
            <a:endParaRPr lang="en-US" dirty="0"/>
          </a:p>
          <a:p>
            <a:pPr lvl="2"/>
            <a:r>
              <a:rPr lang="en-US" dirty="0"/>
              <a:t>‘Thicken’ rural </a:t>
            </a:r>
            <a:r>
              <a:rPr lang="en-US" dirty="0" smtClean="0"/>
              <a:t>economies</a:t>
            </a:r>
          </a:p>
          <a:p>
            <a:r>
              <a:rPr lang="en-US" dirty="0" smtClean="0"/>
              <a:t>Future is now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3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196911" y="5253667"/>
            <a:ext cx="1260575" cy="70494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55789" y="5253667"/>
            <a:ext cx="1795982" cy="817016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Non-resilient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92130" y="3359273"/>
            <a:ext cx="801298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85829" y="3376554"/>
            <a:ext cx="1709991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8721" y="3337167"/>
            <a:ext cx="1408927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40330" y="3342836"/>
            <a:ext cx="1296000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11642" y="3359274"/>
            <a:ext cx="1374096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595848" y="3381555"/>
            <a:ext cx="1280738" cy="8113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163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196911" y="5233695"/>
            <a:ext cx="1260575" cy="72492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835032" y="4924255"/>
            <a:ext cx="2228801" cy="1259972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6125" y="4742677"/>
            <a:ext cx="2318944" cy="145948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325713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892130" y="3359273"/>
            <a:ext cx="801298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785829" y="3376554"/>
            <a:ext cx="1709991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38721" y="3337167"/>
            <a:ext cx="1408927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740330" y="3342836"/>
            <a:ext cx="1296000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111642" y="3359274"/>
            <a:ext cx="1374096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595848" y="3381555"/>
            <a:ext cx="1280738" cy="8113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896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monetary </a:t>
            </a:r>
            <a:r>
              <a:rPr lang="en-US" dirty="0"/>
              <a:t>estimates of the costs </a:t>
            </a:r>
            <a:r>
              <a:rPr lang="en-US" dirty="0" smtClean="0"/>
              <a:t>of drought </a:t>
            </a:r>
            <a:r>
              <a:rPr lang="en-US" dirty="0"/>
              <a:t>and rainfall </a:t>
            </a:r>
            <a:r>
              <a:rPr lang="en-US" dirty="0" smtClean="0"/>
              <a:t>variability for </a:t>
            </a:r>
            <a:r>
              <a:rPr lang="en-US" dirty="0"/>
              <a:t>rural households in </a:t>
            </a:r>
            <a:r>
              <a:rPr lang="en-US" dirty="0" smtClean="0"/>
              <a:t>Ethiopia and Zambia</a:t>
            </a:r>
          </a:p>
          <a:p>
            <a:r>
              <a:rPr lang="en-US" dirty="0" smtClean="0"/>
              <a:t>Explore </a:t>
            </a:r>
            <a:r>
              <a:rPr lang="en-US" dirty="0"/>
              <a:t>the effectiveness of alternative resiliency strategies in reducing household costs from variable rainfall </a:t>
            </a:r>
            <a:endParaRPr lang="en-US" dirty="0" smtClean="0"/>
          </a:p>
          <a:p>
            <a:r>
              <a:rPr lang="en-GB" dirty="0" smtClean="0"/>
              <a:t>Identify </a:t>
            </a:r>
            <a:r>
              <a:rPr lang="en-GB" dirty="0"/>
              <a:t>policy interventions </a:t>
            </a:r>
            <a:r>
              <a:rPr lang="en-GB" dirty="0" smtClean="0"/>
              <a:t>that anticipate </a:t>
            </a:r>
            <a:r>
              <a:rPr lang="en-GB" dirty="0"/>
              <a:t>and </a:t>
            </a:r>
            <a:r>
              <a:rPr lang="en-GB" dirty="0" smtClean="0"/>
              <a:t>mitigate </a:t>
            </a:r>
            <a:r>
              <a:rPr lang="en-GB" dirty="0"/>
              <a:t>impacts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76" y="402394"/>
            <a:ext cx="8948624" cy="8674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Sources: Ethiopia &amp; </a:t>
            </a:r>
            <a:r>
              <a:rPr lang="en-US" dirty="0"/>
              <a:t>Zambia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155700"/>
            <a:ext cx="82296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dirty="0" smtClean="0"/>
              <a:t>Long-term household panel </a:t>
            </a:r>
            <a:r>
              <a:rPr lang="en-US" dirty="0"/>
              <a:t>d</a:t>
            </a:r>
            <a:r>
              <a:rPr lang="en-US" dirty="0" smtClean="0"/>
              <a:t>ata:</a:t>
            </a:r>
            <a:endParaRPr lang="en-US" dirty="0"/>
          </a:p>
          <a:p>
            <a:pPr lvl="1"/>
            <a:r>
              <a:rPr lang="en-US" sz="2400" dirty="0" smtClean="0"/>
              <a:t>Ethiopia : 1999</a:t>
            </a:r>
            <a:r>
              <a:rPr lang="en-US" sz="2400" dirty="0"/>
              <a:t>-2004-</a:t>
            </a:r>
            <a:r>
              <a:rPr lang="en-US" sz="2400" dirty="0" smtClean="0"/>
              <a:t>2009</a:t>
            </a:r>
            <a:endParaRPr lang="en-US" sz="2400" dirty="0"/>
          </a:p>
          <a:p>
            <a:pPr lvl="1"/>
            <a:r>
              <a:rPr lang="en-US" sz="2400" dirty="0" smtClean="0"/>
              <a:t>Zambia: 1999</a:t>
            </a:r>
            <a:r>
              <a:rPr lang="en-US" sz="2400" dirty="0"/>
              <a:t>/2000, 2002/2003, and 2006/2007 </a:t>
            </a:r>
          </a:p>
          <a:p>
            <a:r>
              <a:rPr lang="en-US" dirty="0" smtClean="0"/>
              <a:t>Historical daily rainfall data</a:t>
            </a:r>
          </a:p>
          <a:p>
            <a:pPr lvl="1"/>
            <a:r>
              <a:rPr lang="en-US" dirty="0" smtClean="0"/>
              <a:t>1980 to </a:t>
            </a:r>
            <a:r>
              <a:rPr lang="en-US" dirty="0"/>
              <a:t>2010 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DSSAT model crop simulations: </a:t>
            </a:r>
            <a:endParaRPr lang="en-US" dirty="0"/>
          </a:p>
          <a:p>
            <a:pPr marL="742950" lvl="2" indent="-342900"/>
            <a:r>
              <a:rPr lang="en-US" dirty="0" smtClean="0"/>
              <a:t>1980 to </a:t>
            </a:r>
            <a:r>
              <a:rPr lang="en-US" dirty="0"/>
              <a:t>2010 </a:t>
            </a:r>
            <a:endParaRPr lang="en-US" dirty="0" smtClean="0"/>
          </a:p>
          <a:p>
            <a:pPr marL="742950" lvl="2" indent="-342900"/>
            <a:r>
              <a:rPr lang="en-US" dirty="0" smtClean="0"/>
              <a:t>future projections to 2050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6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9127"/>
          </a:xfrm>
        </p:spPr>
        <p:txBody>
          <a:bodyPr>
            <a:normAutofit/>
          </a:bodyPr>
          <a:lstStyle/>
          <a:p>
            <a:r>
              <a:rPr lang="en-US" dirty="0"/>
              <a:t>Drought and Rainfall </a:t>
            </a:r>
            <a:r>
              <a:rPr lang="en-US" dirty="0" smtClean="0"/>
              <a:t>Variability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115057"/>
              </p:ext>
            </p:extLst>
          </p:nvPr>
        </p:nvGraphicFramePr>
        <p:xfrm>
          <a:off x="1235337" y="879127"/>
          <a:ext cx="6588963" cy="59788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Document" r:id="rId3" imgW="5486400" imgH="4978400" progId="Word.Document.12">
                  <p:embed/>
                </p:oleObj>
              </mc:Choice>
              <mc:Fallback>
                <p:oleObj name="Document" r:id="rId3" imgW="5486400" imgH="4978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5337" y="879127"/>
                        <a:ext cx="6588963" cy="59788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C:\Users\genti\Dropbox\GRANT ATTEMPTS\Michigan State\Dissemination materials\HARVEST Choice figure on Rainfall Variability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7323" y="-3630467"/>
            <a:ext cx="13985660" cy="12975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7591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Rainfall variability Ethiopia and Zambia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</a:t>
            </a:r>
            <a:r>
              <a:rPr lang="en-US" dirty="0"/>
              <a:t>growing season CVs of annual rainfall from 1980 to 2010 </a:t>
            </a:r>
            <a:r>
              <a:rPr lang="en-US" dirty="0" smtClean="0"/>
              <a:t>are </a:t>
            </a:r>
            <a:r>
              <a:rPr lang="en-US" dirty="0"/>
              <a:t>0.38 in Ethiopia, and 0.21 in </a:t>
            </a:r>
            <a:r>
              <a:rPr lang="en-US" dirty="0" smtClean="0"/>
              <a:t>Zambia</a:t>
            </a:r>
          </a:p>
          <a:p>
            <a:r>
              <a:rPr lang="en-US" dirty="0" smtClean="0"/>
              <a:t>A </a:t>
            </a:r>
            <a:r>
              <a:rPr lang="en-US" dirty="0"/>
              <a:t>severe drought roughly once every </a:t>
            </a:r>
            <a:r>
              <a:rPr lang="en-US" b="1" dirty="0"/>
              <a:t>four</a:t>
            </a:r>
            <a:r>
              <a:rPr lang="en-US" dirty="0"/>
              <a:t> years in at least one zone in Ethiopia, and roughly once every </a:t>
            </a:r>
            <a:r>
              <a:rPr lang="en-US" b="1" dirty="0"/>
              <a:t>six</a:t>
            </a:r>
            <a:r>
              <a:rPr lang="en-US" dirty="0"/>
              <a:t> years in at least one district in Zambia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49524" y="1109384"/>
            <a:ext cx="41037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r>
              <a:rPr lang="en-US" sz="2800" dirty="0" smtClean="0"/>
              <a:t>	- Lower yields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  <a:p>
            <a:r>
              <a:rPr lang="en-US" sz="2800" dirty="0" smtClean="0"/>
              <a:t>More variable rainfall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- More yield and 	income variability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966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21320</TotalTime>
  <Words>936</Words>
  <Application>Microsoft Macintosh PowerPoint</Application>
  <PresentationFormat>On-screen Show (4:3)</PresentationFormat>
  <Paragraphs>205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  AGRICULTURAL, OFF-FARM, MIGRATION, &amp; SOCIAL PROTECTION STRATEGIES TO INCREASE RURAL HOUSEHOLD RESILIENCE  TO RAINFALL SHOCKS IN SUB-SAHARAN AFRICA </vt:lpstr>
      <vt:lpstr>PowerPoint Presentation</vt:lpstr>
      <vt:lpstr>PowerPoint Presentation</vt:lpstr>
      <vt:lpstr>PowerPoint Presentation</vt:lpstr>
      <vt:lpstr>Presentation Objectives</vt:lpstr>
      <vt:lpstr>Data Sources: Ethiopia &amp; Zambia </vt:lpstr>
      <vt:lpstr>Drought and Rainfall Variability</vt:lpstr>
      <vt:lpstr>Rainfall variability Ethiopia and Zambia </vt:lpstr>
      <vt:lpstr>PowerPoint Presentation</vt:lpstr>
      <vt:lpstr>Crop simulation results</vt:lpstr>
      <vt:lpstr>Costs to Households</vt:lpstr>
      <vt:lpstr>PowerPoint Presentation</vt:lpstr>
      <vt:lpstr>PowerPoint Presentation</vt:lpstr>
      <vt:lpstr>Area Crop Share Responses</vt:lpstr>
      <vt:lpstr>PowerPoint Presentation</vt:lpstr>
      <vt:lpstr>Technologies/interventions that buffer shocks</vt:lpstr>
      <vt:lpstr>Empirical Evidence - Zambia</vt:lpstr>
      <vt:lpstr>PowerPoint Presentation</vt:lpstr>
      <vt:lpstr>PowerPoint Presentation</vt:lpstr>
      <vt:lpstr>Resiliency strategy effectiveness:  simulation evidence</vt:lpstr>
      <vt:lpstr>Resiliency strategy effectiveness:  empirical evidence</vt:lpstr>
      <vt:lpstr>PowerPoint Presentation</vt:lpstr>
      <vt:lpstr>Implications – What is not working</vt:lpstr>
      <vt:lpstr>Implications – What can work better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Agricultural, Migration, and Social Protection Strategies to Reduce Vulnerability to Climate Change in East Africa</dc:title>
  <dc:creator>Brad Mills</dc:creator>
  <cp:lastModifiedBy>Brad Mills</cp:lastModifiedBy>
  <cp:revision>101</cp:revision>
  <dcterms:created xsi:type="dcterms:W3CDTF">2016-01-14T22:08:37Z</dcterms:created>
  <dcterms:modified xsi:type="dcterms:W3CDTF">2016-04-07T15:56:00Z</dcterms:modified>
</cp:coreProperties>
</file>