
<file path=[Content_Types].xml><?xml version="1.0" encoding="utf-8"?>
<Types xmlns="http://schemas.openxmlformats.org/package/2006/content-types">
  <Override PartName="/ppt/diagrams/drawing2.xml" ContentType="application/vnd.ms-office.drawingml.diagramDrawing+xml"/>
  <Override PartName="/ppt/slides/slide18.xml" ContentType="application/vnd.openxmlformats-officedocument.presentationml.slide+xml"/>
  <Override PartName="/ppt/slides/slide9.xml" ContentType="application/vnd.openxmlformats-officedocument.presentationml.slide+xml"/>
  <Override PartName="/ppt/diagrams/data2.xml" ContentType="application/vnd.openxmlformats-officedocument.drawingml.diagramData+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diagrams/layout2.xml" ContentType="application/vnd.openxmlformats-officedocument.drawingml.diagramLayout+xml"/>
  <Override PartName="/ppt/slideLayouts/slideLayout3.xml" ContentType="application/vnd.openxmlformats-officedocument.presentationml.slideLayout+xml"/>
  <Override PartName="/ppt/diagrams/quickStyle2.xml" ContentType="application/vnd.openxmlformats-officedocument.drawingml.diagramStyle+xml"/>
  <Override PartName="/ppt/slides/slide20.xml" ContentType="application/vnd.openxmlformats-officedocument.presentationml.slide+xml"/>
  <Override PartName="/ppt/diagrams/drawing1.xml" ContentType="application/vnd.ms-office.drawingml.diagramDrawing+xml"/>
  <Override PartName="/ppt/slides/slide17.xml" ContentType="application/vnd.openxmlformats-officedocument.presentationml.slide+xml"/>
  <Default Extension="wdp" ContentType="image/vnd.ms-photo"/>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2" r:id="rId1"/>
  </p:sldMasterIdLst>
  <p:sldIdLst>
    <p:sldId id="256" r:id="rId2"/>
    <p:sldId id="271" r:id="rId3"/>
    <p:sldId id="272" r:id="rId4"/>
    <p:sldId id="275" r:id="rId5"/>
    <p:sldId id="265" r:id="rId6"/>
    <p:sldId id="266" r:id="rId7"/>
    <p:sldId id="273" r:id="rId8"/>
    <p:sldId id="267" r:id="rId9"/>
    <p:sldId id="258" r:id="rId10"/>
    <p:sldId id="257" r:id="rId11"/>
    <p:sldId id="259" r:id="rId12"/>
    <p:sldId id="260" r:id="rId13"/>
    <p:sldId id="261" r:id="rId14"/>
    <p:sldId id="263" r:id="rId15"/>
    <p:sldId id="274" r:id="rId16"/>
    <p:sldId id="262" r:id="rId17"/>
    <p:sldId id="264" r:id="rId18"/>
    <p:sldId id="268" r:id="rId19"/>
    <p:sldId id="269" r:id="rId20"/>
    <p:sldId id="27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6771" autoAdjust="0"/>
    <p:restoredTop sz="94647" autoAdjust="0"/>
  </p:normalViewPr>
  <p:slideViewPr>
    <p:cSldViewPr>
      <p:cViewPr varScale="1">
        <p:scale>
          <a:sx n="152" d="100"/>
          <a:sy n="152" d="100"/>
        </p:scale>
        <p:origin x="-101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jpeg"/><Relationship Id="rId3"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jpeg"/><Relationship Id="rId3"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572E86-0678-4DE1-9F02-95C1C5AE8B98}" type="doc">
      <dgm:prSet loTypeId="urn:microsoft.com/office/officeart/2005/8/layout/hList7#1" loCatId="process" qsTypeId="urn:microsoft.com/office/officeart/2005/8/quickstyle/simple1" qsCatId="simple" csTypeId="urn:microsoft.com/office/officeart/2005/8/colors/accent1_2" csCatId="accent1" phldr="1"/>
      <dgm:spPr/>
    </dgm:pt>
    <dgm:pt modelId="{0D6865E4-187C-434F-B2B0-E07FE8EF08DC}">
      <dgm:prSet phldrT="[Text]"/>
      <dgm:spPr/>
      <dgm:t>
        <a:bodyPr/>
        <a:lstStyle/>
        <a:p>
          <a:r>
            <a:rPr lang="en-US" b="0" dirty="0" smtClean="0">
              <a:solidFill>
                <a:schemeClr val="bg1"/>
              </a:solidFill>
              <a:effectLst>
                <a:outerShdw blurRad="38100" dist="38100" dir="2700000" algn="tl">
                  <a:srgbClr val="000000">
                    <a:alpha val="43137"/>
                  </a:srgbClr>
                </a:outerShdw>
              </a:effectLst>
            </a:rPr>
            <a:t>Relational</a:t>
          </a:r>
          <a:endParaRPr lang="en-US" b="0" dirty="0">
            <a:solidFill>
              <a:schemeClr val="bg1"/>
            </a:solidFill>
            <a:effectLst>
              <a:outerShdw blurRad="38100" dist="38100" dir="2700000" algn="tl">
                <a:srgbClr val="000000">
                  <a:alpha val="43137"/>
                </a:srgbClr>
              </a:outerShdw>
            </a:effectLst>
          </a:endParaRPr>
        </a:p>
      </dgm:t>
    </dgm:pt>
    <dgm:pt modelId="{B866C8B0-9AF2-4071-A634-9C834DB5A581}" type="parTrans" cxnId="{3A2378BB-D17F-44E1-B8FB-84A3587D2000}">
      <dgm:prSet/>
      <dgm:spPr/>
      <dgm:t>
        <a:bodyPr/>
        <a:lstStyle/>
        <a:p>
          <a:endParaRPr lang="en-US"/>
        </a:p>
      </dgm:t>
    </dgm:pt>
    <dgm:pt modelId="{74C34AF6-F216-49A0-A5D9-F98390F12863}" type="sibTrans" cxnId="{3A2378BB-D17F-44E1-B8FB-84A3587D2000}">
      <dgm:prSet/>
      <dgm:spPr/>
      <dgm:t>
        <a:bodyPr/>
        <a:lstStyle/>
        <a:p>
          <a:endParaRPr lang="en-US"/>
        </a:p>
      </dgm:t>
    </dgm:pt>
    <dgm:pt modelId="{F3CA0AC5-4228-4748-9EC5-B2F8705E4C97}">
      <dgm:prSet phldrT="[Text]"/>
      <dgm:spPr/>
      <dgm:t>
        <a:bodyPr/>
        <a:lstStyle/>
        <a:p>
          <a:r>
            <a:rPr lang="en-US" b="0" dirty="0" smtClean="0">
              <a:solidFill>
                <a:schemeClr val="bg1"/>
              </a:solidFill>
              <a:effectLst>
                <a:outerShdw blurRad="38100" dist="38100" dir="2700000" algn="tl">
                  <a:srgbClr val="000000">
                    <a:alpha val="43137"/>
                  </a:srgbClr>
                </a:outerShdw>
              </a:effectLst>
            </a:rPr>
            <a:t>Institutional</a:t>
          </a:r>
          <a:endParaRPr lang="en-US" b="0" dirty="0">
            <a:solidFill>
              <a:schemeClr val="bg1"/>
            </a:solidFill>
            <a:effectLst>
              <a:outerShdw blurRad="38100" dist="38100" dir="2700000" algn="tl">
                <a:srgbClr val="000000">
                  <a:alpha val="43137"/>
                </a:srgbClr>
              </a:outerShdw>
            </a:effectLst>
          </a:endParaRPr>
        </a:p>
      </dgm:t>
    </dgm:pt>
    <dgm:pt modelId="{521C53EE-BCFE-4354-96EB-A755229DB06E}" type="parTrans" cxnId="{C0660638-67E5-48FB-8670-60DDD24D3C1F}">
      <dgm:prSet/>
      <dgm:spPr/>
      <dgm:t>
        <a:bodyPr/>
        <a:lstStyle/>
        <a:p>
          <a:endParaRPr lang="en-US"/>
        </a:p>
      </dgm:t>
    </dgm:pt>
    <dgm:pt modelId="{3236F68E-562F-4072-B9F8-03063EA3AE6D}" type="sibTrans" cxnId="{C0660638-67E5-48FB-8670-60DDD24D3C1F}">
      <dgm:prSet/>
      <dgm:spPr/>
      <dgm:t>
        <a:bodyPr/>
        <a:lstStyle/>
        <a:p>
          <a:endParaRPr lang="en-US"/>
        </a:p>
      </dgm:t>
    </dgm:pt>
    <dgm:pt modelId="{BCD358A9-FBBF-4F71-8C99-487A44B3FF82}">
      <dgm:prSet phldrT="[Text]"/>
      <dgm:spPr/>
      <dgm:t>
        <a:bodyPr/>
        <a:lstStyle/>
        <a:p>
          <a:r>
            <a:rPr lang="en-US" b="0" dirty="0" smtClean="0">
              <a:solidFill>
                <a:schemeClr val="bg1"/>
              </a:solidFill>
              <a:effectLst>
                <a:outerShdw blurRad="38100" dist="38100" dir="2700000" algn="tl">
                  <a:srgbClr val="000000">
                    <a:alpha val="43137"/>
                  </a:srgbClr>
                </a:outerShdw>
              </a:effectLst>
            </a:rPr>
            <a:t>Cultural</a:t>
          </a:r>
          <a:endParaRPr lang="en-US" b="0" dirty="0">
            <a:solidFill>
              <a:schemeClr val="bg1"/>
            </a:solidFill>
            <a:effectLst>
              <a:outerShdw blurRad="38100" dist="38100" dir="2700000" algn="tl">
                <a:srgbClr val="000000">
                  <a:alpha val="43137"/>
                </a:srgbClr>
              </a:outerShdw>
            </a:effectLst>
          </a:endParaRPr>
        </a:p>
      </dgm:t>
    </dgm:pt>
    <dgm:pt modelId="{EF075CAC-F544-4E3C-A6F6-C05C6655387D}" type="parTrans" cxnId="{E458386E-B275-4FA0-8F0E-3F9F644D481F}">
      <dgm:prSet/>
      <dgm:spPr/>
      <dgm:t>
        <a:bodyPr/>
        <a:lstStyle/>
        <a:p>
          <a:endParaRPr lang="en-US"/>
        </a:p>
      </dgm:t>
    </dgm:pt>
    <dgm:pt modelId="{458CAACB-E6ED-4E9E-B01F-C4B3F3D379F9}" type="sibTrans" cxnId="{E458386E-B275-4FA0-8F0E-3F9F644D481F}">
      <dgm:prSet/>
      <dgm:spPr/>
      <dgm:t>
        <a:bodyPr/>
        <a:lstStyle/>
        <a:p>
          <a:endParaRPr lang="en-US"/>
        </a:p>
      </dgm:t>
    </dgm:pt>
    <dgm:pt modelId="{C25D877C-521E-4407-90E3-09DF7841B9CA}" type="pres">
      <dgm:prSet presAssocID="{71572E86-0678-4DE1-9F02-95C1C5AE8B98}" presName="Name0" presStyleCnt="0">
        <dgm:presLayoutVars>
          <dgm:dir/>
          <dgm:resizeHandles val="exact"/>
        </dgm:presLayoutVars>
      </dgm:prSet>
      <dgm:spPr/>
    </dgm:pt>
    <dgm:pt modelId="{F0F22F13-09A0-47E9-95BA-EB3388958AF9}" type="pres">
      <dgm:prSet presAssocID="{71572E86-0678-4DE1-9F02-95C1C5AE8B98}" presName="fgShape" presStyleLbl="fgShp" presStyleIdx="0" presStyleCnt="1" custScaleY="62963" custLinFactY="-100000" custLinFactNeighborX="322" custLinFactNeighborY="-174074"/>
      <dgm:spPr/>
    </dgm:pt>
    <dgm:pt modelId="{2C348B5F-0BB1-4104-8835-C9ED9654185B}" type="pres">
      <dgm:prSet presAssocID="{71572E86-0678-4DE1-9F02-95C1C5AE8B98}" presName="linComp" presStyleCnt="0"/>
      <dgm:spPr/>
    </dgm:pt>
    <dgm:pt modelId="{6B81F672-1AD2-4D81-A4CE-F4045D8D6F26}" type="pres">
      <dgm:prSet presAssocID="{0D6865E4-187C-434F-B2B0-E07FE8EF08DC}" presName="compNode" presStyleCnt="0"/>
      <dgm:spPr/>
    </dgm:pt>
    <dgm:pt modelId="{E6AD3B7B-6082-4CBF-A5B5-D41C979788DD}" type="pres">
      <dgm:prSet presAssocID="{0D6865E4-187C-434F-B2B0-E07FE8EF08DC}" presName="bkgdShape" presStyleLbl="node1" presStyleIdx="0" presStyleCnt="3"/>
      <dgm:spPr/>
      <dgm:t>
        <a:bodyPr/>
        <a:lstStyle/>
        <a:p>
          <a:endParaRPr lang="en-US"/>
        </a:p>
      </dgm:t>
    </dgm:pt>
    <dgm:pt modelId="{C66C682F-6A5F-48AB-ADA0-1E86C92F9013}" type="pres">
      <dgm:prSet presAssocID="{0D6865E4-187C-434F-B2B0-E07FE8EF08DC}" presName="nodeTx" presStyleLbl="node1" presStyleIdx="0" presStyleCnt="3">
        <dgm:presLayoutVars>
          <dgm:bulletEnabled val="1"/>
        </dgm:presLayoutVars>
      </dgm:prSet>
      <dgm:spPr/>
      <dgm:t>
        <a:bodyPr/>
        <a:lstStyle/>
        <a:p>
          <a:endParaRPr lang="en-US"/>
        </a:p>
      </dgm:t>
    </dgm:pt>
    <dgm:pt modelId="{B4CD7E44-F9A9-4E41-95DD-FF59EE40503D}" type="pres">
      <dgm:prSet presAssocID="{0D6865E4-187C-434F-B2B0-E07FE8EF08DC}" presName="invisiNode" presStyleLbl="node1" presStyleIdx="0" presStyleCnt="3"/>
      <dgm:spPr/>
    </dgm:pt>
    <dgm:pt modelId="{8ABD3195-9094-4A8B-AF8B-2A7920A859E0}" type="pres">
      <dgm:prSet presAssocID="{0D6865E4-187C-434F-B2B0-E07FE8EF08DC}" presName="imagNode" presStyleLbl="fgImgPlace1" presStyleIdx="0" presStyleCnt="3"/>
      <dgm:spPr>
        <a:blipFill rotWithShape="0">
          <a:blip xmlns:r="http://schemas.openxmlformats.org/officeDocument/2006/relationships" r:embed="rId1"/>
          <a:stretch>
            <a:fillRect/>
          </a:stretch>
        </a:blipFill>
      </dgm:spPr>
    </dgm:pt>
    <dgm:pt modelId="{19AAFAC4-6478-4A54-AB24-4442737B31DD}" type="pres">
      <dgm:prSet presAssocID="{74C34AF6-F216-49A0-A5D9-F98390F12863}" presName="sibTrans" presStyleLbl="sibTrans2D1" presStyleIdx="0" presStyleCnt="0"/>
      <dgm:spPr/>
      <dgm:t>
        <a:bodyPr/>
        <a:lstStyle/>
        <a:p>
          <a:endParaRPr lang="en-US"/>
        </a:p>
      </dgm:t>
    </dgm:pt>
    <dgm:pt modelId="{1040B577-BB17-4BA2-8E0E-12E85C2D8227}" type="pres">
      <dgm:prSet presAssocID="{F3CA0AC5-4228-4748-9EC5-B2F8705E4C97}" presName="compNode" presStyleCnt="0"/>
      <dgm:spPr/>
    </dgm:pt>
    <dgm:pt modelId="{4DEFB8C0-C17A-42A0-AAD6-7384DC460D53}" type="pres">
      <dgm:prSet presAssocID="{F3CA0AC5-4228-4748-9EC5-B2F8705E4C97}" presName="bkgdShape" presStyleLbl="node1" presStyleIdx="1" presStyleCnt="3"/>
      <dgm:spPr/>
      <dgm:t>
        <a:bodyPr/>
        <a:lstStyle/>
        <a:p>
          <a:endParaRPr lang="en-US"/>
        </a:p>
      </dgm:t>
    </dgm:pt>
    <dgm:pt modelId="{DC7A2ED0-97A0-46CF-B31D-5884470E9609}" type="pres">
      <dgm:prSet presAssocID="{F3CA0AC5-4228-4748-9EC5-B2F8705E4C97}" presName="nodeTx" presStyleLbl="node1" presStyleIdx="1" presStyleCnt="3">
        <dgm:presLayoutVars>
          <dgm:bulletEnabled val="1"/>
        </dgm:presLayoutVars>
      </dgm:prSet>
      <dgm:spPr/>
      <dgm:t>
        <a:bodyPr/>
        <a:lstStyle/>
        <a:p>
          <a:endParaRPr lang="en-US"/>
        </a:p>
      </dgm:t>
    </dgm:pt>
    <dgm:pt modelId="{2D9716EE-7D56-4677-8256-C60236E2C57C}" type="pres">
      <dgm:prSet presAssocID="{F3CA0AC5-4228-4748-9EC5-B2F8705E4C97}" presName="invisiNode" presStyleLbl="node1" presStyleIdx="1" presStyleCnt="3"/>
      <dgm:spPr/>
    </dgm:pt>
    <dgm:pt modelId="{A7AC1311-932A-4C2E-B28A-684FF17A7718}" type="pres">
      <dgm:prSet presAssocID="{F3CA0AC5-4228-4748-9EC5-B2F8705E4C97}" presName="imagNode" presStyleLbl="fgImgPlace1" presStyleIdx="1" presStyleCnt="3"/>
      <dgm:spPr>
        <a:blipFill rotWithShape="0">
          <a:blip xmlns:r="http://schemas.openxmlformats.org/officeDocument/2006/relationships" r:embed="rId2"/>
          <a:stretch>
            <a:fillRect/>
          </a:stretch>
        </a:blipFill>
      </dgm:spPr>
    </dgm:pt>
    <dgm:pt modelId="{FB20FDB3-9E94-423E-AB8F-D4844353DD50}" type="pres">
      <dgm:prSet presAssocID="{3236F68E-562F-4072-B9F8-03063EA3AE6D}" presName="sibTrans" presStyleLbl="sibTrans2D1" presStyleIdx="0" presStyleCnt="0"/>
      <dgm:spPr/>
      <dgm:t>
        <a:bodyPr/>
        <a:lstStyle/>
        <a:p>
          <a:endParaRPr lang="en-US"/>
        </a:p>
      </dgm:t>
    </dgm:pt>
    <dgm:pt modelId="{00EF254C-F365-4AC2-A3A7-959F3161C520}" type="pres">
      <dgm:prSet presAssocID="{BCD358A9-FBBF-4F71-8C99-487A44B3FF82}" presName="compNode" presStyleCnt="0"/>
      <dgm:spPr/>
    </dgm:pt>
    <dgm:pt modelId="{4A0CEF74-2BC9-4ECB-B927-F272AAD79C3E}" type="pres">
      <dgm:prSet presAssocID="{BCD358A9-FBBF-4F71-8C99-487A44B3FF82}" presName="bkgdShape" presStyleLbl="node1" presStyleIdx="2" presStyleCnt="3"/>
      <dgm:spPr/>
      <dgm:t>
        <a:bodyPr/>
        <a:lstStyle/>
        <a:p>
          <a:endParaRPr lang="en-US"/>
        </a:p>
      </dgm:t>
    </dgm:pt>
    <dgm:pt modelId="{9610D22B-0D74-4C8A-908A-A1DF62AFA18B}" type="pres">
      <dgm:prSet presAssocID="{BCD358A9-FBBF-4F71-8C99-487A44B3FF82}" presName="nodeTx" presStyleLbl="node1" presStyleIdx="2" presStyleCnt="3">
        <dgm:presLayoutVars>
          <dgm:bulletEnabled val="1"/>
        </dgm:presLayoutVars>
      </dgm:prSet>
      <dgm:spPr/>
      <dgm:t>
        <a:bodyPr/>
        <a:lstStyle/>
        <a:p>
          <a:endParaRPr lang="en-US"/>
        </a:p>
      </dgm:t>
    </dgm:pt>
    <dgm:pt modelId="{A99BE2A5-E0A4-42D9-8CC7-39920C17E3F9}" type="pres">
      <dgm:prSet presAssocID="{BCD358A9-FBBF-4F71-8C99-487A44B3FF82}" presName="invisiNode" presStyleLbl="node1" presStyleIdx="2" presStyleCnt="3"/>
      <dgm:spPr/>
    </dgm:pt>
    <dgm:pt modelId="{E774B607-0E1E-4348-8F0C-6228667FEC08}" type="pres">
      <dgm:prSet presAssocID="{BCD358A9-FBBF-4F71-8C99-487A44B3FF82}" presName="imagNode" presStyleLbl="fgImgPlace1" presStyleIdx="2" presStyleCnt="3"/>
      <dgm:spPr>
        <a:blipFill rotWithShape="0">
          <a:blip xmlns:r="http://schemas.openxmlformats.org/officeDocument/2006/relationships" r:embed="rId3"/>
          <a:stretch>
            <a:fillRect/>
          </a:stretch>
        </a:blipFill>
      </dgm:spPr>
    </dgm:pt>
  </dgm:ptLst>
  <dgm:cxnLst>
    <dgm:cxn modelId="{966ECA7C-D539-4B89-903F-BE8D6A7DAA70}" type="presOf" srcId="{74C34AF6-F216-49A0-A5D9-F98390F12863}" destId="{19AAFAC4-6478-4A54-AB24-4442737B31DD}" srcOrd="0" destOrd="0" presId="urn:microsoft.com/office/officeart/2005/8/layout/hList7#1"/>
    <dgm:cxn modelId="{59874C93-459F-4590-B97F-A9710A09AD1E}" type="presOf" srcId="{BCD358A9-FBBF-4F71-8C99-487A44B3FF82}" destId="{9610D22B-0D74-4C8A-908A-A1DF62AFA18B}" srcOrd="1" destOrd="0" presId="urn:microsoft.com/office/officeart/2005/8/layout/hList7#1"/>
    <dgm:cxn modelId="{31088087-CB0A-46BD-977F-2652A08FFF2E}" type="presOf" srcId="{0D6865E4-187C-434F-B2B0-E07FE8EF08DC}" destId="{E6AD3B7B-6082-4CBF-A5B5-D41C979788DD}" srcOrd="0" destOrd="0" presId="urn:microsoft.com/office/officeart/2005/8/layout/hList7#1"/>
    <dgm:cxn modelId="{21811237-B019-439A-9FA7-9411AC438D85}" type="presOf" srcId="{71572E86-0678-4DE1-9F02-95C1C5AE8B98}" destId="{C25D877C-521E-4407-90E3-09DF7841B9CA}" srcOrd="0" destOrd="0" presId="urn:microsoft.com/office/officeart/2005/8/layout/hList7#1"/>
    <dgm:cxn modelId="{5431D8D9-317D-4B23-AD3B-554DA6CBE5BE}" type="presOf" srcId="{F3CA0AC5-4228-4748-9EC5-B2F8705E4C97}" destId="{DC7A2ED0-97A0-46CF-B31D-5884470E9609}" srcOrd="1" destOrd="0" presId="urn:microsoft.com/office/officeart/2005/8/layout/hList7#1"/>
    <dgm:cxn modelId="{FBAAD87C-970F-4B6E-BE7F-C562122571D0}" type="presOf" srcId="{3236F68E-562F-4072-B9F8-03063EA3AE6D}" destId="{FB20FDB3-9E94-423E-AB8F-D4844353DD50}" srcOrd="0" destOrd="0" presId="urn:microsoft.com/office/officeart/2005/8/layout/hList7#1"/>
    <dgm:cxn modelId="{B19E0BFE-39B9-43C7-9282-18E41D37A4D7}" type="presOf" srcId="{BCD358A9-FBBF-4F71-8C99-487A44B3FF82}" destId="{4A0CEF74-2BC9-4ECB-B927-F272AAD79C3E}" srcOrd="0" destOrd="0" presId="urn:microsoft.com/office/officeart/2005/8/layout/hList7#1"/>
    <dgm:cxn modelId="{C0660638-67E5-48FB-8670-60DDD24D3C1F}" srcId="{71572E86-0678-4DE1-9F02-95C1C5AE8B98}" destId="{F3CA0AC5-4228-4748-9EC5-B2F8705E4C97}" srcOrd="1" destOrd="0" parTransId="{521C53EE-BCFE-4354-96EB-A755229DB06E}" sibTransId="{3236F68E-562F-4072-B9F8-03063EA3AE6D}"/>
    <dgm:cxn modelId="{2335C828-6086-4E45-B4D6-4ECAB600B618}" type="presOf" srcId="{0D6865E4-187C-434F-B2B0-E07FE8EF08DC}" destId="{C66C682F-6A5F-48AB-ADA0-1E86C92F9013}" srcOrd="1" destOrd="0" presId="urn:microsoft.com/office/officeart/2005/8/layout/hList7#1"/>
    <dgm:cxn modelId="{F5422156-1A87-4D89-BE71-4A086861AAD2}" type="presOf" srcId="{F3CA0AC5-4228-4748-9EC5-B2F8705E4C97}" destId="{4DEFB8C0-C17A-42A0-AAD6-7384DC460D53}" srcOrd="0" destOrd="0" presId="urn:microsoft.com/office/officeart/2005/8/layout/hList7#1"/>
    <dgm:cxn modelId="{3A2378BB-D17F-44E1-B8FB-84A3587D2000}" srcId="{71572E86-0678-4DE1-9F02-95C1C5AE8B98}" destId="{0D6865E4-187C-434F-B2B0-E07FE8EF08DC}" srcOrd="0" destOrd="0" parTransId="{B866C8B0-9AF2-4071-A634-9C834DB5A581}" sibTransId="{74C34AF6-F216-49A0-A5D9-F98390F12863}"/>
    <dgm:cxn modelId="{E458386E-B275-4FA0-8F0E-3F9F644D481F}" srcId="{71572E86-0678-4DE1-9F02-95C1C5AE8B98}" destId="{BCD358A9-FBBF-4F71-8C99-487A44B3FF82}" srcOrd="2" destOrd="0" parTransId="{EF075CAC-F544-4E3C-A6F6-C05C6655387D}" sibTransId="{458CAACB-E6ED-4E9E-B01F-C4B3F3D379F9}"/>
    <dgm:cxn modelId="{222301C6-E7A9-4D2E-B389-0ACE81B63011}" type="presParOf" srcId="{C25D877C-521E-4407-90E3-09DF7841B9CA}" destId="{F0F22F13-09A0-47E9-95BA-EB3388958AF9}" srcOrd="0" destOrd="0" presId="urn:microsoft.com/office/officeart/2005/8/layout/hList7#1"/>
    <dgm:cxn modelId="{611081D5-25D6-461D-84C0-1CB43985BBF3}" type="presParOf" srcId="{C25D877C-521E-4407-90E3-09DF7841B9CA}" destId="{2C348B5F-0BB1-4104-8835-C9ED9654185B}" srcOrd="1" destOrd="0" presId="urn:microsoft.com/office/officeart/2005/8/layout/hList7#1"/>
    <dgm:cxn modelId="{A367391E-B2C5-4D80-B8C6-E9943D6FFBB5}" type="presParOf" srcId="{2C348B5F-0BB1-4104-8835-C9ED9654185B}" destId="{6B81F672-1AD2-4D81-A4CE-F4045D8D6F26}" srcOrd="0" destOrd="0" presId="urn:microsoft.com/office/officeart/2005/8/layout/hList7#1"/>
    <dgm:cxn modelId="{C492031E-3BD4-4A86-B620-507622B610D2}" type="presParOf" srcId="{6B81F672-1AD2-4D81-A4CE-F4045D8D6F26}" destId="{E6AD3B7B-6082-4CBF-A5B5-D41C979788DD}" srcOrd="0" destOrd="0" presId="urn:microsoft.com/office/officeart/2005/8/layout/hList7#1"/>
    <dgm:cxn modelId="{2BC6E6C3-1CD9-4219-AAFF-C5C5ABB225A5}" type="presParOf" srcId="{6B81F672-1AD2-4D81-A4CE-F4045D8D6F26}" destId="{C66C682F-6A5F-48AB-ADA0-1E86C92F9013}" srcOrd="1" destOrd="0" presId="urn:microsoft.com/office/officeart/2005/8/layout/hList7#1"/>
    <dgm:cxn modelId="{BB8F1121-7BE9-41D2-9DE1-155396838773}" type="presParOf" srcId="{6B81F672-1AD2-4D81-A4CE-F4045D8D6F26}" destId="{B4CD7E44-F9A9-4E41-95DD-FF59EE40503D}" srcOrd="2" destOrd="0" presId="urn:microsoft.com/office/officeart/2005/8/layout/hList7#1"/>
    <dgm:cxn modelId="{BF237B32-320A-4D96-8808-F2BC5619DBBA}" type="presParOf" srcId="{6B81F672-1AD2-4D81-A4CE-F4045D8D6F26}" destId="{8ABD3195-9094-4A8B-AF8B-2A7920A859E0}" srcOrd="3" destOrd="0" presId="urn:microsoft.com/office/officeart/2005/8/layout/hList7#1"/>
    <dgm:cxn modelId="{C46F8014-C9B6-4D37-B4F5-C164E8B978D8}" type="presParOf" srcId="{2C348B5F-0BB1-4104-8835-C9ED9654185B}" destId="{19AAFAC4-6478-4A54-AB24-4442737B31DD}" srcOrd="1" destOrd="0" presId="urn:microsoft.com/office/officeart/2005/8/layout/hList7#1"/>
    <dgm:cxn modelId="{03534A22-8DC3-4248-8706-5F0886C04A80}" type="presParOf" srcId="{2C348B5F-0BB1-4104-8835-C9ED9654185B}" destId="{1040B577-BB17-4BA2-8E0E-12E85C2D8227}" srcOrd="2" destOrd="0" presId="urn:microsoft.com/office/officeart/2005/8/layout/hList7#1"/>
    <dgm:cxn modelId="{EA09A98D-4FB7-4FD9-B834-134EFA4C7677}" type="presParOf" srcId="{1040B577-BB17-4BA2-8E0E-12E85C2D8227}" destId="{4DEFB8C0-C17A-42A0-AAD6-7384DC460D53}" srcOrd="0" destOrd="0" presId="urn:microsoft.com/office/officeart/2005/8/layout/hList7#1"/>
    <dgm:cxn modelId="{A48F8DB7-944D-4609-AB05-778A63D85F65}" type="presParOf" srcId="{1040B577-BB17-4BA2-8E0E-12E85C2D8227}" destId="{DC7A2ED0-97A0-46CF-B31D-5884470E9609}" srcOrd="1" destOrd="0" presId="urn:microsoft.com/office/officeart/2005/8/layout/hList7#1"/>
    <dgm:cxn modelId="{92F8FDD5-0B57-4631-AC72-C93ECF765A73}" type="presParOf" srcId="{1040B577-BB17-4BA2-8E0E-12E85C2D8227}" destId="{2D9716EE-7D56-4677-8256-C60236E2C57C}" srcOrd="2" destOrd="0" presId="urn:microsoft.com/office/officeart/2005/8/layout/hList7#1"/>
    <dgm:cxn modelId="{53B6D464-50DD-4016-BACA-EBBD67AEAD0E}" type="presParOf" srcId="{1040B577-BB17-4BA2-8E0E-12E85C2D8227}" destId="{A7AC1311-932A-4C2E-B28A-684FF17A7718}" srcOrd="3" destOrd="0" presId="urn:microsoft.com/office/officeart/2005/8/layout/hList7#1"/>
    <dgm:cxn modelId="{7FA5D887-515A-43D1-8721-0A5BFBB4276A}" type="presParOf" srcId="{2C348B5F-0BB1-4104-8835-C9ED9654185B}" destId="{FB20FDB3-9E94-423E-AB8F-D4844353DD50}" srcOrd="3" destOrd="0" presId="urn:microsoft.com/office/officeart/2005/8/layout/hList7#1"/>
    <dgm:cxn modelId="{B3D0C47D-D355-45C6-86BD-327C14626FC3}" type="presParOf" srcId="{2C348B5F-0BB1-4104-8835-C9ED9654185B}" destId="{00EF254C-F365-4AC2-A3A7-959F3161C520}" srcOrd="4" destOrd="0" presId="urn:microsoft.com/office/officeart/2005/8/layout/hList7#1"/>
    <dgm:cxn modelId="{8F554E0D-0E38-407A-8153-F55FA3894354}" type="presParOf" srcId="{00EF254C-F365-4AC2-A3A7-959F3161C520}" destId="{4A0CEF74-2BC9-4ECB-B927-F272AAD79C3E}" srcOrd="0" destOrd="0" presId="urn:microsoft.com/office/officeart/2005/8/layout/hList7#1"/>
    <dgm:cxn modelId="{ABA3082D-CCCC-447F-871B-6E868725DA82}" type="presParOf" srcId="{00EF254C-F365-4AC2-A3A7-959F3161C520}" destId="{9610D22B-0D74-4C8A-908A-A1DF62AFA18B}" srcOrd="1" destOrd="0" presId="urn:microsoft.com/office/officeart/2005/8/layout/hList7#1"/>
    <dgm:cxn modelId="{9B639B6D-677B-443D-A85D-A7B665966843}" type="presParOf" srcId="{00EF254C-F365-4AC2-A3A7-959F3161C520}" destId="{A99BE2A5-E0A4-42D9-8CC7-39920C17E3F9}" srcOrd="2" destOrd="0" presId="urn:microsoft.com/office/officeart/2005/8/layout/hList7#1"/>
    <dgm:cxn modelId="{07DECFD4-6630-4750-B654-BB31B838D726}" type="presParOf" srcId="{00EF254C-F365-4AC2-A3A7-959F3161C520}" destId="{E774B607-0E1E-4348-8F0C-6228667FEC08}"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783076-09DF-45A5-899A-AFEC059EB34D}"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D16891DB-33D4-4C85-8D9E-E542B49AFC5C}">
      <dgm:prSet phldrT="[Text]"/>
      <dgm:spPr/>
      <dgm:t>
        <a:bodyPr/>
        <a:lstStyle/>
        <a:p>
          <a:r>
            <a:rPr lang="en-US" dirty="0" smtClean="0"/>
            <a:t>Elective</a:t>
          </a:r>
          <a:endParaRPr lang="en-US" dirty="0"/>
        </a:p>
      </dgm:t>
    </dgm:pt>
    <dgm:pt modelId="{B2E3E407-1879-4F34-90DA-7EFDB304DBD4}" type="parTrans" cxnId="{1AD5BF31-D99A-4486-8705-E82D4014EA1D}">
      <dgm:prSet/>
      <dgm:spPr/>
      <dgm:t>
        <a:bodyPr/>
        <a:lstStyle/>
        <a:p>
          <a:endParaRPr lang="en-US"/>
        </a:p>
      </dgm:t>
    </dgm:pt>
    <dgm:pt modelId="{FF33019A-041B-4975-907D-D0A94BCD1CD7}" type="sibTrans" cxnId="{1AD5BF31-D99A-4486-8705-E82D4014EA1D}">
      <dgm:prSet/>
      <dgm:spPr/>
      <dgm:t>
        <a:bodyPr/>
        <a:lstStyle/>
        <a:p>
          <a:endParaRPr lang="en-US"/>
        </a:p>
      </dgm:t>
    </dgm:pt>
    <dgm:pt modelId="{CC0A4A04-E40E-4AE8-98D1-92A5054A849B}">
      <dgm:prSet phldrT="[Text]"/>
      <dgm:spPr/>
      <dgm:t>
        <a:bodyPr/>
        <a:lstStyle/>
        <a:p>
          <a:pPr algn="ctr"/>
          <a:r>
            <a:rPr lang="en-US" dirty="0" smtClean="0">
              <a:solidFill>
                <a:schemeClr val="bg1"/>
              </a:solidFill>
            </a:rPr>
            <a:t>Relational</a:t>
          </a:r>
          <a:endParaRPr lang="en-US" dirty="0">
            <a:solidFill>
              <a:schemeClr val="bg1"/>
            </a:solidFill>
          </a:endParaRPr>
        </a:p>
      </dgm:t>
    </dgm:pt>
    <dgm:pt modelId="{BFC84462-EC4A-426E-AAD2-40754E17878E}" type="parTrans" cxnId="{EE5F39CC-1949-4E57-91CE-CDF6830F9F4F}">
      <dgm:prSet/>
      <dgm:spPr/>
      <dgm:t>
        <a:bodyPr/>
        <a:lstStyle/>
        <a:p>
          <a:endParaRPr lang="en-US"/>
        </a:p>
      </dgm:t>
    </dgm:pt>
    <dgm:pt modelId="{90BC59D6-A74D-4403-BC27-DF0B4FD67F38}" type="sibTrans" cxnId="{EE5F39CC-1949-4E57-91CE-CDF6830F9F4F}">
      <dgm:prSet/>
      <dgm:spPr/>
      <dgm:t>
        <a:bodyPr/>
        <a:lstStyle/>
        <a:p>
          <a:endParaRPr lang="en-US"/>
        </a:p>
      </dgm:t>
    </dgm:pt>
    <dgm:pt modelId="{8B189FED-2074-4846-9098-C62B662E0893}">
      <dgm:prSet phldrT="[Text]"/>
      <dgm:spPr/>
      <dgm:t>
        <a:bodyPr/>
        <a:lstStyle/>
        <a:p>
          <a:r>
            <a:rPr lang="en-US" dirty="0" smtClean="0"/>
            <a:t>Elective</a:t>
          </a:r>
          <a:endParaRPr lang="en-US" dirty="0"/>
        </a:p>
      </dgm:t>
    </dgm:pt>
    <dgm:pt modelId="{DFF1A63A-8663-4653-BCD0-AFFE314A4064}" type="parTrans" cxnId="{7A22C652-0F26-459F-8FB4-1F3096FDC62A}">
      <dgm:prSet/>
      <dgm:spPr/>
      <dgm:t>
        <a:bodyPr/>
        <a:lstStyle/>
        <a:p>
          <a:endParaRPr lang="en-US"/>
        </a:p>
      </dgm:t>
    </dgm:pt>
    <dgm:pt modelId="{E1E50098-9907-476D-B29D-EAEBE4D715F4}" type="sibTrans" cxnId="{7A22C652-0F26-459F-8FB4-1F3096FDC62A}">
      <dgm:prSet/>
      <dgm:spPr/>
      <dgm:t>
        <a:bodyPr/>
        <a:lstStyle/>
        <a:p>
          <a:endParaRPr lang="en-US"/>
        </a:p>
      </dgm:t>
    </dgm:pt>
    <dgm:pt modelId="{85D1D687-AABA-4C29-8DAB-66C9DB3093E9}">
      <dgm:prSet phldrT="[Text]"/>
      <dgm:spPr/>
      <dgm:t>
        <a:bodyPr/>
        <a:lstStyle/>
        <a:p>
          <a:r>
            <a:rPr lang="en-US" dirty="0" smtClean="0">
              <a:solidFill>
                <a:schemeClr val="bg1"/>
              </a:solidFill>
            </a:rPr>
            <a:t>Environmental</a:t>
          </a:r>
          <a:endParaRPr lang="en-US" dirty="0">
            <a:solidFill>
              <a:schemeClr val="bg1"/>
            </a:solidFill>
          </a:endParaRPr>
        </a:p>
      </dgm:t>
    </dgm:pt>
    <dgm:pt modelId="{E1644EC4-A26F-404A-A617-E2EECF3E8243}" type="parTrans" cxnId="{066CF628-BF6A-4AA0-B9E2-73BC660B7121}">
      <dgm:prSet/>
      <dgm:spPr/>
      <dgm:t>
        <a:bodyPr/>
        <a:lstStyle/>
        <a:p>
          <a:endParaRPr lang="en-US"/>
        </a:p>
      </dgm:t>
    </dgm:pt>
    <dgm:pt modelId="{C480F4C5-A123-46CE-8997-2F510E562FDB}" type="sibTrans" cxnId="{066CF628-BF6A-4AA0-B9E2-73BC660B7121}">
      <dgm:prSet/>
      <dgm:spPr/>
      <dgm:t>
        <a:bodyPr/>
        <a:lstStyle/>
        <a:p>
          <a:endParaRPr lang="en-US"/>
        </a:p>
      </dgm:t>
    </dgm:pt>
    <dgm:pt modelId="{62903523-16E6-45E2-9033-7893DF8151D8}">
      <dgm:prSet phldrT="[Text]"/>
      <dgm:spPr/>
      <dgm:t>
        <a:bodyPr/>
        <a:lstStyle/>
        <a:p>
          <a:r>
            <a:rPr lang="en-US" dirty="0" smtClean="0"/>
            <a:t>Elective</a:t>
          </a:r>
          <a:endParaRPr lang="en-US" dirty="0"/>
        </a:p>
      </dgm:t>
    </dgm:pt>
    <dgm:pt modelId="{47053652-392A-4385-85F7-B7A80C4308DF}" type="parTrans" cxnId="{D1D2BDF7-10E5-452B-BC4B-02E67A391DC7}">
      <dgm:prSet/>
      <dgm:spPr/>
      <dgm:t>
        <a:bodyPr/>
        <a:lstStyle/>
        <a:p>
          <a:endParaRPr lang="en-US"/>
        </a:p>
      </dgm:t>
    </dgm:pt>
    <dgm:pt modelId="{063445BD-AA30-45F4-8063-AA89712C0301}" type="sibTrans" cxnId="{D1D2BDF7-10E5-452B-BC4B-02E67A391DC7}">
      <dgm:prSet/>
      <dgm:spPr/>
      <dgm:t>
        <a:bodyPr/>
        <a:lstStyle/>
        <a:p>
          <a:endParaRPr lang="en-US"/>
        </a:p>
      </dgm:t>
    </dgm:pt>
    <dgm:pt modelId="{1555597F-844B-40A2-BCE8-2BFF68D4B848}">
      <dgm:prSet phldrT="[Text]"/>
      <dgm:spPr/>
      <dgm:t>
        <a:bodyPr/>
        <a:lstStyle/>
        <a:p>
          <a:r>
            <a:rPr lang="en-US" dirty="0" smtClean="0">
              <a:solidFill>
                <a:schemeClr val="bg1"/>
              </a:solidFill>
            </a:rPr>
            <a:t>Cultural</a:t>
          </a:r>
          <a:endParaRPr lang="en-US" dirty="0">
            <a:solidFill>
              <a:schemeClr val="bg1"/>
            </a:solidFill>
          </a:endParaRPr>
        </a:p>
      </dgm:t>
    </dgm:pt>
    <dgm:pt modelId="{B8AA09F4-A92D-4D37-81D3-62C14E85909E}" type="parTrans" cxnId="{3FDFA4AB-6540-4F5F-A420-E8936B6E4D0F}">
      <dgm:prSet/>
      <dgm:spPr/>
      <dgm:t>
        <a:bodyPr/>
        <a:lstStyle/>
        <a:p>
          <a:endParaRPr lang="en-US"/>
        </a:p>
      </dgm:t>
    </dgm:pt>
    <dgm:pt modelId="{7A761308-3076-4F1D-824A-103A9855EC5D}" type="sibTrans" cxnId="{3FDFA4AB-6540-4F5F-A420-E8936B6E4D0F}">
      <dgm:prSet/>
      <dgm:spPr/>
      <dgm:t>
        <a:bodyPr/>
        <a:lstStyle/>
        <a:p>
          <a:endParaRPr lang="en-US"/>
        </a:p>
      </dgm:t>
    </dgm:pt>
    <dgm:pt modelId="{82E1E792-87F9-40B9-9EAB-E4A7EBBA102F}" type="pres">
      <dgm:prSet presAssocID="{FD783076-09DF-45A5-899A-AFEC059EB34D}" presName="Name0" presStyleCnt="0">
        <dgm:presLayoutVars>
          <dgm:dir/>
          <dgm:animLvl val="lvl"/>
          <dgm:resizeHandles val="exact"/>
        </dgm:presLayoutVars>
      </dgm:prSet>
      <dgm:spPr/>
      <dgm:t>
        <a:bodyPr/>
        <a:lstStyle/>
        <a:p>
          <a:endParaRPr lang="en-US"/>
        </a:p>
      </dgm:t>
    </dgm:pt>
    <dgm:pt modelId="{442E29F1-E370-4A62-8A74-D7DE4410F5E9}" type="pres">
      <dgm:prSet presAssocID="{D16891DB-33D4-4C85-8D9E-E542B49AFC5C}" presName="compositeNode" presStyleCnt="0">
        <dgm:presLayoutVars>
          <dgm:bulletEnabled val="1"/>
        </dgm:presLayoutVars>
      </dgm:prSet>
      <dgm:spPr/>
    </dgm:pt>
    <dgm:pt modelId="{90A987F7-4C72-43E7-9F36-7605361A83DD}" type="pres">
      <dgm:prSet presAssocID="{D16891DB-33D4-4C85-8D9E-E542B49AFC5C}" presName="bgRect" presStyleLbl="node1" presStyleIdx="0" presStyleCnt="3"/>
      <dgm:spPr/>
      <dgm:t>
        <a:bodyPr/>
        <a:lstStyle/>
        <a:p>
          <a:endParaRPr lang="en-US"/>
        </a:p>
      </dgm:t>
    </dgm:pt>
    <dgm:pt modelId="{C54135BF-7E3F-4722-9902-475660BC4B20}" type="pres">
      <dgm:prSet presAssocID="{D16891DB-33D4-4C85-8D9E-E542B49AFC5C}" presName="parentNode" presStyleLbl="node1" presStyleIdx="0" presStyleCnt="3">
        <dgm:presLayoutVars>
          <dgm:chMax val="0"/>
          <dgm:bulletEnabled val="1"/>
        </dgm:presLayoutVars>
      </dgm:prSet>
      <dgm:spPr/>
      <dgm:t>
        <a:bodyPr/>
        <a:lstStyle/>
        <a:p>
          <a:endParaRPr lang="en-US"/>
        </a:p>
      </dgm:t>
    </dgm:pt>
    <dgm:pt modelId="{5309D007-C5D1-4387-B6F1-65A1221F3874}" type="pres">
      <dgm:prSet presAssocID="{D16891DB-33D4-4C85-8D9E-E542B49AFC5C}" presName="childNode" presStyleLbl="node1" presStyleIdx="0" presStyleCnt="3">
        <dgm:presLayoutVars>
          <dgm:bulletEnabled val="1"/>
        </dgm:presLayoutVars>
      </dgm:prSet>
      <dgm:spPr/>
      <dgm:t>
        <a:bodyPr/>
        <a:lstStyle/>
        <a:p>
          <a:endParaRPr lang="en-US"/>
        </a:p>
      </dgm:t>
    </dgm:pt>
    <dgm:pt modelId="{529688A0-7F87-43D2-833F-AAD90A327735}" type="pres">
      <dgm:prSet presAssocID="{FF33019A-041B-4975-907D-D0A94BCD1CD7}" presName="hSp" presStyleCnt="0"/>
      <dgm:spPr/>
    </dgm:pt>
    <dgm:pt modelId="{04953403-24F1-4CF6-9C05-DAC3899E2761}" type="pres">
      <dgm:prSet presAssocID="{FF33019A-041B-4975-907D-D0A94BCD1CD7}" presName="vProcSp" presStyleCnt="0"/>
      <dgm:spPr/>
    </dgm:pt>
    <dgm:pt modelId="{82E9F66D-5082-4F68-9EA2-057B81489FD4}" type="pres">
      <dgm:prSet presAssocID="{FF33019A-041B-4975-907D-D0A94BCD1CD7}" presName="vSp1" presStyleCnt="0"/>
      <dgm:spPr/>
    </dgm:pt>
    <dgm:pt modelId="{ED6F2292-C31E-4772-AABC-B8D28B2AE7AB}" type="pres">
      <dgm:prSet presAssocID="{FF33019A-041B-4975-907D-D0A94BCD1CD7}" presName="simulatedConn" presStyleLbl="solidFgAcc1" presStyleIdx="0" presStyleCnt="2"/>
      <dgm:spPr/>
    </dgm:pt>
    <dgm:pt modelId="{7C386C4E-0E12-433E-B86A-F3D463ACF2B8}" type="pres">
      <dgm:prSet presAssocID="{FF33019A-041B-4975-907D-D0A94BCD1CD7}" presName="vSp2" presStyleCnt="0"/>
      <dgm:spPr/>
    </dgm:pt>
    <dgm:pt modelId="{26DDA9C4-FD67-4B92-A08C-D62B565B3F01}" type="pres">
      <dgm:prSet presAssocID="{FF33019A-041B-4975-907D-D0A94BCD1CD7}" presName="sibTrans" presStyleCnt="0"/>
      <dgm:spPr/>
    </dgm:pt>
    <dgm:pt modelId="{7AB209A4-10DB-43A6-8AB1-8FE85EE5991D}" type="pres">
      <dgm:prSet presAssocID="{8B189FED-2074-4846-9098-C62B662E0893}" presName="compositeNode" presStyleCnt="0">
        <dgm:presLayoutVars>
          <dgm:bulletEnabled val="1"/>
        </dgm:presLayoutVars>
      </dgm:prSet>
      <dgm:spPr/>
    </dgm:pt>
    <dgm:pt modelId="{AE27C614-DA53-4C6E-B602-20D772E7DA63}" type="pres">
      <dgm:prSet presAssocID="{8B189FED-2074-4846-9098-C62B662E0893}" presName="bgRect" presStyleLbl="node1" presStyleIdx="1" presStyleCnt="3"/>
      <dgm:spPr/>
      <dgm:t>
        <a:bodyPr/>
        <a:lstStyle/>
        <a:p>
          <a:endParaRPr lang="en-US"/>
        </a:p>
      </dgm:t>
    </dgm:pt>
    <dgm:pt modelId="{BF563E55-C4F7-49AD-9A1E-ED3C128D1AE0}" type="pres">
      <dgm:prSet presAssocID="{8B189FED-2074-4846-9098-C62B662E0893}" presName="parentNode" presStyleLbl="node1" presStyleIdx="1" presStyleCnt="3">
        <dgm:presLayoutVars>
          <dgm:chMax val="0"/>
          <dgm:bulletEnabled val="1"/>
        </dgm:presLayoutVars>
      </dgm:prSet>
      <dgm:spPr/>
      <dgm:t>
        <a:bodyPr/>
        <a:lstStyle/>
        <a:p>
          <a:endParaRPr lang="en-US"/>
        </a:p>
      </dgm:t>
    </dgm:pt>
    <dgm:pt modelId="{265653C0-2A13-4601-8F30-5B130A1BA844}" type="pres">
      <dgm:prSet presAssocID="{8B189FED-2074-4846-9098-C62B662E0893}" presName="childNode" presStyleLbl="node1" presStyleIdx="1" presStyleCnt="3">
        <dgm:presLayoutVars>
          <dgm:bulletEnabled val="1"/>
        </dgm:presLayoutVars>
      </dgm:prSet>
      <dgm:spPr/>
      <dgm:t>
        <a:bodyPr/>
        <a:lstStyle/>
        <a:p>
          <a:endParaRPr lang="en-US"/>
        </a:p>
      </dgm:t>
    </dgm:pt>
    <dgm:pt modelId="{5D09614B-0D24-4645-AC5C-F759E553E2A5}" type="pres">
      <dgm:prSet presAssocID="{E1E50098-9907-476D-B29D-EAEBE4D715F4}" presName="hSp" presStyleCnt="0"/>
      <dgm:spPr/>
    </dgm:pt>
    <dgm:pt modelId="{8226D387-06B4-4701-B246-6D3EFE031009}" type="pres">
      <dgm:prSet presAssocID="{E1E50098-9907-476D-B29D-EAEBE4D715F4}" presName="vProcSp" presStyleCnt="0"/>
      <dgm:spPr/>
    </dgm:pt>
    <dgm:pt modelId="{ECAF220E-83E4-464A-8AB1-E310C25BCF7D}" type="pres">
      <dgm:prSet presAssocID="{E1E50098-9907-476D-B29D-EAEBE4D715F4}" presName="vSp1" presStyleCnt="0"/>
      <dgm:spPr/>
    </dgm:pt>
    <dgm:pt modelId="{174EA615-C054-40FE-84ED-F95CAC5D6565}" type="pres">
      <dgm:prSet presAssocID="{E1E50098-9907-476D-B29D-EAEBE4D715F4}" presName="simulatedConn" presStyleLbl="solidFgAcc1" presStyleIdx="1" presStyleCnt="2"/>
      <dgm:spPr/>
    </dgm:pt>
    <dgm:pt modelId="{957DA10E-4896-443D-94F7-57225C3F3BF4}" type="pres">
      <dgm:prSet presAssocID="{E1E50098-9907-476D-B29D-EAEBE4D715F4}" presName="vSp2" presStyleCnt="0"/>
      <dgm:spPr/>
    </dgm:pt>
    <dgm:pt modelId="{8E7A4177-DB42-4AA9-9449-D2163E470D90}" type="pres">
      <dgm:prSet presAssocID="{E1E50098-9907-476D-B29D-EAEBE4D715F4}" presName="sibTrans" presStyleCnt="0"/>
      <dgm:spPr/>
    </dgm:pt>
    <dgm:pt modelId="{8172A21E-05DB-4529-A59B-48C9014B848B}" type="pres">
      <dgm:prSet presAssocID="{62903523-16E6-45E2-9033-7893DF8151D8}" presName="compositeNode" presStyleCnt="0">
        <dgm:presLayoutVars>
          <dgm:bulletEnabled val="1"/>
        </dgm:presLayoutVars>
      </dgm:prSet>
      <dgm:spPr/>
    </dgm:pt>
    <dgm:pt modelId="{B5D06299-0BB2-4425-A885-7A42F201A842}" type="pres">
      <dgm:prSet presAssocID="{62903523-16E6-45E2-9033-7893DF8151D8}" presName="bgRect" presStyleLbl="node1" presStyleIdx="2" presStyleCnt="3" custLinFactNeighborX="23" custLinFactNeighborY="780"/>
      <dgm:spPr/>
      <dgm:t>
        <a:bodyPr/>
        <a:lstStyle/>
        <a:p>
          <a:endParaRPr lang="en-US"/>
        </a:p>
      </dgm:t>
    </dgm:pt>
    <dgm:pt modelId="{E9B61DEC-9177-4501-AEDD-F036865C22E2}" type="pres">
      <dgm:prSet presAssocID="{62903523-16E6-45E2-9033-7893DF8151D8}" presName="parentNode" presStyleLbl="node1" presStyleIdx="2" presStyleCnt="3">
        <dgm:presLayoutVars>
          <dgm:chMax val="0"/>
          <dgm:bulletEnabled val="1"/>
        </dgm:presLayoutVars>
      </dgm:prSet>
      <dgm:spPr/>
      <dgm:t>
        <a:bodyPr/>
        <a:lstStyle/>
        <a:p>
          <a:endParaRPr lang="en-US"/>
        </a:p>
      </dgm:t>
    </dgm:pt>
    <dgm:pt modelId="{5FFBF88E-E42B-4EB8-8479-88A33821492D}" type="pres">
      <dgm:prSet presAssocID="{62903523-16E6-45E2-9033-7893DF8151D8}" presName="childNode" presStyleLbl="node1" presStyleIdx="2" presStyleCnt="3">
        <dgm:presLayoutVars>
          <dgm:bulletEnabled val="1"/>
        </dgm:presLayoutVars>
      </dgm:prSet>
      <dgm:spPr/>
      <dgm:t>
        <a:bodyPr/>
        <a:lstStyle/>
        <a:p>
          <a:endParaRPr lang="en-US"/>
        </a:p>
      </dgm:t>
    </dgm:pt>
  </dgm:ptLst>
  <dgm:cxnLst>
    <dgm:cxn modelId="{C2BB0344-CCA3-4FB2-9145-43843FA22483}" type="presOf" srcId="{8B189FED-2074-4846-9098-C62B662E0893}" destId="{BF563E55-C4F7-49AD-9A1E-ED3C128D1AE0}" srcOrd="1" destOrd="0" presId="urn:microsoft.com/office/officeart/2005/8/layout/hProcess7#1"/>
    <dgm:cxn modelId="{4841CD47-2FB5-4780-BD4C-03705F92B3D4}" type="presOf" srcId="{8B189FED-2074-4846-9098-C62B662E0893}" destId="{AE27C614-DA53-4C6E-B602-20D772E7DA63}" srcOrd="0" destOrd="0" presId="urn:microsoft.com/office/officeart/2005/8/layout/hProcess7#1"/>
    <dgm:cxn modelId="{E522A619-BB56-408C-9F09-EF86E6372A01}" type="presOf" srcId="{D16891DB-33D4-4C85-8D9E-E542B49AFC5C}" destId="{90A987F7-4C72-43E7-9F36-7605361A83DD}" srcOrd="0" destOrd="0" presId="urn:microsoft.com/office/officeart/2005/8/layout/hProcess7#1"/>
    <dgm:cxn modelId="{1E478676-BD55-4559-87C5-3C4A08EE8CF6}" type="presOf" srcId="{D16891DB-33D4-4C85-8D9E-E542B49AFC5C}" destId="{C54135BF-7E3F-4722-9902-475660BC4B20}" srcOrd="1" destOrd="0" presId="urn:microsoft.com/office/officeart/2005/8/layout/hProcess7#1"/>
    <dgm:cxn modelId="{1AD5BF31-D99A-4486-8705-E82D4014EA1D}" srcId="{FD783076-09DF-45A5-899A-AFEC059EB34D}" destId="{D16891DB-33D4-4C85-8D9E-E542B49AFC5C}" srcOrd="0" destOrd="0" parTransId="{B2E3E407-1879-4F34-90DA-7EFDB304DBD4}" sibTransId="{FF33019A-041B-4975-907D-D0A94BCD1CD7}"/>
    <dgm:cxn modelId="{EE5F39CC-1949-4E57-91CE-CDF6830F9F4F}" srcId="{D16891DB-33D4-4C85-8D9E-E542B49AFC5C}" destId="{CC0A4A04-E40E-4AE8-98D1-92A5054A849B}" srcOrd="0" destOrd="0" parTransId="{BFC84462-EC4A-426E-AAD2-40754E17878E}" sibTransId="{90BC59D6-A74D-4403-BC27-DF0B4FD67F38}"/>
    <dgm:cxn modelId="{19B655FB-5B41-4CD7-B2B2-E54C0B1473A5}" type="presOf" srcId="{1555597F-844B-40A2-BCE8-2BFF68D4B848}" destId="{5FFBF88E-E42B-4EB8-8479-88A33821492D}" srcOrd="0" destOrd="0" presId="urn:microsoft.com/office/officeart/2005/8/layout/hProcess7#1"/>
    <dgm:cxn modelId="{5997DFFF-02D1-45C0-8A5C-010CA2AA9F6D}" type="presOf" srcId="{85D1D687-AABA-4C29-8DAB-66C9DB3093E9}" destId="{265653C0-2A13-4601-8F30-5B130A1BA844}" srcOrd="0" destOrd="0" presId="urn:microsoft.com/office/officeart/2005/8/layout/hProcess7#1"/>
    <dgm:cxn modelId="{3FDFA4AB-6540-4F5F-A420-E8936B6E4D0F}" srcId="{62903523-16E6-45E2-9033-7893DF8151D8}" destId="{1555597F-844B-40A2-BCE8-2BFF68D4B848}" srcOrd="0" destOrd="0" parTransId="{B8AA09F4-A92D-4D37-81D3-62C14E85909E}" sibTransId="{7A761308-3076-4F1D-824A-103A9855EC5D}"/>
    <dgm:cxn modelId="{24FCDDFA-E9B5-4936-8F4C-7E28787F4264}" type="presOf" srcId="{FD783076-09DF-45A5-899A-AFEC059EB34D}" destId="{82E1E792-87F9-40B9-9EAB-E4A7EBBA102F}" srcOrd="0" destOrd="0" presId="urn:microsoft.com/office/officeart/2005/8/layout/hProcess7#1"/>
    <dgm:cxn modelId="{066CF628-BF6A-4AA0-B9E2-73BC660B7121}" srcId="{8B189FED-2074-4846-9098-C62B662E0893}" destId="{85D1D687-AABA-4C29-8DAB-66C9DB3093E9}" srcOrd="0" destOrd="0" parTransId="{E1644EC4-A26F-404A-A617-E2EECF3E8243}" sibTransId="{C480F4C5-A123-46CE-8997-2F510E562FDB}"/>
    <dgm:cxn modelId="{7A22C652-0F26-459F-8FB4-1F3096FDC62A}" srcId="{FD783076-09DF-45A5-899A-AFEC059EB34D}" destId="{8B189FED-2074-4846-9098-C62B662E0893}" srcOrd="1" destOrd="0" parTransId="{DFF1A63A-8663-4653-BCD0-AFFE314A4064}" sibTransId="{E1E50098-9907-476D-B29D-EAEBE4D715F4}"/>
    <dgm:cxn modelId="{C0B5EF83-29D2-4B57-A013-36A4ACFA0A14}" type="presOf" srcId="{62903523-16E6-45E2-9033-7893DF8151D8}" destId="{B5D06299-0BB2-4425-A885-7A42F201A842}" srcOrd="0" destOrd="0" presId="urn:microsoft.com/office/officeart/2005/8/layout/hProcess7#1"/>
    <dgm:cxn modelId="{D1D2BDF7-10E5-452B-BC4B-02E67A391DC7}" srcId="{FD783076-09DF-45A5-899A-AFEC059EB34D}" destId="{62903523-16E6-45E2-9033-7893DF8151D8}" srcOrd="2" destOrd="0" parTransId="{47053652-392A-4385-85F7-B7A80C4308DF}" sibTransId="{063445BD-AA30-45F4-8063-AA89712C0301}"/>
    <dgm:cxn modelId="{75562ED7-BEC8-48F7-9E3B-0EAD6042E7E2}" type="presOf" srcId="{62903523-16E6-45E2-9033-7893DF8151D8}" destId="{E9B61DEC-9177-4501-AEDD-F036865C22E2}" srcOrd="1" destOrd="0" presId="urn:microsoft.com/office/officeart/2005/8/layout/hProcess7#1"/>
    <dgm:cxn modelId="{D4C45231-14EE-4EC3-A9BE-31C066EA931C}" type="presOf" srcId="{CC0A4A04-E40E-4AE8-98D1-92A5054A849B}" destId="{5309D007-C5D1-4387-B6F1-65A1221F3874}" srcOrd="0" destOrd="0" presId="urn:microsoft.com/office/officeart/2005/8/layout/hProcess7#1"/>
    <dgm:cxn modelId="{9B8ED35A-C468-4E3F-9F6C-14D974232717}" type="presParOf" srcId="{82E1E792-87F9-40B9-9EAB-E4A7EBBA102F}" destId="{442E29F1-E370-4A62-8A74-D7DE4410F5E9}" srcOrd="0" destOrd="0" presId="urn:microsoft.com/office/officeart/2005/8/layout/hProcess7#1"/>
    <dgm:cxn modelId="{22DC14D0-FA97-4DAE-B3A5-B490F39943BA}" type="presParOf" srcId="{442E29F1-E370-4A62-8A74-D7DE4410F5E9}" destId="{90A987F7-4C72-43E7-9F36-7605361A83DD}" srcOrd="0" destOrd="0" presId="urn:microsoft.com/office/officeart/2005/8/layout/hProcess7#1"/>
    <dgm:cxn modelId="{3897CC34-832B-4C5A-B61F-59A1C265639D}" type="presParOf" srcId="{442E29F1-E370-4A62-8A74-D7DE4410F5E9}" destId="{C54135BF-7E3F-4722-9902-475660BC4B20}" srcOrd="1" destOrd="0" presId="urn:microsoft.com/office/officeart/2005/8/layout/hProcess7#1"/>
    <dgm:cxn modelId="{1C6C372F-4A96-4762-962E-7EEBD216D865}" type="presParOf" srcId="{442E29F1-E370-4A62-8A74-D7DE4410F5E9}" destId="{5309D007-C5D1-4387-B6F1-65A1221F3874}" srcOrd="2" destOrd="0" presId="urn:microsoft.com/office/officeart/2005/8/layout/hProcess7#1"/>
    <dgm:cxn modelId="{9E180FE1-7E9C-4C34-BFB9-D96E87E40F05}" type="presParOf" srcId="{82E1E792-87F9-40B9-9EAB-E4A7EBBA102F}" destId="{529688A0-7F87-43D2-833F-AAD90A327735}" srcOrd="1" destOrd="0" presId="urn:microsoft.com/office/officeart/2005/8/layout/hProcess7#1"/>
    <dgm:cxn modelId="{110C6661-438E-417C-B335-9DD9AF04C2A1}" type="presParOf" srcId="{82E1E792-87F9-40B9-9EAB-E4A7EBBA102F}" destId="{04953403-24F1-4CF6-9C05-DAC3899E2761}" srcOrd="2" destOrd="0" presId="urn:microsoft.com/office/officeart/2005/8/layout/hProcess7#1"/>
    <dgm:cxn modelId="{476F1B2F-D056-4D1F-ADB0-FA86E7A71538}" type="presParOf" srcId="{04953403-24F1-4CF6-9C05-DAC3899E2761}" destId="{82E9F66D-5082-4F68-9EA2-057B81489FD4}" srcOrd="0" destOrd="0" presId="urn:microsoft.com/office/officeart/2005/8/layout/hProcess7#1"/>
    <dgm:cxn modelId="{85A6C5F4-AD02-4546-8F6C-0C1169726F9B}" type="presParOf" srcId="{04953403-24F1-4CF6-9C05-DAC3899E2761}" destId="{ED6F2292-C31E-4772-AABC-B8D28B2AE7AB}" srcOrd="1" destOrd="0" presId="urn:microsoft.com/office/officeart/2005/8/layout/hProcess7#1"/>
    <dgm:cxn modelId="{E969C1BC-5063-46D2-A9CE-567117C308E4}" type="presParOf" srcId="{04953403-24F1-4CF6-9C05-DAC3899E2761}" destId="{7C386C4E-0E12-433E-B86A-F3D463ACF2B8}" srcOrd="2" destOrd="0" presId="urn:microsoft.com/office/officeart/2005/8/layout/hProcess7#1"/>
    <dgm:cxn modelId="{62AB8489-06D5-445C-A23B-2C0688D6FCF6}" type="presParOf" srcId="{82E1E792-87F9-40B9-9EAB-E4A7EBBA102F}" destId="{26DDA9C4-FD67-4B92-A08C-D62B565B3F01}" srcOrd="3" destOrd="0" presId="urn:microsoft.com/office/officeart/2005/8/layout/hProcess7#1"/>
    <dgm:cxn modelId="{CB16C690-73F0-41F2-A573-DBF816991DAB}" type="presParOf" srcId="{82E1E792-87F9-40B9-9EAB-E4A7EBBA102F}" destId="{7AB209A4-10DB-43A6-8AB1-8FE85EE5991D}" srcOrd="4" destOrd="0" presId="urn:microsoft.com/office/officeart/2005/8/layout/hProcess7#1"/>
    <dgm:cxn modelId="{DE75D233-12C2-43EB-8BD3-0231B306DCAA}" type="presParOf" srcId="{7AB209A4-10DB-43A6-8AB1-8FE85EE5991D}" destId="{AE27C614-DA53-4C6E-B602-20D772E7DA63}" srcOrd="0" destOrd="0" presId="urn:microsoft.com/office/officeart/2005/8/layout/hProcess7#1"/>
    <dgm:cxn modelId="{DCEAF9E1-9DD4-47DC-8EE9-D5EC84F9E8CD}" type="presParOf" srcId="{7AB209A4-10DB-43A6-8AB1-8FE85EE5991D}" destId="{BF563E55-C4F7-49AD-9A1E-ED3C128D1AE0}" srcOrd="1" destOrd="0" presId="urn:microsoft.com/office/officeart/2005/8/layout/hProcess7#1"/>
    <dgm:cxn modelId="{B1A1F382-B996-4EEF-B07B-01F6C8E84EAA}" type="presParOf" srcId="{7AB209A4-10DB-43A6-8AB1-8FE85EE5991D}" destId="{265653C0-2A13-4601-8F30-5B130A1BA844}" srcOrd="2" destOrd="0" presId="urn:microsoft.com/office/officeart/2005/8/layout/hProcess7#1"/>
    <dgm:cxn modelId="{3A81B8F8-2194-4F91-94D8-865F2EBFA442}" type="presParOf" srcId="{82E1E792-87F9-40B9-9EAB-E4A7EBBA102F}" destId="{5D09614B-0D24-4645-AC5C-F759E553E2A5}" srcOrd="5" destOrd="0" presId="urn:microsoft.com/office/officeart/2005/8/layout/hProcess7#1"/>
    <dgm:cxn modelId="{1B60996C-2F62-4C83-A438-64078B627681}" type="presParOf" srcId="{82E1E792-87F9-40B9-9EAB-E4A7EBBA102F}" destId="{8226D387-06B4-4701-B246-6D3EFE031009}" srcOrd="6" destOrd="0" presId="urn:microsoft.com/office/officeart/2005/8/layout/hProcess7#1"/>
    <dgm:cxn modelId="{36CB7100-913C-4BF6-9599-BD27192046B5}" type="presParOf" srcId="{8226D387-06B4-4701-B246-6D3EFE031009}" destId="{ECAF220E-83E4-464A-8AB1-E310C25BCF7D}" srcOrd="0" destOrd="0" presId="urn:microsoft.com/office/officeart/2005/8/layout/hProcess7#1"/>
    <dgm:cxn modelId="{B155B026-66CC-430B-9E23-392A10A1E46D}" type="presParOf" srcId="{8226D387-06B4-4701-B246-6D3EFE031009}" destId="{174EA615-C054-40FE-84ED-F95CAC5D6565}" srcOrd="1" destOrd="0" presId="urn:microsoft.com/office/officeart/2005/8/layout/hProcess7#1"/>
    <dgm:cxn modelId="{62FE20ED-0297-46CF-B787-BBDE6ADDD5B8}" type="presParOf" srcId="{8226D387-06B4-4701-B246-6D3EFE031009}" destId="{957DA10E-4896-443D-94F7-57225C3F3BF4}" srcOrd="2" destOrd="0" presId="urn:microsoft.com/office/officeart/2005/8/layout/hProcess7#1"/>
    <dgm:cxn modelId="{C48E5A4B-9388-408B-B34C-1AF66B8250D6}" type="presParOf" srcId="{82E1E792-87F9-40B9-9EAB-E4A7EBBA102F}" destId="{8E7A4177-DB42-4AA9-9449-D2163E470D90}" srcOrd="7" destOrd="0" presId="urn:microsoft.com/office/officeart/2005/8/layout/hProcess7#1"/>
    <dgm:cxn modelId="{50EE31B6-5714-4BBA-BA8D-D4C8BB697B7E}" type="presParOf" srcId="{82E1E792-87F9-40B9-9EAB-E4A7EBBA102F}" destId="{8172A21E-05DB-4529-A59B-48C9014B848B}" srcOrd="8" destOrd="0" presId="urn:microsoft.com/office/officeart/2005/8/layout/hProcess7#1"/>
    <dgm:cxn modelId="{C24348B2-23BD-47C2-B4EF-EDC2DF39DB64}" type="presParOf" srcId="{8172A21E-05DB-4529-A59B-48C9014B848B}" destId="{B5D06299-0BB2-4425-A885-7A42F201A842}" srcOrd="0" destOrd="0" presId="urn:microsoft.com/office/officeart/2005/8/layout/hProcess7#1"/>
    <dgm:cxn modelId="{5E91FE98-EA5F-430A-8E60-396DF2FCC4F7}" type="presParOf" srcId="{8172A21E-05DB-4529-A59B-48C9014B848B}" destId="{E9B61DEC-9177-4501-AEDD-F036865C22E2}" srcOrd="1" destOrd="0" presId="urn:microsoft.com/office/officeart/2005/8/layout/hProcess7#1"/>
    <dgm:cxn modelId="{57D670E3-DFFF-4AC1-B92C-912D4A02CE62}" type="presParOf" srcId="{8172A21E-05DB-4529-A59B-48C9014B848B}" destId="{5FFBF88E-E42B-4EB8-8479-88A33821492D}" srcOrd="2" destOrd="0" presId="urn:microsoft.com/office/officeart/2005/8/layout/hProcess7#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AD3B7B-6082-4CBF-A5B5-D41C979788DD}">
      <dsp:nvSpPr>
        <dsp:cNvPr id="0" name=""/>
        <dsp:cNvSpPr/>
      </dsp:nvSpPr>
      <dsp:spPr>
        <a:xfrm>
          <a:off x="831" y="0"/>
          <a:ext cx="1294358" cy="28194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0" kern="1200" dirty="0" smtClean="0">
              <a:solidFill>
                <a:schemeClr val="bg1"/>
              </a:solidFill>
              <a:effectLst>
                <a:outerShdw blurRad="38100" dist="38100" dir="2700000" algn="tl">
                  <a:srgbClr val="000000">
                    <a:alpha val="43137"/>
                  </a:srgbClr>
                </a:outerShdw>
              </a:effectLst>
            </a:rPr>
            <a:t>Relational</a:t>
          </a:r>
          <a:endParaRPr lang="en-US" sz="1500" b="0" kern="1200" dirty="0">
            <a:solidFill>
              <a:schemeClr val="bg1"/>
            </a:solidFill>
            <a:effectLst>
              <a:outerShdw blurRad="38100" dist="38100" dir="2700000" algn="tl">
                <a:srgbClr val="000000">
                  <a:alpha val="43137"/>
                </a:srgbClr>
              </a:outerShdw>
            </a:effectLst>
          </a:endParaRPr>
        </a:p>
      </dsp:txBody>
      <dsp:txXfrm>
        <a:off x="831" y="1127760"/>
        <a:ext cx="1294358" cy="1127760"/>
      </dsp:txXfrm>
    </dsp:sp>
    <dsp:sp modelId="{8ABD3195-9094-4A8B-AF8B-2A7920A859E0}">
      <dsp:nvSpPr>
        <dsp:cNvPr id="0" name=""/>
        <dsp:cNvSpPr/>
      </dsp:nvSpPr>
      <dsp:spPr>
        <a:xfrm>
          <a:off x="178580" y="169163"/>
          <a:ext cx="938860" cy="938860"/>
        </a:xfrm>
        <a:prstGeom prst="ellipse">
          <a:avLst/>
        </a:prstGeom>
        <a:blipFill rotWithShape="0">
          <a:blip xmlns:r="http://schemas.openxmlformats.org/officeDocument/2006/relationships" r:embed="rId1"/>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EFB8C0-C17A-42A0-AAD6-7384DC460D53}">
      <dsp:nvSpPr>
        <dsp:cNvPr id="0" name=""/>
        <dsp:cNvSpPr/>
      </dsp:nvSpPr>
      <dsp:spPr>
        <a:xfrm>
          <a:off x="1334020" y="0"/>
          <a:ext cx="1294358" cy="28194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0" kern="1200" dirty="0" smtClean="0">
              <a:solidFill>
                <a:schemeClr val="bg1"/>
              </a:solidFill>
              <a:effectLst>
                <a:outerShdw blurRad="38100" dist="38100" dir="2700000" algn="tl">
                  <a:srgbClr val="000000">
                    <a:alpha val="43137"/>
                  </a:srgbClr>
                </a:outerShdw>
              </a:effectLst>
            </a:rPr>
            <a:t>Institutional</a:t>
          </a:r>
          <a:endParaRPr lang="en-US" sz="1500" b="0" kern="1200" dirty="0">
            <a:solidFill>
              <a:schemeClr val="bg1"/>
            </a:solidFill>
            <a:effectLst>
              <a:outerShdw blurRad="38100" dist="38100" dir="2700000" algn="tl">
                <a:srgbClr val="000000">
                  <a:alpha val="43137"/>
                </a:srgbClr>
              </a:outerShdw>
            </a:effectLst>
          </a:endParaRPr>
        </a:p>
      </dsp:txBody>
      <dsp:txXfrm>
        <a:off x="1334020" y="1127760"/>
        <a:ext cx="1294358" cy="1127760"/>
      </dsp:txXfrm>
    </dsp:sp>
    <dsp:sp modelId="{A7AC1311-932A-4C2E-B28A-684FF17A7718}">
      <dsp:nvSpPr>
        <dsp:cNvPr id="0" name=""/>
        <dsp:cNvSpPr/>
      </dsp:nvSpPr>
      <dsp:spPr>
        <a:xfrm>
          <a:off x="1511769" y="169163"/>
          <a:ext cx="938860" cy="938860"/>
        </a:xfrm>
        <a:prstGeom prst="ellipse">
          <a:avLst/>
        </a:prstGeom>
        <a:blipFill rotWithShape="0">
          <a:blip xmlns:r="http://schemas.openxmlformats.org/officeDocument/2006/relationships" r:embed="rId2"/>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0CEF74-2BC9-4ECB-B927-F272AAD79C3E}">
      <dsp:nvSpPr>
        <dsp:cNvPr id="0" name=""/>
        <dsp:cNvSpPr/>
      </dsp:nvSpPr>
      <dsp:spPr>
        <a:xfrm>
          <a:off x="2667209" y="0"/>
          <a:ext cx="1294358" cy="28194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0" kern="1200" dirty="0" smtClean="0">
              <a:solidFill>
                <a:schemeClr val="bg1"/>
              </a:solidFill>
              <a:effectLst>
                <a:outerShdw blurRad="38100" dist="38100" dir="2700000" algn="tl">
                  <a:srgbClr val="000000">
                    <a:alpha val="43137"/>
                  </a:srgbClr>
                </a:outerShdw>
              </a:effectLst>
            </a:rPr>
            <a:t>Cultural</a:t>
          </a:r>
          <a:endParaRPr lang="en-US" sz="1500" b="0" kern="1200" dirty="0">
            <a:solidFill>
              <a:schemeClr val="bg1"/>
            </a:solidFill>
            <a:effectLst>
              <a:outerShdw blurRad="38100" dist="38100" dir="2700000" algn="tl">
                <a:srgbClr val="000000">
                  <a:alpha val="43137"/>
                </a:srgbClr>
              </a:outerShdw>
            </a:effectLst>
          </a:endParaRPr>
        </a:p>
      </dsp:txBody>
      <dsp:txXfrm>
        <a:off x="2667209" y="1127760"/>
        <a:ext cx="1294358" cy="1127760"/>
      </dsp:txXfrm>
    </dsp:sp>
    <dsp:sp modelId="{E774B607-0E1E-4348-8F0C-6228667FEC08}">
      <dsp:nvSpPr>
        <dsp:cNvPr id="0" name=""/>
        <dsp:cNvSpPr/>
      </dsp:nvSpPr>
      <dsp:spPr>
        <a:xfrm>
          <a:off x="2844958" y="169163"/>
          <a:ext cx="938860" cy="938860"/>
        </a:xfrm>
        <a:prstGeom prst="ellipse">
          <a:avLst/>
        </a:prstGeom>
        <a:blipFill rotWithShape="0">
          <a:blip xmlns:r="http://schemas.openxmlformats.org/officeDocument/2006/relationships" r:embed="rId3"/>
          <a:stretch>
            <a:fillRect/>
          </a:stretch>
        </a:blip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F22F13-09A0-47E9-95BA-EB3388958AF9}">
      <dsp:nvSpPr>
        <dsp:cNvPr id="0" name=""/>
        <dsp:cNvSpPr/>
      </dsp:nvSpPr>
      <dsp:spPr>
        <a:xfrm>
          <a:off x="170234" y="1174750"/>
          <a:ext cx="3645408" cy="266276"/>
        </a:xfrm>
        <a:prstGeom prst="leftRightArrow">
          <a:avLst/>
        </a:prstGeom>
        <a:solidFill>
          <a:schemeClr val="accent1">
            <a:tint val="6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A987F7-4C72-43E7-9F36-7605361A83DD}">
      <dsp:nvSpPr>
        <dsp:cNvPr id="0" name=""/>
        <dsp:cNvSpPr/>
      </dsp:nvSpPr>
      <dsp:spPr>
        <a:xfrm>
          <a:off x="299" y="0"/>
          <a:ext cx="1290488" cy="1148976"/>
        </a:xfrm>
        <a:prstGeom prst="roundRect">
          <a:avLst>
            <a:gd name="adj" fmla="val 5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smtClean="0"/>
            <a:t>Elective</a:t>
          </a:r>
          <a:endParaRPr lang="en-US" sz="1400" kern="1200" dirty="0"/>
        </a:p>
      </dsp:txBody>
      <dsp:txXfrm rot="16200000">
        <a:off x="-341731" y="342031"/>
        <a:ext cx="942160" cy="258097"/>
      </dsp:txXfrm>
    </dsp:sp>
    <dsp:sp modelId="{5309D007-C5D1-4387-B6F1-65A1221F3874}">
      <dsp:nvSpPr>
        <dsp:cNvPr id="0" name=""/>
        <dsp:cNvSpPr/>
      </dsp:nvSpPr>
      <dsp:spPr>
        <a:xfrm>
          <a:off x="258397" y="0"/>
          <a:ext cx="961414" cy="1148976"/>
        </a:xfrm>
        <a:prstGeom prst="rect">
          <a:avLst/>
        </a:prstGeom>
        <a:noFill/>
        <a:ln w="2642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lvl="0" algn="ctr" defTabSz="488950">
            <a:lnSpc>
              <a:spcPct val="90000"/>
            </a:lnSpc>
            <a:spcBef>
              <a:spcPct val="0"/>
            </a:spcBef>
            <a:spcAft>
              <a:spcPct val="35000"/>
            </a:spcAft>
          </a:pPr>
          <a:r>
            <a:rPr lang="en-US" sz="1100" kern="1200" dirty="0" smtClean="0">
              <a:solidFill>
                <a:schemeClr val="bg1"/>
              </a:solidFill>
            </a:rPr>
            <a:t>Relational</a:t>
          </a:r>
          <a:endParaRPr lang="en-US" sz="1100" kern="1200" dirty="0">
            <a:solidFill>
              <a:schemeClr val="bg1"/>
            </a:solidFill>
          </a:endParaRPr>
        </a:p>
      </dsp:txBody>
      <dsp:txXfrm>
        <a:off x="258397" y="0"/>
        <a:ext cx="961414" cy="1148976"/>
      </dsp:txXfrm>
    </dsp:sp>
    <dsp:sp modelId="{AE27C614-DA53-4C6E-B602-20D772E7DA63}">
      <dsp:nvSpPr>
        <dsp:cNvPr id="0" name=""/>
        <dsp:cNvSpPr/>
      </dsp:nvSpPr>
      <dsp:spPr>
        <a:xfrm>
          <a:off x="1335956" y="0"/>
          <a:ext cx="1290488" cy="1148976"/>
        </a:xfrm>
        <a:prstGeom prst="roundRect">
          <a:avLst>
            <a:gd name="adj" fmla="val 5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smtClean="0"/>
            <a:t>Elective</a:t>
          </a:r>
          <a:endParaRPr lang="en-US" sz="1400" kern="1200" dirty="0"/>
        </a:p>
      </dsp:txBody>
      <dsp:txXfrm rot="16200000">
        <a:off x="993924" y="342031"/>
        <a:ext cx="942160" cy="258097"/>
      </dsp:txXfrm>
    </dsp:sp>
    <dsp:sp modelId="{ED6F2292-C31E-4772-AABC-B8D28B2AE7AB}">
      <dsp:nvSpPr>
        <dsp:cNvPr id="0" name=""/>
        <dsp:cNvSpPr/>
      </dsp:nvSpPr>
      <dsp:spPr>
        <a:xfrm rot="5400000">
          <a:off x="1257955" y="888492"/>
          <a:ext cx="168905" cy="193573"/>
        </a:xfrm>
        <a:prstGeom prst="flowChartExtract">
          <a:avLst/>
        </a:prstGeom>
        <a:solidFill>
          <a:schemeClr val="l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5653C0-2A13-4601-8F30-5B130A1BA844}">
      <dsp:nvSpPr>
        <dsp:cNvPr id="0" name=""/>
        <dsp:cNvSpPr/>
      </dsp:nvSpPr>
      <dsp:spPr>
        <a:xfrm>
          <a:off x="1594053" y="0"/>
          <a:ext cx="961414" cy="1148976"/>
        </a:xfrm>
        <a:prstGeom prst="rect">
          <a:avLst/>
        </a:prstGeom>
        <a:noFill/>
        <a:ln w="2642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lvl="0" algn="l" defTabSz="488950">
            <a:lnSpc>
              <a:spcPct val="90000"/>
            </a:lnSpc>
            <a:spcBef>
              <a:spcPct val="0"/>
            </a:spcBef>
            <a:spcAft>
              <a:spcPct val="35000"/>
            </a:spcAft>
          </a:pPr>
          <a:r>
            <a:rPr lang="en-US" sz="1100" kern="1200" dirty="0" smtClean="0">
              <a:solidFill>
                <a:schemeClr val="bg1"/>
              </a:solidFill>
            </a:rPr>
            <a:t>Environmental</a:t>
          </a:r>
          <a:endParaRPr lang="en-US" sz="1100" kern="1200" dirty="0">
            <a:solidFill>
              <a:schemeClr val="bg1"/>
            </a:solidFill>
          </a:endParaRPr>
        </a:p>
      </dsp:txBody>
      <dsp:txXfrm>
        <a:off x="1594053" y="0"/>
        <a:ext cx="961414" cy="1148976"/>
      </dsp:txXfrm>
    </dsp:sp>
    <dsp:sp modelId="{B5D06299-0BB2-4425-A885-7A42F201A842}">
      <dsp:nvSpPr>
        <dsp:cNvPr id="0" name=""/>
        <dsp:cNvSpPr/>
      </dsp:nvSpPr>
      <dsp:spPr>
        <a:xfrm>
          <a:off x="2671908" y="0"/>
          <a:ext cx="1290488" cy="1148976"/>
        </a:xfrm>
        <a:prstGeom prst="roundRect">
          <a:avLst>
            <a:gd name="adj" fmla="val 5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smtClean="0"/>
            <a:t>Elective</a:t>
          </a:r>
          <a:endParaRPr lang="en-US" sz="1400" kern="1200" dirty="0"/>
        </a:p>
      </dsp:txBody>
      <dsp:txXfrm rot="16200000">
        <a:off x="2329877" y="342031"/>
        <a:ext cx="942160" cy="258097"/>
      </dsp:txXfrm>
    </dsp:sp>
    <dsp:sp modelId="{174EA615-C054-40FE-84ED-F95CAC5D6565}">
      <dsp:nvSpPr>
        <dsp:cNvPr id="0" name=""/>
        <dsp:cNvSpPr/>
      </dsp:nvSpPr>
      <dsp:spPr>
        <a:xfrm rot="5400000">
          <a:off x="2593612" y="888492"/>
          <a:ext cx="168905" cy="193573"/>
        </a:xfrm>
        <a:prstGeom prst="flowChartExtract">
          <a:avLst/>
        </a:prstGeom>
        <a:solidFill>
          <a:schemeClr val="l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FBF88E-E42B-4EB8-8479-88A33821492D}">
      <dsp:nvSpPr>
        <dsp:cNvPr id="0" name=""/>
        <dsp:cNvSpPr/>
      </dsp:nvSpPr>
      <dsp:spPr>
        <a:xfrm>
          <a:off x="2930006" y="0"/>
          <a:ext cx="961414" cy="1148976"/>
        </a:xfrm>
        <a:prstGeom prst="rect">
          <a:avLst/>
        </a:prstGeom>
        <a:noFill/>
        <a:ln w="2642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lvl="0" algn="l" defTabSz="488950">
            <a:lnSpc>
              <a:spcPct val="90000"/>
            </a:lnSpc>
            <a:spcBef>
              <a:spcPct val="0"/>
            </a:spcBef>
            <a:spcAft>
              <a:spcPct val="35000"/>
            </a:spcAft>
          </a:pPr>
          <a:r>
            <a:rPr lang="en-US" sz="1100" kern="1200" dirty="0" smtClean="0">
              <a:solidFill>
                <a:schemeClr val="bg1"/>
              </a:solidFill>
            </a:rPr>
            <a:t>Cultural</a:t>
          </a:r>
          <a:endParaRPr lang="en-US" sz="1100" kern="1200" dirty="0">
            <a:solidFill>
              <a:schemeClr val="bg1"/>
            </a:solidFill>
          </a:endParaRPr>
        </a:p>
      </dsp:txBody>
      <dsp:txXfrm>
        <a:off x="2930006" y="0"/>
        <a:ext cx="961414" cy="1148976"/>
      </dsp:txXfrm>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E5B2260-02FC-4B90-8F22-74BEB7652FC2}" type="datetimeFigureOut">
              <a:rPr lang="en-US" smtClean="0"/>
              <a:pPr/>
              <a:t>11/29/13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0A067-94DE-459F-96E8-35390F4E90F9}"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B2260-02FC-4B90-8F22-74BEB7652FC2}" type="datetimeFigureOut">
              <a:rPr lang="en-US" smtClean="0"/>
              <a:pPr/>
              <a:t>11/29/13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5B2260-02FC-4B90-8F22-74BEB7652FC2}" type="datetimeFigureOut">
              <a:rPr lang="en-US" smtClean="0"/>
              <a:pPr/>
              <a:t>11/29/13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B2260-02FC-4B90-8F22-74BEB7652FC2}" type="datetimeFigureOut">
              <a:rPr lang="en-US" smtClean="0"/>
              <a:pPr/>
              <a:t>11/29/13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5B2260-02FC-4B90-8F22-74BEB7652FC2}" type="datetimeFigureOut">
              <a:rPr lang="en-US" smtClean="0"/>
              <a:pPr/>
              <a:t>11/29/13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0A067-94DE-459F-96E8-35390F4E90F9}"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E5B2260-02FC-4B90-8F22-74BEB7652FC2}" type="datetimeFigureOut">
              <a:rPr lang="en-US" smtClean="0"/>
              <a:pPr/>
              <a:t>11/29/13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5B2260-02FC-4B90-8F22-74BEB7652FC2}" type="datetimeFigureOut">
              <a:rPr lang="en-US" smtClean="0"/>
              <a:pPr/>
              <a:t>11/29/13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80A067-94DE-459F-96E8-35390F4E90F9}"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5B2260-02FC-4B90-8F22-74BEB7652FC2}" type="datetimeFigureOut">
              <a:rPr lang="en-US" smtClean="0"/>
              <a:pPr/>
              <a:t>11/29/13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5B2260-02FC-4B90-8F22-74BEB7652FC2}" type="datetimeFigureOut">
              <a:rPr lang="en-US" smtClean="0"/>
              <a:pPr/>
              <a:t>11/29/13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5B2260-02FC-4B90-8F22-74BEB7652FC2}" type="datetimeFigureOut">
              <a:rPr lang="en-US" smtClean="0"/>
              <a:pPr/>
              <a:t>11/29/13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0A067-94DE-459F-96E8-35390F4E90F9}"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5B2260-02FC-4B90-8F22-74BEB7652FC2}" type="datetimeFigureOut">
              <a:rPr lang="en-US" smtClean="0"/>
              <a:pPr/>
              <a:t>11/29/13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0A067-94DE-459F-96E8-35390F4E90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E5B2260-02FC-4B90-8F22-74BEB7652FC2}" type="datetimeFigureOut">
              <a:rPr lang="en-US" smtClean="0"/>
              <a:pPr/>
              <a:t>11/29/13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B80A067-94DE-459F-96E8-35390F4E90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4"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hyperlink" Target="http://www.google.com/url?sa=i&amp;rct=j&amp;q=Caruth+Unclaimed+Experience&amp;source=images&amp;cd=&amp;cad=rja&amp;docid=1Aq3doHuJ47EHM&amp;tbnid=C7tjyF5k0s3l2M:&amp;ved=0CAUQjRw&amp;url=http://www.tower.com/unclaimed-experience-trauma-narrative-history-cathy-caruth-paperback/wapi/101723062?download=true&amp;type=1&amp;ei=CzVeUduSKIzW9QS8voHIBw&amp;bvm=bv.44770516,d.eWU&amp;psig=AFQjCNExCapTK_Z0FQ8jS7XQT2DTu6RRTg&amp;ust=1365214852628090"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5" Type="http://schemas.openxmlformats.org/officeDocument/2006/relationships/image" Target="../media/image12.jpe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Military experience &amp; The arts</a:t>
            </a:r>
            <a:endParaRPr lang="en-US" dirty="0"/>
          </a:p>
        </p:txBody>
      </p:sp>
      <p:sp>
        <p:nvSpPr>
          <p:cNvPr id="3" name="Subtitle 2"/>
          <p:cNvSpPr>
            <a:spLocks noGrp="1"/>
          </p:cNvSpPr>
          <p:nvPr>
            <p:ph type="subTitle" idx="1"/>
          </p:nvPr>
        </p:nvSpPr>
        <p:spPr>
          <a:xfrm>
            <a:off x="685800" y="3505200"/>
            <a:ext cx="7848600" cy="1752600"/>
          </a:xfrm>
        </p:spPr>
        <p:txBody>
          <a:bodyPr/>
          <a:lstStyle/>
          <a:p>
            <a:r>
              <a:rPr lang="en-US" dirty="0" smtClean="0"/>
              <a:t>Bridging the gap between military and civilian cultures through creative expression and scholarship</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8194"/>
          <a:stretch/>
        </p:blipFill>
        <p:spPr>
          <a:xfrm>
            <a:off x="59821" y="323316"/>
            <a:ext cx="9024358" cy="6553200"/>
          </a:xfrm>
          <a:prstGeom prst="rect">
            <a:avLst/>
          </a:prstGeom>
          <a:ln w="76200">
            <a:solidFill>
              <a:schemeClr val="accent2">
                <a:lumMod val="50000"/>
              </a:schemeClr>
            </a:solidFill>
          </a:ln>
        </p:spPr>
      </p:pic>
      <p:sp>
        <p:nvSpPr>
          <p:cNvPr id="5" name="TextBox 4"/>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6" name="TextBox 5"/>
          <p:cNvSpPr txBox="1"/>
          <p:nvPr/>
        </p:nvSpPr>
        <p:spPr>
          <a:xfrm>
            <a:off x="4800600" y="1145174"/>
            <a:ext cx="4038600" cy="2369880"/>
          </a:xfrm>
          <a:prstGeom prst="rect">
            <a:avLst/>
          </a:prstGeom>
          <a:solidFill>
            <a:schemeClr val="bg1"/>
          </a:solidFill>
          <a:effectLst>
            <a:glow rad="12700">
              <a:schemeClr val="bg1">
                <a:alpha val="9000"/>
              </a:schemeClr>
            </a:glow>
            <a:softEdge rad="355600"/>
          </a:effectLst>
        </p:spPr>
        <p:txBody>
          <a:bodyPr wrap="square" rtlCol="0">
            <a:spAutoFit/>
          </a:bodyPr>
          <a:lstStyle/>
          <a:p>
            <a:pPr algn="ctr"/>
            <a:endParaRPr lang="en-US" sz="2800" b="1" dirty="0">
              <a:solidFill>
                <a:schemeClr val="accent1">
                  <a:lumMod val="75000"/>
                </a:schemeClr>
              </a:solidFill>
              <a:latin typeface="Stencil" pitchFamily="82" charset="0"/>
            </a:endParaRPr>
          </a:p>
          <a:p>
            <a:pPr algn="ctr"/>
            <a:r>
              <a:rPr lang="en-US" sz="2400" b="1" dirty="0" smtClean="0">
                <a:solidFill>
                  <a:schemeClr val="accent1">
                    <a:lumMod val="75000"/>
                  </a:schemeClr>
                </a:solidFill>
                <a:latin typeface="Constantia" pitchFamily="18" charset="0"/>
              </a:rPr>
              <a:t>Bridging the Gap</a:t>
            </a:r>
          </a:p>
          <a:p>
            <a:pPr algn="ctr"/>
            <a:r>
              <a:rPr lang="en-US" sz="2400" b="1" dirty="0" smtClean="0">
                <a:solidFill>
                  <a:schemeClr val="accent1">
                    <a:lumMod val="75000"/>
                  </a:schemeClr>
                </a:solidFill>
                <a:latin typeface="Constantia" pitchFamily="18" charset="0"/>
              </a:rPr>
              <a:t>Between Military and Civilian Cultures Through Creative Expression and Scholarship</a:t>
            </a:r>
            <a:endParaRPr lang="en-US" sz="2400" b="1" dirty="0">
              <a:solidFill>
                <a:schemeClr val="accent1">
                  <a:lumMod val="75000"/>
                </a:schemeClr>
              </a:solidFill>
              <a:latin typeface="Constantia" pitchFamily="18" charset="0"/>
            </a:endParaRPr>
          </a:p>
        </p:txBody>
      </p:sp>
      <p:sp>
        <p:nvSpPr>
          <p:cNvPr id="7" name="TextBox 6"/>
          <p:cNvSpPr txBox="1"/>
          <p:nvPr/>
        </p:nvSpPr>
        <p:spPr>
          <a:xfrm>
            <a:off x="59821" y="498843"/>
            <a:ext cx="9024358" cy="707886"/>
          </a:xfrm>
          <a:prstGeom prst="rect">
            <a:avLst/>
          </a:prstGeom>
          <a:solidFill>
            <a:schemeClr val="bg1"/>
          </a:solidFill>
          <a:effectLst>
            <a:glow rad="355600">
              <a:schemeClr val="bg1">
                <a:alpha val="41000"/>
              </a:schemeClr>
            </a:glow>
            <a:softEdge rad="139700"/>
          </a:effectLst>
        </p:spPr>
        <p:txBody>
          <a:bodyPr wrap="square" rtlCol="0">
            <a:spAutoFit/>
          </a:bodyPr>
          <a:lstStyle/>
          <a:p>
            <a:pPr algn="ctr"/>
            <a:r>
              <a:rPr lang="en-US" sz="4000" b="1" u="sng" dirty="0" smtClean="0">
                <a:solidFill>
                  <a:schemeClr val="accent1">
                    <a:lumMod val="75000"/>
                  </a:schemeClr>
                </a:solidFill>
                <a:latin typeface="Constantia" pitchFamily="18" charset="0"/>
              </a:rPr>
              <a:t>Military Experience and the Arts</a:t>
            </a:r>
          </a:p>
        </p:txBody>
      </p:sp>
      <p:sp>
        <p:nvSpPr>
          <p:cNvPr id="8" name="TextBox 7"/>
          <p:cNvSpPr txBox="1"/>
          <p:nvPr/>
        </p:nvSpPr>
        <p:spPr>
          <a:xfrm rot="734311">
            <a:off x="2081951" y="6119886"/>
            <a:ext cx="3651384" cy="369332"/>
          </a:xfrm>
          <a:prstGeom prst="rect">
            <a:avLst/>
          </a:prstGeom>
          <a:noFill/>
          <a:effectLst/>
        </p:spPr>
        <p:txBody>
          <a:bodyPr wrap="none" rtlCol="0">
            <a:spAutoFit/>
          </a:bodyPr>
          <a:lstStyle/>
          <a:p>
            <a:r>
              <a:rPr lang="en-US" b="1" dirty="0" smtClean="0">
                <a:solidFill>
                  <a:schemeClr val="bg1"/>
                </a:solidFill>
                <a:latin typeface="Constantia" pitchFamily="18" charset="0"/>
              </a:rPr>
              <a:t>Presentation by Travis L. Martin</a:t>
            </a:r>
            <a:endParaRPr lang="en-US" b="1" dirty="0">
              <a:solidFill>
                <a:schemeClr val="bg1"/>
              </a:solidFill>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102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Experience</a:t>
            </a:r>
            <a:endParaRPr lang="en-US" u="sng"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486400" y="685800"/>
            <a:ext cx="3249381" cy="4876800"/>
          </a:xfrm>
          <a:ln w="38100">
            <a:solidFill>
              <a:schemeClr val="accent1">
                <a:lumMod val="50000"/>
              </a:schemeClr>
            </a:solidFill>
          </a:ln>
        </p:spPr>
      </p:pic>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6" name="TextBox 5"/>
          <p:cNvSpPr txBox="1"/>
          <p:nvPr/>
        </p:nvSpPr>
        <p:spPr>
          <a:xfrm>
            <a:off x="533400" y="1447800"/>
            <a:ext cx="4800600" cy="4431983"/>
          </a:xfrm>
          <a:prstGeom prst="rect">
            <a:avLst/>
          </a:prstGeom>
          <a:noFill/>
        </p:spPr>
        <p:txBody>
          <a:bodyPr wrap="square" rtlCol="0">
            <a:spAutoFit/>
          </a:bodyPr>
          <a:lstStyle/>
          <a:p>
            <a:r>
              <a:rPr lang="en-US" sz="2200" b="1" dirty="0" smtClean="0">
                <a:latin typeface="Constantia" pitchFamily="18" charset="0"/>
              </a:rPr>
              <a:t>“While you fight and suffer and struggle, you are also changing, becoming someone totally different. The harsh and violent realities of war force you to change. Emotions are an inconvenience—they distract you—making you feel and think instead of react. A distracted soldier is a dead soldier.” </a:t>
            </a:r>
          </a:p>
          <a:p>
            <a:pPr algn="ctr"/>
            <a:endParaRPr lang="en-US" sz="2200" b="1" dirty="0" smtClean="0">
              <a:latin typeface="Constantia" pitchFamily="18" charset="0"/>
            </a:endParaRPr>
          </a:p>
          <a:p>
            <a:pPr algn="ctr"/>
            <a:r>
              <a:rPr lang="en-US" sz="2200" b="1" dirty="0" smtClean="0">
                <a:latin typeface="Constantia" pitchFamily="18" charset="0"/>
              </a:rPr>
              <a:t>—Brad Johnson, </a:t>
            </a:r>
            <a:r>
              <a:rPr lang="en-US" sz="2200" b="1" i="1" dirty="0" smtClean="0">
                <a:latin typeface="Constantia" pitchFamily="18" charset="0"/>
              </a:rPr>
              <a:t>The Journal of Military Experience</a:t>
            </a:r>
            <a:r>
              <a:rPr lang="en-US" sz="2200" b="1" dirty="0" smtClean="0">
                <a:latin typeface="Constantia" pitchFamily="18" charset="0"/>
              </a:rPr>
              <a:t>, Vol. 1</a:t>
            </a:r>
          </a:p>
          <a:p>
            <a:endParaRPr lang="en-US" dirty="0"/>
          </a:p>
        </p:txBody>
      </p:sp>
      <p:sp>
        <p:nvSpPr>
          <p:cNvPr id="8" name="TextBox 7"/>
          <p:cNvSpPr txBox="1"/>
          <p:nvPr/>
        </p:nvSpPr>
        <p:spPr>
          <a:xfrm>
            <a:off x="5486400" y="5714999"/>
            <a:ext cx="3276600" cy="830997"/>
          </a:xfrm>
          <a:prstGeom prst="rect">
            <a:avLst/>
          </a:prstGeom>
          <a:noFill/>
          <a:ln w="28575">
            <a:solidFill>
              <a:schemeClr val="accent1">
                <a:lumMod val="50000"/>
              </a:schemeClr>
            </a:solidFill>
          </a:ln>
        </p:spPr>
        <p:txBody>
          <a:bodyPr wrap="square" rtlCol="0">
            <a:spAutoFit/>
          </a:bodyPr>
          <a:lstStyle/>
          <a:p>
            <a:pPr algn="ctr"/>
            <a:r>
              <a:rPr lang="en-US" sz="1600" dirty="0" smtClean="0">
                <a:latin typeface="Constantia" pitchFamily="18" charset="0"/>
              </a:rPr>
              <a:t>Cover art for the first volume of the JME, </a:t>
            </a:r>
            <a:r>
              <a:rPr lang="en-US" sz="1600" i="1" dirty="0" smtClean="0">
                <a:latin typeface="Constantia" pitchFamily="18" charset="0"/>
              </a:rPr>
              <a:t>The U.S. Island</a:t>
            </a:r>
            <a:r>
              <a:rPr lang="en-US" sz="1600" dirty="0" smtClean="0">
                <a:latin typeface="Constantia" pitchFamily="18" charset="0"/>
              </a:rPr>
              <a:t>, by veteran artist Matthew Foley</a:t>
            </a:r>
            <a:endParaRPr lang="en-US" sz="16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7355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Arts</a:t>
            </a:r>
            <a:endParaRPr lang="en-US" u="sng" dirty="0"/>
          </a:p>
        </p:txBody>
      </p:sp>
      <p:sp>
        <p:nvSpPr>
          <p:cNvPr id="3" name="Content Placeholder 2"/>
          <p:cNvSpPr>
            <a:spLocks noGrp="1"/>
          </p:cNvSpPr>
          <p:nvPr>
            <p:ph idx="1"/>
          </p:nvPr>
        </p:nvSpPr>
        <p:spPr>
          <a:xfrm>
            <a:off x="457200" y="1600200"/>
            <a:ext cx="3962400" cy="4876800"/>
          </a:xfrm>
        </p:spPr>
        <p:txBody>
          <a:bodyPr>
            <a:normAutofit lnSpcReduction="10000"/>
          </a:bodyPr>
          <a:lstStyle/>
          <a:p>
            <a:pPr marL="0" indent="0">
              <a:buNone/>
            </a:pPr>
            <a:r>
              <a:rPr lang="en-US" b="1" dirty="0">
                <a:latin typeface="Constantia" pitchFamily="18" charset="0"/>
              </a:rPr>
              <a:t>“The answer does not lie in something that is new or expensive, or once is said, surprising: it lies in community. Vietnam veterans came home alone. The most significant community for a combat veteran is that of his surviving comrades” (33</a:t>
            </a:r>
            <a:r>
              <a:rPr lang="en-US" b="1" dirty="0" smtClean="0">
                <a:latin typeface="Constantia" pitchFamily="18" charset="0"/>
              </a:rPr>
              <a:t>).</a:t>
            </a:r>
          </a:p>
          <a:p>
            <a:pPr marL="0" indent="0">
              <a:buNone/>
            </a:pPr>
            <a:endParaRPr lang="en-US" b="1" dirty="0">
              <a:latin typeface="Constantia" pitchFamily="18" charset="0"/>
            </a:endParaRPr>
          </a:p>
          <a:p>
            <a:pPr marL="0" indent="0">
              <a:buNone/>
            </a:pPr>
            <a:r>
              <a:rPr lang="en-US" b="1" dirty="0" smtClean="0">
                <a:latin typeface="Constantia" pitchFamily="18" charset="0"/>
              </a:rPr>
              <a:t>—Jonathan Shay, </a:t>
            </a:r>
            <a:r>
              <a:rPr lang="en-US" b="1" i="1" dirty="0" smtClean="0">
                <a:latin typeface="Constantia" pitchFamily="18" charset="0"/>
              </a:rPr>
              <a:t>Achilles in Vietnam</a:t>
            </a:r>
            <a:endParaRPr lang="en-US" b="1" i="1" dirty="0">
              <a:latin typeface="Constantia" pitchFamily="18" charset="0"/>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4" descr="C:\Users\Travis\Pictures\Destruction\IMG_0204.jpg"/>
          <p:cNvPicPr/>
          <p:nvPr/>
        </p:nvPicPr>
        <p:blipFill>
          <a:blip r:embed="rId2" cstate="print"/>
          <a:srcRect/>
          <a:stretch>
            <a:fillRect/>
          </a:stretch>
        </p:blipFill>
        <p:spPr bwMode="auto">
          <a:xfrm>
            <a:off x="4491317" y="762000"/>
            <a:ext cx="4276445" cy="2667000"/>
          </a:xfrm>
          <a:prstGeom prst="rect">
            <a:avLst/>
          </a:prstGeom>
          <a:ln w="28575" cap="sq">
            <a:solidFill>
              <a:schemeClr val="accent1">
                <a:lumMod val="50000"/>
              </a:schemeClr>
            </a:solidFill>
            <a:prstDash val="solid"/>
            <a:miter lim="800000"/>
          </a:ln>
          <a:effectLst>
            <a:outerShdw blurRad="50800" dist="38100" dir="2700000" algn="tl" rotWithShape="0">
              <a:srgbClr val="000000">
                <a:alpha val="43000"/>
              </a:srgbClr>
            </a:outerShdw>
          </a:effectLst>
        </p:spPr>
      </p:pic>
      <p:pic>
        <p:nvPicPr>
          <p:cNvPr id="6" name="Picture 5" descr="C:\Users\Travis\Pictures\Destruction\IMG_0284 2.jpg"/>
          <p:cNvPicPr/>
          <p:nvPr/>
        </p:nvPicPr>
        <p:blipFill>
          <a:blip r:embed="rId3" cstate="print"/>
          <a:srcRect/>
          <a:stretch>
            <a:fillRect/>
          </a:stretch>
        </p:blipFill>
        <p:spPr bwMode="auto">
          <a:xfrm>
            <a:off x="6858000" y="3599329"/>
            <a:ext cx="1909762"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C:\Users\Travis\Pictures\Destruction\IMG_0300 5.jpg"/>
          <p:cNvPicPr/>
          <p:nvPr/>
        </p:nvPicPr>
        <p:blipFill>
          <a:blip r:embed="rId4" cstate="print"/>
          <a:srcRect l="18750" r="16458"/>
          <a:stretch>
            <a:fillRect/>
          </a:stretch>
        </p:blipFill>
        <p:spPr bwMode="auto">
          <a:xfrm>
            <a:off x="4527176" y="3599329"/>
            <a:ext cx="2057400"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491316" y="6022520"/>
            <a:ext cx="4276445" cy="338554"/>
          </a:xfrm>
          <a:prstGeom prst="rect">
            <a:avLst/>
          </a:prstGeom>
          <a:noFill/>
          <a:ln w="28575">
            <a:solidFill>
              <a:schemeClr val="accent1">
                <a:lumMod val="50000"/>
              </a:schemeClr>
            </a:solidFill>
          </a:ln>
        </p:spPr>
        <p:txBody>
          <a:bodyPr wrap="square" rtlCol="0">
            <a:spAutoFit/>
          </a:bodyPr>
          <a:lstStyle/>
          <a:p>
            <a:pPr algn="ctr"/>
            <a:r>
              <a:rPr lang="en-US" sz="1600" i="1" dirty="0" smtClean="0">
                <a:latin typeface="Constantia" pitchFamily="18" charset="0"/>
              </a:rPr>
              <a:t>The Illumination </a:t>
            </a:r>
            <a:r>
              <a:rPr lang="en-US" sz="1600" dirty="0" smtClean="0">
                <a:latin typeface="Constantia" pitchFamily="18" charset="0"/>
              </a:rPr>
              <a:t>process art piece in Fall 2010</a:t>
            </a:r>
            <a:endParaRPr lang="en-US" sz="16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07736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Bridging the Gap </a:t>
            </a:r>
            <a:endParaRPr lang="en-US" u="sng"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23" name="TextBox 22"/>
          <p:cNvSpPr txBox="1"/>
          <p:nvPr/>
        </p:nvSpPr>
        <p:spPr>
          <a:xfrm>
            <a:off x="470646" y="1600200"/>
            <a:ext cx="4415119" cy="4662815"/>
          </a:xfrm>
          <a:prstGeom prst="rect">
            <a:avLst/>
          </a:prstGeom>
          <a:noFill/>
        </p:spPr>
        <p:txBody>
          <a:bodyPr wrap="square" rtlCol="0">
            <a:spAutoFit/>
          </a:bodyPr>
          <a:lstStyle/>
          <a:p>
            <a:r>
              <a:rPr lang="en-US" sz="2200" b="1" dirty="0" smtClean="0">
                <a:latin typeface="Constantia" pitchFamily="18" charset="0"/>
                <a:cs typeface="Arial" pitchFamily="34" charset="0"/>
              </a:rPr>
              <a:t>“The </a:t>
            </a:r>
            <a:r>
              <a:rPr lang="en-US" sz="2200" b="1" dirty="0">
                <a:latin typeface="Constantia" pitchFamily="18" charset="0"/>
                <a:cs typeface="Arial" pitchFamily="34" charset="0"/>
              </a:rPr>
              <a:t>personal essay asks students to begin a journey into themselves, but the journey will take them ultimately out of themselves and back to a community which can reestablish our common </a:t>
            </a:r>
            <a:r>
              <a:rPr lang="en-US" sz="2200" b="1" dirty="0" smtClean="0">
                <a:latin typeface="Constantia" pitchFamily="18" charset="0"/>
                <a:cs typeface="Arial" pitchFamily="34" charset="0"/>
              </a:rPr>
              <a:t>humanity” (198).</a:t>
            </a:r>
            <a:endParaRPr lang="en-US" sz="2200" b="1" dirty="0">
              <a:latin typeface="Constantia" pitchFamily="18" charset="0"/>
              <a:cs typeface="Arial" pitchFamily="34" charset="0"/>
            </a:endParaRPr>
          </a:p>
          <a:p>
            <a:pPr>
              <a:lnSpc>
                <a:spcPct val="150000"/>
              </a:lnSpc>
            </a:pPr>
            <a:endParaRPr lang="en-US" sz="2200" b="1" dirty="0">
              <a:latin typeface="Constantia" pitchFamily="18" charset="0"/>
              <a:cs typeface="Arial" pitchFamily="34" charset="0"/>
            </a:endParaRPr>
          </a:p>
          <a:p>
            <a:r>
              <a:rPr lang="en-US" sz="2200" b="1" dirty="0">
                <a:latin typeface="Constantia" pitchFamily="18" charset="0"/>
                <a:cs typeface="Arial" pitchFamily="34" charset="0"/>
              </a:rPr>
              <a:t> —Marian </a:t>
            </a:r>
            <a:r>
              <a:rPr lang="en-US" sz="2200" b="1" dirty="0" smtClean="0">
                <a:latin typeface="Constantia" pitchFamily="18" charset="0"/>
                <a:cs typeface="Arial" pitchFamily="34" charset="0"/>
              </a:rPr>
              <a:t>MacCurdy, “</a:t>
            </a:r>
            <a:r>
              <a:rPr lang="en-US" sz="2200" b="1" dirty="0">
                <a:latin typeface="Constantia" pitchFamily="18" charset="0"/>
                <a:cs typeface="Arial" pitchFamily="34" charset="0"/>
              </a:rPr>
              <a:t>From Trauma to Writing: A Theoretical Model for Practical Use”</a:t>
            </a:r>
          </a:p>
        </p:txBody>
      </p:sp>
      <p:pic>
        <p:nvPicPr>
          <p:cNvPr id="3074" name="Picture 2" descr="C:\Users\Travis\Pictures\The Martin Family Album\EKU\Book Signing.jpg"/>
          <p:cNvPicPr>
            <a:picLocks noChangeAspect="1" noChangeArrowheads="1"/>
          </p:cNvPicPr>
          <p:nvPr/>
        </p:nvPicPr>
        <p:blipFill rotWithShape="1">
          <a:blip r:embed="rId2"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sharpenSoften amount="25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1965" t="20727" r="6680" b="10364"/>
          <a:stretch/>
        </p:blipFill>
        <p:spPr bwMode="auto">
          <a:xfrm>
            <a:off x="5048250" y="3276600"/>
            <a:ext cx="3838484" cy="2438400"/>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5" name="Picture 3" descr="C:\Users\Travis\Pictures\The Martin Family Album\MEA 2012\177742_4214253431641_2030214912_o.jpg"/>
          <p:cNvPicPr>
            <a:picLocks noChangeAspect="1" noChangeArrowheads="1"/>
          </p:cNvPicPr>
          <p:nvPr/>
        </p:nvPicPr>
        <p:blipFill rotWithShape="1">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3726" t="24967" r="4314" b="5996"/>
          <a:stretch/>
        </p:blipFill>
        <p:spPr bwMode="auto">
          <a:xfrm>
            <a:off x="5057216" y="762000"/>
            <a:ext cx="3800904" cy="2401163"/>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6" name="TextBox 25"/>
          <p:cNvSpPr txBox="1"/>
          <p:nvPr/>
        </p:nvSpPr>
        <p:spPr>
          <a:xfrm>
            <a:off x="5057216" y="5847516"/>
            <a:ext cx="3800904" cy="830997"/>
          </a:xfrm>
          <a:prstGeom prst="rect">
            <a:avLst/>
          </a:prstGeom>
          <a:noFill/>
          <a:ln w="28575">
            <a:solidFill>
              <a:schemeClr val="accent1">
                <a:lumMod val="50000"/>
              </a:schemeClr>
            </a:solidFill>
          </a:ln>
        </p:spPr>
        <p:txBody>
          <a:bodyPr wrap="square" rtlCol="0">
            <a:spAutoFit/>
          </a:bodyPr>
          <a:lstStyle/>
          <a:p>
            <a:pPr algn="ctr"/>
            <a:r>
              <a:rPr lang="en-US" sz="1600" dirty="0" smtClean="0">
                <a:latin typeface="Constantia" pitchFamily="18" charset="0"/>
              </a:rPr>
              <a:t>Top: Participants in the 2012 MEA Symposium. Bottom: Contributors to the first Journal of Military Experience.</a:t>
            </a:r>
            <a:endParaRPr lang="en-US" sz="16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9177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Creative Expression</a:t>
            </a:r>
            <a:endParaRPr lang="en-US" u="sng" dirty="0"/>
          </a:p>
        </p:txBody>
      </p:sp>
      <p:sp>
        <p:nvSpPr>
          <p:cNvPr id="3" name="Content Placeholder 2"/>
          <p:cNvSpPr>
            <a:spLocks noGrp="1"/>
          </p:cNvSpPr>
          <p:nvPr>
            <p:ph idx="1"/>
          </p:nvPr>
        </p:nvSpPr>
        <p:spPr>
          <a:xfrm>
            <a:off x="457200" y="1600200"/>
            <a:ext cx="4114800" cy="4876800"/>
          </a:xfrm>
        </p:spPr>
        <p:txBody>
          <a:bodyPr>
            <a:normAutofit fontScale="92500"/>
          </a:bodyPr>
          <a:lstStyle/>
          <a:p>
            <a:pPr marL="0" indent="0">
              <a:buNone/>
            </a:pPr>
            <a:r>
              <a:rPr lang="en-US" b="1" dirty="0">
                <a:latin typeface="Constantia" pitchFamily="18" charset="0"/>
              </a:rPr>
              <a:t>“Traumatic experience, beyond the psychological dimension of suffering it involves, suggests a certain paradox: that the most direct seeing of a violent event may occur as an absolute inability to know it; that immediacy, paradoxically, may take the form of belatedness” (91-92). </a:t>
            </a:r>
            <a:endParaRPr lang="en-US" b="1" dirty="0" smtClean="0">
              <a:latin typeface="Constantia" pitchFamily="18" charset="0"/>
            </a:endParaRPr>
          </a:p>
          <a:p>
            <a:pPr marL="0" indent="0">
              <a:buNone/>
            </a:pPr>
            <a:endParaRPr lang="en-US" b="1" dirty="0">
              <a:latin typeface="Constantia" pitchFamily="18" charset="0"/>
              <a:cs typeface="Arial" pitchFamily="34" charset="0"/>
            </a:endParaRPr>
          </a:p>
          <a:p>
            <a:pPr marL="0" indent="0">
              <a:buNone/>
            </a:pPr>
            <a:r>
              <a:rPr lang="en-US" b="1" dirty="0" smtClean="0">
                <a:latin typeface="Constantia" pitchFamily="18" charset="0"/>
                <a:cs typeface="Arial" pitchFamily="34" charset="0"/>
              </a:rPr>
              <a:t>—Cathy Caruth, </a:t>
            </a:r>
            <a:r>
              <a:rPr lang="en-US" b="1" i="1" dirty="0" smtClean="0">
                <a:latin typeface="Constantia" pitchFamily="18" charset="0"/>
                <a:cs typeface="Arial" pitchFamily="34" charset="0"/>
              </a:rPr>
              <a:t>Unclaimed Experience</a:t>
            </a:r>
            <a:endParaRPr lang="en-US" b="1" i="1" dirty="0">
              <a:latin typeface="Constantia" pitchFamily="18" charset="0"/>
              <a:cs typeface="Arial" pitchFamily="34" charset="0"/>
            </a:endParaRPr>
          </a:p>
          <a:p>
            <a:endParaRPr lang="en-US"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2" descr="http://i43.tower.com/images/mm101723062/unclaimed-experience-trauma-narrative-history-cathy-caruth-paperback-cover-art.jpg">
            <a:hlinkClick r:id="rId2"/>
          </p:cNvPr>
          <p:cNvPicPr>
            <a:picLocks noChangeAspect="1" noChangeArrowheads="1"/>
          </p:cNvPicPr>
          <p:nvPr/>
        </p:nvPicPr>
        <p:blipFill>
          <a:blip r:embed="rId3">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sharpenSoften amount="-25000"/>
                    </a14:imgEffect>
                    <a14:imgEffect>
                      <a14:brightnessContrast bright="40000" contrast="-2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17776" y="533021"/>
            <a:ext cx="3234210" cy="5029200"/>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5513293" y="5714999"/>
            <a:ext cx="3234210" cy="954107"/>
          </a:xfrm>
          <a:prstGeom prst="rect">
            <a:avLst/>
          </a:prstGeom>
          <a:noFill/>
          <a:ln w="28575">
            <a:solidFill>
              <a:schemeClr val="accent1">
                <a:lumMod val="50000"/>
              </a:schemeClr>
            </a:solidFill>
          </a:ln>
        </p:spPr>
        <p:txBody>
          <a:bodyPr wrap="square" rtlCol="0">
            <a:spAutoFit/>
          </a:bodyPr>
          <a:lstStyle/>
          <a:p>
            <a:pPr algn="ctr"/>
            <a:r>
              <a:rPr lang="en-US" sz="1400" dirty="0" smtClean="0">
                <a:latin typeface="Constantia" pitchFamily="18" charset="0"/>
              </a:rPr>
              <a:t>Cathy Caruth’s “paradox of trauma” explains how traumatic events are doomed to be re-experienced through the symptoms of PTSD.</a:t>
            </a:r>
            <a:endParaRPr lang="en-US" sz="14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6013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Scholarship</a:t>
            </a:r>
            <a:endParaRPr lang="en-US" dirty="0"/>
          </a:p>
        </p:txBody>
      </p:sp>
      <p:sp>
        <p:nvSpPr>
          <p:cNvPr id="3" name="Content Placeholder 2"/>
          <p:cNvSpPr>
            <a:spLocks noGrp="1"/>
          </p:cNvSpPr>
          <p:nvPr>
            <p:ph idx="1"/>
          </p:nvPr>
        </p:nvSpPr>
        <p:spPr>
          <a:xfrm>
            <a:off x="457200" y="1600200"/>
            <a:ext cx="4724400" cy="4876800"/>
          </a:xfrm>
        </p:spPr>
        <p:txBody>
          <a:bodyPr>
            <a:normAutofit fontScale="92500" lnSpcReduction="10000"/>
          </a:bodyPr>
          <a:lstStyle/>
          <a:p>
            <a:pPr marL="0" indent="0">
              <a:buNone/>
            </a:pPr>
            <a:r>
              <a:rPr lang="en-US" sz="2200" b="1" dirty="0" smtClean="0">
                <a:latin typeface="Constantia" pitchFamily="18" charset="0"/>
              </a:rPr>
              <a:t>“These </a:t>
            </a:r>
            <a:r>
              <a:rPr lang="en-US" sz="2200" b="1" dirty="0">
                <a:latin typeface="Constantia" pitchFamily="18" charset="0"/>
              </a:rPr>
              <a:t>scholars, diverse in their experiences and interests, come together here in testimony to the work they do in the real world and to their commitment to translating those realities into textual expression. Though they have never met and though their intentions were different at the outset, they share a tone of optimism about the future of the relationship between the Humanities and our armed </a:t>
            </a:r>
            <a:r>
              <a:rPr lang="en-US" sz="2200" b="1" dirty="0" smtClean="0">
                <a:latin typeface="Constantia" pitchFamily="18" charset="0"/>
              </a:rPr>
              <a:t>forces” (164-65)</a:t>
            </a:r>
          </a:p>
          <a:p>
            <a:pPr marL="0" indent="0">
              <a:buNone/>
            </a:pPr>
            <a:endParaRPr lang="en-US" sz="2200" b="1" dirty="0">
              <a:latin typeface="Constantia" pitchFamily="18" charset="0"/>
            </a:endParaRPr>
          </a:p>
          <a:p>
            <a:pPr marL="0" indent="0">
              <a:buNone/>
            </a:pPr>
            <a:r>
              <a:rPr lang="en-US" sz="2200" b="1" dirty="0" smtClean="0">
                <a:latin typeface="Constantia" pitchFamily="18" charset="0"/>
              </a:rPr>
              <a:t>— Ami Blue, Scholarship Editor for The Journal of Military Experience, Vol. 2</a:t>
            </a:r>
            <a:endParaRPr lang="en-US" sz="2200" b="1" dirty="0">
              <a:latin typeface="Constantia" pitchFamily="18" charset="0"/>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257800" y="762000"/>
            <a:ext cx="3505201" cy="4598752"/>
          </a:xfrm>
          <a:prstGeom prst="rect">
            <a:avLst/>
          </a:prstGeom>
          <a:ln w="28575">
            <a:solidFill>
              <a:schemeClr val="accent1">
                <a:lumMod val="50000"/>
              </a:schemeClr>
            </a:solidFill>
          </a:ln>
        </p:spPr>
      </p:pic>
      <p:sp>
        <p:nvSpPr>
          <p:cNvPr id="6" name="TextBox 5"/>
          <p:cNvSpPr txBox="1"/>
          <p:nvPr/>
        </p:nvSpPr>
        <p:spPr>
          <a:xfrm>
            <a:off x="5257800" y="5486400"/>
            <a:ext cx="3505201" cy="1169551"/>
          </a:xfrm>
          <a:prstGeom prst="rect">
            <a:avLst/>
          </a:prstGeom>
          <a:noFill/>
          <a:ln w="28575">
            <a:solidFill>
              <a:schemeClr val="accent1">
                <a:lumMod val="50000"/>
              </a:schemeClr>
            </a:solidFill>
          </a:ln>
        </p:spPr>
        <p:txBody>
          <a:bodyPr wrap="square" rtlCol="0">
            <a:spAutoFit/>
          </a:bodyPr>
          <a:lstStyle/>
          <a:p>
            <a:pPr algn="ctr"/>
            <a:r>
              <a:rPr lang="en-US" sz="1400" dirty="0" smtClean="0">
                <a:latin typeface="Constantia" pitchFamily="18" charset="0"/>
              </a:rPr>
              <a:t>Artwork submitted to the second Journal of Military Experience by veteran artist Jessica Dittbenner captures the cultural complexities inherent in working through wartime memory.</a:t>
            </a:r>
            <a:endParaRPr lang="en-US" sz="14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755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990600"/>
          </a:xfrm>
        </p:spPr>
        <p:txBody>
          <a:bodyPr/>
          <a:lstStyle/>
          <a:p>
            <a:pPr algn="ctr"/>
            <a:r>
              <a:rPr lang="en-U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Part 3: Theory and Practice</a:t>
            </a:r>
            <a:endParaRPr lang="en-US"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9739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Healing?</a:t>
            </a:r>
            <a:endParaRPr lang="en-US" u="sng" dirty="0"/>
          </a:p>
        </p:txBody>
      </p:sp>
      <p:sp>
        <p:nvSpPr>
          <p:cNvPr id="3" name="Content Placeholder 2"/>
          <p:cNvSpPr>
            <a:spLocks noGrp="1"/>
          </p:cNvSpPr>
          <p:nvPr>
            <p:ph idx="1"/>
          </p:nvPr>
        </p:nvSpPr>
        <p:spPr>
          <a:xfrm>
            <a:off x="304800" y="1447800"/>
            <a:ext cx="4743451" cy="5181600"/>
          </a:xfrm>
        </p:spPr>
        <p:txBody>
          <a:bodyPr>
            <a:normAutofit fontScale="85000" lnSpcReduction="20000"/>
          </a:bodyPr>
          <a:lstStyle/>
          <a:p>
            <a:r>
              <a:rPr lang="en-US" sz="2600" b="1" dirty="0" smtClean="0">
                <a:latin typeface="Constantia" pitchFamily="18" charset="0"/>
              </a:rPr>
              <a:t>We must break down the barriers to expression veterans face so that they may:</a:t>
            </a:r>
          </a:p>
          <a:p>
            <a:pPr marL="0" indent="0">
              <a:buNone/>
            </a:pPr>
            <a:endParaRPr lang="en-US" sz="700" b="1" dirty="0" smtClean="0">
              <a:latin typeface="Constantia" pitchFamily="18" charset="0"/>
            </a:endParaRPr>
          </a:p>
          <a:p>
            <a:pPr lvl="1"/>
            <a:r>
              <a:rPr lang="en-US" sz="2600" b="1" dirty="0" smtClean="0">
                <a:latin typeface="Constantia" pitchFamily="18" charset="0"/>
              </a:rPr>
              <a:t>Organize the fragments of memory associated with traumatic events</a:t>
            </a:r>
          </a:p>
          <a:p>
            <a:pPr lvl="1"/>
            <a:r>
              <a:rPr lang="en-US" sz="2600" b="1" dirty="0" smtClean="0">
                <a:latin typeface="Constantia" pitchFamily="18" charset="0"/>
              </a:rPr>
              <a:t>Reunify fragmented identities that emerges after taking off the uniform</a:t>
            </a:r>
          </a:p>
          <a:p>
            <a:pPr lvl="1"/>
            <a:r>
              <a:rPr lang="en-US" sz="2600" b="1" dirty="0" smtClean="0">
                <a:latin typeface="Constantia" pitchFamily="18" charset="0"/>
              </a:rPr>
              <a:t>Relate their experiences in socially appropriate and meaningful ways to friends, family, and co-workers.</a:t>
            </a:r>
          </a:p>
          <a:p>
            <a:pPr lvl="1"/>
            <a:r>
              <a:rPr lang="en-US" sz="2600" b="1" dirty="0" smtClean="0">
                <a:latin typeface="Constantia" pitchFamily="18" charset="0"/>
              </a:rPr>
              <a:t>Situates where you’ve been with who you are and where you want to go</a:t>
            </a:r>
          </a:p>
          <a:p>
            <a:pPr marL="0" indent="0">
              <a:buNone/>
            </a:pPr>
            <a:endParaRPr lang="en-US" sz="1000" dirty="0" smtClean="0">
              <a:latin typeface="Cooper Black" pitchFamily="18" charset="0"/>
            </a:endParaRPr>
          </a:p>
          <a:p>
            <a:pPr marL="796925" indent="-457200">
              <a:buFont typeface="+mj-lt"/>
              <a:buAutoNum type="arabicPeriod"/>
            </a:pPr>
            <a:endParaRPr lang="en-US" dirty="0" smtClean="0"/>
          </a:p>
          <a:p>
            <a:pPr marL="796925" indent="-457200">
              <a:buFont typeface="+mj-lt"/>
              <a:buAutoNum type="arabicPeriod"/>
            </a:pPr>
            <a:endParaRPr lang="en-US"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122" name="Picture 2" descr="C:\Users\Travis\Documents\MEA\JME\JME Vol. 3\Artwork\Holmes 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44353" y="484094"/>
            <a:ext cx="3527612" cy="5116809"/>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5244353" y="5714999"/>
            <a:ext cx="3527612" cy="954107"/>
          </a:xfrm>
          <a:prstGeom prst="rect">
            <a:avLst/>
          </a:prstGeom>
          <a:noFill/>
          <a:ln w="28575">
            <a:solidFill>
              <a:schemeClr val="accent1">
                <a:lumMod val="50000"/>
              </a:schemeClr>
            </a:solidFill>
          </a:ln>
        </p:spPr>
        <p:txBody>
          <a:bodyPr wrap="square" rtlCol="0">
            <a:spAutoFit/>
          </a:bodyPr>
          <a:lstStyle/>
          <a:p>
            <a:pPr algn="ctr"/>
            <a:r>
              <a:rPr lang="en-US" sz="1400" dirty="0" smtClean="0">
                <a:latin typeface="Constantia" pitchFamily="18" charset="0"/>
              </a:rPr>
              <a:t>Veteran artist Tif Holmes’s work illustrates often illustrates the plight of veterans suffering from the invisible wounds of war and the politicization of their image.</a:t>
            </a:r>
            <a:endParaRPr lang="en-US" sz="14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70229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591051" cy="4876800"/>
          </a:xfrm>
        </p:spPr>
        <p:txBody>
          <a:bodyPr>
            <a:normAutofit fontScale="92500" lnSpcReduction="20000"/>
          </a:bodyPr>
          <a:lstStyle/>
          <a:p>
            <a:pPr marL="0" indent="0">
              <a:buNone/>
            </a:pPr>
            <a:r>
              <a:rPr lang="en-US" b="1" dirty="0">
                <a:latin typeface="Constantia" pitchFamily="18" charset="0"/>
              </a:rPr>
              <a:t>Coherent narratives</a:t>
            </a:r>
            <a:r>
              <a:rPr lang="en-US" b="1" dirty="0" smtClean="0">
                <a:latin typeface="Constantia" pitchFamily="18" charset="0"/>
              </a:rPr>
              <a:t>:</a:t>
            </a:r>
          </a:p>
          <a:p>
            <a:pPr marL="0" indent="0">
              <a:buNone/>
            </a:pPr>
            <a:endParaRPr lang="en-US" sz="600" b="1" dirty="0">
              <a:latin typeface="Constantia" pitchFamily="18" charset="0"/>
            </a:endParaRPr>
          </a:p>
          <a:p>
            <a:pPr marL="796925" indent="-457200">
              <a:buFont typeface="+mj-lt"/>
              <a:buAutoNum type="arabicPeriod"/>
            </a:pPr>
            <a:r>
              <a:rPr lang="en-US" b="1" dirty="0">
                <a:latin typeface="Constantia" pitchFamily="18" charset="0"/>
              </a:rPr>
              <a:t>Situate the narrative in time, space, and personal context</a:t>
            </a:r>
          </a:p>
          <a:p>
            <a:pPr marL="796925" indent="-457200">
              <a:buFont typeface="+mj-lt"/>
              <a:buAutoNum type="arabicPeriod"/>
            </a:pPr>
            <a:r>
              <a:rPr lang="en-US" b="1" dirty="0">
                <a:latin typeface="Constantia" pitchFamily="18" charset="0"/>
              </a:rPr>
              <a:t>Display elements of an episode system: initiating event, internal response, attempt, consequence</a:t>
            </a:r>
          </a:p>
          <a:p>
            <a:pPr marL="796925" indent="-457200">
              <a:buFont typeface="+mj-lt"/>
              <a:buAutoNum type="arabicPeriod"/>
            </a:pPr>
            <a:r>
              <a:rPr lang="en-US" b="1" dirty="0">
                <a:latin typeface="Constantia" pitchFamily="18" charset="0"/>
              </a:rPr>
              <a:t>Provide accounts of the emotional significance of the story to the speaker</a:t>
            </a:r>
          </a:p>
          <a:p>
            <a:pPr marL="796925" indent="-457200">
              <a:buFont typeface="+mj-lt"/>
              <a:buAutoNum type="arabicPeriod"/>
            </a:pPr>
            <a:r>
              <a:rPr lang="en-US" b="1" dirty="0">
                <a:latin typeface="Constantia" pitchFamily="18" charset="0"/>
              </a:rPr>
              <a:t>Imparts info coherently and within the context the larger life narrative (</a:t>
            </a:r>
            <a:r>
              <a:rPr lang="en-US" b="1" dirty="0" err="1">
                <a:latin typeface="Constantia" pitchFamily="18" charset="0"/>
              </a:rPr>
              <a:t>Baeger</a:t>
            </a:r>
            <a:r>
              <a:rPr lang="en-US" b="1" dirty="0">
                <a:latin typeface="Constantia" pitchFamily="18" charset="0"/>
              </a:rPr>
              <a:t> and McAdams 74-75)</a:t>
            </a:r>
          </a:p>
          <a:p>
            <a:endParaRPr lang="en-US"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5" name="Title 1"/>
          <p:cNvSpPr>
            <a:spLocks noGrp="1"/>
          </p:cNvSpPr>
          <p:nvPr>
            <p:ph type="title"/>
          </p:nvPr>
        </p:nvSpPr>
        <p:spPr/>
        <p:txBody>
          <a:bodyPr/>
          <a:lstStyle/>
          <a:p>
            <a:r>
              <a:rPr lang="en-US" u="sng" dirty="0" smtClean="0"/>
              <a:t>Healing? (cont.)</a:t>
            </a:r>
            <a:endParaRPr lang="en-US" u="sng" dirty="0"/>
          </a:p>
        </p:txBody>
      </p:sp>
      <p:pic>
        <p:nvPicPr>
          <p:cNvPr id="4098" name="Picture 2" descr="C:\Users\Travis\Pictures\The Martin Family Album\MEA 2012\293258_4291209883405_1044155674_n.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57799" y="761999"/>
            <a:ext cx="3505201" cy="4673601"/>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extBox 6"/>
          <p:cNvSpPr txBox="1"/>
          <p:nvPr/>
        </p:nvSpPr>
        <p:spPr>
          <a:xfrm>
            <a:off x="5257799" y="5562600"/>
            <a:ext cx="3505203" cy="954107"/>
          </a:xfrm>
          <a:prstGeom prst="rect">
            <a:avLst/>
          </a:prstGeom>
          <a:noFill/>
          <a:ln w="28575">
            <a:solidFill>
              <a:schemeClr val="accent1">
                <a:lumMod val="50000"/>
              </a:schemeClr>
            </a:solidFill>
          </a:ln>
        </p:spPr>
        <p:txBody>
          <a:bodyPr wrap="square" rtlCol="0">
            <a:spAutoFit/>
          </a:bodyPr>
          <a:lstStyle/>
          <a:p>
            <a:pPr algn="ctr"/>
            <a:r>
              <a:rPr lang="en-US" sz="1400" dirty="0" smtClean="0">
                <a:latin typeface="Constantia" pitchFamily="18" charset="0"/>
              </a:rPr>
              <a:t>Vietnam veteran James </a:t>
            </a:r>
            <a:r>
              <a:rPr lang="en-US" sz="1400" dirty="0" err="1" smtClean="0">
                <a:latin typeface="Constantia" pitchFamily="18" charset="0"/>
              </a:rPr>
              <a:t>Hackbarth</a:t>
            </a:r>
            <a:r>
              <a:rPr lang="en-US" sz="1400" dirty="0" smtClean="0">
                <a:latin typeface="Constantia" pitchFamily="18" charset="0"/>
              </a:rPr>
              <a:t> was one of the more engaged and grateful participants to find community at last summer’s MEA Symposium.</a:t>
            </a:r>
            <a:endParaRPr lang="en-US" sz="14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84533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Acceptance</a:t>
            </a:r>
            <a:endParaRPr lang="en-US" u="sng" dirty="0"/>
          </a:p>
        </p:txBody>
      </p:sp>
      <p:sp>
        <p:nvSpPr>
          <p:cNvPr id="3" name="Content Placeholder 2"/>
          <p:cNvSpPr>
            <a:spLocks noGrp="1"/>
          </p:cNvSpPr>
          <p:nvPr>
            <p:ph idx="1"/>
          </p:nvPr>
        </p:nvSpPr>
        <p:spPr>
          <a:xfrm>
            <a:off x="457201" y="1600200"/>
            <a:ext cx="4419600" cy="4876800"/>
          </a:xfrm>
        </p:spPr>
        <p:txBody>
          <a:bodyPr>
            <a:normAutofit fontScale="92500" lnSpcReduction="10000"/>
          </a:bodyPr>
          <a:lstStyle/>
          <a:p>
            <a:pPr marL="0" indent="0">
              <a:buNone/>
            </a:pPr>
            <a:r>
              <a:rPr lang="en-US" b="1" dirty="0" smtClean="0">
                <a:latin typeface="Constantia" pitchFamily="18" charset="0"/>
              </a:rPr>
              <a:t>“Attention </a:t>
            </a:r>
            <a:r>
              <a:rPr lang="en-US" b="1" dirty="0">
                <a:latin typeface="Constantia" pitchFamily="18" charset="0"/>
              </a:rPr>
              <a:t>to  punitive  unconscious  self-criticism  soon leads the analyst to recognize that neutrality requires more than silent acceptance, for in </a:t>
            </a:r>
            <a:r>
              <a:rPr lang="en-US" b="1" dirty="0" smtClean="0">
                <a:latin typeface="Constantia" pitchFamily="18" charset="0"/>
              </a:rPr>
              <a:t>the presence </a:t>
            </a:r>
            <a:r>
              <a:rPr lang="en-US" b="1" dirty="0">
                <a:latin typeface="Constantia" pitchFamily="18" charset="0"/>
              </a:rPr>
              <a:t>of  punitive  unconscious  self-criticism , the analyst's silence is experienced as confirmation of the self-critical </a:t>
            </a:r>
            <a:r>
              <a:rPr lang="en-US" b="1" dirty="0" smtClean="0">
                <a:latin typeface="Constantia" pitchFamily="18" charset="0"/>
              </a:rPr>
              <a:t>attitude” (615)</a:t>
            </a:r>
          </a:p>
          <a:p>
            <a:pPr marL="0" indent="0">
              <a:buNone/>
            </a:pPr>
            <a:endParaRPr lang="en-US" b="1" dirty="0">
              <a:latin typeface="Constantia" pitchFamily="18" charset="0"/>
            </a:endParaRPr>
          </a:p>
          <a:p>
            <a:pPr marL="0" indent="0">
              <a:buNone/>
            </a:pPr>
            <a:r>
              <a:rPr lang="en-US" b="1" dirty="0" smtClean="0">
                <a:latin typeface="Constantia" pitchFamily="18" charset="0"/>
              </a:rPr>
              <a:t>—Anton O. Kris, “Helping </a:t>
            </a:r>
            <a:r>
              <a:rPr lang="en-US" b="1" dirty="0">
                <a:latin typeface="Constantia" pitchFamily="18" charset="0"/>
              </a:rPr>
              <a:t>Patients by Analyzing </a:t>
            </a:r>
            <a:r>
              <a:rPr lang="en-US" b="1" dirty="0" smtClean="0">
                <a:latin typeface="Constantia" pitchFamily="18" charset="0"/>
              </a:rPr>
              <a:t>Self-Criticism”</a:t>
            </a:r>
            <a:endParaRPr lang="en-US" b="1" dirty="0">
              <a:latin typeface="Constantia" pitchFamily="18" charset="0"/>
            </a:endParaRPr>
          </a:p>
          <a:p>
            <a:pPr marL="0" indent="0">
              <a:buNone/>
            </a:pPr>
            <a:endParaRPr lang="en-US"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6146" name="Picture 2" descr="C:\Users\Travis\Pictures\The Martin Family Album\MEA 2012\541772_203417849783951_1760545673_n.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181600" y="609600"/>
            <a:ext cx="3505200" cy="4673600"/>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5154706" y="5410200"/>
            <a:ext cx="3562349" cy="1384995"/>
          </a:xfrm>
          <a:prstGeom prst="rect">
            <a:avLst/>
          </a:prstGeom>
          <a:noFill/>
          <a:ln w="28575">
            <a:solidFill>
              <a:schemeClr val="accent1">
                <a:lumMod val="50000"/>
              </a:schemeClr>
            </a:solidFill>
          </a:ln>
        </p:spPr>
        <p:txBody>
          <a:bodyPr wrap="square" rtlCol="0">
            <a:spAutoFit/>
          </a:bodyPr>
          <a:lstStyle/>
          <a:p>
            <a:pPr algn="ctr"/>
            <a:r>
              <a:rPr lang="en-US" sz="1400" dirty="0" smtClean="0">
                <a:latin typeface="Constantia" pitchFamily="18" charset="0"/>
              </a:rPr>
              <a:t>Iraq War veteran and combat correspondent Brian Mockenhaupt serves as the JME’s non-fiction editor. The healing power of narrative building comes from more than listening by building a conversation around the author’s work.</a:t>
            </a:r>
            <a:endParaRPr lang="en-US" sz="14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051188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How to apply this?</a:t>
            </a:r>
            <a:endParaRPr lang="en-US" u="sng" dirty="0"/>
          </a:p>
        </p:txBody>
      </p:sp>
      <p:sp>
        <p:nvSpPr>
          <p:cNvPr id="3" name="Content Placeholder 2"/>
          <p:cNvSpPr>
            <a:spLocks noGrp="1"/>
          </p:cNvSpPr>
          <p:nvPr>
            <p:ph idx="1"/>
          </p:nvPr>
        </p:nvSpPr>
        <p:spPr>
          <a:xfrm>
            <a:off x="457201" y="1600200"/>
            <a:ext cx="4419600" cy="4876800"/>
          </a:xfrm>
        </p:spPr>
        <p:txBody>
          <a:bodyPr>
            <a:normAutofit/>
          </a:bodyPr>
          <a:lstStyle/>
          <a:p>
            <a:r>
              <a:rPr lang="en-US" b="1" dirty="0" smtClean="0">
                <a:latin typeface="Constantia" pitchFamily="18" charset="0"/>
              </a:rPr>
              <a:t>Create narrative making opportunities:</a:t>
            </a:r>
          </a:p>
          <a:p>
            <a:pPr marL="0" indent="0">
              <a:buNone/>
            </a:pPr>
            <a:endParaRPr lang="en-US" sz="600" b="1" dirty="0" smtClean="0">
              <a:latin typeface="Constantia" pitchFamily="18" charset="0"/>
            </a:endParaRPr>
          </a:p>
          <a:p>
            <a:pPr lvl="1"/>
            <a:r>
              <a:rPr lang="en-US" b="1" dirty="0" smtClean="0">
                <a:latin typeface="Constantia" pitchFamily="18" charset="0"/>
              </a:rPr>
              <a:t>In existing courses</a:t>
            </a:r>
          </a:p>
          <a:p>
            <a:pPr lvl="1"/>
            <a:r>
              <a:rPr lang="en-US" b="1" dirty="0" smtClean="0">
                <a:latin typeface="Constantia" pitchFamily="18" charset="0"/>
              </a:rPr>
              <a:t>In new courses and academic programs where possible</a:t>
            </a:r>
          </a:p>
          <a:p>
            <a:pPr marL="274320" lvl="1" indent="0">
              <a:buNone/>
            </a:pPr>
            <a:endParaRPr lang="en-US" sz="600" b="1" dirty="0" smtClean="0">
              <a:latin typeface="Constantia" pitchFamily="18" charset="0"/>
            </a:endParaRPr>
          </a:p>
          <a:p>
            <a:r>
              <a:rPr lang="en-US" b="1" dirty="0" smtClean="0">
                <a:latin typeface="Constantia" pitchFamily="18" charset="0"/>
              </a:rPr>
              <a:t>Practice acceptance:</a:t>
            </a:r>
          </a:p>
          <a:p>
            <a:pPr marL="0" indent="0">
              <a:buNone/>
            </a:pPr>
            <a:endParaRPr lang="en-US" sz="600" b="1" dirty="0" smtClean="0">
              <a:latin typeface="Constantia" pitchFamily="18" charset="0"/>
            </a:endParaRPr>
          </a:p>
          <a:p>
            <a:pPr lvl="1"/>
            <a:r>
              <a:rPr lang="en-US" b="1" dirty="0" smtClean="0">
                <a:latin typeface="Constantia" pitchFamily="18" charset="0"/>
              </a:rPr>
              <a:t>Through scholarly consideration of the works presented</a:t>
            </a:r>
          </a:p>
          <a:p>
            <a:pPr lvl="1"/>
            <a:r>
              <a:rPr lang="en-US" b="1" dirty="0" smtClean="0">
                <a:latin typeface="Constantia" pitchFamily="18" charset="0"/>
              </a:rPr>
              <a:t>Through dialogue with the veteran authors and artists</a:t>
            </a:r>
          </a:p>
          <a:p>
            <a:pPr lvl="1"/>
            <a:endParaRPr lang="en-US" sz="600" b="1" dirty="0">
              <a:latin typeface="Constantia" pitchFamily="18" charset="0"/>
            </a:endParaRPr>
          </a:p>
          <a:p>
            <a:r>
              <a:rPr lang="en-US" b="1" dirty="0" smtClean="0">
                <a:latin typeface="Constantia" pitchFamily="18" charset="0"/>
              </a:rPr>
              <a:t>Collaborate, don’t isolate</a:t>
            </a:r>
            <a:endParaRPr lang="en-US" b="1" dirty="0">
              <a:latin typeface="Constantia" pitchFamily="18" charset="0"/>
            </a:endParaRPr>
          </a:p>
          <a:p>
            <a:pPr marL="0" indent="0">
              <a:buNone/>
            </a:pPr>
            <a:endParaRPr lang="en-US"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048251" y="914400"/>
            <a:ext cx="3886199" cy="2590800"/>
          </a:xfrm>
          <a:prstGeom prst="rect">
            <a:avLst/>
          </a:prstGeom>
          <a:ln w="28575">
            <a:solidFill>
              <a:schemeClr val="accent1">
                <a:lumMod val="50000"/>
              </a:schemeClr>
            </a:solidFill>
          </a:ln>
        </p:spPr>
      </p:pic>
      <p:pic>
        <p:nvPicPr>
          <p:cNvPr id="7" name="Picture 6"/>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039287" y="3810000"/>
            <a:ext cx="3923177" cy="2615451"/>
          </a:xfrm>
          <a:prstGeom prst="rect">
            <a:avLst/>
          </a:prstGeom>
          <a:ln w="28575">
            <a:solidFill>
              <a:schemeClr val="accent1">
                <a:lumMod val="50000"/>
              </a:schemeClr>
            </a:solidFill>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78164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Order of March</a:t>
            </a:r>
            <a:endParaRPr lang="en-US" u="sng"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3" name="TextBox 2"/>
          <p:cNvSpPr txBox="1"/>
          <p:nvPr/>
        </p:nvSpPr>
        <p:spPr>
          <a:xfrm>
            <a:off x="533400" y="1371600"/>
            <a:ext cx="3747051" cy="5355312"/>
          </a:xfrm>
          <a:prstGeom prst="rect">
            <a:avLst/>
          </a:prstGeom>
          <a:noFill/>
        </p:spPr>
        <p:txBody>
          <a:bodyPr wrap="none" rtlCol="0">
            <a:spAutoFit/>
          </a:bodyPr>
          <a:lstStyle/>
          <a:p>
            <a:pPr marL="342900" indent="-342900">
              <a:buAutoNum type="arabicPeriod"/>
            </a:pPr>
            <a:r>
              <a:rPr lang="en-US" dirty="0" smtClean="0">
                <a:latin typeface="Constantia" pitchFamily="18" charset="0"/>
              </a:rPr>
              <a:t>Motivations &amp; Background</a:t>
            </a:r>
          </a:p>
          <a:p>
            <a:pPr marL="800100" lvl="1" indent="-342900">
              <a:buFont typeface="Arial" pitchFamily="34" charset="0"/>
              <a:buChar char="•"/>
            </a:pPr>
            <a:r>
              <a:rPr lang="en-US" dirty="0" smtClean="0">
                <a:latin typeface="Constantia" pitchFamily="18" charset="0"/>
              </a:rPr>
              <a:t>Vet-Only Student Success </a:t>
            </a:r>
          </a:p>
          <a:p>
            <a:pPr lvl="1"/>
            <a:r>
              <a:rPr lang="en-US" dirty="0" smtClean="0">
                <a:latin typeface="Constantia" pitchFamily="18" charset="0"/>
              </a:rPr>
              <a:t>      Seminar</a:t>
            </a:r>
          </a:p>
          <a:p>
            <a:pPr marL="800100" lvl="1" indent="-342900">
              <a:buFont typeface="Arial" pitchFamily="34" charset="0"/>
              <a:buChar char="•"/>
            </a:pPr>
            <a:r>
              <a:rPr lang="en-US" dirty="0" smtClean="0">
                <a:latin typeface="Constantia" pitchFamily="18" charset="0"/>
              </a:rPr>
              <a:t>Veterans Studies</a:t>
            </a:r>
          </a:p>
          <a:p>
            <a:pPr marL="342900" indent="-342900">
              <a:buAutoNum type="arabicPeriod"/>
            </a:pPr>
            <a:r>
              <a:rPr lang="en-US" dirty="0" smtClean="0">
                <a:latin typeface="Constantia" pitchFamily="18" charset="0"/>
              </a:rPr>
              <a:t>Military Experience and the Arts</a:t>
            </a:r>
          </a:p>
          <a:p>
            <a:pPr marL="800100" lvl="1" indent="-342900">
              <a:buAutoNum type="arabicPeriod"/>
            </a:pPr>
            <a:r>
              <a:rPr lang="en-US" dirty="0" smtClean="0">
                <a:latin typeface="Constantia" pitchFamily="18" charset="0"/>
              </a:rPr>
              <a:t>Military</a:t>
            </a:r>
          </a:p>
          <a:p>
            <a:pPr marL="800100" lvl="1" indent="-342900">
              <a:buAutoNum type="arabicPeriod"/>
            </a:pPr>
            <a:r>
              <a:rPr lang="en-US" dirty="0" smtClean="0">
                <a:latin typeface="Constantia" pitchFamily="18" charset="0"/>
              </a:rPr>
              <a:t>Experience</a:t>
            </a:r>
          </a:p>
          <a:p>
            <a:pPr marL="800100" lvl="1" indent="-342900">
              <a:buAutoNum type="arabicPeriod"/>
            </a:pPr>
            <a:r>
              <a:rPr lang="en-US" dirty="0" smtClean="0">
                <a:latin typeface="Constantia" pitchFamily="18" charset="0"/>
              </a:rPr>
              <a:t>The Arts</a:t>
            </a:r>
          </a:p>
          <a:p>
            <a:pPr marL="800100" lvl="1" indent="-342900">
              <a:buAutoNum type="arabicPeriod"/>
            </a:pPr>
            <a:r>
              <a:rPr lang="en-US" dirty="0" smtClean="0">
                <a:latin typeface="Constantia" pitchFamily="18" charset="0"/>
              </a:rPr>
              <a:t>Bridging the Gap</a:t>
            </a:r>
          </a:p>
          <a:p>
            <a:pPr marL="800100" lvl="1" indent="-342900">
              <a:buAutoNum type="arabicPeriod"/>
            </a:pPr>
            <a:r>
              <a:rPr lang="en-US" dirty="0" smtClean="0">
                <a:latin typeface="Constantia" pitchFamily="18" charset="0"/>
              </a:rPr>
              <a:t>Creative Expression</a:t>
            </a:r>
          </a:p>
          <a:p>
            <a:pPr marL="800100" lvl="1" indent="-342900">
              <a:buAutoNum type="arabicPeriod"/>
            </a:pPr>
            <a:r>
              <a:rPr lang="en-US" dirty="0" smtClean="0">
                <a:latin typeface="Constantia" pitchFamily="18" charset="0"/>
              </a:rPr>
              <a:t>Scholarship</a:t>
            </a:r>
          </a:p>
          <a:p>
            <a:pPr marL="342900" indent="-342900">
              <a:buAutoNum type="arabicPeriod"/>
            </a:pPr>
            <a:r>
              <a:rPr lang="en-US" dirty="0" smtClean="0">
                <a:latin typeface="Constantia" pitchFamily="18" charset="0"/>
              </a:rPr>
              <a:t>Theory &amp; Practice</a:t>
            </a:r>
          </a:p>
          <a:p>
            <a:pPr marL="800100" lvl="1" indent="-342900">
              <a:buAutoNum type="arabicPeriod"/>
            </a:pPr>
            <a:r>
              <a:rPr lang="en-US" dirty="0" smtClean="0">
                <a:latin typeface="Constantia" pitchFamily="18" charset="0"/>
              </a:rPr>
              <a:t>Healing?</a:t>
            </a:r>
          </a:p>
          <a:p>
            <a:pPr marL="800100" lvl="1" indent="-342900">
              <a:buAutoNum type="arabicPeriod"/>
            </a:pPr>
            <a:r>
              <a:rPr lang="en-US" dirty="0" smtClean="0">
                <a:latin typeface="Constantia" pitchFamily="18" charset="0"/>
              </a:rPr>
              <a:t>Healing? (Cont.)</a:t>
            </a:r>
          </a:p>
          <a:p>
            <a:pPr marL="800100" lvl="1" indent="-342900">
              <a:buAutoNum type="arabicPeriod"/>
            </a:pPr>
            <a:r>
              <a:rPr lang="en-US" dirty="0" smtClean="0">
                <a:latin typeface="Constantia" pitchFamily="18" charset="0"/>
              </a:rPr>
              <a:t>Acceptance</a:t>
            </a:r>
          </a:p>
          <a:p>
            <a:pPr marL="800100" lvl="1" indent="-342900">
              <a:buAutoNum type="arabicPeriod"/>
            </a:pPr>
            <a:r>
              <a:rPr lang="en-US" dirty="0" smtClean="0">
                <a:latin typeface="Constantia" pitchFamily="18" charset="0"/>
              </a:rPr>
              <a:t>How to Apply This?</a:t>
            </a:r>
          </a:p>
          <a:p>
            <a:pPr marL="342900" indent="-342900">
              <a:buAutoNum type="arabicPeriod"/>
            </a:pPr>
            <a:r>
              <a:rPr lang="en-US" dirty="0" smtClean="0">
                <a:latin typeface="Constantia" pitchFamily="18" charset="0"/>
              </a:rPr>
              <a:t>Questions</a:t>
            </a:r>
          </a:p>
          <a:p>
            <a:pPr marL="800100" lvl="1" indent="-342900">
              <a:buAutoNum type="arabicPeriod"/>
            </a:pPr>
            <a:endParaRPr lang="en-US" dirty="0" smtClean="0"/>
          </a:p>
          <a:p>
            <a:pPr marL="800100" lvl="1" indent="-342900">
              <a:buAutoNum type="arabicPeriod"/>
            </a:pPr>
            <a:endParaRPr lang="en-US" dirty="0"/>
          </a:p>
        </p:txBody>
      </p:sp>
      <p:pic>
        <p:nvPicPr>
          <p:cNvPr id="1026" name="Picture 2" descr="C:\Users\Travis\Documents\MEA\JME\JME Vol. 2\Works\Done\Steve Beales Art 11.jpg"/>
          <p:cNvPicPr>
            <a:picLocks noChangeAspect="1" noChangeArrowheads="1"/>
          </p:cNvPicPr>
          <p:nvPr/>
        </p:nvPicPr>
        <p:blipFill>
          <a:blip r:embed="rId2"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colorTemperature colorTemp="11200"/>
                    </a14:imgEffect>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50976" y="990600"/>
            <a:ext cx="4470400" cy="3352800"/>
          </a:xfrm>
          <a:prstGeom prst="rect">
            <a:avLst/>
          </a:prstGeom>
          <a:noFill/>
          <a:ln w="28575">
            <a:solidFill>
              <a:schemeClr val="tx2">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extBox 6"/>
          <p:cNvSpPr txBox="1"/>
          <p:nvPr/>
        </p:nvSpPr>
        <p:spPr>
          <a:xfrm>
            <a:off x="4450976" y="4572000"/>
            <a:ext cx="4470400" cy="1077218"/>
          </a:xfrm>
          <a:prstGeom prst="rect">
            <a:avLst/>
          </a:prstGeom>
          <a:noFill/>
          <a:ln w="28575">
            <a:solidFill>
              <a:schemeClr val="accent1">
                <a:lumMod val="50000"/>
              </a:schemeClr>
            </a:solidFill>
          </a:ln>
        </p:spPr>
        <p:txBody>
          <a:bodyPr wrap="square" rtlCol="0">
            <a:spAutoFit/>
          </a:bodyPr>
          <a:lstStyle/>
          <a:p>
            <a:pPr algn="ctr"/>
            <a:r>
              <a:rPr lang="en-US" sz="1600" dirty="0" smtClean="0">
                <a:latin typeface="Constantia" pitchFamily="18" charset="0"/>
              </a:rPr>
              <a:t>This acrylic painting by veteran artist Steve Beales entitled “Hope and Fear” was published in the second volume of </a:t>
            </a:r>
            <a:r>
              <a:rPr lang="en-US" sz="1600" i="1" dirty="0" smtClean="0">
                <a:latin typeface="Constantia" pitchFamily="18" charset="0"/>
              </a:rPr>
              <a:t>The Journal of Military Experience</a:t>
            </a:r>
            <a:r>
              <a:rPr lang="en-US" sz="1600" dirty="0" smtClean="0">
                <a:latin typeface="Constantia" pitchFamily="18" charset="0"/>
              </a:rPr>
              <a:t>.</a:t>
            </a:r>
            <a:endParaRPr lang="en-US" sz="16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2287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Questions</a:t>
            </a:r>
            <a:endParaRPr lang="en-US" u="sng" dirty="0"/>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7170" name="Picture 2" descr="C:\Users\Travis\AppData\Local\Microsoft\Windows\Temporary Internet Files\Content.IE5\4M7NBLI7\MC900431512[1].pn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667057" y="2057400"/>
            <a:ext cx="3809886" cy="380988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9823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990600"/>
          </a:xfrm>
        </p:spPr>
        <p:txBody>
          <a:bodyPr/>
          <a:lstStyle/>
          <a:p>
            <a:pPr algn="ctr"/>
            <a:r>
              <a:rPr lang="en-U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Part 1: Motivations &amp; Background</a:t>
            </a:r>
            <a:endParaRPr lang="en-US"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3430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Constantia" pitchFamily="18" charset="0"/>
              </a:rPr>
              <a:t>Motivations</a:t>
            </a:r>
            <a:endParaRPr lang="en-US" u="sng" dirty="0">
              <a:latin typeface="Constantia" pitchFamily="18" charset="0"/>
            </a:endParaRPr>
          </a:p>
        </p:txBody>
      </p:sp>
      <p:sp>
        <p:nvSpPr>
          <p:cNvPr id="3" name="Content Placeholder 2"/>
          <p:cNvSpPr>
            <a:spLocks noGrp="1"/>
          </p:cNvSpPr>
          <p:nvPr>
            <p:ph idx="1"/>
          </p:nvPr>
        </p:nvSpPr>
        <p:spPr>
          <a:xfrm>
            <a:off x="457200" y="1600200"/>
            <a:ext cx="4267200" cy="4876800"/>
          </a:xfrm>
        </p:spPr>
        <p:txBody>
          <a:bodyPr/>
          <a:lstStyle/>
          <a:p>
            <a:r>
              <a:rPr lang="en-US" b="1" dirty="0" smtClean="0">
                <a:latin typeface="Constantia" pitchFamily="18" charset="0"/>
              </a:rPr>
              <a:t>Service</a:t>
            </a:r>
          </a:p>
          <a:p>
            <a:r>
              <a:rPr lang="en-US" b="1" dirty="0" smtClean="0">
                <a:latin typeface="Constantia" pitchFamily="18" charset="0"/>
              </a:rPr>
              <a:t>Education</a:t>
            </a:r>
          </a:p>
          <a:p>
            <a:r>
              <a:rPr lang="en-US" b="1" dirty="0" smtClean="0">
                <a:latin typeface="Constantia" pitchFamily="18" charset="0"/>
              </a:rPr>
              <a:t>Pedagogy</a:t>
            </a:r>
          </a:p>
          <a:p>
            <a:r>
              <a:rPr lang="en-US" b="1" dirty="0" smtClean="0">
                <a:latin typeface="Constantia" pitchFamily="18" charset="0"/>
              </a:rPr>
              <a:t>Research</a:t>
            </a:r>
          </a:p>
          <a:p>
            <a:r>
              <a:rPr lang="en-US" b="1" dirty="0" smtClean="0">
                <a:latin typeface="Constantia" pitchFamily="18" charset="0"/>
              </a:rPr>
              <a:t>Community Service</a:t>
            </a:r>
            <a:endParaRPr lang="en-US" b="1" dirty="0">
              <a:latin typeface="Constantia" pitchFamily="18" charset="0"/>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8333" r="31961"/>
          <a:stretch/>
        </p:blipFill>
        <p:spPr>
          <a:xfrm>
            <a:off x="4724400" y="838200"/>
            <a:ext cx="3352800" cy="5058959"/>
          </a:xfrm>
          <a:prstGeom prst="rect">
            <a:avLst/>
          </a:prstGeom>
          <a:ln w="28575">
            <a:solidFill>
              <a:schemeClr val="accent1">
                <a:lumMod val="50000"/>
              </a:schemeClr>
            </a:solidFill>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6471809"/>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Constantia" pitchFamily="18" charset="0"/>
              </a:rPr>
              <a:t>Vet-Only Student Success Seminar</a:t>
            </a:r>
            <a:endParaRPr lang="en-US" u="sng" dirty="0">
              <a:latin typeface="Constantia" pitchFamily="18" charset="0"/>
            </a:endParaRPr>
          </a:p>
        </p:txBody>
      </p:sp>
      <p:pic>
        <p:nvPicPr>
          <p:cNvPr id="5" name="Content Placeholder 4"/>
          <p:cNvPicPr>
            <a:picLocks noGrp="1" noChangeAspect="1"/>
          </p:cNvPicPr>
          <p:nvPr>
            <p:ph idx="1"/>
          </p:nvPr>
        </p:nvPicPr>
        <p:blipFill>
          <a:blip r:embed="rId2"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sharpenSoften amount="50000"/>
                    </a14:imgEffect>
                    <a14:imgEffect>
                      <a14:saturation sat="20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343400" y="1752600"/>
            <a:ext cx="4394200" cy="3295650"/>
          </a:xfrm>
          <a:ln w="28575">
            <a:solidFill>
              <a:schemeClr val="accent1">
                <a:lumMod val="50000"/>
              </a:schemeClr>
            </a:solidFill>
          </a:ln>
        </p:spPr>
      </p:pic>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
        <p:nvSpPr>
          <p:cNvPr id="6" name="TextBox 5"/>
          <p:cNvSpPr txBox="1"/>
          <p:nvPr/>
        </p:nvSpPr>
        <p:spPr>
          <a:xfrm>
            <a:off x="4343400" y="5181600"/>
            <a:ext cx="4419600" cy="1077218"/>
          </a:xfrm>
          <a:prstGeom prst="rect">
            <a:avLst/>
          </a:prstGeom>
          <a:noFill/>
          <a:ln w="28575">
            <a:solidFill>
              <a:schemeClr val="accent1">
                <a:lumMod val="50000"/>
              </a:schemeClr>
            </a:solidFill>
          </a:ln>
        </p:spPr>
        <p:txBody>
          <a:bodyPr wrap="square" rtlCol="0">
            <a:spAutoFit/>
          </a:bodyPr>
          <a:lstStyle/>
          <a:p>
            <a:pPr algn="ctr"/>
            <a:r>
              <a:rPr lang="en-US" sz="1600" dirty="0" smtClean="0">
                <a:latin typeface="Constantia" pitchFamily="18" charset="0"/>
              </a:rPr>
              <a:t>Student veterans from the first vet-only student success seminar cohort saluting the colors during the Remembrance Day National Roll Call on November 11, 2010.</a:t>
            </a:r>
            <a:endParaRPr lang="en-US" sz="1600" dirty="0">
              <a:latin typeface="Constantia" pitchFamily="18" charset="0"/>
            </a:endParaRPr>
          </a:p>
        </p:txBody>
      </p:sp>
      <p:sp>
        <p:nvSpPr>
          <p:cNvPr id="7" name="TextBox 6"/>
          <p:cNvSpPr txBox="1"/>
          <p:nvPr/>
        </p:nvSpPr>
        <p:spPr>
          <a:xfrm>
            <a:off x="381000" y="1524001"/>
            <a:ext cx="3790950" cy="4708981"/>
          </a:xfrm>
          <a:prstGeom prst="rect">
            <a:avLst/>
          </a:prstGeom>
          <a:noFill/>
        </p:spPr>
        <p:txBody>
          <a:bodyPr wrap="square" rtlCol="0">
            <a:spAutoFit/>
          </a:bodyPr>
          <a:lstStyle/>
          <a:p>
            <a:pPr marL="285750" indent="-285750">
              <a:buFont typeface="Arial" pitchFamily="34" charset="0"/>
              <a:buChar char="•"/>
            </a:pPr>
            <a:r>
              <a:rPr lang="en-US" sz="2000" b="1" dirty="0" smtClean="0">
                <a:latin typeface="Constantia" pitchFamily="18" charset="0"/>
              </a:rPr>
              <a:t>3 credit-hour course</a:t>
            </a:r>
          </a:p>
          <a:p>
            <a:pPr marL="285750" indent="-285750">
              <a:buFont typeface="Arial" pitchFamily="34" charset="0"/>
              <a:buChar char="•"/>
            </a:pPr>
            <a:r>
              <a:rPr lang="en-US" sz="2000" b="1" dirty="0" smtClean="0">
                <a:latin typeface="Constantia" pitchFamily="18" charset="0"/>
              </a:rPr>
              <a:t>Required for those with developmental needs</a:t>
            </a:r>
          </a:p>
          <a:p>
            <a:pPr marL="285750" indent="-285750">
              <a:buFont typeface="Arial" pitchFamily="34" charset="0"/>
              <a:buChar char="•"/>
            </a:pPr>
            <a:r>
              <a:rPr lang="en-US" sz="2000" b="1" dirty="0" smtClean="0">
                <a:latin typeface="Constantia" pitchFamily="18" charset="0"/>
              </a:rPr>
              <a:t>Vet-cohort is optional</a:t>
            </a:r>
          </a:p>
          <a:p>
            <a:pPr marL="285750" indent="-285750">
              <a:buFont typeface="Arial" pitchFamily="34" charset="0"/>
              <a:buChar char="•"/>
            </a:pPr>
            <a:r>
              <a:rPr lang="en-US" sz="2000" b="1" dirty="0" smtClean="0">
                <a:latin typeface="Constantia" pitchFamily="18" charset="0"/>
              </a:rPr>
              <a:t>Combines:</a:t>
            </a:r>
          </a:p>
          <a:p>
            <a:pPr marL="742950" lvl="1" indent="-285750">
              <a:buFont typeface="Arial" pitchFamily="34" charset="0"/>
              <a:buChar char="•"/>
            </a:pPr>
            <a:r>
              <a:rPr lang="en-US" sz="2000" b="1" dirty="0" smtClean="0">
                <a:latin typeface="Constantia" pitchFamily="18" charset="0"/>
              </a:rPr>
              <a:t>Basic orientation to college life/resources</a:t>
            </a:r>
          </a:p>
          <a:p>
            <a:pPr marL="742950" lvl="1" indent="-285750">
              <a:buFont typeface="Arial" pitchFamily="34" charset="0"/>
              <a:buChar char="•"/>
            </a:pPr>
            <a:r>
              <a:rPr lang="en-US" sz="2000" b="1" dirty="0" smtClean="0">
                <a:latin typeface="Constantia" pitchFamily="18" charset="0"/>
              </a:rPr>
              <a:t>Exposure to veterans resources (VA, Vet Center, </a:t>
            </a:r>
            <a:r>
              <a:rPr lang="en-US" sz="2000" b="1" dirty="0" err="1" smtClean="0">
                <a:latin typeface="Constantia" pitchFamily="18" charset="0"/>
              </a:rPr>
              <a:t>VSO’s</a:t>
            </a:r>
            <a:r>
              <a:rPr lang="en-US" sz="2000" b="1" dirty="0" smtClean="0">
                <a:latin typeface="Constantia" pitchFamily="18" charset="0"/>
              </a:rPr>
              <a:t>, student veteran organization)</a:t>
            </a:r>
          </a:p>
          <a:p>
            <a:pPr marL="742950" lvl="1" indent="-285750">
              <a:buFont typeface="Arial" pitchFamily="34" charset="0"/>
              <a:buChar char="•"/>
            </a:pPr>
            <a:r>
              <a:rPr lang="en-US" sz="2000" b="1" dirty="0" smtClean="0">
                <a:latin typeface="Constantia" pitchFamily="18" charset="0"/>
              </a:rPr>
              <a:t>Study skill refreshers and research techniques</a:t>
            </a:r>
          </a:p>
          <a:p>
            <a:pPr marL="742950" lvl="1" indent="-285750">
              <a:buFont typeface="Arial" pitchFamily="34" charset="0"/>
              <a:buChar char="•"/>
            </a:pPr>
            <a:r>
              <a:rPr lang="en-US" sz="2000" b="1" dirty="0" smtClean="0">
                <a:latin typeface="Constantia" pitchFamily="18" charset="0"/>
              </a:rPr>
              <a:t>Narrative making</a:t>
            </a:r>
            <a:endParaRPr lang="en-US" sz="2000" b="1"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49422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9291" y="533400"/>
            <a:ext cx="8377509" cy="990600"/>
          </a:xfrm>
        </p:spPr>
        <p:txBody>
          <a:bodyPr/>
          <a:lstStyle/>
          <a:p>
            <a:r>
              <a:rPr lang="en-US" u="sng" dirty="0" smtClean="0">
                <a:latin typeface="Constantia" pitchFamily="18" charset="0"/>
              </a:rPr>
              <a:t>Veterans Studies</a:t>
            </a:r>
            <a:endParaRPr lang="en-US" u="sng" dirty="0">
              <a:latin typeface="Constantia" pitchFamily="18" charset="0"/>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graphicFrame>
        <p:nvGraphicFramePr>
          <p:cNvPr id="5" name="Diagram 4"/>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562955086"/>
              </p:ext>
            </p:extLst>
          </p:nvPr>
        </p:nvGraphicFramePr>
        <p:xfrm>
          <a:off x="2684931" y="2108939"/>
          <a:ext cx="3962400" cy="28194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128881" y="3913420"/>
            <a:ext cx="745717" cy="769441"/>
          </a:xfrm>
          <a:prstGeom prst="rect">
            <a:avLst/>
          </a:prstGeom>
          <a:noFill/>
        </p:spPr>
        <p:txBody>
          <a:bodyPr wrap="none" rtlCol="0">
            <a:spAutoFit/>
          </a:bodyPr>
          <a:lstStyle/>
          <a:p>
            <a:r>
              <a:rPr lang="en-US" sz="1100" dirty="0" smtClean="0">
                <a:solidFill>
                  <a:schemeClr val="bg1"/>
                </a:solidFill>
                <a:effectLst>
                  <a:outerShdw blurRad="38100" dist="38100" dir="2700000" algn="tl">
                    <a:srgbClr val="000000">
                      <a:alpha val="43137"/>
                    </a:srgbClr>
                  </a:outerShdw>
                </a:effectLst>
              </a:rPr>
              <a:t>CDF</a:t>
            </a:r>
          </a:p>
          <a:p>
            <a:r>
              <a:rPr lang="en-US" sz="1100" dirty="0" smtClean="0">
                <a:solidFill>
                  <a:schemeClr val="bg1"/>
                </a:solidFill>
                <a:effectLst>
                  <a:outerShdw blurRad="38100" dist="38100" dir="2700000" algn="tl">
                    <a:srgbClr val="000000">
                      <a:alpha val="43137"/>
                    </a:srgbClr>
                  </a:outerShdw>
                </a:effectLst>
              </a:rPr>
              <a:t>PSY</a:t>
            </a:r>
          </a:p>
          <a:p>
            <a:r>
              <a:rPr lang="en-US" sz="1100" dirty="0" smtClean="0">
                <a:solidFill>
                  <a:schemeClr val="bg1"/>
                </a:solidFill>
                <a:effectLst>
                  <a:outerShdw blurRad="38100" dist="38100" dir="2700000" algn="tl">
                    <a:srgbClr val="000000">
                      <a:alpha val="43137"/>
                    </a:srgbClr>
                  </a:outerShdw>
                </a:effectLst>
              </a:rPr>
              <a:t>SOC</a:t>
            </a:r>
          </a:p>
          <a:p>
            <a:r>
              <a:rPr lang="en-US" sz="1100" dirty="0" smtClean="0">
                <a:solidFill>
                  <a:srgbClr val="FFFF00"/>
                </a:solidFill>
                <a:effectLst>
                  <a:outerShdw blurRad="38100" dist="38100" dir="2700000" algn="tl">
                    <a:srgbClr val="000000">
                      <a:alpha val="43137"/>
                    </a:srgbClr>
                  </a:outerShdw>
                </a:effectLst>
              </a:rPr>
              <a:t>SWK 440</a:t>
            </a:r>
            <a:endParaRPr lang="en-US" sz="1100" dirty="0">
              <a:solidFill>
                <a:srgbClr val="FFFF00"/>
              </a:solidFill>
              <a:effectLst>
                <a:outerShdw blurRad="38100" dist="38100" dir="2700000" algn="tl">
                  <a:srgbClr val="000000">
                    <a:alpha val="43137"/>
                  </a:srgbClr>
                </a:outerShdw>
              </a:effectLst>
            </a:endParaRPr>
          </a:p>
        </p:txBody>
      </p:sp>
      <p:sp>
        <p:nvSpPr>
          <p:cNvPr id="7" name="TextBox 6"/>
          <p:cNvSpPr txBox="1"/>
          <p:nvPr/>
        </p:nvSpPr>
        <p:spPr>
          <a:xfrm>
            <a:off x="4450976" y="3913420"/>
            <a:ext cx="710451" cy="769441"/>
          </a:xfrm>
          <a:prstGeom prst="rect">
            <a:avLst/>
          </a:prstGeom>
          <a:noFill/>
        </p:spPr>
        <p:txBody>
          <a:bodyPr wrap="none" rtlCol="0">
            <a:spAutoFit/>
          </a:bodyPr>
          <a:lstStyle/>
          <a:p>
            <a:r>
              <a:rPr lang="en-US" sz="1100" dirty="0" smtClean="0">
                <a:solidFill>
                  <a:schemeClr val="bg1"/>
                </a:solidFill>
                <a:effectLst>
                  <a:outerShdw blurRad="38100" dist="38100" dir="2700000" algn="tl">
                    <a:srgbClr val="000000">
                      <a:alpha val="43137"/>
                    </a:srgbClr>
                  </a:outerShdw>
                </a:effectLst>
              </a:rPr>
              <a:t>HIS</a:t>
            </a:r>
          </a:p>
          <a:p>
            <a:r>
              <a:rPr lang="en-US" sz="1100" dirty="0" smtClean="0">
                <a:solidFill>
                  <a:schemeClr val="bg1"/>
                </a:solidFill>
                <a:effectLst>
                  <a:outerShdw blurRad="38100" dist="38100" dir="2700000" algn="tl">
                    <a:srgbClr val="000000">
                      <a:alpha val="43137"/>
                    </a:srgbClr>
                  </a:outerShdw>
                </a:effectLst>
              </a:rPr>
              <a:t>POL</a:t>
            </a:r>
          </a:p>
          <a:p>
            <a:r>
              <a:rPr lang="en-US" sz="1100" dirty="0" smtClean="0">
                <a:solidFill>
                  <a:schemeClr val="bg1"/>
                </a:solidFill>
                <a:effectLst>
                  <a:outerShdw blurRad="38100" dist="38100" dir="2700000" algn="tl">
                    <a:srgbClr val="000000">
                      <a:alpha val="43137"/>
                    </a:srgbClr>
                  </a:outerShdw>
                </a:effectLst>
              </a:rPr>
              <a:t>MSL</a:t>
            </a:r>
          </a:p>
          <a:p>
            <a:r>
              <a:rPr lang="en-US" sz="1100" dirty="0" smtClean="0">
                <a:solidFill>
                  <a:srgbClr val="FFFF00"/>
                </a:solidFill>
                <a:effectLst>
                  <a:outerShdw blurRad="38100" dist="38100" dir="2700000" algn="tl">
                    <a:srgbClr val="000000">
                      <a:alpha val="43137"/>
                    </a:srgbClr>
                  </a:outerShdw>
                </a:effectLst>
              </a:rPr>
              <a:t>PLS 375 </a:t>
            </a:r>
          </a:p>
        </p:txBody>
      </p:sp>
      <p:sp>
        <p:nvSpPr>
          <p:cNvPr id="8" name="TextBox 7"/>
          <p:cNvSpPr txBox="1"/>
          <p:nvPr/>
        </p:nvSpPr>
        <p:spPr>
          <a:xfrm>
            <a:off x="5700486" y="3926906"/>
            <a:ext cx="780983" cy="600164"/>
          </a:xfrm>
          <a:prstGeom prst="rect">
            <a:avLst/>
          </a:prstGeom>
          <a:noFill/>
        </p:spPr>
        <p:txBody>
          <a:bodyPr wrap="none" rtlCol="0">
            <a:spAutoFit/>
          </a:bodyPr>
          <a:lstStyle/>
          <a:p>
            <a:r>
              <a:rPr lang="en-US" sz="1100" dirty="0" smtClean="0">
                <a:solidFill>
                  <a:schemeClr val="bg1"/>
                </a:solidFill>
                <a:effectLst>
                  <a:outerShdw blurRad="38100" dist="38100" dir="2700000" algn="tl">
                    <a:srgbClr val="000000">
                      <a:alpha val="43137"/>
                    </a:srgbClr>
                  </a:outerShdw>
                </a:effectLst>
              </a:rPr>
              <a:t>BEM</a:t>
            </a:r>
          </a:p>
          <a:p>
            <a:r>
              <a:rPr lang="en-US" sz="1100" dirty="0" smtClean="0">
                <a:solidFill>
                  <a:schemeClr val="bg1"/>
                </a:solidFill>
                <a:effectLst>
                  <a:outerShdw blurRad="38100" dist="38100" dir="2700000" algn="tl">
                    <a:srgbClr val="000000">
                      <a:alpha val="43137"/>
                    </a:srgbClr>
                  </a:outerShdw>
                </a:effectLst>
              </a:rPr>
              <a:t>ENG</a:t>
            </a:r>
          </a:p>
          <a:p>
            <a:r>
              <a:rPr lang="en-US" sz="1100" dirty="0" smtClean="0">
                <a:solidFill>
                  <a:srgbClr val="FFFF00"/>
                </a:solidFill>
                <a:effectLst>
                  <a:outerShdw blurRad="38100" dist="38100" dir="2700000" algn="tl">
                    <a:srgbClr val="000000">
                      <a:alpha val="43137"/>
                    </a:srgbClr>
                  </a:outerShdw>
                </a:effectLst>
              </a:rPr>
              <a:t>WGS  304</a:t>
            </a:r>
            <a:endParaRPr lang="en-US" sz="1100" dirty="0">
              <a:solidFill>
                <a:srgbClr val="FFFF00"/>
              </a:solidFill>
              <a:effectLst>
                <a:outerShdw blurRad="38100" dist="38100" dir="2700000" algn="tl">
                  <a:srgbClr val="000000">
                    <a:alpha val="43137"/>
                  </a:srgbClr>
                </a:outerShdw>
              </a:effectLst>
            </a:endParaRPr>
          </a:p>
        </p:txBody>
      </p:sp>
      <p:sp>
        <p:nvSpPr>
          <p:cNvPr id="9" name="Rounded Rectangle 8"/>
          <p:cNvSpPr/>
          <p:nvPr/>
        </p:nvSpPr>
        <p:spPr>
          <a:xfrm>
            <a:off x="2684931" y="1499339"/>
            <a:ext cx="4038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VTS  200 </a:t>
            </a:r>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Introduction to Veterans Studies</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TextBox 9"/>
          <p:cNvSpPr txBox="1"/>
          <p:nvPr/>
        </p:nvSpPr>
        <p:spPr>
          <a:xfrm>
            <a:off x="3769554" y="3287799"/>
            <a:ext cx="1954381" cy="253916"/>
          </a:xfrm>
          <a:prstGeom prst="rect">
            <a:avLst/>
          </a:prstGeom>
          <a:noFill/>
        </p:spPr>
        <p:txBody>
          <a:bodyPr wrap="none" rtlCol="0">
            <a:spAutoFit/>
          </a:bodyPr>
          <a:lstStyle/>
          <a:p>
            <a:r>
              <a:rPr lang="en-US" sz="1050" dirty="0" smtClean="0"/>
              <a:t>One Course in Each Dimension</a:t>
            </a:r>
            <a:endParaRPr lang="en-US" sz="1050" dirty="0"/>
          </a:p>
        </p:txBody>
      </p:sp>
      <p:sp>
        <p:nvSpPr>
          <p:cNvPr id="11" name="Left Brace 10"/>
          <p:cNvSpPr/>
          <p:nvPr/>
        </p:nvSpPr>
        <p:spPr>
          <a:xfrm>
            <a:off x="1878107" y="1656221"/>
            <a:ext cx="663389" cy="3092824"/>
          </a:xfrm>
          <a:prstGeom prst="leftBrace">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ounded Rectangle 11"/>
          <p:cNvSpPr/>
          <p:nvPr/>
        </p:nvSpPr>
        <p:spPr>
          <a:xfrm>
            <a:off x="2642349" y="6136323"/>
            <a:ext cx="40386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VTS 400– Issues in Veterans Studies</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13" name="Diagram 12"/>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427003459"/>
              </p:ext>
            </p:extLst>
          </p:nvPr>
        </p:nvGraphicFramePr>
        <p:xfrm>
          <a:off x="2702860" y="4973164"/>
          <a:ext cx="3962401" cy="1148976"/>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sp>
        <p:nvSpPr>
          <p:cNvPr id="14" name="TextBox 13"/>
          <p:cNvSpPr txBox="1"/>
          <p:nvPr/>
        </p:nvSpPr>
        <p:spPr>
          <a:xfrm>
            <a:off x="2935943" y="5735167"/>
            <a:ext cx="3451412" cy="307777"/>
          </a:xfrm>
          <a:prstGeom prst="rect">
            <a:avLst/>
          </a:prstGeom>
          <a:solidFill>
            <a:schemeClr val="tx2">
              <a:lumMod val="40000"/>
              <a:lumOff val="60000"/>
            </a:schemeClr>
          </a:solidFill>
        </p:spPr>
        <p:txBody>
          <a:bodyPr wrap="square" rtlCol="0">
            <a:spAutoFit/>
          </a:bodyPr>
          <a:lstStyle/>
          <a:p>
            <a:pPr algn="ctr"/>
            <a:r>
              <a:rPr lang="en-US" sz="1400" b="1" dirty="0" smtClean="0">
                <a:ln w="12700">
                  <a:solidFill>
                    <a:schemeClr val="tx2">
                      <a:satMod val="155000"/>
                    </a:schemeClr>
                  </a:solidFill>
                  <a:prstDash val="solid"/>
                </a:ln>
                <a:effectLst>
                  <a:outerShdw blurRad="41275" dist="20320" dir="1800000" algn="tl" rotWithShape="0">
                    <a:srgbClr val="000000">
                      <a:alpha val="40000"/>
                    </a:srgbClr>
                  </a:outerShdw>
                </a:effectLst>
              </a:rPr>
              <a:t>One Additional Course </a:t>
            </a:r>
          </a:p>
        </p:txBody>
      </p:sp>
      <p:sp>
        <p:nvSpPr>
          <p:cNvPr id="15" name="Left Brace 14"/>
          <p:cNvSpPr/>
          <p:nvPr/>
        </p:nvSpPr>
        <p:spPr>
          <a:xfrm rot="10800000">
            <a:off x="6781800" y="1593467"/>
            <a:ext cx="663389" cy="4930589"/>
          </a:xfrm>
          <a:prstGeom prst="leftBrace">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309291" y="2337539"/>
            <a:ext cx="1828806" cy="584775"/>
          </a:xfrm>
          <a:prstGeom prst="rect">
            <a:avLst/>
          </a:prstGeom>
          <a:noFill/>
        </p:spPr>
        <p:txBody>
          <a:bodyPr wrap="square" rtlCol="0">
            <a:spAutoFit/>
          </a:bodyPr>
          <a:lstStyle/>
          <a:p>
            <a:r>
              <a:rPr lang="en-US" sz="1600" dirty="0" smtClean="0"/>
              <a:t>Inter-Departmental</a:t>
            </a:r>
          </a:p>
          <a:p>
            <a:r>
              <a:rPr lang="en-US" sz="1600" dirty="0" smtClean="0"/>
              <a:t>Certificate</a:t>
            </a:r>
            <a:endParaRPr lang="en-US" sz="1600" dirty="0"/>
          </a:p>
        </p:txBody>
      </p:sp>
      <p:sp>
        <p:nvSpPr>
          <p:cNvPr id="17" name="TextBox 16"/>
          <p:cNvSpPr txBox="1"/>
          <p:nvPr/>
        </p:nvSpPr>
        <p:spPr>
          <a:xfrm>
            <a:off x="7490024" y="3888434"/>
            <a:ext cx="968183" cy="338554"/>
          </a:xfrm>
          <a:prstGeom prst="rect">
            <a:avLst/>
          </a:prstGeom>
          <a:noFill/>
        </p:spPr>
        <p:txBody>
          <a:bodyPr wrap="square" rtlCol="0">
            <a:spAutoFit/>
          </a:bodyPr>
          <a:lstStyle/>
          <a:p>
            <a:r>
              <a:rPr lang="en-US" sz="1600" dirty="0" smtClean="0"/>
              <a:t>Minor</a:t>
            </a:r>
            <a:endParaRPr lang="en-US" sz="1600" dirty="0"/>
          </a:p>
        </p:txBody>
      </p:sp>
      <p:sp>
        <p:nvSpPr>
          <p:cNvPr id="18" name="TextBox 17"/>
          <p:cNvSpPr txBox="1"/>
          <p:nvPr/>
        </p:nvSpPr>
        <p:spPr>
          <a:xfrm>
            <a:off x="3177996" y="1844479"/>
            <a:ext cx="338554" cy="461665"/>
          </a:xfrm>
          <a:prstGeom prst="rect">
            <a:avLst/>
          </a:prstGeom>
          <a:noFill/>
        </p:spPr>
        <p:txBody>
          <a:bodyPr wrap="none" rtlCol="0">
            <a:spAutoFit/>
          </a:bodyPr>
          <a:lstStyle/>
          <a:p>
            <a:r>
              <a:rPr lang="en-US" sz="2400" dirty="0" smtClean="0"/>
              <a:t>+</a:t>
            </a:r>
            <a:endParaRPr lang="en-US" sz="2400" dirty="0"/>
          </a:p>
        </p:txBody>
      </p:sp>
      <p:sp>
        <p:nvSpPr>
          <p:cNvPr id="19" name="TextBox 18"/>
          <p:cNvSpPr txBox="1"/>
          <p:nvPr/>
        </p:nvSpPr>
        <p:spPr>
          <a:xfrm>
            <a:off x="4504771" y="1844478"/>
            <a:ext cx="338554" cy="461665"/>
          </a:xfrm>
          <a:prstGeom prst="rect">
            <a:avLst/>
          </a:prstGeom>
          <a:noFill/>
        </p:spPr>
        <p:txBody>
          <a:bodyPr wrap="none" rtlCol="0">
            <a:spAutoFit/>
          </a:bodyPr>
          <a:lstStyle/>
          <a:p>
            <a:r>
              <a:rPr lang="en-US" sz="2400" dirty="0" smtClean="0"/>
              <a:t>+</a:t>
            </a:r>
            <a:endParaRPr lang="en-US" sz="2400" dirty="0"/>
          </a:p>
        </p:txBody>
      </p:sp>
      <p:sp>
        <p:nvSpPr>
          <p:cNvPr id="20" name="TextBox 19"/>
          <p:cNvSpPr txBox="1"/>
          <p:nvPr/>
        </p:nvSpPr>
        <p:spPr>
          <a:xfrm>
            <a:off x="5903266" y="1844478"/>
            <a:ext cx="338554" cy="461665"/>
          </a:xfrm>
          <a:prstGeom prst="rect">
            <a:avLst/>
          </a:prstGeom>
          <a:noFill/>
        </p:spPr>
        <p:txBody>
          <a:bodyPr wrap="none" rtlCol="0">
            <a:spAutoFit/>
          </a:bodyPr>
          <a:lstStyle/>
          <a:p>
            <a:r>
              <a:rPr lang="en-US" sz="2400" dirty="0" smtClean="0"/>
              <a:t>+</a:t>
            </a:r>
            <a:endParaRPr lang="en-US" sz="2400" dirty="0"/>
          </a:p>
        </p:txBody>
      </p:sp>
      <p:sp>
        <p:nvSpPr>
          <p:cNvPr id="21" name="TextBox 20"/>
          <p:cNvSpPr txBox="1"/>
          <p:nvPr/>
        </p:nvSpPr>
        <p:spPr>
          <a:xfrm>
            <a:off x="336190" y="3485021"/>
            <a:ext cx="1730189" cy="830997"/>
          </a:xfrm>
          <a:prstGeom prst="rect">
            <a:avLst/>
          </a:prstGeom>
          <a:noFill/>
        </p:spPr>
        <p:txBody>
          <a:bodyPr wrap="square" rtlCol="0">
            <a:spAutoFit/>
          </a:bodyPr>
          <a:lstStyle/>
          <a:p>
            <a:r>
              <a:rPr lang="en-US" sz="1600" dirty="0" smtClean="0"/>
              <a:t>Associates of General Studies Concentration</a:t>
            </a:r>
            <a:endParaRPr lang="en-US" sz="1600" dirty="0"/>
          </a:p>
        </p:txBody>
      </p:sp>
      <p:sp>
        <p:nvSpPr>
          <p:cNvPr id="22" name="TextBox 21"/>
          <p:cNvSpPr txBox="1"/>
          <p:nvPr/>
        </p:nvSpPr>
        <p:spPr>
          <a:xfrm>
            <a:off x="811312" y="3036781"/>
            <a:ext cx="346570" cy="369332"/>
          </a:xfrm>
          <a:prstGeom prst="rect">
            <a:avLst/>
          </a:prstGeom>
          <a:noFill/>
        </p:spPr>
        <p:txBody>
          <a:bodyPr wrap="none" rtlCol="0">
            <a:spAutoFit/>
          </a:bodyPr>
          <a:lstStyle/>
          <a:p>
            <a:r>
              <a:rPr lang="en-US" b="1" dirty="0" smtClean="0"/>
              <a:t>&amp;</a:t>
            </a:r>
            <a:endParaRPr lang="en-US"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5306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990600"/>
          </a:xfrm>
        </p:spPr>
        <p:txBody>
          <a:bodyPr>
            <a:normAutofit fontScale="90000"/>
          </a:bodyPr>
          <a:lstStyle/>
          <a:p>
            <a:pPr algn="ctr"/>
            <a:r>
              <a:rPr lang="en-U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Part 2: Military Experience &amp; the Arts</a:t>
            </a:r>
            <a:endParaRPr lang="en-US"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86995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31345" b="34327"/>
          <a:stretch/>
        </p:blipFill>
        <p:spPr>
          <a:xfrm>
            <a:off x="5113020" y="1371600"/>
            <a:ext cx="2885747" cy="990600"/>
          </a:xfrm>
          <a:prstGeom prst="rect">
            <a:avLst/>
          </a:prstGeom>
        </p:spPr>
      </p:pic>
      <p:pic>
        <p:nvPicPr>
          <p:cNvPr id="2050" name="Picture 2" descr="C:\Users\Travis\Documents\MEA\PTSD Project\01.jpg"/>
          <p:cNvPicPr>
            <a:picLocks noChangeAspect="1" noChangeArrowheads="1"/>
          </p:cNvPicPr>
          <p:nvPr/>
        </p:nvPicPr>
        <p:blipFill rotWithShape="1">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34248" b="35164"/>
          <a:stretch/>
        </p:blipFill>
        <p:spPr bwMode="auto">
          <a:xfrm>
            <a:off x="4708185" y="2618305"/>
            <a:ext cx="3895921" cy="119169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p:txBody>
          <a:bodyPr/>
          <a:lstStyle/>
          <a:p>
            <a:r>
              <a:rPr lang="en-US" u="sng" dirty="0" smtClean="0">
                <a:latin typeface="Constantia" pitchFamily="18" charset="0"/>
              </a:rPr>
              <a:t>Military Experience and the Arts</a:t>
            </a:r>
            <a:endParaRPr lang="en-US" u="sng" dirty="0">
              <a:latin typeface="Constantia" pitchFamily="18" charset="0"/>
            </a:endParaRPr>
          </a:p>
        </p:txBody>
      </p:sp>
      <p:pic>
        <p:nvPicPr>
          <p:cNvPr id="6" name="Picture 5"/>
          <p:cNvPicPr>
            <a:picLocks noChangeAspect="1"/>
          </p:cNvPicPr>
          <p:nvPr/>
        </p:nvPicPr>
        <p:blipFill rotWithShape="1">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5784" t="12056" r="5365" b="29491"/>
          <a:stretch/>
        </p:blipFill>
        <p:spPr>
          <a:xfrm>
            <a:off x="4455459" y="4143935"/>
            <a:ext cx="4195035" cy="856129"/>
          </a:xfrm>
          <a:prstGeom prst="rect">
            <a:avLst/>
          </a:prstGeom>
          <a:effectLst>
            <a:softEdge rad="63500"/>
          </a:effectLst>
        </p:spPr>
      </p:pic>
      <p:pic>
        <p:nvPicPr>
          <p:cNvPr id="2053" name="Picture 5" descr="C:\Users\Travis\Documents\MEA\JME\Media\Promotional Images\Logo.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72692" y="5181600"/>
            <a:ext cx="3366905" cy="150096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cxnSp>
        <p:nvCxnSpPr>
          <p:cNvPr id="9" name="Straight Connector 8"/>
          <p:cNvCxnSpPr/>
          <p:nvPr/>
        </p:nvCxnSpPr>
        <p:spPr>
          <a:xfrm>
            <a:off x="3200400" y="3886200"/>
            <a:ext cx="685800" cy="0"/>
          </a:xfrm>
          <a:prstGeom prst="line">
            <a:avLst/>
          </a:prstGeom>
          <a:ln w="57150" cap="rnd"/>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3922059" y="1866903"/>
            <a:ext cx="7844" cy="4229097"/>
          </a:xfrm>
          <a:prstGeom prst="line">
            <a:avLst/>
          </a:prstGeom>
          <a:ln w="57150" cap="rnd"/>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922059" y="1866901"/>
            <a:ext cx="533400" cy="0"/>
          </a:xfrm>
          <a:prstGeom prst="line">
            <a:avLst/>
          </a:prstGeom>
          <a:ln w="57150" cap="rnd">
            <a:tailEnd type="stealt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922059" y="3214152"/>
            <a:ext cx="533400" cy="0"/>
          </a:xfrm>
          <a:prstGeom prst="line">
            <a:avLst/>
          </a:prstGeom>
          <a:ln w="57150" cap="rnd">
            <a:tailEnd type="stealt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929903" y="4572000"/>
            <a:ext cx="533400" cy="0"/>
          </a:xfrm>
          <a:prstGeom prst="line">
            <a:avLst/>
          </a:prstGeom>
          <a:ln w="57150" cap="rnd">
            <a:tailEnd type="stealt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929903" y="6096000"/>
            <a:ext cx="533400" cy="0"/>
          </a:xfrm>
          <a:prstGeom prst="line">
            <a:avLst/>
          </a:prstGeom>
          <a:ln w="57150" cap="rnd">
            <a:tailEnd type="stealth"/>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38200" y="2232139"/>
            <a:ext cx="2172348" cy="3498624"/>
          </a:xfrm>
          <a:prstGeom prst="rect">
            <a:avLst/>
          </a:prstGeom>
          <a:ln w="28575">
            <a:solidFill>
              <a:schemeClr val="accent1">
                <a:lumMod val="50000"/>
              </a:schemeClr>
            </a:solidFill>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05283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Military</a:t>
            </a:r>
            <a:endParaRPr lang="en-US" u="sng" dirty="0"/>
          </a:p>
        </p:txBody>
      </p:sp>
      <p:sp>
        <p:nvSpPr>
          <p:cNvPr id="3" name="Content Placeholder 2"/>
          <p:cNvSpPr>
            <a:spLocks noGrp="1"/>
          </p:cNvSpPr>
          <p:nvPr>
            <p:ph idx="1"/>
          </p:nvPr>
        </p:nvSpPr>
        <p:spPr>
          <a:xfrm>
            <a:off x="457199" y="1600200"/>
            <a:ext cx="4876801" cy="4876800"/>
          </a:xfrm>
        </p:spPr>
        <p:txBody>
          <a:bodyPr>
            <a:normAutofit/>
          </a:bodyPr>
          <a:lstStyle/>
          <a:p>
            <a:pPr marL="0" indent="0">
              <a:buNone/>
            </a:pPr>
            <a:r>
              <a:rPr lang="en-US" sz="2200" b="1" dirty="0">
                <a:latin typeface="Constantia" pitchFamily="18" charset="0"/>
              </a:rPr>
              <a:t>This writing is called ‘In Parenthesis’ because I have written it in a kind of space between—I don’t know between quite what—but as you turn aside to do </a:t>
            </a:r>
            <a:r>
              <a:rPr lang="en-US" sz="2200" b="1" dirty="0" smtClean="0">
                <a:latin typeface="Constantia" pitchFamily="18" charset="0"/>
              </a:rPr>
              <a:t>something … the </a:t>
            </a:r>
            <a:r>
              <a:rPr lang="en-US" sz="2200" b="1" dirty="0">
                <a:latin typeface="Constantia" pitchFamily="18" charset="0"/>
              </a:rPr>
              <a:t>war itself was a parenthesis—how glad we thought we were to step outside its brackets at the end of ‘18—and also because our curious type of existence here is altogether in parenthesis (xv). </a:t>
            </a:r>
            <a:endParaRPr lang="en-US" sz="2200" b="1" dirty="0" smtClean="0">
              <a:latin typeface="Constantia" pitchFamily="18" charset="0"/>
            </a:endParaRPr>
          </a:p>
          <a:p>
            <a:pPr marL="0" indent="0">
              <a:buNone/>
            </a:pPr>
            <a:endParaRPr lang="en-US" sz="2200" b="1" dirty="0">
              <a:latin typeface="Constantia" pitchFamily="18" charset="0"/>
            </a:endParaRPr>
          </a:p>
          <a:p>
            <a:pPr marL="0" indent="0">
              <a:buNone/>
            </a:pPr>
            <a:r>
              <a:rPr lang="en-US" sz="2200" b="1" dirty="0" smtClean="0">
                <a:latin typeface="Constantia" pitchFamily="18" charset="0"/>
              </a:rPr>
              <a:t>—David Jones, </a:t>
            </a:r>
            <a:r>
              <a:rPr lang="en-US" sz="2200" b="1" i="1" dirty="0" smtClean="0">
                <a:latin typeface="Constantia" pitchFamily="18" charset="0"/>
              </a:rPr>
              <a:t>In Parenthesis </a:t>
            </a:r>
            <a:r>
              <a:rPr lang="en-US" sz="2200" b="1" dirty="0" smtClean="0">
                <a:latin typeface="Constantia" pitchFamily="18" charset="0"/>
              </a:rPr>
              <a:t>(1937)</a:t>
            </a:r>
            <a:endParaRPr lang="en-US" sz="2200" b="1" dirty="0">
              <a:latin typeface="Constantia" pitchFamily="18" charset="0"/>
            </a:endParaRPr>
          </a:p>
        </p:txBody>
      </p:sp>
      <p:sp>
        <p:nvSpPr>
          <p:cNvPr id="4" name="TextBox 3"/>
          <p:cNvSpPr txBox="1"/>
          <p:nvPr/>
        </p:nvSpPr>
        <p:spPr>
          <a:xfrm>
            <a:off x="4095750" y="18766"/>
            <a:ext cx="952501" cy="523220"/>
          </a:xfrm>
          <a:prstGeom prst="rect">
            <a:avLst/>
          </a:prstGeom>
          <a:solidFill>
            <a:schemeClr val="bg1"/>
          </a:solidFill>
          <a:ln w="38100">
            <a:solidFill>
              <a:schemeClr val="tx1"/>
            </a:solidFill>
          </a:ln>
        </p:spPr>
        <p:txBody>
          <a:bodyPr wrap="square" rtlCol="0">
            <a:spAutoFit/>
          </a:bodyPr>
          <a:lstStyle/>
          <a:p>
            <a:r>
              <a:rPr lang="en-US" sz="2800" b="1" dirty="0" smtClean="0">
                <a:solidFill>
                  <a:schemeClr val="accent1">
                    <a:lumMod val="75000"/>
                  </a:schemeClr>
                </a:solidFill>
                <a:latin typeface="Stencil" pitchFamily="82" charset="0"/>
              </a:rPr>
              <a:t>MEA</a:t>
            </a:r>
            <a:endParaRPr lang="en-US" sz="2800" b="1" dirty="0">
              <a:solidFill>
                <a:schemeClr val="accent1">
                  <a:lumMod val="75000"/>
                </a:schemeClr>
              </a:solidFill>
              <a:latin typeface="Stencil" pitchFamily="82" charset="0"/>
            </a:endParaRPr>
          </a:p>
        </p:txBody>
      </p:sp>
      <p:pic>
        <p:nvPicPr>
          <p:cNvPr id="1026" name="Picture 2" descr="C:\Users\Travis\Documents\MEA\JME\JME Vol. 2\Works\Done\Stephen McCall Nalepa.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04329" y="739588"/>
            <a:ext cx="3279289" cy="4920996"/>
          </a:xfrm>
          <a:prstGeom prst="rect">
            <a:avLst/>
          </a:prstGeom>
          <a:noFill/>
          <a:ln w="28575">
            <a:solidFill>
              <a:schemeClr val="accent1">
                <a:lumMod val="50000"/>
              </a:schemeClr>
            </a:solid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5486400" y="5791200"/>
            <a:ext cx="3276600" cy="830997"/>
          </a:xfrm>
          <a:prstGeom prst="rect">
            <a:avLst/>
          </a:prstGeom>
          <a:noFill/>
          <a:ln w="28575">
            <a:solidFill>
              <a:schemeClr val="accent1">
                <a:lumMod val="50000"/>
              </a:schemeClr>
            </a:solidFill>
          </a:ln>
        </p:spPr>
        <p:txBody>
          <a:bodyPr wrap="square" rtlCol="0">
            <a:spAutoFit/>
          </a:bodyPr>
          <a:lstStyle/>
          <a:p>
            <a:pPr algn="ctr"/>
            <a:r>
              <a:rPr lang="en-US" sz="1600" dirty="0" smtClean="0">
                <a:latin typeface="Constantia" pitchFamily="18" charset="0"/>
              </a:rPr>
              <a:t>Veteran artist Stephen McCall’s </a:t>
            </a:r>
            <a:r>
              <a:rPr lang="en-US" sz="1600" i="1" dirty="0" err="1" smtClean="0">
                <a:latin typeface="Constantia" pitchFamily="18" charset="0"/>
              </a:rPr>
              <a:t>Nalepa</a:t>
            </a:r>
            <a:r>
              <a:rPr lang="en-US" sz="1600" dirty="0" smtClean="0">
                <a:latin typeface="Constantia" pitchFamily="18" charset="0"/>
              </a:rPr>
              <a:t> from the second </a:t>
            </a:r>
            <a:r>
              <a:rPr lang="en-US" sz="1600" i="1" dirty="0" smtClean="0">
                <a:latin typeface="Constantia" pitchFamily="18" charset="0"/>
              </a:rPr>
              <a:t>Journal of Military Experience</a:t>
            </a:r>
            <a:endParaRPr lang="en-US" sz="1600" dirty="0">
              <a:latin typeface="Constantia"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10515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1">
      <a:dk1>
        <a:sysClr val="windowText" lastClr="000000"/>
      </a:dk1>
      <a:lt1>
        <a:sysClr val="window" lastClr="FFFFFF"/>
      </a:lt1>
      <a:dk2>
        <a:srgbClr val="464646"/>
      </a:dk2>
      <a:lt2>
        <a:srgbClr val="DEF5FA"/>
      </a:lt2>
      <a:accent1>
        <a:srgbClr val="6D0F14"/>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862</TotalTime>
  <Words>1190</Words>
  <Application>Microsoft Macintosh PowerPoint</Application>
  <PresentationFormat>On-screen Show (4:3)</PresentationFormat>
  <Paragraphs>164</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Clarity</vt:lpstr>
      <vt:lpstr>Military experience &amp; The arts</vt:lpstr>
      <vt:lpstr>Order of March</vt:lpstr>
      <vt:lpstr>Part 1: Motivations &amp; Background</vt:lpstr>
      <vt:lpstr>Motivations</vt:lpstr>
      <vt:lpstr>Vet-Only Student Success Seminar</vt:lpstr>
      <vt:lpstr>Veterans Studies</vt:lpstr>
      <vt:lpstr>Part 2: Military Experience &amp; the Arts</vt:lpstr>
      <vt:lpstr>Military Experience and the Arts</vt:lpstr>
      <vt:lpstr>Military</vt:lpstr>
      <vt:lpstr>Experience</vt:lpstr>
      <vt:lpstr>The Arts</vt:lpstr>
      <vt:lpstr>Bridging the Gap </vt:lpstr>
      <vt:lpstr>Creative Expression</vt:lpstr>
      <vt:lpstr>Scholarship</vt:lpstr>
      <vt:lpstr>Part 3: Theory and Practice</vt:lpstr>
      <vt:lpstr>Healing?</vt:lpstr>
      <vt:lpstr>Healing? (cont.)</vt:lpstr>
      <vt:lpstr>Acceptance</vt:lpstr>
      <vt:lpstr>How to apply this?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experience &amp; The arts</dc:title>
  <dc:creator>Travis</dc:creator>
  <cp:lastModifiedBy>James Dubinsky</cp:lastModifiedBy>
  <cp:revision>27</cp:revision>
  <dcterms:created xsi:type="dcterms:W3CDTF">2013-11-29T19:29:53Z</dcterms:created>
  <dcterms:modified xsi:type="dcterms:W3CDTF">2013-11-29T19:31:35Z</dcterms:modified>
</cp:coreProperties>
</file>