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p1: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6" name="Shape 116"/>
        <p:cNvGrpSpPr/>
        <p:nvPr/>
      </p:nvGrpSpPr>
      <p:grpSpPr>
        <a:xfrm>
          <a:off x="0" y="0"/>
          <a:ext cx="0" cy="0"/>
          <a:chOff x="0" y="0"/>
          <a:chExt cx="0" cy="0"/>
        </a:xfrm>
      </p:grpSpPr>
      <p:sp>
        <p:nvSpPr>
          <p:cNvPr id="117" name="Google Shape;117;g461dc39c1f_0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461dc39c1f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4" name="Shape 124"/>
        <p:cNvGrpSpPr/>
        <p:nvPr/>
      </p:nvGrpSpPr>
      <p:grpSpPr>
        <a:xfrm>
          <a:off x="0" y="0"/>
          <a:ext cx="0" cy="0"/>
          <a:chOff x="0" y="0"/>
          <a:chExt cx="0" cy="0"/>
        </a:xfrm>
      </p:grpSpPr>
      <p:sp>
        <p:nvSpPr>
          <p:cNvPr id="125" name="Google Shape;125;g461dc39c1f_0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461dc39c1f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1" name="Shape 131"/>
        <p:cNvGrpSpPr/>
        <p:nvPr/>
      </p:nvGrpSpPr>
      <p:grpSpPr>
        <a:xfrm>
          <a:off x="0" y="0"/>
          <a:ext cx="0" cy="0"/>
          <a:chOff x="0" y="0"/>
          <a:chExt cx="0" cy="0"/>
        </a:xfrm>
      </p:grpSpPr>
      <p:sp>
        <p:nvSpPr>
          <p:cNvPr id="132" name="Google Shape;132;g464f5c4e7f_0_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464f5c4e7f_0_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 name="Shape 57"/>
        <p:cNvGrpSpPr/>
        <p:nvPr/>
      </p:nvGrpSpPr>
      <p:grpSpPr>
        <a:xfrm>
          <a:off x="0" y="0"/>
          <a:ext cx="0" cy="0"/>
          <a:chOff x="0" y="0"/>
          <a:chExt cx="0" cy="0"/>
        </a:xfrm>
      </p:grpSpPr>
      <p:sp>
        <p:nvSpPr>
          <p:cNvPr id="58" name="Google Shape;58;g3f33a7b666_5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3f33a7b666_5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3" name="Shape 63"/>
        <p:cNvGrpSpPr/>
        <p:nvPr/>
      </p:nvGrpSpPr>
      <p:grpSpPr>
        <a:xfrm>
          <a:off x="0" y="0"/>
          <a:ext cx="0" cy="0"/>
          <a:chOff x="0" y="0"/>
          <a:chExt cx="0" cy="0"/>
        </a:xfrm>
      </p:grpSpPr>
      <p:sp>
        <p:nvSpPr>
          <p:cNvPr id="64" name="Google Shape;64;g4478edd3e5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4478edd3e5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9" name="Shape 69"/>
        <p:cNvGrpSpPr/>
        <p:nvPr/>
      </p:nvGrpSpPr>
      <p:grpSpPr>
        <a:xfrm>
          <a:off x="0" y="0"/>
          <a:ext cx="0" cy="0"/>
          <a:chOff x="0" y="0"/>
          <a:chExt cx="0" cy="0"/>
        </a:xfrm>
      </p:grpSpPr>
      <p:sp>
        <p:nvSpPr>
          <p:cNvPr id="70" name="Google Shape;70;g444be39920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444be39920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7" name="Shape 77"/>
        <p:cNvGrpSpPr/>
        <p:nvPr/>
      </p:nvGrpSpPr>
      <p:grpSpPr>
        <a:xfrm>
          <a:off x="0" y="0"/>
          <a:ext cx="0" cy="0"/>
          <a:chOff x="0" y="0"/>
          <a:chExt cx="0" cy="0"/>
        </a:xfrm>
      </p:grpSpPr>
      <p:sp>
        <p:nvSpPr>
          <p:cNvPr id="78" name="Google Shape;78;g461dc39c1f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461dc39c1f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4" name="Shape 84"/>
        <p:cNvGrpSpPr/>
        <p:nvPr/>
      </p:nvGrpSpPr>
      <p:grpSpPr>
        <a:xfrm>
          <a:off x="0" y="0"/>
          <a:ext cx="0" cy="0"/>
          <a:chOff x="0" y="0"/>
          <a:chExt cx="0" cy="0"/>
        </a:xfrm>
      </p:grpSpPr>
      <p:sp>
        <p:nvSpPr>
          <p:cNvPr id="85" name="Google Shape;85;g444b09bafb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444b09baf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1" name="Shape 91"/>
        <p:cNvGrpSpPr/>
        <p:nvPr/>
      </p:nvGrpSpPr>
      <p:grpSpPr>
        <a:xfrm>
          <a:off x="0" y="0"/>
          <a:ext cx="0" cy="0"/>
          <a:chOff x="0" y="0"/>
          <a:chExt cx="0" cy="0"/>
        </a:xfrm>
      </p:grpSpPr>
      <p:sp>
        <p:nvSpPr>
          <p:cNvPr id="92" name="Google Shape;92;g45ec9b8fab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45ec9b8fab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9" name="Shape 99"/>
        <p:cNvGrpSpPr/>
        <p:nvPr/>
      </p:nvGrpSpPr>
      <p:grpSpPr>
        <a:xfrm>
          <a:off x="0" y="0"/>
          <a:ext cx="0" cy="0"/>
          <a:chOff x="0" y="0"/>
          <a:chExt cx="0" cy="0"/>
        </a:xfrm>
      </p:grpSpPr>
      <p:sp>
        <p:nvSpPr>
          <p:cNvPr id="100" name="Google Shape;100;g45ec9b8fab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45ec9b8fab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5" name="Shape 105"/>
        <p:cNvGrpSpPr/>
        <p:nvPr/>
      </p:nvGrpSpPr>
      <p:grpSpPr>
        <a:xfrm>
          <a:off x="0" y="0"/>
          <a:ext cx="0" cy="0"/>
          <a:chOff x="0" y="0"/>
          <a:chExt cx="0" cy="0"/>
        </a:xfrm>
      </p:grpSpPr>
      <p:sp>
        <p:nvSpPr>
          <p:cNvPr id="106" name="Google Shape;106;g461dc39c1f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461dc39c1f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zh-C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zh-C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zh-C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zh-C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zh-C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zh-C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zh-C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zh-C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zh-C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zh-C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zh-C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zh-C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 Id="rId3"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 Id="rId3"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 Id="rId3"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sp>
        <p:nvSpPr>
          <p:cNvPr id="54" name="Google Shape;54;p13"/>
          <p:cNvSpPr txBox="1"/>
          <p:nvPr>
            <p:ph type="ctrTitle"/>
          </p:nvPr>
        </p:nvSpPr>
        <p:spPr>
          <a:xfrm>
            <a:off x="544575" y="2147175"/>
            <a:ext cx="8466300" cy="1074900"/>
          </a:xfrm>
          <a:prstGeom prst="rect">
            <a:avLst/>
          </a:prstGeom>
          <a:noFill/>
          <a:ln>
            <a:noFill/>
          </a:ln>
        </p:spPr>
        <p:txBody>
          <a:bodyPr anchorCtr="0" anchor="t" bIns="91425" lIns="91425" spcFirstLastPara="1" rIns="91425" wrap="square" tIns="91425">
            <a:noAutofit/>
          </a:bodyPr>
          <a:lstStyle/>
          <a:p>
            <a:pPr indent="0" lvl="0" marL="0" rtl="0" algn="ctr">
              <a:lnSpc>
                <a:spcPct val="110000"/>
              </a:lnSpc>
              <a:spcBef>
                <a:spcPts val="0"/>
              </a:spcBef>
              <a:spcAft>
                <a:spcPts val="0"/>
              </a:spcAft>
              <a:buClr>
                <a:schemeClr val="dk1"/>
              </a:buClr>
              <a:buSzPts val="1100"/>
              <a:buFont typeface="Arial"/>
              <a:buNone/>
            </a:pPr>
            <a:r>
              <a:rPr lang="zh-CN" sz="2800"/>
              <a:t>Abstractive Text Summarization of the Parkland Shooting Collection</a:t>
            </a:r>
            <a:endParaRPr sz="2800"/>
          </a:p>
          <a:p>
            <a:pPr indent="0" lvl="0" marL="0" marR="0" rtl="0" algn="ctr">
              <a:lnSpc>
                <a:spcPct val="100000"/>
              </a:lnSpc>
              <a:spcBef>
                <a:spcPts val="1500"/>
              </a:spcBef>
              <a:spcAft>
                <a:spcPts val="0"/>
              </a:spcAft>
              <a:buClr>
                <a:schemeClr val="dk2"/>
              </a:buClr>
              <a:buSzPts val="4200"/>
              <a:buFont typeface="Raleway"/>
              <a:buNone/>
            </a:pPr>
            <a:r>
              <a:t/>
            </a:r>
            <a:endParaRPr>
              <a:solidFill>
                <a:srgbClr val="000000"/>
              </a:solidFill>
            </a:endParaRPr>
          </a:p>
        </p:txBody>
      </p:sp>
      <p:sp>
        <p:nvSpPr>
          <p:cNvPr id="55" name="Google Shape;55;p13"/>
          <p:cNvSpPr txBox="1"/>
          <p:nvPr>
            <p:ph idx="1" type="subTitle"/>
          </p:nvPr>
        </p:nvSpPr>
        <p:spPr>
          <a:xfrm>
            <a:off x="791550" y="3222075"/>
            <a:ext cx="7560900" cy="8028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accent1"/>
              </a:buClr>
              <a:buSzPts val="1600"/>
              <a:buFont typeface="Lato"/>
              <a:buNone/>
            </a:pPr>
            <a:r>
              <a:rPr lang="zh-CN" sz="1800"/>
              <a:t>Ryan Kingery, </a:t>
            </a:r>
            <a:r>
              <a:rPr lang="zh-CN" sz="1800"/>
              <a:t>Jiacheng Ye, Li Huang, Chao Xu, Sudha Yellapantula</a:t>
            </a:r>
            <a:endParaRPr sz="1800"/>
          </a:p>
          <a:p>
            <a:pPr indent="0" lvl="0" marL="0" marR="0" rtl="0" algn="ctr">
              <a:lnSpc>
                <a:spcPct val="100000"/>
              </a:lnSpc>
              <a:spcBef>
                <a:spcPts val="0"/>
              </a:spcBef>
              <a:spcAft>
                <a:spcPts val="0"/>
              </a:spcAft>
              <a:buClr>
                <a:schemeClr val="accent1"/>
              </a:buClr>
              <a:buSzPts val="1600"/>
              <a:buFont typeface="Lato"/>
              <a:buNone/>
            </a:pPr>
            <a:r>
              <a:t/>
            </a:r>
            <a:endParaRPr sz="800"/>
          </a:p>
          <a:p>
            <a:pPr indent="0" lvl="0" marL="0" marR="0" rtl="0" algn="ctr">
              <a:lnSpc>
                <a:spcPct val="100000"/>
              </a:lnSpc>
              <a:spcBef>
                <a:spcPts val="0"/>
              </a:spcBef>
              <a:spcAft>
                <a:spcPts val="0"/>
              </a:spcAft>
              <a:buClr>
                <a:schemeClr val="accent1"/>
              </a:buClr>
              <a:buSzPts val="1600"/>
              <a:buFont typeface="Lato"/>
              <a:buNone/>
            </a:pPr>
            <a:r>
              <a:t/>
            </a:r>
            <a:endParaRPr sz="800"/>
          </a:p>
          <a:p>
            <a:pPr indent="0" lvl="0" marL="0" marR="0" rtl="0" algn="ctr">
              <a:lnSpc>
                <a:spcPct val="100000"/>
              </a:lnSpc>
              <a:spcBef>
                <a:spcPts val="0"/>
              </a:spcBef>
              <a:spcAft>
                <a:spcPts val="0"/>
              </a:spcAft>
              <a:buClr>
                <a:schemeClr val="accent1"/>
              </a:buClr>
              <a:buSzPts val="1600"/>
              <a:buFont typeface="Lato"/>
              <a:buNone/>
            </a:pPr>
            <a:r>
              <a:rPr lang="zh-CN" sz="1800"/>
              <a:t>Submitted on December 10, 2018</a:t>
            </a:r>
            <a:endParaRPr sz="1800"/>
          </a:p>
          <a:p>
            <a:pPr indent="0" lvl="0" marL="0" marR="0" rtl="0" algn="ctr">
              <a:lnSpc>
                <a:spcPct val="100000"/>
              </a:lnSpc>
              <a:spcBef>
                <a:spcPts val="0"/>
              </a:spcBef>
              <a:spcAft>
                <a:spcPts val="0"/>
              </a:spcAft>
              <a:buClr>
                <a:schemeClr val="accent1"/>
              </a:buClr>
              <a:buSzPts val="1600"/>
              <a:buFont typeface="Lato"/>
              <a:buNone/>
            </a:pPr>
            <a:r>
              <a:t/>
            </a:r>
            <a:endParaRPr sz="1800"/>
          </a:p>
          <a:p>
            <a:pPr indent="0" lvl="0" marL="0" marR="0" rtl="0" algn="ctr">
              <a:lnSpc>
                <a:spcPct val="100000"/>
              </a:lnSpc>
              <a:spcBef>
                <a:spcPts val="0"/>
              </a:spcBef>
              <a:spcAft>
                <a:spcPts val="0"/>
              </a:spcAft>
              <a:buClr>
                <a:schemeClr val="accent1"/>
              </a:buClr>
              <a:buSzPts val="1600"/>
              <a:buFont typeface="Lato"/>
              <a:buNone/>
            </a:pPr>
            <a:r>
              <a:t/>
            </a:r>
            <a:endParaRPr sz="1800"/>
          </a:p>
          <a:p>
            <a:pPr indent="0" lvl="0" marL="0" marR="0" rtl="0" algn="ctr">
              <a:lnSpc>
                <a:spcPct val="100000"/>
              </a:lnSpc>
              <a:spcBef>
                <a:spcPts val="0"/>
              </a:spcBef>
              <a:spcAft>
                <a:spcPts val="0"/>
              </a:spcAft>
              <a:buClr>
                <a:schemeClr val="accent1"/>
              </a:buClr>
              <a:buSzPts val="1600"/>
              <a:buFont typeface="Lato"/>
              <a:buNone/>
            </a:pPr>
            <a:r>
              <a:rPr lang="zh-CN" sz="1800"/>
              <a:t>Funding Source: NSF: IIS-1619028</a:t>
            </a:r>
            <a:endParaRPr sz="1800"/>
          </a:p>
        </p:txBody>
      </p:sp>
      <p:sp>
        <p:nvSpPr>
          <p:cNvPr id="56" name="Google Shape;56;p13"/>
          <p:cNvSpPr txBox="1"/>
          <p:nvPr/>
        </p:nvSpPr>
        <p:spPr>
          <a:xfrm>
            <a:off x="997275" y="236600"/>
            <a:ext cx="7560900" cy="1707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zh-CN" sz="1800">
                <a:solidFill>
                  <a:schemeClr val="dk2"/>
                </a:solidFill>
              </a:rPr>
              <a:t>CS 4984/5984</a:t>
            </a:r>
            <a:endParaRPr sz="1800">
              <a:solidFill>
                <a:schemeClr val="dk2"/>
              </a:solidFill>
            </a:endParaRPr>
          </a:p>
          <a:p>
            <a:pPr indent="0" lvl="0" marL="0" rtl="0" algn="ctr">
              <a:spcBef>
                <a:spcPts val="0"/>
              </a:spcBef>
              <a:spcAft>
                <a:spcPts val="0"/>
              </a:spcAft>
              <a:buNone/>
            </a:pPr>
            <a:r>
              <a:rPr lang="zh-CN" sz="1800">
                <a:solidFill>
                  <a:schemeClr val="dk2"/>
                </a:solidFill>
              </a:rPr>
              <a:t>Big Data Text Summarization</a:t>
            </a:r>
            <a:endParaRPr sz="1800">
              <a:solidFill>
                <a:schemeClr val="dk2"/>
              </a:solidFill>
            </a:endParaRPr>
          </a:p>
          <a:p>
            <a:pPr indent="0" lvl="0" marL="0" rtl="0" algn="ctr">
              <a:spcBef>
                <a:spcPts val="0"/>
              </a:spcBef>
              <a:spcAft>
                <a:spcPts val="0"/>
              </a:spcAft>
              <a:buNone/>
            </a:pPr>
            <a:r>
              <a:rPr lang="zh-CN" sz="1800">
                <a:solidFill>
                  <a:schemeClr val="dk2"/>
                </a:solidFill>
              </a:rPr>
              <a:t>Taught By: Edward A. Fox</a:t>
            </a:r>
            <a:endParaRPr sz="1800">
              <a:solidFill>
                <a:schemeClr val="dk2"/>
              </a:solidFill>
            </a:endParaRPr>
          </a:p>
          <a:p>
            <a:pPr indent="0" lvl="0" marL="0" rtl="0" algn="ctr">
              <a:spcBef>
                <a:spcPts val="0"/>
              </a:spcBef>
              <a:spcAft>
                <a:spcPts val="0"/>
              </a:spcAft>
              <a:buNone/>
            </a:pPr>
            <a:r>
              <a:t/>
            </a:r>
            <a:endParaRPr sz="800">
              <a:solidFill>
                <a:schemeClr val="dk2"/>
              </a:solidFill>
            </a:endParaRPr>
          </a:p>
          <a:p>
            <a:pPr indent="0" lvl="0" marL="0" rtl="0" algn="ctr">
              <a:spcBef>
                <a:spcPts val="0"/>
              </a:spcBef>
              <a:spcAft>
                <a:spcPts val="0"/>
              </a:spcAft>
              <a:buNone/>
            </a:pPr>
            <a:r>
              <a:rPr lang="zh-CN" sz="1800">
                <a:solidFill>
                  <a:schemeClr val="dk2"/>
                </a:solidFill>
              </a:rPr>
              <a:t>Virginia Tech</a:t>
            </a:r>
            <a:endParaRPr sz="1800">
              <a:solidFill>
                <a:schemeClr val="dk2"/>
              </a:solidFill>
            </a:endParaRPr>
          </a:p>
          <a:p>
            <a:pPr indent="0" lvl="0" marL="0" rtl="0" algn="ctr">
              <a:spcBef>
                <a:spcPts val="0"/>
              </a:spcBef>
              <a:spcAft>
                <a:spcPts val="0"/>
              </a:spcAft>
              <a:buNone/>
            </a:pPr>
            <a:r>
              <a:rPr lang="zh-CN" sz="1800">
                <a:solidFill>
                  <a:schemeClr val="dk2"/>
                </a:solidFill>
              </a:rPr>
              <a:t>Blacksburg, VA 24061</a:t>
            </a:r>
            <a:endParaRPr sz="1800">
              <a:solidFill>
                <a:schemeClr val="dk2"/>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9" name="Shape 119"/>
        <p:cNvGrpSpPr/>
        <p:nvPr/>
      </p:nvGrpSpPr>
      <p:grpSpPr>
        <a:xfrm>
          <a:off x="0" y="0"/>
          <a:ext cx="0" cy="0"/>
          <a:chOff x="0" y="0"/>
          <a:chExt cx="0" cy="0"/>
        </a:xfrm>
      </p:grpSpPr>
      <p:sp>
        <p:nvSpPr>
          <p:cNvPr id="120" name="Google Shape;120;p22"/>
          <p:cNvSpPr/>
          <p:nvPr/>
        </p:nvSpPr>
        <p:spPr>
          <a:xfrm>
            <a:off x="1285875" y="3703325"/>
            <a:ext cx="1769400" cy="4218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2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zh-CN"/>
              <a:t>Subjective Rank-Based Summary Evaluations</a:t>
            </a:r>
            <a:endParaRPr/>
          </a:p>
        </p:txBody>
      </p:sp>
      <p:pic>
        <p:nvPicPr>
          <p:cNvPr id="122" name="Google Shape;122;p22"/>
          <p:cNvPicPr preferRelativeResize="0"/>
          <p:nvPr/>
        </p:nvPicPr>
        <p:blipFill>
          <a:blip r:embed="rId3">
            <a:alphaModFix/>
          </a:blip>
          <a:stretch>
            <a:fillRect/>
          </a:stretch>
        </p:blipFill>
        <p:spPr>
          <a:xfrm>
            <a:off x="144863" y="1265275"/>
            <a:ext cx="8854276" cy="3044975"/>
          </a:xfrm>
          <a:prstGeom prst="rect">
            <a:avLst/>
          </a:prstGeom>
          <a:noFill/>
          <a:ln>
            <a:noFill/>
          </a:ln>
        </p:spPr>
      </p:pic>
      <p:sp>
        <p:nvSpPr>
          <p:cNvPr id="123" name="Google Shape;123;p22"/>
          <p:cNvSpPr txBox="1"/>
          <p:nvPr/>
        </p:nvSpPr>
        <p:spPr>
          <a:xfrm>
            <a:off x="1444813" y="4433700"/>
            <a:ext cx="6254400" cy="42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zh-CN"/>
              <a:t>REAN with clusters was the best summary based on rankings alone. Seq2Seq summaries were universally seen as bad.</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7" name="Shape 127"/>
        <p:cNvGrpSpPr/>
        <p:nvPr/>
      </p:nvGrpSpPr>
      <p:grpSpPr>
        <a:xfrm>
          <a:off x="0" y="0"/>
          <a:ext cx="0" cy="0"/>
          <a:chOff x="0" y="0"/>
          <a:chExt cx="0" cy="0"/>
        </a:xfrm>
      </p:grpSpPr>
      <p:sp>
        <p:nvSpPr>
          <p:cNvPr id="128" name="Google Shape;128;p2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zh-CN"/>
              <a:t>Objective Summary Evaluations</a:t>
            </a:r>
            <a:endParaRPr/>
          </a:p>
        </p:txBody>
      </p:sp>
      <p:pic>
        <p:nvPicPr>
          <p:cNvPr id="129" name="Google Shape;129;p23"/>
          <p:cNvPicPr preferRelativeResize="0"/>
          <p:nvPr/>
        </p:nvPicPr>
        <p:blipFill>
          <a:blip r:embed="rId3">
            <a:alphaModFix/>
          </a:blip>
          <a:stretch>
            <a:fillRect/>
          </a:stretch>
        </p:blipFill>
        <p:spPr>
          <a:xfrm>
            <a:off x="707799" y="1118825"/>
            <a:ext cx="7728401" cy="3131050"/>
          </a:xfrm>
          <a:prstGeom prst="rect">
            <a:avLst/>
          </a:prstGeom>
          <a:noFill/>
          <a:ln>
            <a:noFill/>
          </a:ln>
        </p:spPr>
      </p:pic>
      <p:sp>
        <p:nvSpPr>
          <p:cNvPr id="130" name="Google Shape;130;p23"/>
          <p:cNvSpPr txBox="1"/>
          <p:nvPr/>
        </p:nvSpPr>
        <p:spPr>
          <a:xfrm>
            <a:off x="1421700" y="4443550"/>
            <a:ext cx="6300600" cy="572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zh-CN"/>
              <a:t>PGN with random articles</a:t>
            </a:r>
            <a:r>
              <a:rPr lang="zh-CN"/>
              <a:t> was the best summary based on ROUGE-1, and gave the only ROUGE score that was higher than 0.1</a:t>
            </a:r>
            <a:br>
              <a:rPr lang="zh-CN"/>
            </a:b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4" name="Shape 134"/>
        <p:cNvGrpSpPr/>
        <p:nvPr/>
      </p:nvGrpSpPr>
      <p:grpSpPr>
        <a:xfrm>
          <a:off x="0" y="0"/>
          <a:ext cx="0" cy="0"/>
          <a:chOff x="0" y="0"/>
          <a:chExt cx="0" cy="0"/>
        </a:xfrm>
      </p:grpSpPr>
      <p:sp>
        <p:nvSpPr>
          <p:cNvPr id="135" name="Google Shape;135;p2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zh-CN"/>
              <a:t>Lessons Learned</a:t>
            </a:r>
            <a:endParaRPr/>
          </a:p>
        </p:txBody>
      </p:sp>
      <p:sp>
        <p:nvSpPr>
          <p:cNvPr id="136" name="Google Shape;136;p2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zh-CN"/>
              <a:t>Abstractive summarization is still a long ways off before becoming anywhere near human-level summarization. Deep learning helps, but only superficially.</a:t>
            </a:r>
            <a:endParaRPr/>
          </a:p>
          <a:p>
            <a:pPr indent="-342900" lvl="0" marL="457200" rtl="0" algn="l">
              <a:spcBef>
                <a:spcPts val="0"/>
              </a:spcBef>
              <a:spcAft>
                <a:spcPts val="0"/>
              </a:spcAft>
              <a:buSzPts val="1800"/>
              <a:buChar char="●"/>
            </a:pPr>
            <a:r>
              <a:rPr lang="zh-CN"/>
              <a:t>Not all text datasets are easy to cluster semantically. Our dataset was nigh on impossible to do any coherent clustering or topic modeling on.</a:t>
            </a:r>
            <a:endParaRPr/>
          </a:p>
          <a:p>
            <a:pPr indent="-342900" lvl="0" marL="457200" rtl="0" algn="l">
              <a:spcBef>
                <a:spcPts val="0"/>
              </a:spcBef>
              <a:spcAft>
                <a:spcPts val="0"/>
              </a:spcAft>
              <a:buSzPts val="1800"/>
              <a:buChar char="●"/>
            </a:pPr>
            <a:r>
              <a:rPr lang="zh-CN"/>
              <a:t>Models trained on larger articles tend to give larger summeries. This suggests it would’ve perhaps been better to train on Wikipedia instead of CNN News.</a:t>
            </a:r>
            <a:endParaRPr/>
          </a:p>
          <a:p>
            <a:pPr indent="-342900" lvl="0" marL="457200" rtl="0" algn="l">
              <a:spcBef>
                <a:spcPts val="0"/>
              </a:spcBef>
              <a:spcAft>
                <a:spcPts val="0"/>
              </a:spcAft>
              <a:buSzPts val="1800"/>
              <a:buChar char="●"/>
            </a:pPr>
            <a:r>
              <a:rPr lang="zh-CN"/>
              <a:t>Using other people’s pretrained models was easier than training our own, but still wasn’t easy due to build and formatting issues.</a:t>
            </a:r>
            <a:endParaRPr/>
          </a:p>
          <a:p>
            <a:pPr indent="-342900" lvl="0" marL="457200" rtl="0" algn="l">
              <a:spcBef>
                <a:spcPts val="0"/>
              </a:spcBef>
              <a:spcAft>
                <a:spcPts val="0"/>
              </a:spcAft>
              <a:buSzPts val="1800"/>
              <a:buChar char="●"/>
            </a:pPr>
            <a:r>
              <a:rPr lang="zh-CN"/>
              <a:t>The REAN seems to capture more noise than the PGN, making PGN summaries seem more readable. Both are well above the Seq2Seq approach.</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0" name="Shape 60"/>
        <p:cNvGrpSpPr/>
        <p:nvPr/>
      </p:nvGrpSpPr>
      <p:grpSpPr>
        <a:xfrm>
          <a:off x="0" y="0"/>
          <a:ext cx="0" cy="0"/>
          <a:chOff x="0" y="0"/>
          <a:chExt cx="0" cy="0"/>
        </a:xfrm>
      </p:grpSpPr>
      <p:sp>
        <p:nvSpPr>
          <p:cNvPr id="61" name="Google Shape;61;p1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zh-CN"/>
              <a:t>Introduction</a:t>
            </a:r>
            <a:endParaRPr/>
          </a:p>
        </p:txBody>
      </p:sp>
      <p:sp>
        <p:nvSpPr>
          <p:cNvPr id="62" name="Google Shape;62;p14"/>
          <p:cNvSpPr txBox="1"/>
          <p:nvPr>
            <p:ph idx="4294967295" type="body"/>
          </p:nvPr>
        </p:nvSpPr>
        <p:spPr>
          <a:xfrm>
            <a:off x="311700" y="1050650"/>
            <a:ext cx="8520600" cy="35286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zh-CN"/>
              <a:t>Goal: Use deep learning techniques to generate a decent abstractive summary of the Parkland shooting web collection.</a:t>
            </a:r>
            <a:endParaRPr/>
          </a:p>
          <a:p>
            <a:pPr indent="-342900" lvl="0" marL="457200" rtl="0" algn="l">
              <a:spcBef>
                <a:spcPts val="0"/>
              </a:spcBef>
              <a:spcAft>
                <a:spcPts val="0"/>
              </a:spcAft>
              <a:buSzPts val="1800"/>
              <a:buChar char="●"/>
            </a:pPr>
            <a:r>
              <a:rPr lang="zh-CN"/>
              <a:t>Complications:</a:t>
            </a:r>
            <a:endParaRPr/>
          </a:p>
          <a:p>
            <a:pPr indent="-317500" lvl="1" marL="914400" rtl="0" algn="l">
              <a:spcBef>
                <a:spcPts val="0"/>
              </a:spcBef>
              <a:spcAft>
                <a:spcPts val="0"/>
              </a:spcAft>
              <a:buSzPts val="1400"/>
              <a:buChar char="○"/>
            </a:pPr>
            <a:r>
              <a:rPr lang="zh-CN"/>
              <a:t>Dataset had to be converted from WARC file to text files.</a:t>
            </a:r>
            <a:endParaRPr/>
          </a:p>
          <a:p>
            <a:pPr indent="-317500" lvl="1" marL="914400" rtl="0" algn="l">
              <a:spcBef>
                <a:spcPts val="0"/>
              </a:spcBef>
              <a:spcAft>
                <a:spcPts val="0"/>
              </a:spcAft>
              <a:buSzPts val="1400"/>
              <a:buChar char="○"/>
            </a:pPr>
            <a:r>
              <a:rPr lang="zh-CN"/>
              <a:t>Dataset was extremely noisy.</a:t>
            </a:r>
            <a:endParaRPr/>
          </a:p>
          <a:p>
            <a:pPr indent="-317500" lvl="1" marL="914400" rtl="0" algn="l">
              <a:spcBef>
                <a:spcPts val="0"/>
              </a:spcBef>
              <a:spcAft>
                <a:spcPts val="0"/>
              </a:spcAft>
              <a:buSzPts val="1400"/>
              <a:buChar char="○"/>
            </a:pPr>
            <a:r>
              <a:rPr lang="zh-CN"/>
              <a:t>Denoised data was “too homogeneous” to easily segment.</a:t>
            </a:r>
            <a:endParaRPr/>
          </a:p>
          <a:p>
            <a:pPr indent="-317500" lvl="1" marL="914400" rtl="0" algn="l">
              <a:spcBef>
                <a:spcPts val="0"/>
              </a:spcBef>
              <a:spcAft>
                <a:spcPts val="0"/>
              </a:spcAft>
              <a:buSzPts val="1400"/>
              <a:buChar char="○"/>
            </a:pPr>
            <a:r>
              <a:rPr lang="zh-CN"/>
              <a:t>Deep learning models only trained on individual articles, not collections.</a:t>
            </a:r>
            <a:endParaRPr/>
          </a:p>
          <a:p>
            <a:pPr indent="-317500" lvl="1" marL="914400" rtl="0" algn="l">
              <a:spcBef>
                <a:spcPts val="0"/>
              </a:spcBef>
              <a:spcAft>
                <a:spcPts val="0"/>
              </a:spcAft>
              <a:buSzPts val="1400"/>
              <a:buChar char="○"/>
            </a:pPr>
            <a:r>
              <a:rPr lang="zh-CN"/>
              <a:t>Training necessary deep learning models from scratch was prohibitively slow.</a:t>
            </a:r>
            <a:endParaRPr/>
          </a:p>
          <a:p>
            <a:pPr indent="-317500" lvl="1" marL="914400" rtl="0" algn="l">
              <a:spcBef>
                <a:spcPts val="0"/>
              </a:spcBef>
              <a:spcAft>
                <a:spcPts val="0"/>
              </a:spcAft>
              <a:buSzPts val="1400"/>
              <a:buChar char="○"/>
            </a:pPr>
            <a:r>
              <a:rPr lang="zh-CN"/>
              <a:t>Most of team had no real prior experience with ML, NLP, DL.</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6" name="Shape 66"/>
        <p:cNvGrpSpPr/>
        <p:nvPr/>
      </p:nvGrpSpPr>
      <p:grpSpPr>
        <a:xfrm>
          <a:off x="0" y="0"/>
          <a:ext cx="0" cy="0"/>
          <a:chOff x="0" y="0"/>
          <a:chExt cx="0" cy="0"/>
        </a:xfrm>
      </p:grpSpPr>
      <p:sp>
        <p:nvSpPr>
          <p:cNvPr id="67" name="Google Shape;67;p15"/>
          <p:cNvSpPr txBox="1"/>
          <p:nvPr>
            <p:ph type="title"/>
          </p:nvPr>
        </p:nvSpPr>
        <p:spPr>
          <a:xfrm>
            <a:off x="311700" y="32157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zh-CN"/>
              <a:t>Collection Summarization Pipeline</a:t>
            </a:r>
            <a:endParaRPr/>
          </a:p>
        </p:txBody>
      </p:sp>
      <p:pic>
        <p:nvPicPr>
          <p:cNvPr id="68" name="Google Shape;68;p15"/>
          <p:cNvPicPr preferRelativeResize="0"/>
          <p:nvPr/>
        </p:nvPicPr>
        <p:blipFill>
          <a:blip r:embed="rId3">
            <a:alphaModFix/>
          </a:blip>
          <a:stretch>
            <a:fillRect/>
          </a:stretch>
        </p:blipFill>
        <p:spPr>
          <a:xfrm>
            <a:off x="1609713" y="1147225"/>
            <a:ext cx="6076973" cy="36461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2" name="Shape 72"/>
        <p:cNvGrpSpPr/>
        <p:nvPr/>
      </p:nvGrpSpPr>
      <p:grpSpPr>
        <a:xfrm>
          <a:off x="0" y="0"/>
          <a:ext cx="0" cy="0"/>
          <a:chOff x="0" y="0"/>
          <a:chExt cx="0" cy="0"/>
        </a:xfrm>
      </p:grpSpPr>
      <p:sp>
        <p:nvSpPr>
          <p:cNvPr id="73" name="Google Shape;73;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zh-CN"/>
              <a:t>Doc2Vec Embeddings + K-Means Clustering</a:t>
            </a:r>
            <a:endParaRPr/>
          </a:p>
        </p:txBody>
      </p:sp>
      <p:sp>
        <p:nvSpPr>
          <p:cNvPr id="74" name="Google Shape;74;p16"/>
          <p:cNvSpPr txBox="1"/>
          <p:nvPr/>
        </p:nvSpPr>
        <p:spPr>
          <a:xfrm>
            <a:off x="2391750" y="4734650"/>
            <a:ext cx="4360500" cy="205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zh-CN"/>
              <a:t>https://cs.stanford.edu/~quocle/paragraph_vector.pdf</a:t>
            </a:r>
            <a:endParaRPr/>
          </a:p>
        </p:txBody>
      </p:sp>
      <p:pic>
        <p:nvPicPr>
          <p:cNvPr id="75" name="Google Shape;75;p16"/>
          <p:cNvPicPr preferRelativeResize="0"/>
          <p:nvPr/>
        </p:nvPicPr>
        <p:blipFill>
          <a:blip r:embed="rId3">
            <a:alphaModFix/>
          </a:blip>
          <a:stretch>
            <a:fillRect/>
          </a:stretch>
        </p:blipFill>
        <p:spPr>
          <a:xfrm>
            <a:off x="5684275" y="1147238"/>
            <a:ext cx="3292410" cy="3282626"/>
          </a:xfrm>
          <a:prstGeom prst="rect">
            <a:avLst/>
          </a:prstGeom>
          <a:noFill/>
          <a:ln>
            <a:noFill/>
          </a:ln>
        </p:spPr>
      </p:pic>
      <p:pic>
        <p:nvPicPr>
          <p:cNvPr id="76" name="Google Shape;76;p16"/>
          <p:cNvPicPr preferRelativeResize="0"/>
          <p:nvPr/>
        </p:nvPicPr>
        <p:blipFill>
          <a:blip r:embed="rId4">
            <a:alphaModFix/>
          </a:blip>
          <a:stretch>
            <a:fillRect/>
          </a:stretch>
        </p:blipFill>
        <p:spPr>
          <a:xfrm>
            <a:off x="127500" y="1304663"/>
            <a:ext cx="5384451" cy="2967762"/>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0" name="Shape 80"/>
        <p:cNvGrpSpPr/>
        <p:nvPr/>
      </p:nvGrpSpPr>
      <p:grpSpPr>
        <a:xfrm>
          <a:off x="0" y="0"/>
          <a:ext cx="0" cy="0"/>
          <a:chOff x="0" y="0"/>
          <a:chExt cx="0" cy="0"/>
        </a:xfrm>
      </p:grpSpPr>
      <p:sp>
        <p:nvSpPr>
          <p:cNvPr id="81" name="Google Shape;81;p17"/>
          <p:cNvSpPr txBox="1"/>
          <p:nvPr>
            <p:ph type="title"/>
          </p:nvPr>
        </p:nvSpPr>
        <p:spPr>
          <a:xfrm>
            <a:off x="311688" y="249600"/>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zh-CN"/>
              <a:t>Sequence-to-Sequence Model</a:t>
            </a:r>
            <a:endParaRPr/>
          </a:p>
        </p:txBody>
      </p:sp>
      <p:sp>
        <p:nvSpPr>
          <p:cNvPr id="82" name="Google Shape;82;p17"/>
          <p:cNvSpPr txBox="1"/>
          <p:nvPr/>
        </p:nvSpPr>
        <p:spPr>
          <a:xfrm>
            <a:off x="3080100" y="4730225"/>
            <a:ext cx="2983800" cy="298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zh-CN"/>
              <a:t>https://arxiv.org/pdf/1602.06023.pdf</a:t>
            </a:r>
            <a:endParaRPr/>
          </a:p>
        </p:txBody>
      </p:sp>
      <p:pic>
        <p:nvPicPr>
          <p:cNvPr id="83" name="Google Shape;83;p17"/>
          <p:cNvPicPr preferRelativeResize="0"/>
          <p:nvPr/>
        </p:nvPicPr>
        <p:blipFill>
          <a:blip r:embed="rId3">
            <a:alphaModFix/>
          </a:blip>
          <a:stretch>
            <a:fillRect/>
          </a:stretch>
        </p:blipFill>
        <p:spPr>
          <a:xfrm>
            <a:off x="884175" y="822301"/>
            <a:ext cx="7375650" cy="38482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7" name="Shape 87"/>
        <p:cNvGrpSpPr/>
        <p:nvPr/>
      </p:nvGrpSpPr>
      <p:grpSpPr>
        <a:xfrm>
          <a:off x="0" y="0"/>
          <a:ext cx="0" cy="0"/>
          <a:chOff x="0" y="0"/>
          <a:chExt cx="0" cy="0"/>
        </a:xfrm>
      </p:grpSpPr>
      <p:sp>
        <p:nvSpPr>
          <p:cNvPr id="88" name="Google Shape;88;p18"/>
          <p:cNvSpPr txBox="1"/>
          <p:nvPr>
            <p:ph type="title"/>
          </p:nvPr>
        </p:nvSpPr>
        <p:spPr>
          <a:xfrm>
            <a:off x="311688" y="98450"/>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zh-CN"/>
              <a:t>Pointer Generator Network </a:t>
            </a:r>
            <a:endParaRPr/>
          </a:p>
        </p:txBody>
      </p:sp>
      <p:sp>
        <p:nvSpPr>
          <p:cNvPr id="89" name="Google Shape;89;p18"/>
          <p:cNvSpPr txBox="1"/>
          <p:nvPr/>
        </p:nvSpPr>
        <p:spPr>
          <a:xfrm>
            <a:off x="3072000" y="4769300"/>
            <a:ext cx="3000000" cy="259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zh-CN"/>
              <a:t>https://arxiv.org/pdf/1704.04368.pdf</a:t>
            </a:r>
            <a:endParaRPr/>
          </a:p>
        </p:txBody>
      </p:sp>
      <p:pic>
        <p:nvPicPr>
          <p:cNvPr id="90" name="Google Shape;90;p18"/>
          <p:cNvPicPr preferRelativeResize="0"/>
          <p:nvPr/>
        </p:nvPicPr>
        <p:blipFill>
          <a:blip r:embed="rId3">
            <a:alphaModFix/>
          </a:blip>
          <a:stretch>
            <a:fillRect/>
          </a:stretch>
        </p:blipFill>
        <p:spPr>
          <a:xfrm>
            <a:off x="1341950" y="604350"/>
            <a:ext cx="6460099" cy="41649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4" name="Shape 94"/>
        <p:cNvGrpSpPr/>
        <p:nvPr/>
      </p:nvGrpSpPr>
      <p:grpSpPr>
        <a:xfrm>
          <a:off x="0" y="0"/>
          <a:ext cx="0" cy="0"/>
          <a:chOff x="0" y="0"/>
          <a:chExt cx="0" cy="0"/>
        </a:xfrm>
      </p:grpSpPr>
      <p:sp>
        <p:nvSpPr>
          <p:cNvPr id="95" name="Google Shape;95;p19"/>
          <p:cNvSpPr txBox="1"/>
          <p:nvPr>
            <p:ph type="title"/>
          </p:nvPr>
        </p:nvSpPr>
        <p:spPr>
          <a:xfrm>
            <a:off x="414550" y="290700"/>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zh-CN"/>
              <a:t>R</a:t>
            </a:r>
            <a:r>
              <a:rPr lang="zh-CN"/>
              <a:t>einforced Extractor-Abstractor Network</a:t>
            </a:r>
            <a:endParaRPr/>
          </a:p>
        </p:txBody>
      </p:sp>
      <p:sp>
        <p:nvSpPr>
          <p:cNvPr id="96" name="Google Shape;96;p19"/>
          <p:cNvSpPr txBox="1"/>
          <p:nvPr/>
        </p:nvSpPr>
        <p:spPr>
          <a:xfrm>
            <a:off x="3072000" y="4780975"/>
            <a:ext cx="3000000" cy="284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zh-CN"/>
              <a:t>https://arxiv.org/pdf/1805.11080.pdf</a:t>
            </a:r>
            <a:endParaRPr/>
          </a:p>
        </p:txBody>
      </p:sp>
      <p:pic>
        <p:nvPicPr>
          <p:cNvPr id="97" name="Google Shape;97;p19"/>
          <p:cNvPicPr preferRelativeResize="0"/>
          <p:nvPr/>
        </p:nvPicPr>
        <p:blipFill>
          <a:blip r:embed="rId3">
            <a:alphaModFix/>
          </a:blip>
          <a:stretch>
            <a:fillRect/>
          </a:stretch>
        </p:blipFill>
        <p:spPr>
          <a:xfrm>
            <a:off x="110625" y="1624438"/>
            <a:ext cx="4125075" cy="2210325"/>
          </a:xfrm>
          <a:prstGeom prst="rect">
            <a:avLst/>
          </a:prstGeom>
          <a:noFill/>
          <a:ln>
            <a:noFill/>
          </a:ln>
        </p:spPr>
      </p:pic>
      <p:pic>
        <p:nvPicPr>
          <p:cNvPr id="98" name="Google Shape;98;p19"/>
          <p:cNvPicPr preferRelativeResize="0"/>
          <p:nvPr/>
        </p:nvPicPr>
        <p:blipFill>
          <a:blip r:embed="rId4">
            <a:alphaModFix/>
          </a:blip>
          <a:stretch>
            <a:fillRect/>
          </a:stretch>
        </p:blipFill>
        <p:spPr>
          <a:xfrm>
            <a:off x="4235700" y="1484238"/>
            <a:ext cx="4824375" cy="24907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2" name="Shape 102"/>
        <p:cNvGrpSpPr/>
        <p:nvPr/>
      </p:nvGrpSpPr>
      <p:grpSpPr>
        <a:xfrm>
          <a:off x="0" y="0"/>
          <a:ext cx="0" cy="0"/>
          <a:chOff x="0" y="0"/>
          <a:chExt cx="0" cy="0"/>
        </a:xfrm>
      </p:grpSpPr>
      <p:sp>
        <p:nvSpPr>
          <p:cNvPr id="103" name="Google Shape;103;p2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zh-CN"/>
              <a:t>Example Representative Article</a:t>
            </a:r>
            <a:endParaRPr/>
          </a:p>
        </p:txBody>
      </p:sp>
      <p:sp>
        <p:nvSpPr>
          <p:cNvPr id="104" name="Google Shape;104;p20"/>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zh-CN" sz="1200"/>
              <a:t>Presidential Proclamation Honoring the Victims of the Tragedy in Parkland, Florida: Our Nation grieves with those who have lost loved ones in the shooting at the Marjory Stoneman Douglas High School in Parkland, Florida. As a mark of solemn respect for the victims of the terrible act of violence perpetrated on February 14, 2018, by the authority vested in me as President of the United States by the Constitution and the laws of the United States of America, I hereby order that the flag of the United States shall be flown at half-staff at the White House and upon all public buildings and grounds, at all military posts and naval stations, and on all naval vessels of the Federal Government in the District of Columbia and throughout the United States and its Territories and possessions until sunset, February 19, 2018. I also direct that the flag shall be flown at half-staff for the same length of time at all United States embassies, legations, consular offices, and other facilities abroad, including all military facilities and naval vessels and stations. IN WITNESS WHEREOF, I have hereunto set my hand this fifteenth day of February, in the year of our Lord two thousand eighteen, and of the Independence of the United States of America the two hundred and forty-second.</a:t>
            </a:r>
            <a:endParaRPr sz="12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8" name="Shape 108"/>
        <p:cNvGrpSpPr/>
        <p:nvPr/>
      </p:nvGrpSpPr>
      <p:grpSpPr>
        <a:xfrm>
          <a:off x="0" y="0"/>
          <a:ext cx="0" cy="0"/>
          <a:chOff x="0" y="0"/>
          <a:chExt cx="0" cy="0"/>
        </a:xfrm>
      </p:grpSpPr>
      <p:sp>
        <p:nvSpPr>
          <p:cNvPr id="109" name="Google Shape;109;p2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zh-CN"/>
              <a:t>Generated Summaries for Representative Article</a:t>
            </a:r>
            <a:endParaRPr/>
          </a:p>
        </p:txBody>
      </p:sp>
      <p:sp>
        <p:nvSpPr>
          <p:cNvPr id="110" name="Google Shape;110;p21"/>
          <p:cNvSpPr txBox="1"/>
          <p:nvPr>
            <p:ph idx="1" type="body"/>
          </p:nvPr>
        </p:nvSpPr>
        <p:spPr>
          <a:xfrm>
            <a:off x="311650" y="1190375"/>
            <a:ext cx="3671700" cy="1184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zh-CN" sz="1200">
                <a:highlight>
                  <a:srgbClr val="FFFFFF"/>
                </a:highlight>
                <a:latin typeface="Arial"/>
                <a:ea typeface="Arial"/>
                <a:cs typeface="Arial"/>
                <a:sym typeface="Arial"/>
              </a:rPr>
              <a:t>The victims of the united states shall be flown at half-staff at the white house. The united states of america, i hereby order that the flag of the united states shall be flown at half-staff at the white house. The flag of the united states shall be flown at half-staff for the same length of time.</a:t>
            </a:r>
            <a:endParaRPr sz="1200">
              <a:latin typeface="Arial"/>
              <a:ea typeface="Arial"/>
              <a:cs typeface="Arial"/>
              <a:sym typeface="Arial"/>
            </a:endParaRPr>
          </a:p>
        </p:txBody>
      </p:sp>
      <p:sp>
        <p:nvSpPr>
          <p:cNvPr id="111" name="Google Shape;111;p21"/>
          <p:cNvSpPr txBox="1"/>
          <p:nvPr/>
        </p:nvSpPr>
        <p:spPr>
          <a:xfrm>
            <a:off x="3983350" y="1190375"/>
            <a:ext cx="4848900" cy="1879200"/>
          </a:xfrm>
          <a:prstGeom prst="rect">
            <a:avLst/>
          </a:prstGeom>
          <a:no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zh-CN" sz="1200">
                <a:solidFill>
                  <a:schemeClr val="dk1"/>
                </a:solidFill>
              </a:rPr>
              <a:t>Presidential proclamation honoring the victims of the tragedy in parkland, florida. As a mark of solemn respect for the victims of the terrible act of violence perpetrated on february 14, 2018, by the authority vested in me as president of the united states of america, i hereby order that the flag of the united states shall be flown at half-staff at the white house and upon all public buildings and grounds, at all military posts and naval stations. In witness whereof, i have hereunto set my hand this fifteenth day of february, in the year of our lord two thousand eighteen years.</a:t>
            </a:r>
            <a:endParaRPr sz="1200"/>
          </a:p>
        </p:txBody>
      </p:sp>
      <p:sp>
        <p:nvSpPr>
          <p:cNvPr id="112" name="Google Shape;112;p21"/>
          <p:cNvSpPr txBox="1"/>
          <p:nvPr/>
        </p:nvSpPr>
        <p:spPr>
          <a:xfrm>
            <a:off x="1614300" y="3460550"/>
            <a:ext cx="5915400" cy="1158300"/>
          </a:xfrm>
          <a:prstGeom prst="rect">
            <a:avLst/>
          </a:prstGeom>
          <a:no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zh-CN" sz="1200">
                <a:solidFill>
                  <a:schemeClr val="dk1"/>
                </a:solidFill>
              </a:rPr>
              <a:t>Use the transcript to help students with reading comprehension and vocabulary. The flag shall be flown at half-staff for the same length of time at all united states embassies, consular offices, and other facilities and naval vessels. He set my hand this fifteenth day of february, in the year of our lord two thousand eighteen. Presidential proclamation honoring the victims of the tragedy in parkland, florida our nation grieves with those who have lost loved ones.</a:t>
            </a:r>
            <a:endParaRPr sz="1200"/>
          </a:p>
        </p:txBody>
      </p:sp>
      <p:sp>
        <p:nvSpPr>
          <p:cNvPr id="113" name="Google Shape;113;p21"/>
          <p:cNvSpPr txBox="1"/>
          <p:nvPr/>
        </p:nvSpPr>
        <p:spPr>
          <a:xfrm>
            <a:off x="1642150" y="2571750"/>
            <a:ext cx="1010700" cy="268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zh-CN">
                <a:solidFill>
                  <a:srgbClr val="FF0000"/>
                </a:solidFill>
              </a:rPr>
              <a:t>Seq2Seq</a:t>
            </a:r>
            <a:endParaRPr b="1">
              <a:solidFill>
                <a:srgbClr val="FF0000"/>
              </a:solidFill>
            </a:endParaRPr>
          </a:p>
        </p:txBody>
      </p:sp>
      <p:sp>
        <p:nvSpPr>
          <p:cNvPr id="114" name="Google Shape;114;p21"/>
          <p:cNvSpPr txBox="1"/>
          <p:nvPr/>
        </p:nvSpPr>
        <p:spPr>
          <a:xfrm>
            <a:off x="6105550" y="3069575"/>
            <a:ext cx="604500" cy="312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zh-CN">
                <a:solidFill>
                  <a:srgbClr val="FF0000"/>
                </a:solidFill>
              </a:rPr>
              <a:t>PGN</a:t>
            </a:r>
            <a:endParaRPr/>
          </a:p>
        </p:txBody>
      </p:sp>
      <p:sp>
        <p:nvSpPr>
          <p:cNvPr id="115" name="Google Shape;115;p21"/>
          <p:cNvSpPr txBox="1"/>
          <p:nvPr/>
        </p:nvSpPr>
        <p:spPr>
          <a:xfrm>
            <a:off x="4170750" y="4618850"/>
            <a:ext cx="802500" cy="312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zh-CN">
                <a:solidFill>
                  <a:srgbClr val="FF0000"/>
                </a:solidFill>
              </a:rPr>
              <a:t>REAN</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