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notesSlides/notesSlide8.xml" ContentType="application/vnd.openxmlformats-officedocument.presentationml.notesSlide+xml"/>
  <Override PartName="/ppt/charts/chart2.xml" ContentType="application/vnd.openxmlformats-officedocument.drawingml.chart+xml"/>
  <Override PartName="/ppt/drawings/drawing2.xml" ContentType="application/vnd.openxmlformats-officedocument.drawingml.chartshapes+xml"/>
  <Override PartName="/ppt/notesSlides/notesSlide9.xml" ContentType="application/vnd.openxmlformats-officedocument.presentationml.notesSlide+xml"/>
  <Override PartName="/ppt/charts/chart3.xml" ContentType="application/vnd.openxmlformats-officedocument.drawingml.chart+xml"/>
  <Override PartName="/ppt/drawings/drawing3.xml" ContentType="application/vnd.openxmlformats-officedocument.drawingml.chartshapes+xml"/>
  <Override PartName="/ppt/notesSlides/notesSlide10.xml" ContentType="application/vnd.openxmlformats-officedocument.presentationml.notesSlide+xml"/>
  <Override PartName="/ppt/charts/chart4.xml" ContentType="application/vnd.openxmlformats-officedocument.drawingml.chart+xml"/>
  <Override PartName="/ppt/drawings/drawing4.xml" ContentType="application/vnd.openxmlformats-officedocument.drawingml.chartshapes+xml"/>
  <Override PartName="/ppt/notesSlides/notesSlide11.xml" ContentType="application/vnd.openxmlformats-officedocument.presentationml.notesSlide+xml"/>
  <Override PartName="/ppt/charts/chart5.xml" ContentType="application/vnd.openxmlformats-officedocument.drawingml.chart+xml"/>
  <Override PartName="/ppt/drawings/drawing5.xml" ContentType="application/vnd.openxmlformats-officedocument.drawingml.chartshapes+xml"/>
  <Override PartName="/ppt/notesSlides/notesSlide12.xml" ContentType="application/vnd.openxmlformats-officedocument.presentationml.notesSlide+xml"/>
  <Override PartName="/ppt/charts/chart6.xml" ContentType="application/vnd.openxmlformats-officedocument.drawingml.chart+xml"/>
  <Override PartName="/ppt/drawings/drawing6.xml" ContentType="application/vnd.openxmlformats-officedocument.drawingml.chartshapes+xml"/>
  <Override PartName="/ppt/notesSlides/notesSlide13.xml" ContentType="application/vnd.openxmlformats-officedocument.presentationml.notesSlide+xml"/>
  <Override PartName="/ppt/charts/chart7.xml" ContentType="application/vnd.openxmlformats-officedocument.drawingml.chart+xml"/>
  <Override PartName="/ppt/drawings/drawing7.xml" ContentType="application/vnd.openxmlformats-officedocument.drawingml.chartshapes+xml"/>
  <Override PartName="/ppt/notesSlides/notesSlide14.xml" ContentType="application/vnd.openxmlformats-officedocument.presentationml.notesSlide+xml"/>
  <Override PartName="/ppt/charts/chart8.xml" ContentType="application/vnd.openxmlformats-officedocument.drawingml.chart+xml"/>
  <Override PartName="/ppt/drawings/drawing8.xml" ContentType="application/vnd.openxmlformats-officedocument.drawingml.chartshapes+xml"/>
  <Override PartName="/ppt/notesSlides/notesSlide15.xml" ContentType="application/vnd.openxmlformats-officedocument.presentationml.notesSlide+xml"/>
  <Override PartName="/ppt/charts/chart9.xml" ContentType="application/vnd.openxmlformats-officedocument.drawingml.chart+xml"/>
  <Override PartName="/ppt/drawings/drawing9.xml" ContentType="application/vnd.openxmlformats-officedocument.drawingml.chartshapes+xml"/>
  <Override PartName="/ppt/charts/chart10.xml" ContentType="application/vnd.openxmlformats-officedocument.drawingml.chart+xml"/>
  <Override PartName="/ppt/drawings/drawing10.xml" ContentType="application/vnd.openxmlformats-officedocument.drawingml.chartshapes+xml"/>
  <Override PartName="/ppt/notesSlides/notesSlide16.xml" ContentType="application/vnd.openxmlformats-officedocument.presentationml.notesSlide+xml"/>
  <Override PartName="/ppt/charts/chart11.xml" ContentType="application/vnd.openxmlformats-officedocument.drawingml.chart+xml"/>
  <Override PartName="/ppt/drawings/drawing11.xml" ContentType="application/vnd.openxmlformats-officedocument.drawingml.chartshapes+xml"/>
  <Override PartName="/ppt/notesSlides/notesSlide17.xml" ContentType="application/vnd.openxmlformats-officedocument.presentationml.notesSlide+xml"/>
  <Override PartName="/ppt/charts/chart12.xml" ContentType="application/vnd.openxmlformats-officedocument.drawingml.chart+xml"/>
  <Override PartName="/ppt/drawings/drawing12.xml" ContentType="application/vnd.openxmlformats-officedocument.drawingml.chartshapes+xml"/>
  <Override PartName="/ppt/notesSlides/notesSlide18.xml" ContentType="application/vnd.openxmlformats-officedocument.presentationml.notesSlide+xml"/>
  <Override PartName="/ppt/charts/chart13.xml" ContentType="application/vnd.openxmlformats-officedocument.drawingml.chart+xml"/>
  <Override PartName="/ppt/drawings/drawing13.xml" ContentType="application/vnd.openxmlformats-officedocument.drawingml.chartshapes+xml"/>
  <Override PartName="/ppt/notesSlides/notesSlide19.xml" ContentType="application/vnd.openxmlformats-officedocument.presentationml.notesSlide+xml"/>
  <Override PartName="/ppt/charts/chart14.xml" ContentType="application/vnd.openxmlformats-officedocument.drawingml.chart+xml"/>
  <Override PartName="/ppt/drawings/drawing14.xml" ContentType="application/vnd.openxmlformats-officedocument.drawingml.chartshapes+xml"/>
  <Override PartName="/ppt/notesSlides/notesSlide20.xml" ContentType="application/vnd.openxmlformats-officedocument.presentationml.notesSlide+xml"/>
  <Override PartName="/ppt/charts/chart15.xml" ContentType="application/vnd.openxmlformats-officedocument.drawingml.chart+xml"/>
  <Override PartName="/ppt/drawings/drawing15.xml" ContentType="application/vnd.openxmlformats-officedocument.drawingml.chartshapes+xml"/>
  <Override PartName="/ppt/notesSlides/notesSlide21.xml" ContentType="application/vnd.openxmlformats-officedocument.presentationml.notesSlide+xml"/>
  <Override PartName="/ppt/charts/chart16.xml" ContentType="application/vnd.openxmlformats-officedocument.drawingml.chart+xml"/>
  <Override PartName="/ppt/drawings/drawing16.xml" ContentType="application/vnd.openxmlformats-officedocument.drawingml.chartshapes+xml"/>
  <Override PartName="/ppt/notesSlides/notesSlide22.xml" ContentType="application/vnd.openxmlformats-officedocument.presentationml.notesSlide+xml"/>
  <Override PartName="/ppt/charts/chart17.xml" ContentType="application/vnd.openxmlformats-officedocument.drawingml.chart+xml"/>
  <Override PartName="/ppt/drawings/drawing17.xml" ContentType="application/vnd.openxmlformats-officedocument.drawingml.chartshapes+xml"/>
  <Override PartName="/ppt/notesSlides/notesSlide23.xml" ContentType="application/vnd.openxmlformats-officedocument.presentationml.notesSlide+xml"/>
  <Override PartName="/ppt/charts/chart18.xml" ContentType="application/vnd.openxmlformats-officedocument.drawingml.chart+xml"/>
  <Override PartName="/ppt/drawings/drawing18.xml" ContentType="application/vnd.openxmlformats-officedocument.drawingml.chartshapes+xml"/>
  <Override PartName="/ppt/notesSlides/notesSlide24.xml" ContentType="application/vnd.openxmlformats-officedocument.presentationml.notesSlide+xml"/>
  <Override PartName="/ppt/charts/chart19.xml" ContentType="application/vnd.openxmlformats-officedocument.drawingml.chart+xml"/>
  <Override PartName="/ppt/drawings/drawing19.xml" ContentType="application/vnd.openxmlformats-officedocument.drawingml.chartshapes+xml"/>
  <Override PartName="/ppt/notesSlides/notesSlide25.xml" ContentType="application/vnd.openxmlformats-officedocument.presentationml.notesSlide+xml"/>
  <Override PartName="/ppt/charts/chart20.xml" ContentType="application/vnd.openxmlformats-officedocument.drawingml.chart+xml"/>
  <Override PartName="/ppt/notesSlides/notesSlide26.xml" ContentType="application/vnd.openxmlformats-officedocument.presentationml.notesSlide+xml"/>
  <Override PartName="/ppt/charts/chart21.xml" ContentType="application/vnd.openxmlformats-officedocument.drawingml.chart+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45"/>
  </p:notesMasterIdLst>
  <p:sldIdLst>
    <p:sldId id="286" r:id="rId2"/>
    <p:sldId id="303" r:id="rId3"/>
    <p:sldId id="302" r:id="rId4"/>
    <p:sldId id="306" r:id="rId5"/>
    <p:sldId id="307" r:id="rId6"/>
    <p:sldId id="305" r:id="rId7"/>
    <p:sldId id="309" r:id="rId8"/>
    <p:sldId id="285" r:id="rId9"/>
    <p:sldId id="283" r:id="rId10"/>
    <p:sldId id="299" r:id="rId11"/>
    <p:sldId id="300" r:id="rId12"/>
    <p:sldId id="308" r:id="rId13"/>
    <p:sldId id="301" r:id="rId14"/>
    <p:sldId id="310" r:id="rId15"/>
    <p:sldId id="257" r:id="rId16"/>
    <p:sldId id="258" r:id="rId17"/>
    <p:sldId id="259" r:id="rId18"/>
    <p:sldId id="260" r:id="rId19"/>
    <p:sldId id="261" r:id="rId20"/>
    <p:sldId id="262" r:id="rId21"/>
    <p:sldId id="263" r:id="rId22"/>
    <p:sldId id="264" r:id="rId23"/>
    <p:sldId id="265" r:id="rId24"/>
    <p:sldId id="266" r:id="rId25"/>
    <p:sldId id="267" r:id="rId26"/>
    <p:sldId id="318" r:id="rId27"/>
    <p:sldId id="269" r:id="rId28"/>
    <p:sldId id="319" r:id="rId29"/>
    <p:sldId id="320" r:id="rId30"/>
    <p:sldId id="321" r:id="rId31"/>
    <p:sldId id="322" r:id="rId32"/>
    <p:sldId id="312" r:id="rId33"/>
    <p:sldId id="313" r:id="rId34"/>
    <p:sldId id="314" r:id="rId35"/>
    <p:sldId id="304" r:id="rId36"/>
    <p:sldId id="278" r:id="rId37"/>
    <p:sldId id="323" r:id="rId38"/>
    <p:sldId id="279" r:id="rId39"/>
    <p:sldId id="317" r:id="rId40"/>
    <p:sldId id="311" r:id="rId41"/>
    <p:sldId id="281" r:id="rId42"/>
    <p:sldId id="315" r:id="rId43"/>
    <p:sldId id="316" r:id="rId4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8429" autoAdjust="0"/>
  </p:normalViewPr>
  <p:slideViewPr>
    <p:cSldViewPr>
      <p:cViewPr varScale="1">
        <p:scale>
          <a:sx n="77" d="100"/>
          <a:sy n="77" d="100"/>
        </p:scale>
        <p:origin x="-1568"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printerSettings" Target="printerSettings/printerSettings1.bin"/><Relationship Id="rId47" Type="http://schemas.openxmlformats.org/officeDocument/2006/relationships/presProps" Target="presProps.xml"/><Relationship Id="rId48" Type="http://schemas.openxmlformats.org/officeDocument/2006/relationships/viewProps" Target="viewProps.xml"/><Relationship Id="rId49" Type="http://schemas.openxmlformats.org/officeDocument/2006/relationships/theme" Target="theme/theme1.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50"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oleObject" Target="file:///C:\Users\Alisha\Documents\Group%20Means.xlsx" TargetMode="External"/><Relationship Id="rId2" Type="http://schemas.openxmlformats.org/officeDocument/2006/relationships/chartUserShapes" Target="../drawings/drawing1.xml"/></Relationships>
</file>

<file path=ppt/charts/_rels/chart10.xml.rels><?xml version="1.0" encoding="UTF-8" standalone="yes"?>
<Relationships xmlns="http://schemas.openxmlformats.org/package/2006/relationships"><Relationship Id="rId1" Type="http://schemas.openxmlformats.org/officeDocument/2006/relationships/oleObject" Target="file:///C:\Users\Alisha\Documents\Group%20Means.xlsx" TargetMode="External"/><Relationship Id="rId2" Type="http://schemas.openxmlformats.org/officeDocument/2006/relationships/chartUserShapes" Target="../drawings/drawing10.xml"/></Relationships>
</file>

<file path=ppt/charts/_rels/chart11.xml.rels><?xml version="1.0" encoding="UTF-8" standalone="yes"?>
<Relationships xmlns="http://schemas.openxmlformats.org/package/2006/relationships"><Relationship Id="rId1" Type="http://schemas.openxmlformats.org/officeDocument/2006/relationships/oleObject" Target="file:///C:\Users\Alisha\Desktop\4QQ3%20Dataset.xlsx" TargetMode="External"/><Relationship Id="rId2" Type="http://schemas.openxmlformats.org/officeDocument/2006/relationships/chartUserShapes" Target="../drawings/drawing11.xml"/></Relationships>
</file>

<file path=ppt/charts/_rels/chart12.xml.rels><?xml version="1.0" encoding="UTF-8" standalone="yes"?>
<Relationships xmlns="http://schemas.openxmlformats.org/package/2006/relationships"><Relationship Id="rId1" Type="http://schemas.openxmlformats.org/officeDocument/2006/relationships/oleObject" Target="file:///C:\Users\Alisha\Desktop\4QQ3%20Dataset.xlsx" TargetMode="External"/><Relationship Id="rId2" Type="http://schemas.openxmlformats.org/officeDocument/2006/relationships/chartUserShapes" Target="../drawings/drawing12.xml"/></Relationships>
</file>

<file path=ppt/charts/_rels/chart13.xml.rels><?xml version="1.0" encoding="UTF-8" standalone="yes"?>
<Relationships xmlns="http://schemas.openxmlformats.org/package/2006/relationships"><Relationship Id="rId1" Type="http://schemas.openxmlformats.org/officeDocument/2006/relationships/oleObject" Target="file:///C:\Users\Alisha\Documents\Group%20Means.xlsx" TargetMode="External"/><Relationship Id="rId2" Type="http://schemas.openxmlformats.org/officeDocument/2006/relationships/chartUserShapes" Target="../drawings/drawing13.xml"/></Relationships>
</file>

<file path=ppt/charts/_rels/chart14.xml.rels><?xml version="1.0" encoding="UTF-8" standalone="yes"?>
<Relationships xmlns="http://schemas.openxmlformats.org/package/2006/relationships"><Relationship Id="rId1" Type="http://schemas.openxmlformats.org/officeDocument/2006/relationships/oleObject" Target="file:///C:\Users\Alisha\Documents\Group%20Means.xlsx" TargetMode="External"/><Relationship Id="rId2" Type="http://schemas.openxmlformats.org/officeDocument/2006/relationships/chartUserShapes" Target="../drawings/drawing14.xml"/></Relationships>
</file>

<file path=ppt/charts/_rels/chart15.xml.rels><?xml version="1.0" encoding="UTF-8" standalone="yes"?>
<Relationships xmlns="http://schemas.openxmlformats.org/package/2006/relationships"><Relationship Id="rId1" Type="http://schemas.openxmlformats.org/officeDocument/2006/relationships/oleObject" Target="file:///C:\Users\Alisha\Documents\Group%20Means.xlsx" TargetMode="External"/><Relationship Id="rId2" Type="http://schemas.openxmlformats.org/officeDocument/2006/relationships/chartUserShapes" Target="../drawings/drawing15.xml"/></Relationships>
</file>

<file path=ppt/charts/_rels/chart16.xml.rels><?xml version="1.0" encoding="UTF-8" standalone="yes"?>
<Relationships xmlns="http://schemas.openxmlformats.org/package/2006/relationships"><Relationship Id="rId1" Type="http://schemas.openxmlformats.org/officeDocument/2006/relationships/oleObject" Target="file:///C:\Users\Alisha\Documents\Group%20Means.xlsx" TargetMode="External"/><Relationship Id="rId2" Type="http://schemas.openxmlformats.org/officeDocument/2006/relationships/chartUserShapes" Target="../drawings/drawing16.xml"/></Relationships>
</file>

<file path=ppt/charts/_rels/chart17.xml.rels><?xml version="1.0" encoding="UTF-8" standalone="yes"?>
<Relationships xmlns="http://schemas.openxmlformats.org/package/2006/relationships"><Relationship Id="rId1" Type="http://schemas.openxmlformats.org/officeDocument/2006/relationships/oleObject" Target="file:///C:\Users\Alisha\Documents\Group%20Means.xlsx" TargetMode="External"/><Relationship Id="rId2" Type="http://schemas.openxmlformats.org/officeDocument/2006/relationships/chartUserShapes" Target="../drawings/drawing17.xml"/></Relationships>
</file>

<file path=ppt/charts/_rels/chart18.xml.rels><?xml version="1.0" encoding="UTF-8" standalone="yes"?>
<Relationships xmlns="http://schemas.openxmlformats.org/package/2006/relationships"><Relationship Id="rId1" Type="http://schemas.openxmlformats.org/officeDocument/2006/relationships/oleObject" Target="file:///C:\Users\Alisha\Documents\Group%20Means.xlsx" TargetMode="External"/><Relationship Id="rId2" Type="http://schemas.openxmlformats.org/officeDocument/2006/relationships/chartUserShapes" Target="../drawings/drawing18.xml"/></Relationships>
</file>

<file path=ppt/charts/_rels/chart19.xml.rels><?xml version="1.0" encoding="UTF-8" standalone="yes"?>
<Relationships xmlns="http://schemas.openxmlformats.org/package/2006/relationships"><Relationship Id="rId1" Type="http://schemas.openxmlformats.org/officeDocument/2006/relationships/oleObject" Target="file:///C:\Users\Alisha\Documents\Group%20Means.xlsx" TargetMode="External"/><Relationship Id="rId2" Type="http://schemas.openxmlformats.org/officeDocument/2006/relationships/chartUserShapes" Target="../drawings/drawing19.xml"/></Relationships>
</file>

<file path=ppt/charts/_rels/chart2.xml.rels><?xml version="1.0" encoding="UTF-8" standalone="yes"?>
<Relationships xmlns="http://schemas.openxmlformats.org/package/2006/relationships"><Relationship Id="rId1" Type="http://schemas.openxmlformats.org/officeDocument/2006/relationships/oleObject" Target="file:///C:\Users\Alisha\Documents\Group%20Means.xlsx" TargetMode="External"/><Relationship Id="rId2" Type="http://schemas.openxmlformats.org/officeDocument/2006/relationships/chartUserShapes" Target="../drawings/drawing2.xml"/></Relationships>
</file>

<file path=ppt/charts/_rels/chart20.xml.rels><?xml version="1.0" encoding="UTF-8" standalone="yes"?>
<Relationships xmlns="http://schemas.openxmlformats.org/package/2006/relationships"><Relationship Id="rId1" Type="http://schemas.openxmlformats.org/officeDocument/2006/relationships/oleObject" Target="file:///C:\Users\Alisha\Documents\Group%20Means.xlsx" TargetMode="External"/></Relationships>
</file>

<file path=ppt/charts/_rels/chart21.xml.rels><?xml version="1.0" encoding="UTF-8" standalone="yes"?>
<Relationships xmlns="http://schemas.openxmlformats.org/package/2006/relationships"><Relationship Id="rId1" Type="http://schemas.openxmlformats.org/officeDocument/2006/relationships/oleObject" Target="file:///C:\Users\Alisha\Documents\Group%20Means.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Alisha\Documents\Group%20Means.xlsx" TargetMode="External"/><Relationship Id="rId2" Type="http://schemas.openxmlformats.org/officeDocument/2006/relationships/chartUserShapes" Target="../drawings/drawing3.xml"/></Relationships>
</file>

<file path=ppt/charts/_rels/chart4.xml.rels><?xml version="1.0" encoding="UTF-8" standalone="yes"?>
<Relationships xmlns="http://schemas.openxmlformats.org/package/2006/relationships"><Relationship Id="rId1" Type="http://schemas.openxmlformats.org/officeDocument/2006/relationships/oleObject" Target="file:///C:\Users\Alisha\Documents\Group%20Means.xlsx" TargetMode="External"/><Relationship Id="rId2" Type="http://schemas.openxmlformats.org/officeDocument/2006/relationships/chartUserShapes" Target="../drawings/drawing4.xml"/></Relationships>
</file>

<file path=ppt/charts/_rels/chart5.xml.rels><?xml version="1.0" encoding="UTF-8" standalone="yes"?>
<Relationships xmlns="http://schemas.openxmlformats.org/package/2006/relationships"><Relationship Id="rId1" Type="http://schemas.openxmlformats.org/officeDocument/2006/relationships/oleObject" Target="file:///C:\Users\Alisha\Documents\Group%20Means.xlsx" TargetMode="External"/><Relationship Id="rId2" Type="http://schemas.openxmlformats.org/officeDocument/2006/relationships/chartUserShapes" Target="../drawings/drawing5.xml"/></Relationships>
</file>

<file path=ppt/charts/_rels/chart6.xml.rels><?xml version="1.0" encoding="UTF-8" standalone="yes"?>
<Relationships xmlns="http://schemas.openxmlformats.org/package/2006/relationships"><Relationship Id="rId1" Type="http://schemas.openxmlformats.org/officeDocument/2006/relationships/oleObject" Target="file:///C:\Users\Alisha\Documents\Group%20Means.xlsx" TargetMode="External"/><Relationship Id="rId2" Type="http://schemas.openxmlformats.org/officeDocument/2006/relationships/chartUserShapes" Target="../drawings/drawing6.xml"/></Relationships>
</file>

<file path=ppt/charts/_rels/chart7.xml.rels><?xml version="1.0" encoding="UTF-8" standalone="yes"?>
<Relationships xmlns="http://schemas.openxmlformats.org/package/2006/relationships"><Relationship Id="rId1" Type="http://schemas.openxmlformats.org/officeDocument/2006/relationships/oleObject" Target="file:///C:\Users\Alisha\Documents\Group%20Means.xlsx" TargetMode="External"/><Relationship Id="rId2" Type="http://schemas.openxmlformats.org/officeDocument/2006/relationships/chartUserShapes" Target="../drawings/drawing7.xml"/></Relationships>
</file>

<file path=ppt/charts/_rels/chart8.xml.rels><?xml version="1.0" encoding="UTF-8" standalone="yes"?>
<Relationships xmlns="http://schemas.openxmlformats.org/package/2006/relationships"><Relationship Id="rId1" Type="http://schemas.openxmlformats.org/officeDocument/2006/relationships/oleObject" Target="file:///C:\Users\Alisha\Documents\Group%20Means.xlsx" TargetMode="External"/><Relationship Id="rId2" Type="http://schemas.openxmlformats.org/officeDocument/2006/relationships/chartUserShapes" Target="../drawings/drawing8.xml"/></Relationships>
</file>

<file path=ppt/charts/_rels/chart9.xml.rels><?xml version="1.0" encoding="UTF-8" standalone="yes"?>
<Relationships xmlns="http://schemas.openxmlformats.org/package/2006/relationships"><Relationship Id="rId1" Type="http://schemas.openxmlformats.org/officeDocument/2006/relationships/oleObject" Target="file:///C:\Users\Alisha\Documents\Group%20Means.xlsx" TargetMode="External"/><Relationship Id="rId2" Type="http://schemas.openxmlformats.org/officeDocument/2006/relationships/chartUserShapes" Target="../drawings/drawing9.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CES_D</a:t>
            </a:r>
          </a:p>
        </c:rich>
      </c:tx>
      <c:layout/>
      <c:overlay val="0"/>
    </c:title>
    <c:autoTitleDeleted val="0"/>
    <c:plotArea>
      <c:layout/>
      <c:barChart>
        <c:barDir val="col"/>
        <c:grouping val="clustered"/>
        <c:varyColors val="0"/>
        <c:ser>
          <c:idx val="0"/>
          <c:order val="0"/>
          <c:tx>
            <c:strRef>
              <c:f>Sheet1!$B$7</c:f>
              <c:strCache>
                <c:ptCount val="1"/>
                <c:pt idx="0">
                  <c:v>All Subjects</c:v>
                </c:pt>
              </c:strCache>
            </c:strRef>
          </c:tx>
          <c:spPr>
            <a:solidFill>
              <a:schemeClr val="accent4"/>
            </a:solidFill>
          </c:spPr>
          <c:invertIfNegative val="0"/>
          <c:cat>
            <c:strRef>
              <c:f>Sheet1!$C$6:$D$6</c:f>
              <c:strCache>
                <c:ptCount val="2"/>
                <c:pt idx="0">
                  <c:v>Admission</c:v>
                </c:pt>
                <c:pt idx="1">
                  <c:v>Discharge</c:v>
                </c:pt>
              </c:strCache>
            </c:strRef>
          </c:cat>
          <c:val>
            <c:numRef>
              <c:f>Sheet1!$C$7:$D$7</c:f>
              <c:numCache>
                <c:formatCode>General</c:formatCode>
                <c:ptCount val="2"/>
                <c:pt idx="0">
                  <c:v>61.0952380952381</c:v>
                </c:pt>
                <c:pt idx="1">
                  <c:v>44.01904761904728</c:v>
                </c:pt>
              </c:numCache>
            </c:numRef>
          </c:val>
        </c:ser>
        <c:dLbls>
          <c:showLegendKey val="0"/>
          <c:showVal val="0"/>
          <c:showCatName val="0"/>
          <c:showSerName val="0"/>
          <c:showPercent val="0"/>
          <c:showBubbleSize val="0"/>
        </c:dLbls>
        <c:gapWidth val="150"/>
        <c:axId val="-2127859864"/>
        <c:axId val="-2127847880"/>
      </c:barChart>
      <c:catAx>
        <c:axId val="-2127859864"/>
        <c:scaling>
          <c:orientation val="minMax"/>
        </c:scaling>
        <c:delete val="0"/>
        <c:axPos val="b"/>
        <c:title>
          <c:tx>
            <c:rich>
              <a:bodyPr/>
              <a:lstStyle/>
              <a:p>
                <a:pPr>
                  <a:defRPr/>
                </a:pPr>
                <a:r>
                  <a:rPr lang="en-CA"/>
                  <a:t>Session</a:t>
                </a:r>
              </a:p>
            </c:rich>
          </c:tx>
          <c:layout/>
          <c:overlay val="0"/>
        </c:title>
        <c:majorTickMark val="out"/>
        <c:minorTickMark val="none"/>
        <c:tickLblPos val="nextTo"/>
        <c:crossAx val="-2127847880"/>
        <c:crosses val="autoZero"/>
        <c:auto val="1"/>
        <c:lblAlgn val="ctr"/>
        <c:lblOffset val="100"/>
        <c:noMultiLvlLbl val="0"/>
      </c:catAx>
      <c:valAx>
        <c:axId val="-2127847880"/>
        <c:scaling>
          <c:orientation val="minMax"/>
        </c:scaling>
        <c:delete val="0"/>
        <c:axPos val="l"/>
        <c:title>
          <c:tx>
            <c:rich>
              <a:bodyPr rot="-5400000" vert="horz"/>
              <a:lstStyle/>
              <a:p>
                <a:pPr>
                  <a:defRPr/>
                </a:pPr>
                <a:r>
                  <a:rPr lang="en-CA"/>
                  <a:t>Score</a:t>
                </a:r>
              </a:p>
            </c:rich>
          </c:tx>
          <c:layout/>
          <c:overlay val="0"/>
        </c:title>
        <c:numFmt formatCode="General" sourceLinked="1"/>
        <c:majorTickMark val="out"/>
        <c:minorTickMark val="none"/>
        <c:tickLblPos val="nextTo"/>
        <c:crossAx val="-2127859864"/>
        <c:crosses val="autoZero"/>
        <c:crossBetween val="between"/>
      </c:valAx>
    </c:plotArea>
    <c:legend>
      <c:legendPos val="r"/>
      <c:layout/>
      <c:overlay val="0"/>
    </c:legend>
    <c:plotVisOnly val="1"/>
    <c:dispBlanksAs val="gap"/>
    <c:showDLblsOverMax val="0"/>
  </c:chart>
  <c:externalData r:id="rId1">
    <c:autoUpdate val="0"/>
  </c:externalData>
  <c:userShapes r:id="rId2"/>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CA"/>
              <a:t>PSOCQ_PCON</a:t>
            </a:r>
          </a:p>
        </c:rich>
      </c:tx>
      <c:layout/>
      <c:overlay val="0"/>
    </c:title>
    <c:autoTitleDeleted val="0"/>
    <c:plotArea>
      <c:layout/>
      <c:barChart>
        <c:barDir val="col"/>
        <c:grouping val="clustered"/>
        <c:varyColors val="0"/>
        <c:ser>
          <c:idx val="0"/>
          <c:order val="0"/>
          <c:tx>
            <c:strRef>
              <c:f>Sheet1!$B$149</c:f>
              <c:strCache>
                <c:ptCount val="1"/>
                <c:pt idx="0">
                  <c:v>All Subjects</c:v>
                </c:pt>
              </c:strCache>
            </c:strRef>
          </c:tx>
          <c:spPr>
            <a:solidFill>
              <a:schemeClr val="accent4"/>
            </a:solidFill>
          </c:spPr>
          <c:invertIfNegative val="0"/>
          <c:cat>
            <c:strRef>
              <c:f>Sheet1!$C$148:$D$148</c:f>
              <c:strCache>
                <c:ptCount val="2"/>
                <c:pt idx="0">
                  <c:v>Admission</c:v>
                </c:pt>
                <c:pt idx="1">
                  <c:v>Discharge</c:v>
                </c:pt>
              </c:strCache>
            </c:strRef>
          </c:cat>
          <c:val>
            <c:numRef>
              <c:f>Sheet1!$C$149:$D$149</c:f>
              <c:numCache>
                <c:formatCode>General</c:formatCode>
                <c:ptCount val="2"/>
                <c:pt idx="0">
                  <c:v>5.238095238095235</c:v>
                </c:pt>
                <c:pt idx="1">
                  <c:v>4.271428571428571</c:v>
                </c:pt>
              </c:numCache>
            </c:numRef>
          </c:val>
        </c:ser>
        <c:dLbls>
          <c:showLegendKey val="0"/>
          <c:showVal val="0"/>
          <c:showCatName val="0"/>
          <c:showSerName val="0"/>
          <c:showPercent val="0"/>
          <c:showBubbleSize val="0"/>
        </c:dLbls>
        <c:gapWidth val="150"/>
        <c:axId val="-2064309592"/>
        <c:axId val="-2064487672"/>
      </c:barChart>
      <c:catAx>
        <c:axId val="-2064309592"/>
        <c:scaling>
          <c:orientation val="minMax"/>
        </c:scaling>
        <c:delete val="0"/>
        <c:axPos val="b"/>
        <c:title>
          <c:tx>
            <c:rich>
              <a:bodyPr/>
              <a:lstStyle/>
              <a:p>
                <a:pPr>
                  <a:defRPr/>
                </a:pPr>
                <a:r>
                  <a:rPr lang="en-CA"/>
                  <a:t>Session</a:t>
                </a:r>
              </a:p>
            </c:rich>
          </c:tx>
          <c:layout/>
          <c:overlay val="0"/>
        </c:title>
        <c:majorTickMark val="out"/>
        <c:minorTickMark val="none"/>
        <c:tickLblPos val="nextTo"/>
        <c:crossAx val="-2064487672"/>
        <c:crosses val="autoZero"/>
        <c:auto val="1"/>
        <c:lblAlgn val="ctr"/>
        <c:lblOffset val="100"/>
        <c:noMultiLvlLbl val="0"/>
      </c:catAx>
      <c:valAx>
        <c:axId val="-2064487672"/>
        <c:scaling>
          <c:orientation val="minMax"/>
        </c:scaling>
        <c:delete val="0"/>
        <c:axPos val="l"/>
        <c:title>
          <c:tx>
            <c:rich>
              <a:bodyPr rot="-5400000" vert="horz"/>
              <a:lstStyle/>
              <a:p>
                <a:pPr>
                  <a:defRPr/>
                </a:pPr>
                <a:r>
                  <a:rPr lang="en-CA"/>
                  <a:t>Score</a:t>
                </a:r>
              </a:p>
            </c:rich>
          </c:tx>
          <c:layout/>
          <c:overlay val="0"/>
        </c:title>
        <c:numFmt formatCode="General" sourceLinked="1"/>
        <c:majorTickMark val="out"/>
        <c:minorTickMark val="none"/>
        <c:tickLblPos val="nextTo"/>
        <c:crossAx val="-2064309592"/>
        <c:crosses val="autoZero"/>
        <c:crossBetween val="between"/>
      </c:valAx>
    </c:plotArea>
    <c:legend>
      <c:legendPos val="r"/>
      <c:layout/>
      <c:overlay val="0"/>
    </c:legend>
    <c:plotVisOnly val="1"/>
    <c:dispBlanksAs val="gap"/>
    <c:showDLblsOverMax val="0"/>
  </c:chart>
  <c:externalData r:id="rId1">
    <c:autoUpdate val="0"/>
  </c:externalData>
  <c:userShapes r:id="rId2"/>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a:t>PSOCQ_ACT</a:t>
            </a:r>
          </a:p>
        </c:rich>
      </c:tx>
      <c:layout/>
      <c:overlay val="0"/>
    </c:title>
    <c:autoTitleDeleted val="0"/>
    <c:plotArea>
      <c:layout/>
      <c:barChart>
        <c:barDir val="col"/>
        <c:grouping val="clustered"/>
        <c:varyColors val="0"/>
        <c:ser>
          <c:idx val="0"/>
          <c:order val="0"/>
          <c:tx>
            <c:strRef>
              <c:f>PSOCQ!$C$22</c:f>
              <c:strCache>
                <c:ptCount val="1"/>
                <c:pt idx="0">
                  <c:v>All Subjects</c:v>
                </c:pt>
              </c:strCache>
            </c:strRef>
          </c:tx>
          <c:spPr>
            <a:solidFill>
              <a:schemeClr val="accent4"/>
            </a:solidFill>
          </c:spPr>
          <c:invertIfNegative val="0"/>
          <c:cat>
            <c:strRef>
              <c:f>PSOCQ!$D$21:$E$21</c:f>
              <c:strCache>
                <c:ptCount val="2"/>
                <c:pt idx="0">
                  <c:v>Admission</c:v>
                </c:pt>
                <c:pt idx="1">
                  <c:v>Discharge</c:v>
                </c:pt>
              </c:strCache>
            </c:strRef>
          </c:cat>
          <c:val>
            <c:numRef>
              <c:f>PSOCQ!$D$22:$E$22</c:f>
              <c:numCache>
                <c:formatCode>General</c:formatCode>
                <c:ptCount val="2"/>
                <c:pt idx="0">
                  <c:v>3.329999999999999</c:v>
                </c:pt>
                <c:pt idx="1">
                  <c:v>4.119999999999997</c:v>
                </c:pt>
              </c:numCache>
            </c:numRef>
          </c:val>
        </c:ser>
        <c:dLbls>
          <c:showLegendKey val="0"/>
          <c:showVal val="0"/>
          <c:showCatName val="0"/>
          <c:showSerName val="0"/>
          <c:showPercent val="0"/>
          <c:showBubbleSize val="0"/>
        </c:dLbls>
        <c:gapWidth val="150"/>
        <c:axId val="-2096644376"/>
        <c:axId val="-2096446088"/>
      </c:barChart>
      <c:catAx>
        <c:axId val="-2096644376"/>
        <c:scaling>
          <c:orientation val="minMax"/>
        </c:scaling>
        <c:delete val="0"/>
        <c:axPos val="b"/>
        <c:title>
          <c:tx>
            <c:rich>
              <a:bodyPr/>
              <a:lstStyle/>
              <a:p>
                <a:pPr>
                  <a:defRPr/>
                </a:pPr>
                <a:r>
                  <a:rPr lang="en-CA"/>
                  <a:t>Session</a:t>
                </a:r>
              </a:p>
            </c:rich>
          </c:tx>
          <c:layout/>
          <c:overlay val="0"/>
        </c:title>
        <c:majorTickMark val="out"/>
        <c:minorTickMark val="none"/>
        <c:tickLblPos val="nextTo"/>
        <c:crossAx val="-2096446088"/>
        <c:crosses val="autoZero"/>
        <c:auto val="1"/>
        <c:lblAlgn val="ctr"/>
        <c:lblOffset val="100"/>
        <c:noMultiLvlLbl val="0"/>
      </c:catAx>
      <c:valAx>
        <c:axId val="-2096446088"/>
        <c:scaling>
          <c:orientation val="minMax"/>
          <c:max val="5.0"/>
        </c:scaling>
        <c:delete val="0"/>
        <c:axPos val="l"/>
        <c:title>
          <c:tx>
            <c:rich>
              <a:bodyPr rot="-5400000" vert="horz"/>
              <a:lstStyle/>
              <a:p>
                <a:pPr>
                  <a:defRPr/>
                </a:pPr>
                <a:r>
                  <a:rPr lang="en-CA"/>
                  <a:t>Score</a:t>
                </a:r>
              </a:p>
            </c:rich>
          </c:tx>
          <c:layout/>
          <c:overlay val="0"/>
        </c:title>
        <c:numFmt formatCode="General" sourceLinked="1"/>
        <c:majorTickMark val="out"/>
        <c:minorTickMark val="none"/>
        <c:tickLblPos val="nextTo"/>
        <c:crossAx val="-2096644376"/>
        <c:crosses val="autoZero"/>
        <c:crossBetween val="between"/>
        <c:majorUnit val="1.0"/>
      </c:valAx>
    </c:plotArea>
    <c:legend>
      <c:legendPos val="r"/>
      <c:layout/>
      <c:overlay val="0"/>
    </c:legend>
    <c:plotVisOnly val="1"/>
    <c:dispBlanksAs val="gap"/>
    <c:showDLblsOverMax val="0"/>
  </c:chart>
  <c:externalData r:id="rId1">
    <c:autoUpdate val="0"/>
  </c:externalData>
  <c:userShapes r:id="rId2"/>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4"/>
    </mc:Choice>
    <mc:Fallback>
      <c:style val="14"/>
    </mc:Fallback>
  </mc:AlternateContent>
  <c:chart>
    <c:title>
      <c:tx>
        <c:rich>
          <a:bodyPr/>
          <a:lstStyle/>
          <a:p>
            <a:pPr>
              <a:defRPr/>
            </a:pPr>
            <a:r>
              <a:rPr lang="en-CA" sz="1800" dirty="0"/>
              <a:t>PSCOQ_M</a:t>
            </a:r>
          </a:p>
        </c:rich>
      </c:tx>
      <c:overlay val="0"/>
    </c:title>
    <c:autoTitleDeleted val="0"/>
    <c:plotArea>
      <c:layout/>
      <c:barChart>
        <c:barDir val="col"/>
        <c:grouping val="clustered"/>
        <c:varyColors val="0"/>
        <c:ser>
          <c:idx val="0"/>
          <c:order val="0"/>
          <c:tx>
            <c:strRef>
              <c:f>PSOCQ!$C$40</c:f>
              <c:strCache>
                <c:ptCount val="1"/>
                <c:pt idx="0">
                  <c:v>All Subjects</c:v>
                </c:pt>
              </c:strCache>
            </c:strRef>
          </c:tx>
          <c:invertIfNegative val="0"/>
          <c:cat>
            <c:strRef>
              <c:f>PSOCQ!$D$39:$E$39</c:f>
              <c:strCache>
                <c:ptCount val="2"/>
                <c:pt idx="0">
                  <c:v>Admission</c:v>
                </c:pt>
                <c:pt idx="1">
                  <c:v>Discharge</c:v>
                </c:pt>
              </c:strCache>
            </c:strRef>
          </c:cat>
          <c:val>
            <c:numRef>
              <c:f>PSOCQ!$D$40:$E$40</c:f>
              <c:numCache>
                <c:formatCode>General</c:formatCode>
                <c:ptCount val="2"/>
                <c:pt idx="0">
                  <c:v>2.905</c:v>
                </c:pt>
                <c:pt idx="1">
                  <c:v>4.004999999999995</c:v>
                </c:pt>
              </c:numCache>
            </c:numRef>
          </c:val>
        </c:ser>
        <c:dLbls>
          <c:showLegendKey val="0"/>
          <c:showVal val="0"/>
          <c:showCatName val="0"/>
          <c:showSerName val="0"/>
          <c:showPercent val="0"/>
          <c:showBubbleSize val="0"/>
        </c:dLbls>
        <c:gapWidth val="150"/>
        <c:axId val="2115881064"/>
        <c:axId val="2115110504"/>
      </c:barChart>
      <c:catAx>
        <c:axId val="2115881064"/>
        <c:scaling>
          <c:orientation val="minMax"/>
        </c:scaling>
        <c:delete val="0"/>
        <c:axPos val="b"/>
        <c:title>
          <c:tx>
            <c:rich>
              <a:bodyPr/>
              <a:lstStyle/>
              <a:p>
                <a:pPr>
                  <a:defRPr/>
                </a:pPr>
                <a:r>
                  <a:rPr lang="en-CA"/>
                  <a:t>Session</a:t>
                </a:r>
              </a:p>
            </c:rich>
          </c:tx>
          <c:overlay val="0"/>
        </c:title>
        <c:majorTickMark val="out"/>
        <c:minorTickMark val="none"/>
        <c:tickLblPos val="nextTo"/>
        <c:crossAx val="2115110504"/>
        <c:crosses val="autoZero"/>
        <c:auto val="1"/>
        <c:lblAlgn val="ctr"/>
        <c:lblOffset val="100"/>
        <c:noMultiLvlLbl val="0"/>
      </c:catAx>
      <c:valAx>
        <c:axId val="2115110504"/>
        <c:scaling>
          <c:orientation val="minMax"/>
          <c:max val="5.0"/>
        </c:scaling>
        <c:delete val="0"/>
        <c:axPos val="l"/>
        <c:title>
          <c:tx>
            <c:rich>
              <a:bodyPr rot="-5400000" vert="horz"/>
              <a:lstStyle/>
              <a:p>
                <a:pPr>
                  <a:defRPr/>
                </a:pPr>
                <a:r>
                  <a:rPr lang="en-CA"/>
                  <a:t>Score</a:t>
                </a:r>
              </a:p>
            </c:rich>
          </c:tx>
          <c:overlay val="0"/>
        </c:title>
        <c:numFmt formatCode="General" sourceLinked="1"/>
        <c:majorTickMark val="out"/>
        <c:minorTickMark val="none"/>
        <c:tickLblPos val="nextTo"/>
        <c:crossAx val="2115881064"/>
        <c:crosses val="autoZero"/>
        <c:crossBetween val="between"/>
        <c:majorUnit val="1.0"/>
      </c:valAx>
    </c:plotArea>
    <c:legend>
      <c:legendPos val="r"/>
      <c:overlay val="0"/>
    </c:legend>
    <c:plotVisOnly val="1"/>
    <c:dispBlanksAs val="gap"/>
    <c:showDLblsOverMax val="0"/>
  </c:chart>
  <c:txPr>
    <a:bodyPr/>
    <a:lstStyle/>
    <a:p>
      <a:pPr>
        <a:defRPr sz="1800"/>
      </a:pPr>
      <a:endParaRPr lang="en-US"/>
    </a:p>
  </c:txPr>
  <c:externalData r:id="rId1">
    <c:autoUpdate val="0"/>
  </c:externalData>
  <c:userShapes r:id="rId2"/>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CPCI_GAR</a:t>
            </a:r>
          </a:p>
        </c:rich>
      </c:tx>
      <c:overlay val="0"/>
    </c:title>
    <c:autoTitleDeleted val="0"/>
    <c:plotArea>
      <c:layout/>
      <c:barChart>
        <c:barDir val="col"/>
        <c:grouping val="clustered"/>
        <c:varyColors val="0"/>
        <c:ser>
          <c:idx val="0"/>
          <c:order val="0"/>
          <c:tx>
            <c:strRef>
              <c:f>Sheet1!$B$199</c:f>
              <c:strCache>
                <c:ptCount val="1"/>
                <c:pt idx="0">
                  <c:v>All Subjects</c:v>
                </c:pt>
              </c:strCache>
            </c:strRef>
          </c:tx>
          <c:spPr>
            <a:solidFill>
              <a:schemeClr val="accent4"/>
            </a:solidFill>
          </c:spPr>
          <c:invertIfNegative val="0"/>
          <c:cat>
            <c:strRef>
              <c:f>Sheet1!$C$198:$D$198</c:f>
              <c:strCache>
                <c:ptCount val="2"/>
                <c:pt idx="0">
                  <c:v>Admission</c:v>
                </c:pt>
                <c:pt idx="1">
                  <c:v>Discharge</c:v>
                </c:pt>
              </c:strCache>
            </c:strRef>
          </c:cat>
          <c:val>
            <c:numRef>
              <c:f>Sheet1!$C$199:$D$199</c:f>
              <c:numCache>
                <c:formatCode>General</c:formatCode>
                <c:ptCount val="2"/>
                <c:pt idx="0">
                  <c:v>56.87333333333333</c:v>
                </c:pt>
                <c:pt idx="1">
                  <c:v>54.28761904761905</c:v>
                </c:pt>
              </c:numCache>
            </c:numRef>
          </c:val>
        </c:ser>
        <c:dLbls>
          <c:showLegendKey val="0"/>
          <c:showVal val="0"/>
          <c:showCatName val="0"/>
          <c:showSerName val="0"/>
          <c:showPercent val="0"/>
          <c:showBubbleSize val="0"/>
        </c:dLbls>
        <c:gapWidth val="150"/>
        <c:axId val="-2064134376"/>
        <c:axId val="-2099816392"/>
      </c:barChart>
      <c:catAx>
        <c:axId val="-2064134376"/>
        <c:scaling>
          <c:orientation val="minMax"/>
        </c:scaling>
        <c:delete val="0"/>
        <c:axPos val="b"/>
        <c:title>
          <c:tx>
            <c:rich>
              <a:bodyPr/>
              <a:lstStyle/>
              <a:p>
                <a:pPr>
                  <a:defRPr/>
                </a:pPr>
                <a:r>
                  <a:rPr lang="en-CA"/>
                  <a:t>Session</a:t>
                </a:r>
              </a:p>
            </c:rich>
          </c:tx>
          <c:overlay val="0"/>
        </c:title>
        <c:majorTickMark val="out"/>
        <c:minorTickMark val="none"/>
        <c:tickLblPos val="nextTo"/>
        <c:crossAx val="-2099816392"/>
        <c:crosses val="autoZero"/>
        <c:auto val="1"/>
        <c:lblAlgn val="ctr"/>
        <c:lblOffset val="100"/>
        <c:noMultiLvlLbl val="0"/>
      </c:catAx>
      <c:valAx>
        <c:axId val="-2099816392"/>
        <c:scaling>
          <c:orientation val="minMax"/>
        </c:scaling>
        <c:delete val="0"/>
        <c:axPos val="l"/>
        <c:title>
          <c:tx>
            <c:rich>
              <a:bodyPr rot="-5400000" vert="horz"/>
              <a:lstStyle/>
              <a:p>
                <a:pPr>
                  <a:defRPr/>
                </a:pPr>
                <a:r>
                  <a:rPr lang="en-CA"/>
                  <a:t>Score</a:t>
                </a:r>
              </a:p>
            </c:rich>
          </c:tx>
          <c:overlay val="0"/>
        </c:title>
        <c:numFmt formatCode="General" sourceLinked="1"/>
        <c:majorTickMark val="out"/>
        <c:minorTickMark val="none"/>
        <c:tickLblPos val="nextTo"/>
        <c:crossAx val="-2064134376"/>
        <c:crosses val="autoZero"/>
        <c:crossBetween val="between"/>
      </c:valAx>
    </c:plotArea>
    <c:legend>
      <c:legendPos val="r"/>
      <c:overlay val="0"/>
    </c:legend>
    <c:plotVisOnly val="1"/>
    <c:dispBlanksAs val="gap"/>
    <c:showDLblsOverMax val="0"/>
  </c:chart>
  <c:externalData r:id="rId1">
    <c:autoUpdate val="0"/>
  </c:externalData>
  <c:userShapes r:id="rId2"/>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CA"/>
              <a:t>CPCI_TP</a:t>
            </a:r>
          </a:p>
        </c:rich>
      </c:tx>
      <c:overlay val="1"/>
    </c:title>
    <c:autoTitleDeleted val="0"/>
    <c:plotArea>
      <c:layout/>
      <c:barChart>
        <c:barDir val="col"/>
        <c:grouping val="clustered"/>
        <c:varyColors val="0"/>
        <c:ser>
          <c:idx val="0"/>
          <c:order val="0"/>
          <c:tx>
            <c:strRef>
              <c:f>Sheet1!$B$213</c:f>
              <c:strCache>
                <c:ptCount val="1"/>
                <c:pt idx="0">
                  <c:v>Admission</c:v>
                </c:pt>
              </c:strCache>
            </c:strRef>
          </c:tx>
          <c:invertIfNegative val="0"/>
          <c:cat>
            <c:strRef>
              <c:f>Sheet1!$C$212:$D$212</c:f>
              <c:strCache>
                <c:ptCount val="2"/>
                <c:pt idx="0">
                  <c:v>Veteran</c:v>
                </c:pt>
                <c:pt idx="1">
                  <c:v>Non-Veteran</c:v>
                </c:pt>
              </c:strCache>
            </c:strRef>
          </c:cat>
          <c:val>
            <c:numRef>
              <c:f>Sheet1!$C$213:$D$213</c:f>
              <c:numCache>
                <c:formatCode>General</c:formatCode>
                <c:ptCount val="2"/>
                <c:pt idx="0">
                  <c:v>22.5</c:v>
                </c:pt>
                <c:pt idx="1">
                  <c:v>19.9733333333331</c:v>
                </c:pt>
              </c:numCache>
            </c:numRef>
          </c:val>
        </c:ser>
        <c:ser>
          <c:idx val="1"/>
          <c:order val="1"/>
          <c:tx>
            <c:strRef>
              <c:f>Sheet1!$B$214</c:f>
              <c:strCache>
                <c:ptCount val="1"/>
                <c:pt idx="0">
                  <c:v>Discharge</c:v>
                </c:pt>
              </c:strCache>
            </c:strRef>
          </c:tx>
          <c:invertIfNegative val="0"/>
          <c:cat>
            <c:strRef>
              <c:f>Sheet1!$C$212:$D$212</c:f>
              <c:strCache>
                <c:ptCount val="2"/>
                <c:pt idx="0">
                  <c:v>Veteran</c:v>
                </c:pt>
                <c:pt idx="1">
                  <c:v>Non-Veteran</c:v>
                </c:pt>
              </c:strCache>
            </c:strRef>
          </c:cat>
          <c:val>
            <c:numRef>
              <c:f>Sheet1!$C$214:$D$214</c:f>
              <c:numCache>
                <c:formatCode>General</c:formatCode>
                <c:ptCount val="2"/>
                <c:pt idx="0">
                  <c:v>21.08571428571412</c:v>
                </c:pt>
                <c:pt idx="1">
                  <c:v>22.14</c:v>
                </c:pt>
              </c:numCache>
            </c:numRef>
          </c:val>
        </c:ser>
        <c:dLbls>
          <c:showLegendKey val="0"/>
          <c:showVal val="0"/>
          <c:showCatName val="0"/>
          <c:showSerName val="0"/>
          <c:showPercent val="0"/>
          <c:showBubbleSize val="0"/>
        </c:dLbls>
        <c:gapWidth val="150"/>
        <c:axId val="-2096458728"/>
        <c:axId val="-2140449496"/>
      </c:barChart>
      <c:catAx>
        <c:axId val="-2096458728"/>
        <c:scaling>
          <c:orientation val="minMax"/>
        </c:scaling>
        <c:delete val="0"/>
        <c:axPos val="b"/>
        <c:title>
          <c:tx>
            <c:rich>
              <a:bodyPr/>
              <a:lstStyle/>
              <a:p>
                <a:pPr>
                  <a:defRPr/>
                </a:pPr>
                <a:r>
                  <a:rPr lang="en-CA"/>
                  <a:t>Group</a:t>
                </a:r>
              </a:p>
            </c:rich>
          </c:tx>
          <c:overlay val="0"/>
        </c:title>
        <c:majorTickMark val="out"/>
        <c:minorTickMark val="none"/>
        <c:tickLblPos val="nextTo"/>
        <c:crossAx val="-2140449496"/>
        <c:crosses val="autoZero"/>
        <c:auto val="1"/>
        <c:lblAlgn val="ctr"/>
        <c:lblOffset val="100"/>
        <c:noMultiLvlLbl val="0"/>
      </c:catAx>
      <c:valAx>
        <c:axId val="-2140449496"/>
        <c:scaling>
          <c:orientation val="minMax"/>
        </c:scaling>
        <c:delete val="0"/>
        <c:axPos val="l"/>
        <c:title>
          <c:tx>
            <c:rich>
              <a:bodyPr rot="-5400000" vert="horz"/>
              <a:lstStyle/>
              <a:p>
                <a:pPr>
                  <a:defRPr/>
                </a:pPr>
                <a:r>
                  <a:rPr lang="en-CA"/>
                  <a:t>Score</a:t>
                </a:r>
              </a:p>
            </c:rich>
          </c:tx>
          <c:overlay val="0"/>
        </c:title>
        <c:numFmt formatCode="General" sourceLinked="1"/>
        <c:majorTickMark val="out"/>
        <c:minorTickMark val="none"/>
        <c:tickLblPos val="nextTo"/>
        <c:crossAx val="-2096458728"/>
        <c:crosses val="autoZero"/>
        <c:crossBetween val="between"/>
      </c:valAx>
    </c:plotArea>
    <c:legend>
      <c:legendPos val="r"/>
      <c:overlay val="0"/>
    </c:legend>
    <c:plotVisOnly val="1"/>
    <c:dispBlanksAs val="gap"/>
    <c:showDLblsOverMax val="0"/>
  </c:chart>
  <c:externalData r:id="rId1">
    <c:autoUpdate val="0"/>
  </c:externalData>
  <c:userShapes r:id="rId2"/>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CA"/>
              <a:t>CPCI_ES</a:t>
            </a:r>
          </a:p>
        </c:rich>
      </c:tx>
      <c:overlay val="0"/>
    </c:title>
    <c:autoTitleDeleted val="0"/>
    <c:plotArea>
      <c:layout>
        <c:manualLayout>
          <c:layoutTarget val="inner"/>
          <c:xMode val="edge"/>
          <c:yMode val="edge"/>
          <c:x val="0.130891294838145"/>
          <c:y val="0.190173884514436"/>
          <c:w val="0.64526290463692"/>
          <c:h val="0.591045129775442"/>
        </c:manualLayout>
      </c:layout>
      <c:barChart>
        <c:barDir val="col"/>
        <c:grouping val="clustered"/>
        <c:varyColors val="0"/>
        <c:ser>
          <c:idx val="0"/>
          <c:order val="0"/>
          <c:tx>
            <c:strRef>
              <c:f>Sheet1!$B$234</c:f>
              <c:strCache>
                <c:ptCount val="1"/>
                <c:pt idx="0">
                  <c:v>All Subjects</c:v>
                </c:pt>
              </c:strCache>
            </c:strRef>
          </c:tx>
          <c:spPr>
            <a:solidFill>
              <a:schemeClr val="accent4"/>
            </a:solidFill>
          </c:spPr>
          <c:invertIfNegative val="0"/>
          <c:cat>
            <c:strRef>
              <c:f>Sheet1!$C$233:$D$233</c:f>
              <c:strCache>
                <c:ptCount val="2"/>
                <c:pt idx="0">
                  <c:v>Admission</c:v>
                </c:pt>
                <c:pt idx="1">
                  <c:v>Discharge</c:v>
                </c:pt>
              </c:strCache>
            </c:strRef>
          </c:cat>
          <c:val>
            <c:numRef>
              <c:f>Sheet1!$C$234:$D$234</c:f>
              <c:numCache>
                <c:formatCode>General</c:formatCode>
                <c:ptCount val="2"/>
                <c:pt idx="0">
                  <c:v>47.91571428571424</c:v>
                </c:pt>
                <c:pt idx="1">
                  <c:v>62.46285714285715</c:v>
                </c:pt>
              </c:numCache>
            </c:numRef>
          </c:val>
        </c:ser>
        <c:dLbls>
          <c:showLegendKey val="0"/>
          <c:showVal val="0"/>
          <c:showCatName val="0"/>
          <c:showSerName val="0"/>
          <c:showPercent val="0"/>
          <c:showBubbleSize val="0"/>
        </c:dLbls>
        <c:gapWidth val="150"/>
        <c:axId val="-2126322104"/>
        <c:axId val="-2066317736"/>
      </c:barChart>
      <c:catAx>
        <c:axId val="-2126322104"/>
        <c:scaling>
          <c:orientation val="minMax"/>
        </c:scaling>
        <c:delete val="0"/>
        <c:axPos val="b"/>
        <c:title>
          <c:tx>
            <c:rich>
              <a:bodyPr/>
              <a:lstStyle/>
              <a:p>
                <a:pPr>
                  <a:defRPr/>
                </a:pPr>
                <a:r>
                  <a:rPr lang="en-CA"/>
                  <a:t>Session</a:t>
                </a:r>
              </a:p>
            </c:rich>
          </c:tx>
          <c:overlay val="0"/>
        </c:title>
        <c:majorTickMark val="out"/>
        <c:minorTickMark val="none"/>
        <c:tickLblPos val="nextTo"/>
        <c:crossAx val="-2066317736"/>
        <c:crosses val="autoZero"/>
        <c:auto val="1"/>
        <c:lblAlgn val="ctr"/>
        <c:lblOffset val="100"/>
        <c:noMultiLvlLbl val="0"/>
      </c:catAx>
      <c:valAx>
        <c:axId val="-2066317736"/>
        <c:scaling>
          <c:orientation val="minMax"/>
        </c:scaling>
        <c:delete val="0"/>
        <c:axPos val="l"/>
        <c:title>
          <c:tx>
            <c:rich>
              <a:bodyPr rot="-5400000" vert="horz"/>
              <a:lstStyle/>
              <a:p>
                <a:pPr>
                  <a:defRPr/>
                </a:pPr>
                <a:r>
                  <a:rPr lang="en-CA"/>
                  <a:t>Score</a:t>
                </a:r>
              </a:p>
            </c:rich>
          </c:tx>
          <c:overlay val="0"/>
        </c:title>
        <c:numFmt formatCode="General" sourceLinked="1"/>
        <c:majorTickMark val="out"/>
        <c:minorTickMark val="none"/>
        <c:tickLblPos val="nextTo"/>
        <c:crossAx val="-2126322104"/>
        <c:crosses val="autoZero"/>
        <c:crossBetween val="between"/>
      </c:valAx>
    </c:plotArea>
    <c:legend>
      <c:legendPos val="r"/>
      <c:overlay val="0"/>
    </c:legend>
    <c:plotVisOnly val="1"/>
    <c:dispBlanksAs val="gap"/>
    <c:showDLblsOverMax val="0"/>
  </c:chart>
  <c:externalData r:id="rId1">
    <c:autoUpdate val="0"/>
  </c:externalData>
  <c:userShapes r:id="rId2"/>
</c:chartSpace>
</file>

<file path=ppt/charts/chart1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CA"/>
              <a:t>CPCI_REL</a:t>
            </a:r>
          </a:p>
        </c:rich>
      </c:tx>
      <c:overlay val="0"/>
    </c:title>
    <c:autoTitleDeleted val="0"/>
    <c:plotArea>
      <c:layout/>
      <c:barChart>
        <c:barDir val="col"/>
        <c:grouping val="clustered"/>
        <c:varyColors val="0"/>
        <c:ser>
          <c:idx val="0"/>
          <c:order val="0"/>
          <c:tx>
            <c:strRef>
              <c:f>Sheet1!$B$250</c:f>
              <c:strCache>
                <c:ptCount val="1"/>
                <c:pt idx="0">
                  <c:v>All Subjects</c:v>
                </c:pt>
              </c:strCache>
            </c:strRef>
          </c:tx>
          <c:spPr>
            <a:solidFill>
              <a:schemeClr val="accent4"/>
            </a:solidFill>
          </c:spPr>
          <c:invertIfNegative val="0"/>
          <c:cat>
            <c:strRef>
              <c:f>Sheet1!$C$249:$D$249</c:f>
              <c:strCache>
                <c:ptCount val="2"/>
                <c:pt idx="0">
                  <c:v>Admission</c:v>
                </c:pt>
                <c:pt idx="1">
                  <c:v>Discharge</c:v>
                </c:pt>
              </c:strCache>
            </c:strRef>
          </c:cat>
          <c:val>
            <c:numRef>
              <c:f>Sheet1!$C$250:$D$250</c:f>
              <c:numCache>
                <c:formatCode>General</c:formatCode>
                <c:ptCount val="2"/>
                <c:pt idx="0">
                  <c:v>47.7457142857143</c:v>
                </c:pt>
                <c:pt idx="1">
                  <c:v>66.88571428571428</c:v>
                </c:pt>
              </c:numCache>
            </c:numRef>
          </c:val>
        </c:ser>
        <c:dLbls>
          <c:showLegendKey val="0"/>
          <c:showVal val="0"/>
          <c:showCatName val="0"/>
          <c:showSerName val="0"/>
          <c:showPercent val="0"/>
          <c:showBubbleSize val="0"/>
        </c:dLbls>
        <c:gapWidth val="150"/>
        <c:axId val="-2130607976"/>
        <c:axId val="-2092161224"/>
      </c:barChart>
      <c:catAx>
        <c:axId val="-2130607976"/>
        <c:scaling>
          <c:orientation val="minMax"/>
        </c:scaling>
        <c:delete val="0"/>
        <c:axPos val="b"/>
        <c:title>
          <c:tx>
            <c:rich>
              <a:bodyPr/>
              <a:lstStyle/>
              <a:p>
                <a:pPr>
                  <a:defRPr/>
                </a:pPr>
                <a:r>
                  <a:rPr lang="en-CA"/>
                  <a:t>Session</a:t>
                </a:r>
              </a:p>
            </c:rich>
          </c:tx>
          <c:overlay val="0"/>
        </c:title>
        <c:majorTickMark val="out"/>
        <c:minorTickMark val="none"/>
        <c:tickLblPos val="nextTo"/>
        <c:crossAx val="-2092161224"/>
        <c:crosses val="autoZero"/>
        <c:auto val="1"/>
        <c:lblAlgn val="ctr"/>
        <c:lblOffset val="100"/>
        <c:noMultiLvlLbl val="0"/>
      </c:catAx>
      <c:valAx>
        <c:axId val="-2092161224"/>
        <c:scaling>
          <c:orientation val="minMax"/>
        </c:scaling>
        <c:delete val="0"/>
        <c:axPos val="l"/>
        <c:title>
          <c:tx>
            <c:rich>
              <a:bodyPr rot="-5400000" vert="horz"/>
              <a:lstStyle/>
              <a:p>
                <a:pPr>
                  <a:defRPr/>
                </a:pPr>
                <a:r>
                  <a:rPr lang="en-CA"/>
                  <a:t>Score</a:t>
                </a:r>
              </a:p>
            </c:rich>
          </c:tx>
          <c:overlay val="0"/>
        </c:title>
        <c:numFmt formatCode="General" sourceLinked="1"/>
        <c:majorTickMark val="out"/>
        <c:minorTickMark val="none"/>
        <c:tickLblPos val="nextTo"/>
        <c:crossAx val="-2130607976"/>
        <c:crosses val="autoZero"/>
        <c:crossBetween val="between"/>
      </c:valAx>
    </c:plotArea>
    <c:legend>
      <c:legendPos val="r"/>
      <c:overlay val="0"/>
    </c:legend>
    <c:plotVisOnly val="1"/>
    <c:dispBlanksAs val="gap"/>
    <c:showDLblsOverMax val="0"/>
  </c:chart>
  <c:externalData r:id="rId1">
    <c:autoUpdate val="0"/>
  </c:externalData>
  <c:userShapes r:id="rId2"/>
</c:chartSpace>
</file>

<file path=ppt/charts/chart1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CPCI_COP</a:t>
            </a:r>
          </a:p>
        </c:rich>
      </c:tx>
      <c:overlay val="0"/>
    </c:title>
    <c:autoTitleDeleted val="0"/>
    <c:plotArea>
      <c:layout/>
      <c:barChart>
        <c:barDir val="col"/>
        <c:grouping val="clustered"/>
        <c:varyColors val="0"/>
        <c:ser>
          <c:idx val="0"/>
          <c:order val="0"/>
          <c:tx>
            <c:strRef>
              <c:f>Sheet1!$B$269</c:f>
              <c:strCache>
                <c:ptCount val="1"/>
                <c:pt idx="0">
                  <c:v>All Subjects</c:v>
                </c:pt>
              </c:strCache>
            </c:strRef>
          </c:tx>
          <c:spPr>
            <a:solidFill>
              <a:schemeClr val="accent4"/>
            </a:solidFill>
          </c:spPr>
          <c:invertIfNegative val="0"/>
          <c:cat>
            <c:strRef>
              <c:f>Sheet1!$C$268:$D$268</c:f>
              <c:strCache>
                <c:ptCount val="2"/>
                <c:pt idx="0">
                  <c:v>Admission</c:v>
                </c:pt>
                <c:pt idx="1">
                  <c:v>Discharge</c:v>
                </c:pt>
              </c:strCache>
            </c:strRef>
          </c:cat>
          <c:val>
            <c:numRef>
              <c:f>Sheet1!$C$269:$D$269</c:f>
              <c:numCache>
                <c:formatCode>General</c:formatCode>
                <c:ptCount val="2"/>
                <c:pt idx="0">
                  <c:v>47.95428571428552</c:v>
                </c:pt>
                <c:pt idx="1">
                  <c:v>55.25809523809538</c:v>
                </c:pt>
              </c:numCache>
            </c:numRef>
          </c:val>
        </c:ser>
        <c:dLbls>
          <c:showLegendKey val="0"/>
          <c:showVal val="0"/>
          <c:showCatName val="0"/>
          <c:showSerName val="0"/>
          <c:showPercent val="0"/>
          <c:showBubbleSize val="0"/>
        </c:dLbls>
        <c:gapWidth val="150"/>
        <c:axId val="-2066361208"/>
        <c:axId val="-2126400232"/>
      </c:barChart>
      <c:catAx>
        <c:axId val="-2066361208"/>
        <c:scaling>
          <c:orientation val="minMax"/>
        </c:scaling>
        <c:delete val="0"/>
        <c:axPos val="b"/>
        <c:title>
          <c:tx>
            <c:rich>
              <a:bodyPr/>
              <a:lstStyle/>
              <a:p>
                <a:pPr>
                  <a:defRPr/>
                </a:pPr>
                <a:r>
                  <a:rPr lang="en-CA"/>
                  <a:t>Session</a:t>
                </a:r>
              </a:p>
            </c:rich>
          </c:tx>
          <c:overlay val="0"/>
        </c:title>
        <c:majorTickMark val="out"/>
        <c:minorTickMark val="none"/>
        <c:tickLblPos val="nextTo"/>
        <c:crossAx val="-2126400232"/>
        <c:crosses val="autoZero"/>
        <c:auto val="1"/>
        <c:lblAlgn val="ctr"/>
        <c:lblOffset val="100"/>
        <c:noMultiLvlLbl val="0"/>
      </c:catAx>
      <c:valAx>
        <c:axId val="-2126400232"/>
        <c:scaling>
          <c:orientation val="minMax"/>
        </c:scaling>
        <c:delete val="0"/>
        <c:axPos val="l"/>
        <c:title>
          <c:tx>
            <c:rich>
              <a:bodyPr rot="-5400000" vert="horz"/>
              <a:lstStyle/>
              <a:p>
                <a:pPr>
                  <a:defRPr/>
                </a:pPr>
                <a:r>
                  <a:rPr lang="en-CA"/>
                  <a:t>Score</a:t>
                </a:r>
              </a:p>
            </c:rich>
          </c:tx>
          <c:overlay val="0"/>
        </c:title>
        <c:numFmt formatCode="General" sourceLinked="1"/>
        <c:majorTickMark val="out"/>
        <c:minorTickMark val="none"/>
        <c:tickLblPos val="nextTo"/>
        <c:crossAx val="-2066361208"/>
        <c:crosses val="autoZero"/>
        <c:crossBetween val="between"/>
      </c:valAx>
    </c:plotArea>
    <c:legend>
      <c:legendPos val="r"/>
      <c:overlay val="0"/>
    </c:legend>
    <c:plotVisOnly val="1"/>
    <c:dispBlanksAs val="gap"/>
    <c:showDLblsOverMax val="0"/>
  </c:chart>
  <c:externalData r:id="rId1">
    <c:autoUpdate val="0"/>
  </c:externalData>
  <c:userShapes r:id="rId2"/>
</c:chartSpace>
</file>

<file path=ppt/charts/chart1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CPCI_PACING</a:t>
            </a:r>
          </a:p>
        </c:rich>
      </c:tx>
      <c:overlay val="0"/>
    </c:title>
    <c:autoTitleDeleted val="0"/>
    <c:plotArea>
      <c:layout/>
      <c:barChart>
        <c:barDir val="col"/>
        <c:grouping val="clustered"/>
        <c:varyColors val="0"/>
        <c:ser>
          <c:idx val="0"/>
          <c:order val="0"/>
          <c:tx>
            <c:strRef>
              <c:f>Sheet1!$B$286</c:f>
              <c:strCache>
                <c:ptCount val="1"/>
                <c:pt idx="0">
                  <c:v>All Subjects</c:v>
                </c:pt>
              </c:strCache>
            </c:strRef>
          </c:tx>
          <c:spPr>
            <a:solidFill>
              <a:schemeClr val="accent4"/>
            </a:solidFill>
          </c:spPr>
          <c:invertIfNegative val="0"/>
          <c:cat>
            <c:strRef>
              <c:f>Sheet1!$C$285:$D$285</c:f>
              <c:strCache>
                <c:ptCount val="2"/>
                <c:pt idx="0">
                  <c:v>Admission</c:v>
                </c:pt>
                <c:pt idx="1">
                  <c:v>Discharge</c:v>
                </c:pt>
              </c:strCache>
            </c:strRef>
          </c:cat>
          <c:val>
            <c:numRef>
              <c:f>Sheet1!$C$286:$D$286</c:f>
              <c:numCache>
                <c:formatCode>General</c:formatCode>
                <c:ptCount val="2"/>
                <c:pt idx="0">
                  <c:v>103.8035714285713</c:v>
                </c:pt>
                <c:pt idx="1">
                  <c:v>114.375</c:v>
                </c:pt>
              </c:numCache>
            </c:numRef>
          </c:val>
        </c:ser>
        <c:dLbls>
          <c:showLegendKey val="0"/>
          <c:showVal val="0"/>
          <c:showCatName val="0"/>
          <c:showSerName val="0"/>
          <c:showPercent val="0"/>
          <c:showBubbleSize val="0"/>
        </c:dLbls>
        <c:gapWidth val="150"/>
        <c:axId val="2089737208"/>
        <c:axId val="-2140490008"/>
      </c:barChart>
      <c:catAx>
        <c:axId val="2089737208"/>
        <c:scaling>
          <c:orientation val="minMax"/>
        </c:scaling>
        <c:delete val="0"/>
        <c:axPos val="b"/>
        <c:title>
          <c:tx>
            <c:rich>
              <a:bodyPr/>
              <a:lstStyle/>
              <a:p>
                <a:pPr>
                  <a:defRPr/>
                </a:pPr>
                <a:r>
                  <a:rPr lang="en-CA"/>
                  <a:t>Session</a:t>
                </a:r>
              </a:p>
            </c:rich>
          </c:tx>
          <c:overlay val="0"/>
        </c:title>
        <c:majorTickMark val="out"/>
        <c:minorTickMark val="none"/>
        <c:tickLblPos val="nextTo"/>
        <c:crossAx val="-2140490008"/>
        <c:crosses val="autoZero"/>
        <c:auto val="1"/>
        <c:lblAlgn val="ctr"/>
        <c:lblOffset val="100"/>
        <c:noMultiLvlLbl val="0"/>
      </c:catAx>
      <c:valAx>
        <c:axId val="-2140490008"/>
        <c:scaling>
          <c:orientation val="minMax"/>
        </c:scaling>
        <c:delete val="0"/>
        <c:axPos val="l"/>
        <c:title>
          <c:tx>
            <c:rich>
              <a:bodyPr rot="-5400000" vert="horz"/>
              <a:lstStyle/>
              <a:p>
                <a:pPr>
                  <a:defRPr/>
                </a:pPr>
                <a:r>
                  <a:rPr lang="en-CA"/>
                  <a:t>Score</a:t>
                </a:r>
              </a:p>
            </c:rich>
          </c:tx>
          <c:overlay val="0"/>
        </c:title>
        <c:numFmt formatCode="General" sourceLinked="1"/>
        <c:majorTickMark val="out"/>
        <c:minorTickMark val="none"/>
        <c:tickLblPos val="nextTo"/>
        <c:crossAx val="2089737208"/>
        <c:crosses val="autoZero"/>
        <c:crossBetween val="between"/>
      </c:valAx>
    </c:plotArea>
    <c:legend>
      <c:legendPos val="r"/>
      <c:overlay val="0"/>
    </c:legend>
    <c:plotVisOnly val="1"/>
    <c:dispBlanksAs val="gap"/>
    <c:showDLblsOverMax val="0"/>
  </c:chart>
  <c:externalData r:id="rId1">
    <c:autoUpdate val="0"/>
  </c:externalData>
  <c:userShapes r:id="rId2"/>
</c:chartSpace>
</file>

<file path=ppt/charts/chart1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CA"/>
              <a:t>CPCI_SSS</a:t>
            </a:r>
          </a:p>
        </c:rich>
      </c:tx>
      <c:overlay val="1"/>
    </c:title>
    <c:autoTitleDeleted val="0"/>
    <c:plotArea>
      <c:layout/>
      <c:barChart>
        <c:barDir val="col"/>
        <c:grouping val="clustered"/>
        <c:varyColors val="0"/>
        <c:ser>
          <c:idx val="0"/>
          <c:order val="0"/>
          <c:tx>
            <c:strRef>
              <c:f>Sheet1!$B$300</c:f>
              <c:strCache>
                <c:ptCount val="1"/>
                <c:pt idx="0">
                  <c:v>Admission</c:v>
                </c:pt>
              </c:strCache>
            </c:strRef>
          </c:tx>
          <c:invertIfNegative val="0"/>
          <c:cat>
            <c:strRef>
              <c:f>Sheet1!$C$299:$D$299</c:f>
              <c:strCache>
                <c:ptCount val="2"/>
                <c:pt idx="0">
                  <c:v>Veteran</c:v>
                </c:pt>
                <c:pt idx="1">
                  <c:v>Non-Veteran</c:v>
                </c:pt>
              </c:strCache>
            </c:strRef>
          </c:cat>
          <c:val>
            <c:numRef>
              <c:f>Sheet1!$C$300:$D$300</c:f>
              <c:numCache>
                <c:formatCode>General</c:formatCode>
                <c:ptCount val="2"/>
                <c:pt idx="0">
                  <c:v>27.38571428571413</c:v>
                </c:pt>
                <c:pt idx="1">
                  <c:v>25.65333333333318</c:v>
                </c:pt>
              </c:numCache>
            </c:numRef>
          </c:val>
        </c:ser>
        <c:ser>
          <c:idx val="1"/>
          <c:order val="1"/>
          <c:tx>
            <c:strRef>
              <c:f>Sheet1!$B$301</c:f>
              <c:strCache>
                <c:ptCount val="1"/>
                <c:pt idx="0">
                  <c:v>Discharge</c:v>
                </c:pt>
              </c:strCache>
            </c:strRef>
          </c:tx>
          <c:invertIfNegative val="0"/>
          <c:cat>
            <c:strRef>
              <c:f>Sheet1!$C$299:$D$299</c:f>
              <c:strCache>
                <c:ptCount val="2"/>
                <c:pt idx="0">
                  <c:v>Veteran</c:v>
                </c:pt>
                <c:pt idx="1">
                  <c:v>Non-Veteran</c:v>
                </c:pt>
              </c:strCache>
            </c:strRef>
          </c:cat>
          <c:val>
            <c:numRef>
              <c:f>Sheet1!$C$301:$D$301</c:f>
              <c:numCache>
                <c:formatCode>General</c:formatCode>
                <c:ptCount val="2"/>
                <c:pt idx="0">
                  <c:v>24.52307692307692</c:v>
                </c:pt>
                <c:pt idx="1">
                  <c:v>29.64666666666667</c:v>
                </c:pt>
              </c:numCache>
            </c:numRef>
          </c:val>
        </c:ser>
        <c:dLbls>
          <c:showLegendKey val="0"/>
          <c:showVal val="0"/>
          <c:showCatName val="0"/>
          <c:showSerName val="0"/>
          <c:showPercent val="0"/>
          <c:showBubbleSize val="0"/>
        </c:dLbls>
        <c:gapWidth val="150"/>
        <c:axId val="2089045768"/>
        <c:axId val="2089108728"/>
      </c:barChart>
      <c:catAx>
        <c:axId val="2089045768"/>
        <c:scaling>
          <c:orientation val="minMax"/>
        </c:scaling>
        <c:delete val="0"/>
        <c:axPos val="b"/>
        <c:title>
          <c:tx>
            <c:rich>
              <a:bodyPr/>
              <a:lstStyle/>
              <a:p>
                <a:pPr>
                  <a:defRPr/>
                </a:pPr>
                <a:r>
                  <a:rPr lang="en-CA"/>
                  <a:t>Group</a:t>
                </a:r>
              </a:p>
            </c:rich>
          </c:tx>
          <c:overlay val="0"/>
        </c:title>
        <c:majorTickMark val="out"/>
        <c:minorTickMark val="none"/>
        <c:tickLblPos val="nextTo"/>
        <c:crossAx val="2089108728"/>
        <c:crosses val="autoZero"/>
        <c:auto val="1"/>
        <c:lblAlgn val="ctr"/>
        <c:lblOffset val="100"/>
        <c:noMultiLvlLbl val="0"/>
      </c:catAx>
      <c:valAx>
        <c:axId val="2089108728"/>
        <c:scaling>
          <c:orientation val="minMax"/>
        </c:scaling>
        <c:delete val="0"/>
        <c:axPos val="l"/>
        <c:title>
          <c:tx>
            <c:rich>
              <a:bodyPr rot="-5400000" vert="horz"/>
              <a:lstStyle/>
              <a:p>
                <a:pPr>
                  <a:defRPr/>
                </a:pPr>
                <a:r>
                  <a:rPr lang="en-CA"/>
                  <a:t>Score</a:t>
                </a:r>
              </a:p>
            </c:rich>
          </c:tx>
          <c:overlay val="0"/>
        </c:title>
        <c:numFmt formatCode="General" sourceLinked="1"/>
        <c:majorTickMark val="out"/>
        <c:minorTickMark val="none"/>
        <c:tickLblPos val="nextTo"/>
        <c:crossAx val="2089045768"/>
        <c:crosses val="autoZero"/>
        <c:crossBetween val="between"/>
      </c:valAx>
    </c:plotArea>
    <c:legend>
      <c:legendPos val="r"/>
      <c:overlay val="0"/>
    </c:legend>
    <c:plotVisOnly val="1"/>
    <c:dispBlanksAs val="gap"/>
    <c:showDLblsOverMax val="0"/>
  </c:chart>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CA"/>
              <a:t>PCS</a:t>
            </a:r>
          </a:p>
        </c:rich>
      </c:tx>
      <c:layout>
        <c:manualLayout>
          <c:xMode val="edge"/>
          <c:yMode val="edge"/>
          <c:x val="0.41814810185764"/>
          <c:y val="0.0215633423180595"/>
        </c:manualLayout>
      </c:layout>
      <c:overlay val="1"/>
    </c:title>
    <c:autoTitleDeleted val="0"/>
    <c:plotArea>
      <c:layout/>
      <c:barChart>
        <c:barDir val="col"/>
        <c:grouping val="clustered"/>
        <c:varyColors val="0"/>
        <c:ser>
          <c:idx val="0"/>
          <c:order val="0"/>
          <c:tx>
            <c:strRef>
              <c:f>Sheet1!$B$22</c:f>
              <c:strCache>
                <c:ptCount val="1"/>
                <c:pt idx="0">
                  <c:v>Admission</c:v>
                </c:pt>
              </c:strCache>
            </c:strRef>
          </c:tx>
          <c:invertIfNegative val="0"/>
          <c:cat>
            <c:strRef>
              <c:f>Sheet1!$C$21:$D$21</c:f>
              <c:strCache>
                <c:ptCount val="2"/>
                <c:pt idx="0">
                  <c:v>Veteran</c:v>
                </c:pt>
                <c:pt idx="1">
                  <c:v>Non-Veteran</c:v>
                </c:pt>
              </c:strCache>
            </c:strRef>
          </c:cat>
          <c:val>
            <c:numRef>
              <c:f>Sheet1!$C$22:$D$22</c:f>
              <c:numCache>
                <c:formatCode>General</c:formatCode>
                <c:ptCount val="2"/>
                <c:pt idx="0">
                  <c:v>25.66666666666667</c:v>
                </c:pt>
                <c:pt idx="1">
                  <c:v>32.93333333333333</c:v>
                </c:pt>
              </c:numCache>
            </c:numRef>
          </c:val>
        </c:ser>
        <c:ser>
          <c:idx val="1"/>
          <c:order val="1"/>
          <c:tx>
            <c:strRef>
              <c:f>Sheet1!$B$23</c:f>
              <c:strCache>
                <c:ptCount val="1"/>
                <c:pt idx="0">
                  <c:v>Discharge</c:v>
                </c:pt>
              </c:strCache>
            </c:strRef>
          </c:tx>
          <c:invertIfNegative val="0"/>
          <c:cat>
            <c:strRef>
              <c:f>Sheet1!$C$21:$D$21</c:f>
              <c:strCache>
                <c:ptCount val="2"/>
                <c:pt idx="0">
                  <c:v>Veteran</c:v>
                </c:pt>
                <c:pt idx="1">
                  <c:v>Non-Veteran</c:v>
                </c:pt>
              </c:strCache>
            </c:strRef>
          </c:cat>
          <c:val>
            <c:numRef>
              <c:f>Sheet1!$C$23:$D$23</c:f>
              <c:numCache>
                <c:formatCode>General</c:formatCode>
                <c:ptCount val="2"/>
                <c:pt idx="0">
                  <c:v>19.2142857142858</c:v>
                </c:pt>
                <c:pt idx="1">
                  <c:v>18.8</c:v>
                </c:pt>
              </c:numCache>
            </c:numRef>
          </c:val>
        </c:ser>
        <c:dLbls>
          <c:showLegendKey val="0"/>
          <c:showVal val="0"/>
          <c:showCatName val="0"/>
          <c:showSerName val="0"/>
          <c:showPercent val="0"/>
          <c:showBubbleSize val="0"/>
        </c:dLbls>
        <c:gapWidth val="150"/>
        <c:axId val="-2127901928"/>
        <c:axId val="-2127911736"/>
      </c:barChart>
      <c:catAx>
        <c:axId val="-2127901928"/>
        <c:scaling>
          <c:orientation val="minMax"/>
        </c:scaling>
        <c:delete val="0"/>
        <c:axPos val="b"/>
        <c:title>
          <c:tx>
            <c:rich>
              <a:bodyPr/>
              <a:lstStyle/>
              <a:p>
                <a:pPr>
                  <a:defRPr/>
                </a:pPr>
                <a:r>
                  <a:rPr lang="en-CA"/>
                  <a:t>Group</a:t>
                </a:r>
              </a:p>
            </c:rich>
          </c:tx>
          <c:layout/>
          <c:overlay val="0"/>
        </c:title>
        <c:majorTickMark val="out"/>
        <c:minorTickMark val="none"/>
        <c:tickLblPos val="nextTo"/>
        <c:crossAx val="-2127911736"/>
        <c:crosses val="autoZero"/>
        <c:auto val="1"/>
        <c:lblAlgn val="ctr"/>
        <c:lblOffset val="100"/>
        <c:noMultiLvlLbl val="0"/>
      </c:catAx>
      <c:valAx>
        <c:axId val="-2127911736"/>
        <c:scaling>
          <c:orientation val="minMax"/>
        </c:scaling>
        <c:delete val="0"/>
        <c:axPos val="l"/>
        <c:title>
          <c:tx>
            <c:rich>
              <a:bodyPr rot="-5400000" vert="horz"/>
              <a:lstStyle/>
              <a:p>
                <a:pPr>
                  <a:defRPr/>
                </a:pPr>
                <a:r>
                  <a:rPr lang="en-CA"/>
                  <a:t>Score</a:t>
                </a:r>
              </a:p>
            </c:rich>
          </c:tx>
          <c:layout/>
          <c:overlay val="0"/>
        </c:title>
        <c:numFmt formatCode="General" sourceLinked="1"/>
        <c:majorTickMark val="out"/>
        <c:minorTickMark val="none"/>
        <c:tickLblPos val="nextTo"/>
        <c:crossAx val="-2127901928"/>
        <c:crosses val="autoZero"/>
        <c:crossBetween val="between"/>
      </c:valAx>
    </c:plotArea>
    <c:legend>
      <c:legendPos val="r"/>
      <c:layout/>
      <c:overlay val="0"/>
    </c:legend>
    <c:plotVisOnly val="1"/>
    <c:dispBlanksAs val="gap"/>
    <c:showDLblsOverMax val="0"/>
  </c:chart>
  <c:externalData r:id="rId1">
    <c:autoUpdate val="0"/>
  </c:externalData>
  <c:userShapes r:id="rId2"/>
</c:chartSpace>
</file>

<file path=ppt/charts/chart2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7"/>
    </mc:Choice>
    <mc:Fallback>
      <c:style val="7"/>
    </mc:Fallback>
  </mc:AlternateContent>
  <c:chart>
    <c:title>
      <c:tx>
        <c:rich>
          <a:bodyPr/>
          <a:lstStyle/>
          <a:p>
            <a:pPr>
              <a:defRPr/>
            </a:pPr>
            <a:r>
              <a:rPr lang="en-CA"/>
              <a:t>MMPI-L Scale:</a:t>
            </a:r>
          </a:p>
          <a:p>
            <a:pPr>
              <a:defRPr/>
            </a:pPr>
            <a:r>
              <a:rPr lang="en-CA"/>
              <a:t> Veterans and Non-Veterans</a:t>
            </a:r>
          </a:p>
        </c:rich>
      </c:tx>
      <c:overlay val="0"/>
    </c:title>
    <c:autoTitleDeleted val="0"/>
    <c:plotArea>
      <c:layout/>
      <c:barChart>
        <c:barDir val="col"/>
        <c:grouping val="clustered"/>
        <c:varyColors val="0"/>
        <c:ser>
          <c:idx val="0"/>
          <c:order val="0"/>
          <c:invertIfNegative val="0"/>
          <c:cat>
            <c:strRef>
              <c:f>Sheet3!$B$2:$C$2</c:f>
              <c:strCache>
                <c:ptCount val="2"/>
                <c:pt idx="0">
                  <c:v>Veteran</c:v>
                </c:pt>
                <c:pt idx="1">
                  <c:v>Non-Veteran</c:v>
                </c:pt>
              </c:strCache>
            </c:strRef>
          </c:cat>
          <c:val>
            <c:numRef>
              <c:f>Sheet3!$B$3:$C$3</c:f>
              <c:numCache>
                <c:formatCode>General</c:formatCode>
                <c:ptCount val="2"/>
                <c:pt idx="0">
                  <c:v>51.76000000000001</c:v>
                </c:pt>
                <c:pt idx="1">
                  <c:v>58.3</c:v>
                </c:pt>
              </c:numCache>
            </c:numRef>
          </c:val>
        </c:ser>
        <c:dLbls>
          <c:showLegendKey val="0"/>
          <c:showVal val="0"/>
          <c:showCatName val="0"/>
          <c:showSerName val="0"/>
          <c:showPercent val="0"/>
          <c:showBubbleSize val="0"/>
        </c:dLbls>
        <c:gapWidth val="150"/>
        <c:axId val="-2064570216"/>
        <c:axId val="-2066359752"/>
      </c:barChart>
      <c:catAx>
        <c:axId val="-2064570216"/>
        <c:scaling>
          <c:orientation val="minMax"/>
        </c:scaling>
        <c:delete val="0"/>
        <c:axPos val="b"/>
        <c:title>
          <c:tx>
            <c:rich>
              <a:bodyPr/>
              <a:lstStyle/>
              <a:p>
                <a:pPr>
                  <a:defRPr/>
                </a:pPr>
                <a:r>
                  <a:rPr lang="en-CA"/>
                  <a:t>Group</a:t>
                </a:r>
              </a:p>
            </c:rich>
          </c:tx>
          <c:overlay val="0"/>
        </c:title>
        <c:majorTickMark val="out"/>
        <c:minorTickMark val="none"/>
        <c:tickLblPos val="nextTo"/>
        <c:crossAx val="-2066359752"/>
        <c:crosses val="autoZero"/>
        <c:auto val="1"/>
        <c:lblAlgn val="ctr"/>
        <c:lblOffset val="100"/>
        <c:noMultiLvlLbl val="0"/>
      </c:catAx>
      <c:valAx>
        <c:axId val="-2066359752"/>
        <c:scaling>
          <c:orientation val="minMax"/>
        </c:scaling>
        <c:delete val="0"/>
        <c:axPos val="l"/>
        <c:title>
          <c:tx>
            <c:rich>
              <a:bodyPr rot="-5400000" vert="horz"/>
              <a:lstStyle/>
              <a:p>
                <a:pPr>
                  <a:defRPr/>
                </a:pPr>
                <a:r>
                  <a:rPr lang="en-CA"/>
                  <a:t>Score</a:t>
                </a:r>
              </a:p>
            </c:rich>
          </c:tx>
          <c:overlay val="0"/>
        </c:title>
        <c:numFmt formatCode="General" sourceLinked="1"/>
        <c:majorTickMark val="out"/>
        <c:minorTickMark val="none"/>
        <c:tickLblPos val="nextTo"/>
        <c:crossAx val="-2064570216"/>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7"/>
    </mc:Choice>
    <mc:Fallback>
      <c:style val="7"/>
    </mc:Fallback>
  </mc:AlternateContent>
  <c:chart>
    <c:title>
      <c:tx>
        <c:rich>
          <a:bodyPr/>
          <a:lstStyle/>
          <a:p>
            <a:pPr>
              <a:defRPr/>
            </a:pPr>
            <a:r>
              <a:rPr lang="en-CA"/>
              <a:t>MMPI-Ma Scale: </a:t>
            </a:r>
          </a:p>
          <a:p>
            <a:pPr>
              <a:defRPr/>
            </a:pPr>
            <a:r>
              <a:rPr lang="en-CA"/>
              <a:t>Veterans and Non-Veterans</a:t>
            </a:r>
          </a:p>
        </c:rich>
      </c:tx>
      <c:overlay val="0"/>
    </c:title>
    <c:autoTitleDeleted val="0"/>
    <c:plotArea>
      <c:layout/>
      <c:barChart>
        <c:barDir val="col"/>
        <c:grouping val="clustered"/>
        <c:varyColors val="0"/>
        <c:ser>
          <c:idx val="0"/>
          <c:order val="0"/>
          <c:invertIfNegative val="0"/>
          <c:cat>
            <c:strRef>
              <c:f>Sheet3!$B$19:$C$19</c:f>
              <c:strCache>
                <c:ptCount val="2"/>
                <c:pt idx="0">
                  <c:v>Veteran</c:v>
                </c:pt>
                <c:pt idx="1">
                  <c:v>Non-Veteran</c:v>
                </c:pt>
              </c:strCache>
            </c:strRef>
          </c:cat>
          <c:val>
            <c:numRef>
              <c:f>Sheet3!$B$20:$C$20</c:f>
              <c:numCache>
                <c:formatCode>General</c:formatCode>
                <c:ptCount val="2"/>
                <c:pt idx="0">
                  <c:v>61.15</c:v>
                </c:pt>
                <c:pt idx="1">
                  <c:v>51.84</c:v>
                </c:pt>
              </c:numCache>
            </c:numRef>
          </c:val>
        </c:ser>
        <c:dLbls>
          <c:showLegendKey val="0"/>
          <c:showVal val="0"/>
          <c:showCatName val="0"/>
          <c:showSerName val="0"/>
          <c:showPercent val="0"/>
          <c:showBubbleSize val="0"/>
        </c:dLbls>
        <c:gapWidth val="150"/>
        <c:axId val="-2066231640"/>
        <c:axId val="-2065878952"/>
      </c:barChart>
      <c:catAx>
        <c:axId val="-2066231640"/>
        <c:scaling>
          <c:orientation val="minMax"/>
        </c:scaling>
        <c:delete val="0"/>
        <c:axPos val="b"/>
        <c:title>
          <c:tx>
            <c:rich>
              <a:bodyPr/>
              <a:lstStyle/>
              <a:p>
                <a:pPr>
                  <a:defRPr/>
                </a:pPr>
                <a:r>
                  <a:rPr lang="en-CA"/>
                  <a:t>Group</a:t>
                </a:r>
              </a:p>
            </c:rich>
          </c:tx>
          <c:overlay val="0"/>
        </c:title>
        <c:majorTickMark val="out"/>
        <c:minorTickMark val="none"/>
        <c:tickLblPos val="nextTo"/>
        <c:crossAx val="-2065878952"/>
        <c:crosses val="autoZero"/>
        <c:auto val="1"/>
        <c:lblAlgn val="ctr"/>
        <c:lblOffset val="100"/>
        <c:noMultiLvlLbl val="0"/>
      </c:catAx>
      <c:valAx>
        <c:axId val="-2065878952"/>
        <c:scaling>
          <c:orientation val="minMax"/>
        </c:scaling>
        <c:delete val="0"/>
        <c:axPos val="l"/>
        <c:title>
          <c:tx>
            <c:rich>
              <a:bodyPr rot="-5400000" vert="horz"/>
              <a:lstStyle/>
              <a:p>
                <a:pPr>
                  <a:defRPr/>
                </a:pPr>
                <a:r>
                  <a:rPr lang="en-CA"/>
                  <a:t>Score</a:t>
                </a:r>
              </a:p>
            </c:rich>
          </c:tx>
          <c:overlay val="0"/>
        </c:title>
        <c:numFmt formatCode="General" sourceLinked="1"/>
        <c:majorTickMark val="out"/>
        <c:minorTickMark val="none"/>
        <c:tickLblPos val="nextTo"/>
        <c:crossAx val="-2066231640"/>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CA"/>
              <a:t>PDI</a:t>
            </a:r>
          </a:p>
        </c:rich>
      </c:tx>
      <c:layout/>
      <c:overlay val="0"/>
    </c:title>
    <c:autoTitleDeleted val="0"/>
    <c:plotArea>
      <c:layout/>
      <c:barChart>
        <c:barDir val="col"/>
        <c:grouping val="clustered"/>
        <c:varyColors val="0"/>
        <c:ser>
          <c:idx val="0"/>
          <c:order val="0"/>
          <c:tx>
            <c:strRef>
              <c:f>Sheet1!$B$53</c:f>
              <c:strCache>
                <c:ptCount val="1"/>
                <c:pt idx="0">
                  <c:v>All Subjects</c:v>
                </c:pt>
              </c:strCache>
            </c:strRef>
          </c:tx>
          <c:spPr>
            <a:solidFill>
              <a:schemeClr val="accent4"/>
            </a:solidFill>
          </c:spPr>
          <c:invertIfNegative val="0"/>
          <c:cat>
            <c:strRef>
              <c:f>Sheet1!$C$52:$D$52</c:f>
              <c:strCache>
                <c:ptCount val="2"/>
                <c:pt idx="0">
                  <c:v>Admission</c:v>
                </c:pt>
                <c:pt idx="1">
                  <c:v>Discharge</c:v>
                </c:pt>
              </c:strCache>
            </c:strRef>
          </c:cat>
          <c:val>
            <c:numRef>
              <c:f>Sheet1!$C$53:$D$53</c:f>
              <c:numCache>
                <c:formatCode>General</c:formatCode>
                <c:ptCount val="2"/>
                <c:pt idx="0">
                  <c:v>92.83333333333324</c:v>
                </c:pt>
                <c:pt idx="1">
                  <c:v>79.8619047619048</c:v>
                </c:pt>
              </c:numCache>
            </c:numRef>
          </c:val>
        </c:ser>
        <c:dLbls>
          <c:showLegendKey val="0"/>
          <c:showVal val="0"/>
          <c:showCatName val="0"/>
          <c:showSerName val="0"/>
          <c:showPercent val="0"/>
          <c:showBubbleSize val="0"/>
        </c:dLbls>
        <c:gapWidth val="150"/>
        <c:axId val="-2127838200"/>
        <c:axId val="-2127853064"/>
      </c:barChart>
      <c:catAx>
        <c:axId val="-2127838200"/>
        <c:scaling>
          <c:orientation val="minMax"/>
        </c:scaling>
        <c:delete val="0"/>
        <c:axPos val="b"/>
        <c:title>
          <c:tx>
            <c:rich>
              <a:bodyPr/>
              <a:lstStyle/>
              <a:p>
                <a:pPr>
                  <a:defRPr/>
                </a:pPr>
                <a:r>
                  <a:rPr lang="en-CA"/>
                  <a:t>Session</a:t>
                </a:r>
              </a:p>
            </c:rich>
          </c:tx>
          <c:layout/>
          <c:overlay val="0"/>
        </c:title>
        <c:majorTickMark val="out"/>
        <c:minorTickMark val="none"/>
        <c:tickLblPos val="nextTo"/>
        <c:crossAx val="-2127853064"/>
        <c:crosses val="autoZero"/>
        <c:auto val="1"/>
        <c:lblAlgn val="ctr"/>
        <c:lblOffset val="100"/>
        <c:noMultiLvlLbl val="0"/>
      </c:catAx>
      <c:valAx>
        <c:axId val="-2127853064"/>
        <c:scaling>
          <c:orientation val="minMax"/>
        </c:scaling>
        <c:delete val="0"/>
        <c:axPos val="l"/>
        <c:title>
          <c:tx>
            <c:rich>
              <a:bodyPr rot="-5400000" vert="horz"/>
              <a:lstStyle/>
              <a:p>
                <a:pPr>
                  <a:defRPr/>
                </a:pPr>
                <a:r>
                  <a:rPr lang="en-CA"/>
                  <a:t>Score</a:t>
                </a:r>
              </a:p>
            </c:rich>
          </c:tx>
          <c:layout/>
          <c:overlay val="0"/>
        </c:title>
        <c:numFmt formatCode="General" sourceLinked="1"/>
        <c:majorTickMark val="out"/>
        <c:minorTickMark val="none"/>
        <c:tickLblPos val="nextTo"/>
        <c:crossAx val="-2127838200"/>
        <c:crosses val="autoZero"/>
        <c:crossBetween val="between"/>
      </c:valAx>
    </c:plotArea>
    <c:legend>
      <c:legendPos val="r"/>
      <c:layout/>
      <c:overlay val="0"/>
    </c:legend>
    <c:plotVisOnly val="1"/>
    <c:dispBlanksAs val="gap"/>
    <c:showDLblsOverMax val="0"/>
  </c:chart>
  <c:externalData r:id="rId1">
    <c:autoUpdate val="0"/>
  </c:externalData>
  <c:userShapes r:id="rId2"/>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CA"/>
              <a:t>CAS</a:t>
            </a:r>
          </a:p>
        </c:rich>
      </c:tx>
      <c:layout/>
      <c:overlay val="0"/>
    </c:title>
    <c:autoTitleDeleted val="0"/>
    <c:plotArea>
      <c:layout/>
      <c:barChart>
        <c:barDir val="col"/>
        <c:grouping val="clustered"/>
        <c:varyColors val="0"/>
        <c:ser>
          <c:idx val="0"/>
          <c:order val="0"/>
          <c:tx>
            <c:strRef>
              <c:f>Sheet1!$B$66</c:f>
              <c:strCache>
                <c:ptCount val="1"/>
                <c:pt idx="0">
                  <c:v>All Subjects</c:v>
                </c:pt>
              </c:strCache>
            </c:strRef>
          </c:tx>
          <c:spPr>
            <a:solidFill>
              <a:schemeClr val="accent4"/>
            </a:solidFill>
          </c:spPr>
          <c:invertIfNegative val="0"/>
          <c:cat>
            <c:strRef>
              <c:f>Sheet1!$C$65:$D$65</c:f>
              <c:strCache>
                <c:ptCount val="2"/>
                <c:pt idx="0">
                  <c:v>Admission</c:v>
                </c:pt>
                <c:pt idx="1">
                  <c:v>Discharge</c:v>
                </c:pt>
              </c:strCache>
            </c:strRef>
          </c:cat>
          <c:val>
            <c:numRef>
              <c:f>Sheet1!$C$66:$D$66</c:f>
              <c:numCache>
                <c:formatCode>General</c:formatCode>
                <c:ptCount val="2"/>
                <c:pt idx="0">
                  <c:v>72.10989010989007</c:v>
                </c:pt>
                <c:pt idx="1">
                  <c:v>47.74725274725275</c:v>
                </c:pt>
              </c:numCache>
            </c:numRef>
          </c:val>
        </c:ser>
        <c:dLbls>
          <c:showLegendKey val="0"/>
          <c:showVal val="0"/>
          <c:showCatName val="0"/>
          <c:showSerName val="0"/>
          <c:showPercent val="0"/>
          <c:showBubbleSize val="0"/>
        </c:dLbls>
        <c:gapWidth val="150"/>
        <c:axId val="-2101954136"/>
        <c:axId val="-2101957544"/>
      </c:barChart>
      <c:catAx>
        <c:axId val="-2101954136"/>
        <c:scaling>
          <c:orientation val="minMax"/>
        </c:scaling>
        <c:delete val="0"/>
        <c:axPos val="b"/>
        <c:title>
          <c:tx>
            <c:rich>
              <a:bodyPr/>
              <a:lstStyle/>
              <a:p>
                <a:pPr>
                  <a:defRPr/>
                </a:pPr>
                <a:r>
                  <a:rPr lang="en-CA"/>
                  <a:t>Session</a:t>
                </a:r>
              </a:p>
            </c:rich>
          </c:tx>
          <c:layout/>
          <c:overlay val="0"/>
        </c:title>
        <c:majorTickMark val="out"/>
        <c:minorTickMark val="none"/>
        <c:tickLblPos val="nextTo"/>
        <c:crossAx val="-2101957544"/>
        <c:crosses val="autoZero"/>
        <c:auto val="1"/>
        <c:lblAlgn val="ctr"/>
        <c:lblOffset val="100"/>
        <c:noMultiLvlLbl val="0"/>
      </c:catAx>
      <c:valAx>
        <c:axId val="-2101957544"/>
        <c:scaling>
          <c:orientation val="minMax"/>
        </c:scaling>
        <c:delete val="0"/>
        <c:axPos val="l"/>
        <c:title>
          <c:tx>
            <c:rich>
              <a:bodyPr rot="-5400000" vert="horz"/>
              <a:lstStyle/>
              <a:p>
                <a:pPr>
                  <a:defRPr/>
                </a:pPr>
                <a:r>
                  <a:rPr lang="en-CA"/>
                  <a:t>Score</a:t>
                </a:r>
              </a:p>
            </c:rich>
          </c:tx>
          <c:layout/>
          <c:overlay val="0"/>
        </c:title>
        <c:numFmt formatCode="General" sourceLinked="1"/>
        <c:majorTickMark val="out"/>
        <c:minorTickMark val="none"/>
        <c:tickLblPos val="nextTo"/>
        <c:crossAx val="-2101954136"/>
        <c:crosses val="autoZero"/>
        <c:crossBetween val="between"/>
      </c:valAx>
    </c:plotArea>
    <c:legend>
      <c:legendPos val="r"/>
      <c:layout/>
      <c:overlay val="0"/>
    </c:legend>
    <c:plotVisOnly val="1"/>
    <c:dispBlanksAs val="gap"/>
    <c:showDLblsOverMax val="0"/>
  </c:chart>
  <c:externalData r:id="rId1">
    <c:autoUpdate val="0"/>
  </c:externalData>
  <c:userShapes r:id="rId2"/>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TSK</a:t>
            </a:r>
          </a:p>
        </c:rich>
      </c:tx>
      <c:layout/>
      <c:overlay val="0"/>
    </c:title>
    <c:autoTitleDeleted val="0"/>
    <c:plotArea>
      <c:layout/>
      <c:barChart>
        <c:barDir val="col"/>
        <c:grouping val="clustered"/>
        <c:varyColors val="0"/>
        <c:ser>
          <c:idx val="0"/>
          <c:order val="0"/>
          <c:tx>
            <c:strRef>
              <c:f>Sheet1!$B$84</c:f>
              <c:strCache>
                <c:ptCount val="1"/>
                <c:pt idx="0">
                  <c:v>All Subjects</c:v>
                </c:pt>
              </c:strCache>
            </c:strRef>
          </c:tx>
          <c:spPr>
            <a:solidFill>
              <a:schemeClr val="accent4"/>
            </a:solidFill>
          </c:spPr>
          <c:invertIfNegative val="0"/>
          <c:cat>
            <c:strRef>
              <c:f>Sheet1!$C$83:$D$83</c:f>
              <c:strCache>
                <c:ptCount val="2"/>
                <c:pt idx="0">
                  <c:v>Admission</c:v>
                </c:pt>
                <c:pt idx="1">
                  <c:v>Discharge</c:v>
                </c:pt>
              </c:strCache>
            </c:strRef>
          </c:cat>
          <c:val>
            <c:numRef>
              <c:f>Sheet1!$C$84:$D$84</c:f>
              <c:numCache>
                <c:formatCode>General</c:formatCode>
                <c:ptCount val="2"/>
                <c:pt idx="0">
                  <c:v>51.9</c:v>
                </c:pt>
                <c:pt idx="1">
                  <c:v>47.2</c:v>
                </c:pt>
              </c:numCache>
            </c:numRef>
          </c:val>
        </c:ser>
        <c:dLbls>
          <c:showLegendKey val="0"/>
          <c:showVal val="0"/>
          <c:showCatName val="0"/>
          <c:showSerName val="0"/>
          <c:showPercent val="0"/>
          <c:showBubbleSize val="0"/>
        </c:dLbls>
        <c:gapWidth val="150"/>
        <c:axId val="-2142548152"/>
        <c:axId val="-2142324088"/>
      </c:barChart>
      <c:catAx>
        <c:axId val="-2142548152"/>
        <c:scaling>
          <c:orientation val="minMax"/>
        </c:scaling>
        <c:delete val="0"/>
        <c:axPos val="b"/>
        <c:title>
          <c:tx>
            <c:rich>
              <a:bodyPr/>
              <a:lstStyle/>
              <a:p>
                <a:pPr>
                  <a:defRPr/>
                </a:pPr>
                <a:r>
                  <a:rPr lang="en-CA"/>
                  <a:t>Session</a:t>
                </a:r>
              </a:p>
            </c:rich>
          </c:tx>
          <c:layout/>
          <c:overlay val="0"/>
        </c:title>
        <c:majorTickMark val="out"/>
        <c:minorTickMark val="none"/>
        <c:tickLblPos val="nextTo"/>
        <c:crossAx val="-2142324088"/>
        <c:crosses val="autoZero"/>
        <c:auto val="1"/>
        <c:lblAlgn val="ctr"/>
        <c:lblOffset val="100"/>
        <c:noMultiLvlLbl val="0"/>
      </c:catAx>
      <c:valAx>
        <c:axId val="-2142324088"/>
        <c:scaling>
          <c:orientation val="minMax"/>
        </c:scaling>
        <c:delete val="0"/>
        <c:axPos val="l"/>
        <c:title>
          <c:tx>
            <c:rich>
              <a:bodyPr rot="-5400000" vert="horz"/>
              <a:lstStyle/>
              <a:p>
                <a:pPr>
                  <a:defRPr/>
                </a:pPr>
                <a:r>
                  <a:rPr lang="en-CA"/>
                  <a:t>Score</a:t>
                </a:r>
              </a:p>
            </c:rich>
          </c:tx>
          <c:layout/>
          <c:overlay val="0"/>
        </c:title>
        <c:numFmt formatCode="General" sourceLinked="1"/>
        <c:majorTickMark val="out"/>
        <c:minorTickMark val="none"/>
        <c:tickLblPos val="nextTo"/>
        <c:crossAx val="-2142548152"/>
        <c:crosses val="autoZero"/>
        <c:crossBetween val="between"/>
      </c:valAx>
    </c:plotArea>
    <c:legend>
      <c:legendPos val="r"/>
      <c:layout/>
      <c:overlay val="0"/>
    </c:legend>
    <c:plotVisOnly val="1"/>
    <c:dispBlanksAs val="gap"/>
    <c:showDLblsOverMax val="0"/>
  </c:chart>
  <c:externalData r:id="rId1">
    <c:autoUpdate val="0"/>
  </c:externalData>
  <c:userShapes r:id="rId2"/>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CPAQ_AE</a:t>
            </a:r>
          </a:p>
        </c:rich>
      </c:tx>
      <c:layout/>
      <c:overlay val="0"/>
    </c:title>
    <c:autoTitleDeleted val="0"/>
    <c:plotArea>
      <c:layout/>
      <c:barChart>
        <c:barDir val="col"/>
        <c:grouping val="clustered"/>
        <c:varyColors val="0"/>
        <c:ser>
          <c:idx val="0"/>
          <c:order val="0"/>
          <c:tx>
            <c:strRef>
              <c:f>Sheet1!$B$102</c:f>
              <c:strCache>
                <c:ptCount val="1"/>
                <c:pt idx="0">
                  <c:v>All Subjects</c:v>
                </c:pt>
              </c:strCache>
            </c:strRef>
          </c:tx>
          <c:spPr>
            <a:solidFill>
              <a:schemeClr val="accent4"/>
            </a:solidFill>
          </c:spPr>
          <c:invertIfNegative val="0"/>
          <c:cat>
            <c:strRef>
              <c:f>Sheet1!$C$101:$D$101</c:f>
              <c:strCache>
                <c:ptCount val="2"/>
                <c:pt idx="0">
                  <c:v>Admission</c:v>
                </c:pt>
                <c:pt idx="1">
                  <c:v>Discharge</c:v>
                </c:pt>
              </c:strCache>
            </c:strRef>
          </c:cat>
          <c:val>
            <c:numRef>
              <c:f>Sheet1!$C$102:$D$102</c:f>
              <c:numCache>
                <c:formatCode>General</c:formatCode>
                <c:ptCount val="2"/>
                <c:pt idx="0">
                  <c:v>49.51333333333334</c:v>
                </c:pt>
                <c:pt idx="1">
                  <c:v>67.7428571428571</c:v>
                </c:pt>
              </c:numCache>
            </c:numRef>
          </c:val>
        </c:ser>
        <c:dLbls>
          <c:showLegendKey val="0"/>
          <c:showVal val="0"/>
          <c:showCatName val="0"/>
          <c:showSerName val="0"/>
          <c:showPercent val="0"/>
          <c:showBubbleSize val="0"/>
        </c:dLbls>
        <c:gapWidth val="150"/>
        <c:axId val="-2142391864"/>
        <c:axId val="-2142541400"/>
      </c:barChart>
      <c:catAx>
        <c:axId val="-2142391864"/>
        <c:scaling>
          <c:orientation val="minMax"/>
        </c:scaling>
        <c:delete val="0"/>
        <c:axPos val="b"/>
        <c:title>
          <c:tx>
            <c:rich>
              <a:bodyPr/>
              <a:lstStyle/>
              <a:p>
                <a:pPr>
                  <a:defRPr/>
                </a:pPr>
                <a:r>
                  <a:rPr lang="en-CA"/>
                  <a:t>Session</a:t>
                </a:r>
              </a:p>
            </c:rich>
          </c:tx>
          <c:layout/>
          <c:overlay val="0"/>
        </c:title>
        <c:majorTickMark val="out"/>
        <c:minorTickMark val="none"/>
        <c:tickLblPos val="nextTo"/>
        <c:crossAx val="-2142541400"/>
        <c:crosses val="autoZero"/>
        <c:auto val="1"/>
        <c:lblAlgn val="ctr"/>
        <c:lblOffset val="100"/>
        <c:noMultiLvlLbl val="0"/>
      </c:catAx>
      <c:valAx>
        <c:axId val="-2142541400"/>
        <c:scaling>
          <c:orientation val="minMax"/>
        </c:scaling>
        <c:delete val="0"/>
        <c:axPos val="l"/>
        <c:title>
          <c:tx>
            <c:rich>
              <a:bodyPr rot="-5400000" vert="horz"/>
              <a:lstStyle/>
              <a:p>
                <a:pPr>
                  <a:defRPr/>
                </a:pPr>
                <a:r>
                  <a:rPr lang="en-CA"/>
                  <a:t>Score</a:t>
                </a:r>
              </a:p>
            </c:rich>
          </c:tx>
          <c:layout/>
          <c:overlay val="0"/>
        </c:title>
        <c:numFmt formatCode="General" sourceLinked="1"/>
        <c:majorTickMark val="out"/>
        <c:minorTickMark val="none"/>
        <c:tickLblPos val="nextTo"/>
        <c:crossAx val="-2142391864"/>
        <c:crosses val="autoZero"/>
        <c:crossBetween val="between"/>
      </c:valAx>
    </c:plotArea>
    <c:legend>
      <c:legendPos val="r"/>
      <c:layout/>
      <c:overlay val="0"/>
    </c:legend>
    <c:plotVisOnly val="1"/>
    <c:dispBlanksAs val="gap"/>
    <c:showDLblsOverMax val="0"/>
  </c:chart>
  <c:externalData r:id="rId1">
    <c:autoUpdate val="0"/>
  </c:externalData>
  <c:userShapes r:id="rId2"/>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CA"/>
              <a:t>CPAQ_PW</a:t>
            </a:r>
          </a:p>
        </c:rich>
      </c:tx>
      <c:layout/>
      <c:overlay val="0"/>
    </c:title>
    <c:autoTitleDeleted val="0"/>
    <c:plotArea>
      <c:layout/>
      <c:barChart>
        <c:barDir val="col"/>
        <c:grouping val="clustered"/>
        <c:varyColors val="0"/>
        <c:ser>
          <c:idx val="0"/>
          <c:order val="0"/>
          <c:tx>
            <c:strRef>
              <c:f>Sheet1!$B$118</c:f>
              <c:strCache>
                <c:ptCount val="1"/>
                <c:pt idx="0">
                  <c:v>All Subjects</c:v>
                </c:pt>
              </c:strCache>
            </c:strRef>
          </c:tx>
          <c:spPr>
            <a:solidFill>
              <a:schemeClr val="accent4"/>
            </a:solidFill>
          </c:spPr>
          <c:invertIfNegative val="0"/>
          <c:cat>
            <c:strRef>
              <c:f>Sheet1!$C$117:$D$117</c:f>
              <c:strCache>
                <c:ptCount val="2"/>
                <c:pt idx="0">
                  <c:v>Admission</c:v>
                </c:pt>
                <c:pt idx="1">
                  <c:v>Discharge</c:v>
                </c:pt>
              </c:strCache>
            </c:strRef>
          </c:cat>
          <c:val>
            <c:numRef>
              <c:f>Sheet1!$C$118:$D$118</c:f>
              <c:numCache>
                <c:formatCode>General</c:formatCode>
                <c:ptCount val="2"/>
                <c:pt idx="0">
                  <c:v>34.26666666666641</c:v>
                </c:pt>
                <c:pt idx="1">
                  <c:v>40.63333333333333</c:v>
                </c:pt>
              </c:numCache>
            </c:numRef>
          </c:val>
        </c:ser>
        <c:dLbls>
          <c:showLegendKey val="0"/>
          <c:showVal val="0"/>
          <c:showCatName val="0"/>
          <c:showSerName val="0"/>
          <c:showPercent val="0"/>
          <c:showBubbleSize val="0"/>
        </c:dLbls>
        <c:gapWidth val="150"/>
        <c:axId val="-2088869400"/>
        <c:axId val="-2128150616"/>
      </c:barChart>
      <c:catAx>
        <c:axId val="-2088869400"/>
        <c:scaling>
          <c:orientation val="minMax"/>
        </c:scaling>
        <c:delete val="0"/>
        <c:axPos val="b"/>
        <c:title>
          <c:tx>
            <c:rich>
              <a:bodyPr/>
              <a:lstStyle/>
              <a:p>
                <a:pPr>
                  <a:defRPr/>
                </a:pPr>
                <a:r>
                  <a:rPr lang="en-CA"/>
                  <a:t>Session</a:t>
                </a:r>
              </a:p>
            </c:rich>
          </c:tx>
          <c:layout/>
          <c:overlay val="0"/>
        </c:title>
        <c:majorTickMark val="out"/>
        <c:minorTickMark val="none"/>
        <c:tickLblPos val="nextTo"/>
        <c:crossAx val="-2128150616"/>
        <c:crosses val="autoZero"/>
        <c:auto val="1"/>
        <c:lblAlgn val="ctr"/>
        <c:lblOffset val="100"/>
        <c:noMultiLvlLbl val="0"/>
      </c:catAx>
      <c:valAx>
        <c:axId val="-2128150616"/>
        <c:scaling>
          <c:orientation val="minMax"/>
        </c:scaling>
        <c:delete val="0"/>
        <c:axPos val="l"/>
        <c:title>
          <c:tx>
            <c:rich>
              <a:bodyPr rot="-5400000" vert="horz"/>
              <a:lstStyle/>
              <a:p>
                <a:pPr>
                  <a:defRPr/>
                </a:pPr>
                <a:r>
                  <a:rPr lang="en-CA"/>
                  <a:t>Score</a:t>
                </a:r>
              </a:p>
            </c:rich>
          </c:tx>
          <c:layout/>
          <c:overlay val="0"/>
        </c:title>
        <c:numFmt formatCode="General" sourceLinked="1"/>
        <c:majorTickMark val="out"/>
        <c:minorTickMark val="none"/>
        <c:tickLblPos val="nextTo"/>
        <c:crossAx val="-2088869400"/>
        <c:crosses val="autoZero"/>
        <c:crossBetween val="between"/>
      </c:valAx>
    </c:plotArea>
    <c:legend>
      <c:legendPos val="r"/>
      <c:layout/>
      <c:overlay val="0"/>
    </c:legend>
    <c:plotVisOnly val="1"/>
    <c:dispBlanksAs val="gap"/>
    <c:showDLblsOverMax val="0"/>
  </c:chart>
  <c:externalData r:id="rId1">
    <c:autoUpdate val="0"/>
  </c:externalData>
  <c:userShapes r:id="rId2"/>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CPAQ_T</a:t>
            </a:r>
          </a:p>
        </c:rich>
      </c:tx>
      <c:layout/>
      <c:overlay val="0"/>
    </c:title>
    <c:autoTitleDeleted val="0"/>
    <c:plotArea>
      <c:layout/>
      <c:barChart>
        <c:barDir val="col"/>
        <c:grouping val="clustered"/>
        <c:varyColors val="0"/>
        <c:ser>
          <c:idx val="0"/>
          <c:order val="0"/>
          <c:tx>
            <c:strRef>
              <c:f>Sheet1!$B$132</c:f>
              <c:strCache>
                <c:ptCount val="1"/>
                <c:pt idx="0">
                  <c:v>All Subjects</c:v>
                </c:pt>
              </c:strCache>
            </c:strRef>
          </c:tx>
          <c:spPr>
            <a:solidFill>
              <a:schemeClr val="accent4"/>
            </a:solidFill>
          </c:spPr>
          <c:invertIfNegative val="0"/>
          <c:cat>
            <c:strRef>
              <c:f>Sheet1!$C$131:$D$131</c:f>
              <c:strCache>
                <c:ptCount val="2"/>
                <c:pt idx="0">
                  <c:v>Admission</c:v>
                </c:pt>
                <c:pt idx="1">
                  <c:v>Discharge</c:v>
                </c:pt>
              </c:strCache>
            </c:strRef>
          </c:cat>
          <c:val>
            <c:numRef>
              <c:f>Sheet1!$C$132:$D$132</c:f>
              <c:numCache>
                <c:formatCode>General</c:formatCode>
                <c:ptCount val="2"/>
                <c:pt idx="0">
                  <c:v>83.73333333333325</c:v>
                </c:pt>
                <c:pt idx="1">
                  <c:v>107.7095238095238</c:v>
                </c:pt>
              </c:numCache>
            </c:numRef>
          </c:val>
        </c:ser>
        <c:dLbls>
          <c:showLegendKey val="0"/>
          <c:showVal val="0"/>
          <c:showCatName val="0"/>
          <c:showSerName val="0"/>
          <c:showPercent val="0"/>
          <c:showBubbleSize val="0"/>
        </c:dLbls>
        <c:gapWidth val="150"/>
        <c:axId val="-2063707000"/>
        <c:axId val="-2063746856"/>
      </c:barChart>
      <c:catAx>
        <c:axId val="-2063707000"/>
        <c:scaling>
          <c:orientation val="minMax"/>
        </c:scaling>
        <c:delete val="0"/>
        <c:axPos val="b"/>
        <c:title>
          <c:tx>
            <c:rich>
              <a:bodyPr/>
              <a:lstStyle/>
              <a:p>
                <a:pPr>
                  <a:defRPr/>
                </a:pPr>
                <a:r>
                  <a:rPr lang="en-CA"/>
                  <a:t>Session</a:t>
                </a:r>
              </a:p>
            </c:rich>
          </c:tx>
          <c:layout/>
          <c:overlay val="0"/>
        </c:title>
        <c:majorTickMark val="out"/>
        <c:minorTickMark val="none"/>
        <c:tickLblPos val="nextTo"/>
        <c:crossAx val="-2063746856"/>
        <c:crosses val="autoZero"/>
        <c:auto val="1"/>
        <c:lblAlgn val="ctr"/>
        <c:lblOffset val="100"/>
        <c:noMultiLvlLbl val="0"/>
      </c:catAx>
      <c:valAx>
        <c:axId val="-2063746856"/>
        <c:scaling>
          <c:orientation val="minMax"/>
        </c:scaling>
        <c:delete val="0"/>
        <c:axPos val="l"/>
        <c:title>
          <c:tx>
            <c:rich>
              <a:bodyPr rot="-5400000" vert="horz"/>
              <a:lstStyle/>
              <a:p>
                <a:pPr>
                  <a:defRPr/>
                </a:pPr>
                <a:r>
                  <a:rPr lang="en-CA"/>
                  <a:t>Score</a:t>
                </a:r>
              </a:p>
            </c:rich>
          </c:tx>
          <c:layout/>
          <c:overlay val="0"/>
        </c:title>
        <c:numFmt formatCode="General" sourceLinked="1"/>
        <c:majorTickMark val="out"/>
        <c:minorTickMark val="none"/>
        <c:tickLblPos val="nextTo"/>
        <c:crossAx val="-2063707000"/>
        <c:crosses val="autoZero"/>
        <c:crossBetween val="between"/>
      </c:valAx>
    </c:plotArea>
    <c:legend>
      <c:legendPos val="r"/>
      <c:layout/>
      <c:overlay val="0"/>
    </c:legend>
    <c:plotVisOnly val="1"/>
    <c:dispBlanksAs val="gap"/>
    <c:showDLblsOverMax val="0"/>
  </c:chart>
  <c:externalData r:id="rId1">
    <c:autoUpdate val="0"/>
  </c:externalData>
  <c:userShapes r:id="rId2"/>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CA"/>
              <a:t>PSOCQ_PCON</a:t>
            </a:r>
          </a:p>
        </c:rich>
      </c:tx>
      <c:layout/>
      <c:overlay val="0"/>
    </c:title>
    <c:autoTitleDeleted val="0"/>
    <c:plotArea>
      <c:layout/>
      <c:barChart>
        <c:barDir val="col"/>
        <c:grouping val="clustered"/>
        <c:varyColors val="0"/>
        <c:dLbls>
          <c:showLegendKey val="0"/>
          <c:showVal val="0"/>
          <c:showCatName val="0"/>
          <c:showSerName val="0"/>
          <c:showPercent val="0"/>
          <c:showBubbleSize val="0"/>
        </c:dLbls>
        <c:gapWidth val="150"/>
        <c:axId val="-2064249208"/>
        <c:axId val="-2063912056"/>
      </c:barChart>
      <c:catAx>
        <c:axId val="-2064249208"/>
        <c:scaling>
          <c:orientation val="minMax"/>
        </c:scaling>
        <c:delete val="0"/>
        <c:axPos val="b"/>
        <c:title>
          <c:tx>
            <c:rich>
              <a:bodyPr/>
              <a:lstStyle/>
              <a:p>
                <a:pPr>
                  <a:defRPr/>
                </a:pPr>
                <a:r>
                  <a:rPr lang="en-CA"/>
                  <a:t>Session</a:t>
                </a:r>
              </a:p>
            </c:rich>
          </c:tx>
          <c:layout/>
          <c:overlay val="0"/>
        </c:title>
        <c:majorTickMark val="out"/>
        <c:minorTickMark val="none"/>
        <c:tickLblPos val="nextTo"/>
        <c:crossAx val="-2063912056"/>
        <c:crosses val="autoZero"/>
        <c:auto val="1"/>
        <c:lblAlgn val="ctr"/>
        <c:lblOffset val="100"/>
        <c:noMultiLvlLbl val="0"/>
      </c:catAx>
      <c:valAx>
        <c:axId val="-2063912056"/>
        <c:scaling>
          <c:orientation val="minMax"/>
        </c:scaling>
        <c:delete val="0"/>
        <c:axPos val="l"/>
        <c:title>
          <c:tx>
            <c:rich>
              <a:bodyPr rot="-5400000" vert="horz"/>
              <a:lstStyle/>
              <a:p>
                <a:pPr>
                  <a:defRPr/>
                </a:pPr>
                <a:r>
                  <a:rPr lang="en-CA"/>
                  <a:t>Score</a:t>
                </a:r>
              </a:p>
            </c:rich>
          </c:tx>
          <c:layout/>
          <c:overlay val="0"/>
        </c:title>
        <c:numFmt formatCode="General" sourceLinked="1"/>
        <c:majorTickMark val="out"/>
        <c:minorTickMark val="none"/>
        <c:tickLblPos val="nextTo"/>
        <c:crossAx val="-2064249208"/>
        <c:crosses val="autoZero"/>
        <c:crossBetween val="between"/>
      </c:valAx>
    </c:plotArea>
    <c:legend>
      <c:legendPos val="r"/>
      <c:layout/>
      <c:overlay val="0"/>
    </c:legend>
    <c:plotVisOnly val="1"/>
    <c:dispBlanksAs val="gap"/>
    <c:showDLblsOverMax val="0"/>
  </c:chart>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0.41875</cdr:x>
      <cdr:y>0.31597</cdr:y>
    </cdr:from>
    <cdr:to>
      <cdr:x>0.46875</cdr:x>
      <cdr:y>0.36111</cdr:y>
    </cdr:to>
    <cdr:sp macro="" textlink="">
      <cdr:nvSpPr>
        <cdr:cNvPr id="2" name="TextBox 1"/>
        <cdr:cNvSpPr txBox="1"/>
      </cdr:nvSpPr>
      <cdr:spPr>
        <a:xfrm xmlns:a="http://schemas.openxmlformats.org/drawingml/2006/main">
          <a:off x="1914525" y="866775"/>
          <a:ext cx="228600" cy="123825"/>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CA" sz="2800">
            <a:solidFill>
              <a:srgbClr val="FF0000"/>
            </a:solidFill>
          </a:endParaRPr>
        </a:p>
      </cdr:txBody>
    </cdr:sp>
  </cdr:relSizeAnchor>
  <cdr:relSizeAnchor xmlns:cdr="http://schemas.openxmlformats.org/drawingml/2006/chartDrawing">
    <cdr:from>
      <cdr:x>0.4475</cdr:x>
      <cdr:y>0.27083</cdr:y>
    </cdr:from>
    <cdr:to>
      <cdr:x>0.51042</cdr:x>
      <cdr:y>0.40972</cdr:y>
    </cdr:to>
    <cdr:sp macro="" textlink="">
      <cdr:nvSpPr>
        <cdr:cNvPr id="3" name="TextBox 2"/>
        <cdr:cNvSpPr txBox="1"/>
      </cdr:nvSpPr>
      <cdr:spPr>
        <a:xfrm xmlns:a="http://schemas.openxmlformats.org/drawingml/2006/main">
          <a:off x="3682752" y="1225767"/>
          <a:ext cx="517800" cy="628611"/>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CA" sz="3200" dirty="0">
              <a:solidFill>
                <a:srgbClr val="FF0000"/>
              </a:solidFill>
            </a:rPr>
            <a:t>*</a:t>
          </a:r>
        </a:p>
      </cdr:txBody>
    </cdr:sp>
  </cdr:relSizeAnchor>
</c:userShapes>
</file>

<file path=ppt/drawings/drawing10.xml><?xml version="1.0" encoding="utf-8"?>
<c:userShapes xmlns:c="http://schemas.openxmlformats.org/drawingml/2006/chart">
  <cdr:relSizeAnchor xmlns:cdr="http://schemas.openxmlformats.org/drawingml/2006/chartDrawing">
    <cdr:from>
      <cdr:x>0.43269</cdr:x>
      <cdr:y>0.24653</cdr:y>
    </cdr:from>
    <cdr:to>
      <cdr:x>0.51042</cdr:x>
      <cdr:y>0.42014</cdr:y>
    </cdr:to>
    <cdr:sp macro="" textlink="">
      <cdr:nvSpPr>
        <cdr:cNvPr id="2" name="TextBox 1"/>
        <cdr:cNvSpPr txBox="1"/>
      </cdr:nvSpPr>
      <cdr:spPr>
        <a:xfrm xmlns:a="http://schemas.openxmlformats.org/drawingml/2006/main">
          <a:off x="3240360" y="1065128"/>
          <a:ext cx="582090" cy="750078"/>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CA" sz="3200" dirty="0">
              <a:solidFill>
                <a:srgbClr val="FF0000"/>
              </a:solidFill>
            </a:rPr>
            <a:t>*</a:t>
          </a:r>
        </a:p>
      </cdr:txBody>
    </cdr:sp>
  </cdr:relSizeAnchor>
</c:userShapes>
</file>

<file path=ppt/drawings/drawing11.xml><?xml version="1.0" encoding="utf-8"?>
<c:userShapes xmlns:c="http://schemas.openxmlformats.org/drawingml/2006/chart">
  <cdr:relSizeAnchor xmlns:cdr="http://schemas.openxmlformats.org/drawingml/2006/chartDrawing">
    <cdr:from>
      <cdr:x>0.43875</cdr:x>
      <cdr:y>0.24497</cdr:y>
    </cdr:from>
    <cdr:to>
      <cdr:x>0.48542</cdr:x>
      <cdr:y>0.34722</cdr:y>
    </cdr:to>
    <cdr:sp macro="" textlink="">
      <cdr:nvSpPr>
        <cdr:cNvPr id="2" name="TextBox 1"/>
        <cdr:cNvSpPr txBox="1"/>
      </cdr:nvSpPr>
      <cdr:spPr>
        <a:xfrm xmlns:a="http://schemas.openxmlformats.org/drawingml/2006/main">
          <a:off x="3610737" y="1108719"/>
          <a:ext cx="384075" cy="462785"/>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CA" sz="2800" dirty="0">
              <a:solidFill>
                <a:srgbClr val="FF0000"/>
              </a:solidFill>
            </a:rPr>
            <a:t>*</a:t>
          </a:r>
        </a:p>
      </cdr:txBody>
    </cdr:sp>
  </cdr:relSizeAnchor>
</c:userShapes>
</file>

<file path=ppt/drawings/drawing12.xml><?xml version="1.0" encoding="utf-8"?>
<c:userShapes xmlns:c="http://schemas.openxmlformats.org/drawingml/2006/chart">
  <cdr:relSizeAnchor xmlns:cdr="http://schemas.openxmlformats.org/drawingml/2006/chartDrawing">
    <cdr:from>
      <cdr:x>0.42594</cdr:x>
      <cdr:y>0.28819</cdr:y>
    </cdr:from>
    <cdr:to>
      <cdr:x>0.4825</cdr:x>
      <cdr:y>0.39236</cdr:y>
    </cdr:to>
    <cdr:sp macro="" textlink="">
      <cdr:nvSpPr>
        <cdr:cNvPr id="2" name="TextBox 1"/>
        <cdr:cNvSpPr txBox="1"/>
      </cdr:nvSpPr>
      <cdr:spPr>
        <a:xfrm xmlns:a="http://schemas.openxmlformats.org/drawingml/2006/main">
          <a:off x="3622303" y="1317605"/>
          <a:ext cx="480993" cy="476265"/>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CA" sz="2800" dirty="0">
              <a:solidFill>
                <a:srgbClr val="FF0000"/>
              </a:solidFill>
            </a:rPr>
            <a:t>*</a:t>
          </a:r>
        </a:p>
      </cdr:txBody>
    </cdr:sp>
  </cdr:relSizeAnchor>
</c:userShapes>
</file>

<file path=ppt/drawings/drawing13.xml><?xml version="1.0" encoding="utf-8"?>
<c:userShapes xmlns:c="http://schemas.openxmlformats.org/drawingml/2006/chart">
  <cdr:relSizeAnchor xmlns:cdr="http://schemas.openxmlformats.org/drawingml/2006/chartDrawing">
    <cdr:from>
      <cdr:x>0.4475</cdr:x>
      <cdr:y>0.36458</cdr:y>
    </cdr:from>
    <cdr:to>
      <cdr:x>0.49375</cdr:x>
      <cdr:y>0.47917</cdr:y>
    </cdr:to>
    <cdr:sp macro="" textlink="">
      <cdr:nvSpPr>
        <cdr:cNvPr id="2" name="TextBox 1"/>
        <cdr:cNvSpPr txBox="1"/>
      </cdr:nvSpPr>
      <cdr:spPr>
        <a:xfrm xmlns:a="http://schemas.openxmlformats.org/drawingml/2006/main">
          <a:off x="3682752" y="1650076"/>
          <a:ext cx="380613" cy="51863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CA" sz="3200" dirty="0">
              <a:solidFill>
                <a:srgbClr val="FF0000"/>
              </a:solidFill>
            </a:rPr>
            <a:t>*</a:t>
          </a:r>
        </a:p>
      </cdr:txBody>
    </cdr:sp>
  </cdr:relSizeAnchor>
</c:userShapes>
</file>

<file path=ppt/drawings/drawing14.xml><?xml version="1.0" encoding="utf-8"?>
<c:userShapes xmlns:c="http://schemas.openxmlformats.org/drawingml/2006/chart">
  <cdr:relSizeAnchor xmlns:cdr="http://schemas.openxmlformats.org/drawingml/2006/chartDrawing">
    <cdr:from>
      <cdr:x>0.82292</cdr:x>
      <cdr:y>0.31597</cdr:y>
    </cdr:from>
    <cdr:to>
      <cdr:x>0.98958</cdr:x>
      <cdr:y>0.40625</cdr:y>
    </cdr:to>
    <cdr:sp macro="" textlink="">
      <cdr:nvSpPr>
        <cdr:cNvPr id="2" name="TextBox 1"/>
        <cdr:cNvSpPr txBox="1"/>
      </cdr:nvSpPr>
      <cdr:spPr>
        <a:xfrm xmlns:a="http://schemas.openxmlformats.org/drawingml/2006/main">
          <a:off x="3762375" y="866775"/>
          <a:ext cx="762000" cy="24765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CA" sz="1100" b="1"/>
            <a:t>Session</a:t>
          </a:r>
        </a:p>
      </cdr:txBody>
    </cdr:sp>
  </cdr:relSizeAnchor>
</c:userShapes>
</file>

<file path=ppt/drawings/drawing15.xml><?xml version="1.0" encoding="utf-8"?>
<c:userShapes xmlns:c="http://schemas.openxmlformats.org/drawingml/2006/chart">
  <cdr:relSizeAnchor xmlns:cdr="http://schemas.openxmlformats.org/drawingml/2006/chartDrawing">
    <cdr:from>
      <cdr:x>0.42125</cdr:x>
      <cdr:y>0.25</cdr:y>
    </cdr:from>
    <cdr:to>
      <cdr:x>0.49167</cdr:x>
      <cdr:y>0.42014</cdr:y>
    </cdr:to>
    <cdr:sp macro="" textlink="">
      <cdr:nvSpPr>
        <cdr:cNvPr id="2" name="TextBox 1"/>
        <cdr:cNvSpPr txBox="1"/>
      </cdr:nvSpPr>
      <cdr:spPr>
        <a:xfrm xmlns:a="http://schemas.openxmlformats.org/drawingml/2006/main">
          <a:off x="3466728" y="1131491"/>
          <a:ext cx="579519" cy="770047"/>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CA" sz="3200" dirty="0">
              <a:solidFill>
                <a:srgbClr val="FF0000"/>
              </a:solidFill>
            </a:rPr>
            <a:t>*</a:t>
          </a:r>
        </a:p>
      </cdr:txBody>
    </cdr:sp>
  </cdr:relSizeAnchor>
</c:userShapes>
</file>

<file path=ppt/drawings/drawing16.xml><?xml version="1.0" encoding="utf-8"?>
<c:userShapes xmlns:c="http://schemas.openxmlformats.org/drawingml/2006/chart">
  <cdr:relSizeAnchor xmlns:cdr="http://schemas.openxmlformats.org/drawingml/2006/chartDrawing">
    <cdr:from>
      <cdr:x>0.43875</cdr:x>
      <cdr:y>0.30903</cdr:y>
    </cdr:from>
    <cdr:to>
      <cdr:x>0.49583</cdr:x>
      <cdr:y>0.46181</cdr:y>
    </cdr:to>
    <cdr:sp macro="" textlink="">
      <cdr:nvSpPr>
        <cdr:cNvPr id="2" name="TextBox 1"/>
        <cdr:cNvSpPr txBox="1"/>
      </cdr:nvSpPr>
      <cdr:spPr>
        <a:xfrm xmlns:a="http://schemas.openxmlformats.org/drawingml/2006/main">
          <a:off x="3610744" y="1398658"/>
          <a:ext cx="469739" cy="691477"/>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CA" sz="3200" dirty="0">
              <a:solidFill>
                <a:srgbClr val="FF0000"/>
              </a:solidFill>
            </a:rPr>
            <a:t>*</a:t>
          </a:r>
        </a:p>
      </cdr:txBody>
    </cdr:sp>
  </cdr:relSizeAnchor>
</c:userShapes>
</file>

<file path=ppt/drawings/drawing17.xml><?xml version="1.0" encoding="utf-8"?>
<c:userShapes xmlns:c="http://schemas.openxmlformats.org/drawingml/2006/chart">
  <cdr:relSizeAnchor xmlns:cdr="http://schemas.openxmlformats.org/drawingml/2006/chartDrawing">
    <cdr:from>
      <cdr:x>0.43875</cdr:x>
      <cdr:y>0.35417</cdr:y>
    </cdr:from>
    <cdr:to>
      <cdr:x>0.48125</cdr:x>
      <cdr:y>0.48958</cdr:y>
    </cdr:to>
    <cdr:sp macro="" textlink="">
      <cdr:nvSpPr>
        <cdr:cNvPr id="2" name="TextBox 1"/>
        <cdr:cNvSpPr txBox="1"/>
      </cdr:nvSpPr>
      <cdr:spPr>
        <a:xfrm xmlns:a="http://schemas.openxmlformats.org/drawingml/2006/main">
          <a:off x="3610744" y="1602960"/>
          <a:ext cx="349750" cy="612861"/>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CA" sz="3200" dirty="0">
              <a:solidFill>
                <a:srgbClr val="FF0000"/>
              </a:solidFill>
            </a:rPr>
            <a:t>*</a:t>
          </a:r>
        </a:p>
      </cdr:txBody>
    </cdr:sp>
  </cdr:relSizeAnchor>
</c:userShapes>
</file>

<file path=ppt/drawings/drawing18.xml><?xml version="1.0" encoding="utf-8"?>
<c:userShapes xmlns:c="http://schemas.openxmlformats.org/drawingml/2006/chart">
  <cdr:relSizeAnchor xmlns:cdr="http://schemas.openxmlformats.org/drawingml/2006/chartDrawing">
    <cdr:from>
      <cdr:x>0.43875</cdr:x>
      <cdr:y>0.35417</cdr:y>
    </cdr:from>
    <cdr:to>
      <cdr:x>0.47917</cdr:x>
      <cdr:y>0.51736</cdr:y>
    </cdr:to>
    <cdr:sp macro="" textlink="">
      <cdr:nvSpPr>
        <cdr:cNvPr id="2" name="TextBox 1"/>
        <cdr:cNvSpPr txBox="1"/>
      </cdr:nvSpPr>
      <cdr:spPr>
        <a:xfrm xmlns:a="http://schemas.openxmlformats.org/drawingml/2006/main">
          <a:off x="3610744" y="1602960"/>
          <a:ext cx="332632" cy="738592"/>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CA" sz="3200" dirty="0">
              <a:solidFill>
                <a:srgbClr val="FF0000"/>
              </a:solidFill>
            </a:rPr>
            <a:t>*</a:t>
          </a:r>
        </a:p>
      </cdr:txBody>
    </cdr:sp>
  </cdr:relSizeAnchor>
</c:userShapes>
</file>

<file path=ppt/drawings/drawing19.xml><?xml version="1.0" encoding="utf-8"?>
<c:userShapes xmlns:c="http://schemas.openxmlformats.org/drawingml/2006/chart">
  <cdr:relSizeAnchor xmlns:cdr="http://schemas.openxmlformats.org/drawingml/2006/chartDrawing">
    <cdr:from>
      <cdr:x>0.82083</cdr:x>
      <cdr:y>0.32292</cdr:y>
    </cdr:from>
    <cdr:to>
      <cdr:x>0.98958</cdr:x>
      <cdr:y>0.40972</cdr:y>
    </cdr:to>
    <cdr:sp macro="" textlink="">
      <cdr:nvSpPr>
        <cdr:cNvPr id="2" name="TextBox 1"/>
        <cdr:cNvSpPr txBox="1"/>
      </cdr:nvSpPr>
      <cdr:spPr>
        <a:xfrm xmlns:a="http://schemas.openxmlformats.org/drawingml/2006/main">
          <a:off x="3752850" y="885825"/>
          <a:ext cx="771525" cy="238125"/>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CA" sz="1100" b="1"/>
            <a:t>Session</a:t>
          </a:r>
        </a:p>
      </cdr:txBody>
    </cdr:sp>
  </cdr:relSizeAnchor>
</c:userShapes>
</file>

<file path=ppt/drawings/drawing2.xml><?xml version="1.0" encoding="utf-8"?>
<c:userShapes xmlns:c="http://schemas.openxmlformats.org/drawingml/2006/chart">
  <cdr:relSizeAnchor xmlns:cdr="http://schemas.openxmlformats.org/drawingml/2006/chartDrawing">
    <cdr:from>
      <cdr:x>0.84127</cdr:x>
      <cdr:y>0.35548</cdr:y>
    </cdr:from>
    <cdr:to>
      <cdr:x>0.99118</cdr:x>
      <cdr:y>0.43396</cdr:y>
    </cdr:to>
    <cdr:sp macro="" textlink="">
      <cdr:nvSpPr>
        <cdr:cNvPr id="2" name="TextBox 1"/>
        <cdr:cNvSpPr txBox="1"/>
      </cdr:nvSpPr>
      <cdr:spPr>
        <a:xfrm xmlns:a="http://schemas.openxmlformats.org/drawingml/2006/main">
          <a:off x="3942444" y="1019175"/>
          <a:ext cx="702531" cy="225006"/>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CA" sz="1100" b="1"/>
            <a:t>Session</a:t>
          </a:r>
        </a:p>
      </cdr:txBody>
    </cdr:sp>
  </cdr:relSizeAnchor>
</c:userShapes>
</file>

<file path=ppt/drawings/drawing3.xml><?xml version="1.0" encoding="utf-8"?>
<c:userShapes xmlns:c="http://schemas.openxmlformats.org/drawingml/2006/chart">
  <cdr:relSizeAnchor xmlns:cdr="http://schemas.openxmlformats.org/drawingml/2006/chartDrawing">
    <cdr:from>
      <cdr:x>0.43875</cdr:x>
      <cdr:y>0.34722</cdr:y>
    </cdr:from>
    <cdr:to>
      <cdr:x>0.4825</cdr:x>
      <cdr:y>0.53125</cdr:y>
    </cdr:to>
    <cdr:sp macro="" textlink="">
      <cdr:nvSpPr>
        <cdr:cNvPr id="2" name="TextBox 1"/>
        <cdr:cNvSpPr txBox="1"/>
      </cdr:nvSpPr>
      <cdr:spPr>
        <a:xfrm xmlns:a="http://schemas.openxmlformats.org/drawingml/2006/main">
          <a:off x="3610744" y="1571505"/>
          <a:ext cx="360040" cy="832913"/>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CA" sz="3200" dirty="0">
              <a:solidFill>
                <a:srgbClr val="FF0000"/>
              </a:solidFill>
            </a:rPr>
            <a:t>*</a:t>
          </a:r>
        </a:p>
      </cdr:txBody>
    </cdr:sp>
  </cdr:relSizeAnchor>
</c:userShapes>
</file>

<file path=ppt/drawings/drawing4.xml><?xml version="1.0" encoding="utf-8"?>
<c:userShapes xmlns:c="http://schemas.openxmlformats.org/drawingml/2006/chart">
  <cdr:relSizeAnchor xmlns:cdr="http://schemas.openxmlformats.org/drawingml/2006/chartDrawing">
    <cdr:from>
      <cdr:x>0.4475</cdr:x>
      <cdr:y>0.28472</cdr:y>
    </cdr:from>
    <cdr:to>
      <cdr:x>0.50417</cdr:x>
      <cdr:y>0.46528</cdr:y>
    </cdr:to>
    <cdr:sp macro="" textlink="">
      <cdr:nvSpPr>
        <cdr:cNvPr id="2" name="TextBox 1"/>
        <cdr:cNvSpPr txBox="1"/>
      </cdr:nvSpPr>
      <cdr:spPr>
        <a:xfrm xmlns:a="http://schemas.openxmlformats.org/drawingml/2006/main">
          <a:off x="3682752" y="1288632"/>
          <a:ext cx="466365" cy="817208"/>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CA" sz="3200" dirty="0">
              <a:solidFill>
                <a:srgbClr val="FF0000"/>
              </a:solidFill>
            </a:rPr>
            <a:t>*</a:t>
          </a:r>
        </a:p>
      </cdr:txBody>
    </cdr:sp>
  </cdr:relSizeAnchor>
</c:userShapes>
</file>

<file path=ppt/drawings/drawing5.xml><?xml version="1.0" encoding="utf-8"?>
<c:userShapes xmlns:c="http://schemas.openxmlformats.org/drawingml/2006/chart">
  <cdr:relSizeAnchor xmlns:cdr="http://schemas.openxmlformats.org/drawingml/2006/chartDrawing">
    <cdr:from>
      <cdr:x>0.4475</cdr:x>
      <cdr:y>0.375</cdr:y>
    </cdr:from>
    <cdr:to>
      <cdr:x>0.50625</cdr:x>
      <cdr:y>0.55903</cdr:y>
    </cdr:to>
    <cdr:sp macro="" textlink="">
      <cdr:nvSpPr>
        <cdr:cNvPr id="2" name="TextBox 1"/>
        <cdr:cNvSpPr txBox="1"/>
      </cdr:nvSpPr>
      <cdr:spPr>
        <a:xfrm xmlns:a="http://schemas.openxmlformats.org/drawingml/2006/main">
          <a:off x="3682752" y="1697236"/>
          <a:ext cx="483483" cy="832913"/>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CA" sz="3200" dirty="0">
              <a:solidFill>
                <a:srgbClr val="FF0000"/>
              </a:solidFill>
            </a:rPr>
            <a:t>*</a:t>
          </a:r>
        </a:p>
      </cdr:txBody>
    </cdr:sp>
  </cdr:relSizeAnchor>
</c:userShapes>
</file>

<file path=ppt/drawings/drawing6.xml><?xml version="1.0" encoding="utf-8"?>
<c:userShapes xmlns:c="http://schemas.openxmlformats.org/drawingml/2006/chart">
  <cdr:relSizeAnchor xmlns:cdr="http://schemas.openxmlformats.org/drawingml/2006/chartDrawing">
    <cdr:from>
      <cdr:x>0.43875</cdr:x>
      <cdr:y>0.27778</cdr:y>
    </cdr:from>
    <cdr:to>
      <cdr:x>0.50625</cdr:x>
      <cdr:y>0.43403</cdr:y>
    </cdr:to>
    <cdr:sp macro="" textlink="">
      <cdr:nvSpPr>
        <cdr:cNvPr id="2" name="TextBox 1"/>
        <cdr:cNvSpPr txBox="1"/>
      </cdr:nvSpPr>
      <cdr:spPr>
        <a:xfrm xmlns:a="http://schemas.openxmlformats.org/drawingml/2006/main">
          <a:off x="3610744" y="1257222"/>
          <a:ext cx="555490" cy="707182"/>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CA" sz="3200" dirty="0">
              <a:solidFill>
                <a:srgbClr val="FF0000"/>
              </a:solidFill>
            </a:rPr>
            <a:t>*</a:t>
          </a:r>
        </a:p>
      </cdr:txBody>
    </cdr:sp>
  </cdr:relSizeAnchor>
</c:userShapes>
</file>

<file path=ppt/drawings/drawing7.xml><?xml version="1.0" encoding="utf-8"?>
<c:userShapes xmlns:c="http://schemas.openxmlformats.org/drawingml/2006/chart">
  <cdr:relSizeAnchor xmlns:cdr="http://schemas.openxmlformats.org/drawingml/2006/chartDrawing">
    <cdr:from>
      <cdr:x>0.43875</cdr:x>
      <cdr:y>0.35069</cdr:y>
    </cdr:from>
    <cdr:to>
      <cdr:x>0.47708</cdr:x>
      <cdr:y>0.53819</cdr:y>
    </cdr:to>
    <cdr:sp macro="" textlink="">
      <cdr:nvSpPr>
        <cdr:cNvPr id="2" name="TextBox 1"/>
        <cdr:cNvSpPr txBox="1"/>
      </cdr:nvSpPr>
      <cdr:spPr>
        <a:xfrm xmlns:a="http://schemas.openxmlformats.org/drawingml/2006/main">
          <a:off x="3610744" y="1587210"/>
          <a:ext cx="315434" cy="848618"/>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CA" sz="3200" dirty="0">
              <a:solidFill>
                <a:srgbClr val="FF0000"/>
              </a:solidFill>
            </a:rPr>
            <a:t>*</a:t>
          </a:r>
        </a:p>
      </cdr:txBody>
    </cdr:sp>
  </cdr:relSizeAnchor>
</c:userShapes>
</file>

<file path=ppt/drawings/drawing8.xml><?xml version="1.0" encoding="utf-8"?>
<c:userShapes xmlns:c="http://schemas.openxmlformats.org/drawingml/2006/chart">
  <cdr:relSizeAnchor xmlns:cdr="http://schemas.openxmlformats.org/drawingml/2006/chartDrawing">
    <cdr:from>
      <cdr:x>0.43875</cdr:x>
      <cdr:y>0.24306</cdr:y>
    </cdr:from>
    <cdr:to>
      <cdr:x>0.49792</cdr:x>
      <cdr:y>0.40625</cdr:y>
    </cdr:to>
    <cdr:sp macro="" textlink="">
      <cdr:nvSpPr>
        <cdr:cNvPr id="2" name="TextBox 1"/>
        <cdr:cNvSpPr txBox="1"/>
      </cdr:nvSpPr>
      <cdr:spPr>
        <a:xfrm xmlns:a="http://schemas.openxmlformats.org/drawingml/2006/main">
          <a:off x="3610744" y="1100081"/>
          <a:ext cx="486938" cy="738591"/>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CA" sz="3200" dirty="0">
              <a:solidFill>
                <a:srgbClr val="FF0000"/>
              </a:solidFill>
            </a:rPr>
            <a:t>*</a:t>
          </a:r>
        </a:p>
      </cdr:txBody>
    </cdr:sp>
  </cdr:relSizeAnchor>
</c:userShapes>
</file>

<file path=ppt/drawings/drawing9.xml><?xml version="1.0" encoding="utf-8"?>
<c:userShapes xmlns:c="http://schemas.openxmlformats.org/drawingml/2006/chart">
  <cdr:relSizeAnchor xmlns:cdr="http://schemas.openxmlformats.org/drawingml/2006/chartDrawing">
    <cdr:from>
      <cdr:x>0.4475</cdr:x>
      <cdr:y>0.24653</cdr:y>
    </cdr:from>
    <cdr:to>
      <cdr:x>0.52625</cdr:x>
      <cdr:y>0.42014</cdr:y>
    </cdr:to>
    <cdr:sp macro="" textlink="">
      <cdr:nvSpPr>
        <cdr:cNvPr id="2" name="TextBox 1"/>
        <cdr:cNvSpPr txBox="1"/>
      </cdr:nvSpPr>
      <cdr:spPr>
        <a:xfrm xmlns:a="http://schemas.openxmlformats.org/drawingml/2006/main">
          <a:off x="3682752" y="947914"/>
          <a:ext cx="648072" cy="667534"/>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CA" sz="3200" dirty="0">
            <a:solidFill>
              <a:srgbClr val="FF0000"/>
            </a:solidFill>
          </a:endParaRP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5C3E315-2D8F-4BE3-928E-5FD1271CCDED}" type="datetimeFigureOut">
              <a:rPr lang="en-CA" smtClean="0"/>
              <a:pPr/>
              <a:t>3/12/15</a:t>
            </a:fld>
            <a:endParaRPr lang="en-C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8F3CBE6-7B9A-4614-BFA9-35C0D54AE76C}" type="slidenum">
              <a:rPr lang="en-CA" smtClean="0"/>
              <a:pPr/>
              <a:t>‹#›</a:t>
            </a:fld>
            <a:endParaRPr lang="en-CA"/>
          </a:p>
        </p:txBody>
      </p:sp>
    </p:spTree>
    <p:extLst>
      <p:ext uri="{BB962C8B-B14F-4D97-AF65-F5344CB8AC3E}">
        <p14:creationId xmlns:p14="http://schemas.microsoft.com/office/powerpoint/2010/main" val="38266029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CA" baseline="0" dirty="0" smtClean="0"/>
              <a:t>-Pain is considered to be chronic if it has persisted for six months or longer, and had initially begun with a bodily injury or disease related problem that had already been successfully treated (say this following the pain definition)</a:t>
            </a:r>
          </a:p>
          <a:p>
            <a:endParaRPr lang="en-CA" baseline="0" dirty="0" smtClean="0"/>
          </a:p>
          <a:p>
            <a:r>
              <a:rPr lang="en-CA" baseline="0" dirty="0" smtClean="0"/>
              <a:t>-BIOPSYCHOSOCIAL (combination of biological, psychological, and social factors play a role in the context of pain)</a:t>
            </a:r>
          </a:p>
          <a:p>
            <a:r>
              <a:rPr lang="en-CA" baseline="0" dirty="0" smtClean="0"/>
              <a:t>-psychological difficulties are common among patients with pain (there is a causal relationship: psych to pain, and pain to psych)</a:t>
            </a:r>
          </a:p>
          <a:p>
            <a:r>
              <a:rPr lang="en-CA" baseline="0" dirty="0" smtClean="0"/>
              <a:t>-World Health Organization study of 25, 916 medical patients from around the world, psychological factors were found to be a stronger contributor to disability than was disease severity (1994)</a:t>
            </a:r>
          </a:p>
        </p:txBody>
      </p:sp>
      <p:sp>
        <p:nvSpPr>
          <p:cNvPr id="4" name="Slide Number Placeholder 3"/>
          <p:cNvSpPr>
            <a:spLocks noGrp="1"/>
          </p:cNvSpPr>
          <p:nvPr>
            <p:ph type="sldNum" sz="quarter" idx="10"/>
          </p:nvPr>
        </p:nvSpPr>
        <p:spPr/>
        <p:txBody>
          <a:bodyPr/>
          <a:lstStyle/>
          <a:p>
            <a:fld id="{D8F3CBE6-7B9A-4614-BFA9-35C0D54AE76C}" type="slidenum">
              <a:rPr lang="en-CA" smtClean="0"/>
              <a:pPr/>
              <a:t>2</a:t>
            </a:fld>
            <a:endParaRPr lang="en-CA"/>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dirty="0" smtClean="0"/>
              <a:t>Clinical Anxiety Scale (CAS) assesses the patient’s current level of anxiety</a:t>
            </a:r>
          </a:p>
          <a:p>
            <a:endParaRPr lang="en-CA" dirty="0" smtClean="0"/>
          </a:p>
          <a:p>
            <a:r>
              <a:rPr lang="en-CA" dirty="0" smtClean="0"/>
              <a:t>-found a significant main</a:t>
            </a:r>
            <a:r>
              <a:rPr lang="en-CA" baseline="0" dirty="0" smtClean="0"/>
              <a:t> effect of session: veterans and non-veterans improved at discharge as evidenced by lower scores</a:t>
            </a:r>
            <a:endParaRPr lang="en-CA" dirty="0"/>
          </a:p>
        </p:txBody>
      </p:sp>
      <p:sp>
        <p:nvSpPr>
          <p:cNvPr id="4" name="Slide Number Placeholder 3"/>
          <p:cNvSpPr>
            <a:spLocks noGrp="1"/>
          </p:cNvSpPr>
          <p:nvPr>
            <p:ph type="sldNum" sz="quarter" idx="10"/>
          </p:nvPr>
        </p:nvSpPr>
        <p:spPr/>
        <p:txBody>
          <a:bodyPr/>
          <a:lstStyle/>
          <a:p>
            <a:fld id="{D8F3CBE6-7B9A-4614-BFA9-35C0D54AE76C}" type="slidenum">
              <a:rPr lang="en-CA" smtClean="0"/>
              <a:pPr/>
              <a:t>18</a:t>
            </a:fld>
            <a:endParaRPr lang="en-CA"/>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dirty="0" smtClean="0"/>
              <a:t>Tampa Scale of </a:t>
            </a:r>
            <a:r>
              <a:rPr lang="en-CA" dirty="0" err="1" smtClean="0"/>
              <a:t>Kinesiphobia</a:t>
            </a:r>
            <a:r>
              <a:rPr lang="en-CA" dirty="0" smtClean="0"/>
              <a:t> (TSK) measures the patient’s fear of movement and injury or re-injury</a:t>
            </a:r>
          </a:p>
          <a:p>
            <a:endParaRPr lang="en-CA" dirty="0" smtClean="0"/>
          </a:p>
          <a:p>
            <a:r>
              <a:rPr lang="en-CA" dirty="0" smtClean="0"/>
              <a:t>-found</a:t>
            </a:r>
            <a:r>
              <a:rPr lang="en-CA" baseline="0" dirty="0" smtClean="0"/>
              <a:t> a significant main effect of session; both veterans and non-veterans improved at discharge as evidenced by lower scores</a:t>
            </a:r>
            <a:endParaRPr lang="en-CA" dirty="0"/>
          </a:p>
        </p:txBody>
      </p:sp>
      <p:sp>
        <p:nvSpPr>
          <p:cNvPr id="4" name="Slide Number Placeholder 3"/>
          <p:cNvSpPr>
            <a:spLocks noGrp="1"/>
          </p:cNvSpPr>
          <p:nvPr>
            <p:ph type="sldNum" sz="quarter" idx="10"/>
          </p:nvPr>
        </p:nvSpPr>
        <p:spPr/>
        <p:txBody>
          <a:bodyPr/>
          <a:lstStyle/>
          <a:p>
            <a:fld id="{D8F3CBE6-7B9A-4614-BFA9-35C0D54AE76C}" type="slidenum">
              <a:rPr lang="en-CA" smtClean="0"/>
              <a:pPr/>
              <a:t>19</a:t>
            </a:fld>
            <a:endParaRPr lang="en-CA"/>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dirty="0" smtClean="0"/>
              <a:t>Chronic Pain Acceptance Questionnaire</a:t>
            </a:r>
            <a:r>
              <a:rPr lang="en-CA" baseline="0" dirty="0" smtClean="0"/>
              <a:t> (CPAQ) assesses the degree of acceptance in individuals who suffer from chronic pain</a:t>
            </a:r>
          </a:p>
          <a:p>
            <a:endParaRPr lang="en-CA" baseline="0" dirty="0" smtClean="0"/>
          </a:p>
          <a:p>
            <a:r>
              <a:rPr lang="en-CA" baseline="0" dirty="0" smtClean="0"/>
              <a:t>-the questionnaire consists of items relating to the patient’s opinions of their pain as well as their participation in daily activities</a:t>
            </a:r>
          </a:p>
          <a:p>
            <a:endParaRPr lang="en-CA" baseline="0" dirty="0" smtClean="0"/>
          </a:p>
          <a:p>
            <a:r>
              <a:rPr lang="en-CA" baseline="0" dirty="0" smtClean="0"/>
              <a:t>-the CPAQ is divided into two measures, activities engagement and pain willingness (each of these scores are then summed to produce a final score)</a:t>
            </a:r>
          </a:p>
          <a:p>
            <a:endParaRPr lang="en-CA" baseline="0" dirty="0" smtClean="0"/>
          </a:p>
          <a:p>
            <a:endParaRPr lang="en-CA" baseline="0" dirty="0" smtClean="0"/>
          </a:p>
          <a:p>
            <a:r>
              <a:rPr lang="en-CA" baseline="0" dirty="0" smtClean="0"/>
              <a:t>-activities engagement (AE) is defined as the extent to which the patient takes part in normal activities, regardless of pain</a:t>
            </a:r>
          </a:p>
          <a:p>
            <a:endParaRPr lang="en-CA" baseline="0" dirty="0" smtClean="0"/>
          </a:p>
          <a:p>
            <a:r>
              <a:rPr lang="en-CA" baseline="0" dirty="0" smtClean="0"/>
              <a:t>-a </a:t>
            </a:r>
            <a:r>
              <a:rPr lang="en-CA" b="1" baseline="0" dirty="0" smtClean="0">
                <a:solidFill>
                  <a:srgbClr val="FF0000"/>
                </a:solidFill>
              </a:rPr>
              <a:t>significant main effect of session </a:t>
            </a:r>
            <a:r>
              <a:rPr lang="en-CA" baseline="0" dirty="0" smtClean="0"/>
              <a:t>was found; both veterans and non-veterans improved at discharge (higher scores at discharge than admission, which is what is encouraged)</a:t>
            </a:r>
          </a:p>
          <a:p>
            <a:endParaRPr lang="en-CA" baseline="0" dirty="0" smtClean="0"/>
          </a:p>
          <a:p>
            <a:r>
              <a:rPr lang="en-CA" baseline="0" dirty="0" smtClean="0"/>
              <a:t>-the patient’s acceptance of chronic pain should increase with increasing scores</a:t>
            </a:r>
            <a:endParaRPr lang="en-CA" dirty="0"/>
          </a:p>
        </p:txBody>
      </p:sp>
      <p:sp>
        <p:nvSpPr>
          <p:cNvPr id="4" name="Slide Number Placeholder 3"/>
          <p:cNvSpPr>
            <a:spLocks noGrp="1"/>
          </p:cNvSpPr>
          <p:nvPr>
            <p:ph type="sldNum" sz="quarter" idx="10"/>
          </p:nvPr>
        </p:nvSpPr>
        <p:spPr/>
        <p:txBody>
          <a:bodyPr/>
          <a:lstStyle/>
          <a:p>
            <a:fld id="{D8F3CBE6-7B9A-4614-BFA9-35C0D54AE76C}" type="slidenum">
              <a:rPr lang="en-CA" smtClean="0"/>
              <a:pPr/>
              <a:t>20</a:t>
            </a:fld>
            <a:endParaRPr lang="en-CA"/>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dirty="0" smtClean="0"/>
              <a:t>Pain willingness (PW),</a:t>
            </a:r>
            <a:r>
              <a:rPr lang="en-CA" baseline="0" dirty="0" smtClean="0"/>
              <a:t> the other measure of the CPAQ, is when patient’s exhibit a readiness to receive pain without attempting to manage it</a:t>
            </a:r>
          </a:p>
          <a:p>
            <a:endParaRPr lang="en-CA" baseline="0" dirty="0" smtClean="0"/>
          </a:p>
          <a:p>
            <a:r>
              <a:rPr lang="en-CA" baseline="0" dirty="0" smtClean="0"/>
              <a:t>-we found a significant main effect of session; both veterans and non-veterans improved at discharge, as evidenced by higher scores (which is encouraged, and it indicates more acceptance of their chronic pain)</a:t>
            </a:r>
          </a:p>
          <a:p>
            <a:endParaRPr lang="en-CA" baseline="0" dirty="0" smtClean="0"/>
          </a:p>
        </p:txBody>
      </p:sp>
      <p:sp>
        <p:nvSpPr>
          <p:cNvPr id="4" name="Slide Number Placeholder 3"/>
          <p:cNvSpPr>
            <a:spLocks noGrp="1"/>
          </p:cNvSpPr>
          <p:nvPr>
            <p:ph type="sldNum" sz="quarter" idx="10"/>
          </p:nvPr>
        </p:nvSpPr>
        <p:spPr/>
        <p:txBody>
          <a:bodyPr/>
          <a:lstStyle/>
          <a:p>
            <a:fld id="{D8F3CBE6-7B9A-4614-BFA9-35C0D54AE76C}" type="slidenum">
              <a:rPr lang="en-CA" smtClean="0"/>
              <a:pPr/>
              <a:t>21</a:t>
            </a:fld>
            <a:endParaRPr lang="en-CA"/>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baseline="0" dirty="0" smtClean="0"/>
              <a:t>*PW and AE are combined in order to assess the degree of chronic pain acceptance*</a:t>
            </a:r>
            <a:endParaRPr lang="en-CA" dirty="0" smtClean="0"/>
          </a:p>
          <a:p>
            <a:endParaRPr lang="en-CA" dirty="0" smtClean="0"/>
          </a:p>
          <a:p>
            <a:r>
              <a:rPr lang="en-CA" dirty="0" smtClean="0"/>
              <a:t>-found</a:t>
            </a:r>
            <a:r>
              <a:rPr lang="en-CA" baseline="0" dirty="0" smtClean="0"/>
              <a:t> a significant main effect of session: both veterans and non-veterans had higher scores at discharge than admission, meaning that their overall acceptance of their chronic pain increased</a:t>
            </a:r>
            <a:endParaRPr lang="en-CA" dirty="0"/>
          </a:p>
        </p:txBody>
      </p:sp>
      <p:sp>
        <p:nvSpPr>
          <p:cNvPr id="4" name="Slide Number Placeholder 3"/>
          <p:cNvSpPr>
            <a:spLocks noGrp="1"/>
          </p:cNvSpPr>
          <p:nvPr>
            <p:ph type="sldNum" sz="quarter" idx="10"/>
          </p:nvPr>
        </p:nvSpPr>
        <p:spPr/>
        <p:txBody>
          <a:bodyPr/>
          <a:lstStyle/>
          <a:p>
            <a:fld id="{D8F3CBE6-7B9A-4614-BFA9-35C0D54AE76C}" type="slidenum">
              <a:rPr lang="en-CA" smtClean="0"/>
              <a:pPr/>
              <a:t>22</a:t>
            </a:fld>
            <a:endParaRPr lang="en-CA"/>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CA" dirty="0" smtClean="0"/>
              <a:t>Pain Stages of Change Questionnaire (PSOCQ) assesses the patient’s readiness to change and adopt coping strategies taught by their clinicians</a:t>
            </a:r>
            <a:r>
              <a:rPr lang="en-CA" baseline="0" dirty="0" smtClean="0"/>
              <a:t> for their condition</a:t>
            </a:r>
          </a:p>
          <a:p>
            <a:endParaRPr lang="en-CA" baseline="0" dirty="0" smtClean="0"/>
          </a:p>
          <a:p>
            <a:r>
              <a:rPr lang="en-CA" baseline="0" dirty="0" smtClean="0"/>
              <a:t>-the questionnaire is made up of four different stages: pre-contemplation, contemplation, action, and maintenance (health professionals encourage higher discharge scores for all stages, with the exception of pre-contemplation, in which they encourage lower discharge scores)</a:t>
            </a:r>
          </a:p>
          <a:p>
            <a:endParaRPr lang="en-CA" baseline="0" dirty="0" smtClean="0"/>
          </a:p>
          <a:p>
            <a:r>
              <a:rPr lang="en-CA" baseline="0" dirty="0" smtClean="0"/>
              <a:t>-a high score on pre-contemplation indicates that a patient has minimal willingness to change and lacks interest in adopting self-management approaches to their pain condition, while high scores in the other three stages is indicative of high willingness and readiness to change</a:t>
            </a:r>
          </a:p>
          <a:p>
            <a:endParaRPr lang="en-CA" baseline="0" dirty="0" smtClean="0"/>
          </a:p>
          <a:p>
            <a:r>
              <a:rPr lang="en-CA" baseline="0" dirty="0" smtClean="0"/>
              <a:t>Pre-contemplation (PCON) is where the patient assigns all responsibility to the clinician, as they perceive their chronic pain to be medical; one that they are unable to deal with on their own</a:t>
            </a:r>
          </a:p>
          <a:p>
            <a:endParaRPr lang="en-CA" baseline="0" dirty="0" smtClean="0"/>
          </a:p>
          <a:p>
            <a:r>
              <a:rPr lang="en-CA" baseline="0" dirty="0" smtClean="0"/>
              <a:t>-</a:t>
            </a:r>
            <a:r>
              <a:rPr lang="en-CA" b="1" baseline="0" dirty="0" smtClean="0"/>
              <a:t>we found a significant main effect of session</a:t>
            </a:r>
            <a:r>
              <a:rPr lang="en-CA" baseline="0" dirty="0" smtClean="0"/>
              <a:t>; both veterans and non-veterans had lower scores at discharge than at admission (meaning they are taking more responsibility for their recovery and their pain); encouraged!!</a:t>
            </a:r>
          </a:p>
          <a:p>
            <a:endParaRPr lang="en-CA" baseline="0" dirty="0" smtClean="0"/>
          </a:p>
          <a:p>
            <a:r>
              <a:rPr lang="en-CA" baseline="0" dirty="0" smtClean="0"/>
              <a:t>*no effect for the contemplation stage was found (which is when the patient still believes their chronic pain is medical but they have a new willingness to consider adopting new behaviours specifically targeted toward their chronic pain)</a:t>
            </a:r>
            <a:endParaRPr lang="en-CA" dirty="0"/>
          </a:p>
        </p:txBody>
      </p:sp>
      <p:sp>
        <p:nvSpPr>
          <p:cNvPr id="4" name="Slide Number Placeholder 3"/>
          <p:cNvSpPr>
            <a:spLocks noGrp="1"/>
          </p:cNvSpPr>
          <p:nvPr>
            <p:ph type="sldNum" sz="quarter" idx="10"/>
          </p:nvPr>
        </p:nvSpPr>
        <p:spPr/>
        <p:txBody>
          <a:bodyPr/>
          <a:lstStyle/>
          <a:p>
            <a:fld id="{D8F3CBE6-7B9A-4614-BFA9-35C0D54AE76C}" type="slidenum">
              <a:rPr lang="en-CA" smtClean="0"/>
              <a:pPr/>
              <a:t>23</a:t>
            </a:fld>
            <a:endParaRPr lang="en-CA"/>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dirty="0" smtClean="0"/>
              <a:t>Action</a:t>
            </a:r>
            <a:r>
              <a:rPr lang="en-CA" baseline="0" dirty="0" smtClean="0"/>
              <a:t> (ACT) is where patients begin to amend their behaviours in a positive way to help them manage their pain</a:t>
            </a:r>
          </a:p>
          <a:p>
            <a:endParaRPr lang="en-CA" baseline="0" dirty="0" smtClean="0"/>
          </a:p>
          <a:p>
            <a:r>
              <a:rPr lang="en-CA" baseline="0" dirty="0" smtClean="0"/>
              <a:t>-</a:t>
            </a:r>
            <a:r>
              <a:rPr lang="en-CA" b="1" baseline="0" dirty="0" smtClean="0"/>
              <a:t>we found a significant main effect of session</a:t>
            </a:r>
            <a:r>
              <a:rPr lang="en-CA" baseline="0" dirty="0" smtClean="0"/>
              <a:t>; both veterans and non-veterans exhibited increased scores at discharge, which is encouraged and expected</a:t>
            </a:r>
            <a:endParaRPr lang="en-CA" dirty="0"/>
          </a:p>
        </p:txBody>
      </p:sp>
      <p:sp>
        <p:nvSpPr>
          <p:cNvPr id="4" name="Slide Number Placeholder 3"/>
          <p:cNvSpPr>
            <a:spLocks noGrp="1"/>
          </p:cNvSpPr>
          <p:nvPr>
            <p:ph type="sldNum" sz="quarter" idx="10"/>
          </p:nvPr>
        </p:nvSpPr>
        <p:spPr/>
        <p:txBody>
          <a:bodyPr/>
          <a:lstStyle/>
          <a:p>
            <a:fld id="{D8F3CBE6-7B9A-4614-BFA9-35C0D54AE76C}" type="slidenum">
              <a:rPr lang="en-CA" smtClean="0"/>
              <a:pPr/>
              <a:t>24</a:t>
            </a:fld>
            <a:endParaRPr lang="en-CA"/>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dirty="0" smtClean="0"/>
              <a:t>Maintenance (M) is where patients commit to doing the work necessary to maintain their new behaviours post-treatment</a:t>
            </a:r>
          </a:p>
          <a:p>
            <a:endParaRPr lang="en-CA" dirty="0" smtClean="0"/>
          </a:p>
          <a:p>
            <a:r>
              <a:rPr lang="en-CA" dirty="0" smtClean="0"/>
              <a:t>-</a:t>
            </a:r>
            <a:r>
              <a:rPr lang="en-CA" b="1" dirty="0" smtClean="0"/>
              <a:t>we found a significant</a:t>
            </a:r>
            <a:r>
              <a:rPr lang="en-CA" b="1" baseline="0" dirty="0" smtClean="0"/>
              <a:t> main effect of session</a:t>
            </a:r>
            <a:r>
              <a:rPr lang="en-CA" baseline="0" dirty="0" smtClean="0"/>
              <a:t>; both veterans and non-veterans had higher scores at discharge than admission, indicating improvement!!</a:t>
            </a:r>
            <a:endParaRPr lang="en-CA" dirty="0"/>
          </a:p>
        </p:txBody>
      </p:sp>
      <p:sp>
        <p:nvSpPr>
          <p:cNvPr id="4" name="Slide Number Placeholder 3"/>
          <p:cNvSpPr>
            <a:spLocks noGrp="1"/>
          </p:cNvSpPr>
          <p:nvPr>
            <p:ph type="sldNum" sz="quarter" idx="10"/>
          </p:nvPr>
        </p:nvSpPr>
        <p:spPr/>
        <p:txBody>
          <a:bodyPr/>
          <a:lstStyle/>
          <a:p>
            <a:fld id="{D8F3CBE6-7B9A-4614-BFA9-35C0D54AE76C}" type="slidenum">
              <a:rPr lang="en-CA" smtClean="0"/>
              <a:pPr/>
              <a:t>25</a:t>
            </a:fld>
            <a:endParaRPr lang="en-CA"/>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dirty="0" smtClean="0"/>
              <a:t>Chronic</a:t>
            </a:r>
            <a:r>
              <a:rPr lang="en-CA" baseline="0" dirty="0" smtClean="0"/>
              <a:t> Pain Coping Inventory (CPCI) is used to assess the patient’s use of coping strategies, with statements that evaluate how many days in the past week they performed certain actions to deal with pain. There are nine coping strategies presented on nine subscales, six of which are adaptive strategies and are encouraged, while three are maladaptive and discouraged.</a:t>
            </a:r>
          </a:p>
          <a:p>
            <a:endParaRPr lang="en-CA" baseline="0" dirty="0" smtClean="0"/>
          </a:p>
          <a:p>
            <a:r>
              <a:rPr lang="en-CA" baseline="0" dirty="0" smtClean="0"/>
              <a:t>Adaptive  = exercise/stretch, relaxation, task-persistence, coping self-statements, pacing, and seeking social support</a:t>
            </a:r>
          </a:p>
          <a:p>
            <a:r>
              <a:rPr lang="en-CA" baseline="0" dirty="0" smtClean="0"/>
              <a:t>Maladaptive = guarding, resting, and asking for assistance</a:t>
            </a:r>
          </a:p>
          <a:p>
            <a:endParaRPr lang="en-CA" dirty="0" smtClean="0"/>
          </a:p>
          <a:p>
            <a:r>
              <a:rPr lang="en-CA" dirty="0" smtClean="0"/>
              <a:t>Guarding,</a:t>
            </a:r>
            <a:r>
              <a:rPr lang="en-CA" baseline="0" dirty="0" smtClean="0"/>
              <a:t> which is one of the illness-focused subscales of the CPCI, was the only strategy to yield significant results, with all subjects reporting lower scores at discouraged (encouraged)!!</a:t>
            </a:r>
          </a:p>
          <a:p>
            <a:endParaRPr lang="en-CA" baseline="0" dirty="0" smtClean="0"/>
          </a:p>
          <a:p>
            <a:r>
              <a:rPr lang="en-CA" baseline="0" dirty="0" smtClean="0"/>
              <a:t>-guarding behaviour is associated with poorer adjustment to pain. Therefore, the decrease in guarding scores upon discharge indicates that patients have taken advantage of what the CPMU program has to offer, and confirms its effectiveness</a:t>
            </a:r>
            <a:endParaRPr lang="en-CA" dirty="0"/>
          </a:p>
        </p:txBody>
      </p:sp>
      <p:sp>
        <p:nvSpPr>
          <p:cNvPr id="4" name="Slide Number Placeholder 3"/>
          <p:cNvSpPr>
            <a:spLocks noGrp="1"/>
          </p:cNvSpPr>
          <p:nvPr>
            <p:ph type="sldNum" sz="quarter" idx="10"/>
          </p:nvPr>
        </p:nvSpPr>
        <p:spPr/>
        <p:txBody>
          <a:bodyPr/>
          <a:lstStyle/>
          <a:p>
            <a:fld id="{D8F3CBE6-7B9A-4614-BFA9-35C0D54AE76C}" type="slidenum">
              <a:rPr lang="en-CA" smtClean="0"/>
              <a:pPr/>
              <a:t>26</a:t>
            </a:fld>
            <a:endParaRPr lang="en-CA"/>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dirty="0" smtClean="0"/>
              <a:t>-Task</a:t>
            </a:r>
            <a:r>
              <a:rPr lang="en-CA" baseline="0" dirty="0" smtClean="0"/>
              <a:t> Persistence: ability to continue engaging in tasks in the midst of their pain</a:t>
            </a:r>
          </a:p>
          <a:p>
            <a:endParaRPr lang="en-CA" baseline="0" dirty="0" smtClean="0"/>
          </a:p>
          <a:p>
            <a:r>
              <a:rPr lang="en-CA" baseline="0" dirty="0" smtClean="0"/>
              <a:t>-TP shown to be effective in diminishing depressive symptoms and distress, as it is related to better pain adjustment </a:t>
            </a:r>
          </a:p>
          <a:p>
            <a:endParaRPr lang="en-CA" baseline="0" dirty="0" smtClean="0"/>
          </a:p>
          <a:p>
            <a:r>
              <a:rPr lang="en-CA" baseline="0" dirty="0" smtClean="0"/>
              <a:t>-we found a significant group by session interaction</a:t>
            </a:r>
          </a:p>
          <a:p>
            <a:r>
              <a:rPr lang="en-CA" baseline="0" dirty="0" smtClean="0"/>
              <a:t>-veterans scored higher upon entering the program than at discharge, and non-veterans scored higher at discharge than admission</a:t>
            </a:r>
          </a:p>
          <a:p>
            <a:r>
              <a:rPr lang="en-CA" baseline="0" dirty="0" smtClean="0"/>
              <a:t>-although the decrease in scores for veterans was small, this trend may be due to the fact that veterans have other psychological issues that may interfere with their ability to engage in everyday tasks in the midst of their pain</a:t>
            </a:r>
          </a:p>
          <a:p>
            <a:r>
              <a:rPr lang="en-CA" baseline="0" dirty="0" smtClean="0"/>
              <a:t>-it is quite possible that certain activities activate painful memories related to a traumatic event from their past, especially in patients with PTSD</a:t>
            </a:r>
            <a:endParaRPr lang="en-CA" dirty="0"/>
          </a:p>
        </p:txBody>
      </p:sp>
      <p:sp>
        <p:nvSpPr>
          <p:cNvPr id="4" name="Slide Number Placeholder 3"/>
          <p:cNvSpPr>
            <a:spLocks noGrp="1"/>
          </p:cNvSpPr>
          <p:nvPr>
            <p:ph type="sldNum" sz="quarter" idx="10"/>
          </p:nvPr>
        </p:nvSpPr>
        <p:spPr/>
        <p:txBody>
          <a:bodyPr/>
          <a:lstStyle/>
          <a:p>
            <a:fld id="{D8F3CBE6-7B9A-4614-BFA9-35C0D54AE76C}" type="slidenum">
              <a:rPr lang="en-CA" smtClean="0"/>
              <a:pPr/>
              <a:t>27</a:t>
            </a:fld>
            <a:endParaRPr lang="en-C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r>
              <a:rPr lang="en-CA" dirty="0" smtClean="0"/>
              <a:t>PTSD in DSM-IV-TR:</a:t>
            </a:r>
          </a:p>
          <a:p>
            <a:endParaRPr lang="en-CA" dirty="0" smtClean="0"/>
          </a:p>
          <a:p>
            <a:r>
              <a:rPr lang="en-CA" dirty="0" smtClean="0"/>
              <a:t>A:</a:t>
            </a:r>
            <a:r>
              <a:rPr lang="en-CA" baseline="0" dirty="0" smtClean="0"/>
              <a:t> The person has been exposed to a traumatic event in which both of the following were present:</a:t>
            </a:r>
          </a:p>
          <a:p>
            <a:r>
              <a:rPr lang="en-CA" baseline="0" dirty="0" smtClean="0"/>
              <a:t>	1. the person experienced, witnessed, or was confronted with an event or events that involved actual or threatened death or serious injury, or a threat to the physical 	integrity of self or others</a:t>
            </a:r>
          </a:p>
          <a:p>
            <a:r>
              <a:rPr lang="en-CA" baseline="0" dirty="0" smtClean="0"/>
              <a:t>	2. the person’s response involved intense fear, helplessness, or horror (in children this may be expressed instead by disorganized or agitated behaviour)</a:t>
            </a:r>
          </a:p>
          <a:p>
            <a:endParaRPr lang="en-CA" baseline="0" dirty="0" smtClean="0"/>
          </a:p>
          <a:p>
            <a:r>
              <a:rPr lang="en-CA" baseline="0" dirty="0" smtClean="0"/>
              <a:t>B. Intrusive recollection: The traumatic event is persistently re-experienced in at least one of the following ways:</a:t>
            </a:r>
          </a:p>
          <a:p>
            <a:r>
              <a:rPr lang="en-CA" baseline="0" dirty="0" smtClean="0"/>
              <a:t>	1. recurrent and intrusive distressing recollections of the event, 	including images, thoughts, or perceptions (in young children, 	repetitive play may occur in which themes or aspects of the 	trauma are expressed)</a:t>
            </a:r>
          </a:p>
          <a:p>
            <a:r>
              <a:rPr lang="en-CA" baseline="0" dirty="0" smtClean="0"/>
              <a:t>	2. Recurrent distressing dreams of the event (in children, there 	may be frightening dreams without recognizable content)</a:t>
            </a:r>
          </a:p>
          <a:p>
            <a:r>
              <a:rPr lang="en-CA" baseline="0" dirty="0" smtClean="0"/>
              <a:t>	3. Acting or feeling as if the traumatic event were recurring 	(includes a sense of reliving the experience, illusions, 	</a:t>
            </a:r>
            <a:r>
              <a:rPr lang="en-CA" baseline="0" dirty="0" err="1" smtClean="0"/>
              <a:t>hallucations</a:t>
            </a:r>
            <a:r>
              <a:rPr lang="en-CA" baseline="0" dirty="0" smtClean="0"/>
              <a:t>, and dissociative flashback episodes, including 	those that occur upon awakening or when intoxicated)</a:t>
            </a:r>
          </a:p>
          <a:p>
            <a:r>
              <a:rPr lang="en-CA" baseline="0" dirty="0" smtClean="0"/>
              <a:t>	4. Intense psychological distress at exposure to internal or 	external cues that symbolize or resemble an aspect of the 	traumatic event</a:t>
            </a:r>
          </a:p>
          <a:p>
            <a:r>
              <a:rPr lang="en-CA" baseline="0" dirty="0" smtClean="0"/>
              <a:t>	5. Physiologic reactivity upon exposure to internal or external 	cues that symbolize or resemble an aspect of the traumatic 	event</a:t>
            </a:r>
          </a:p>
          <a:p>
            <a:r>
              <a:rPr lang="en-CA" baseline="0" dirty="0" smtClean="0"/>
              <a:t>C. Avoidant/numbing: Persistent avoidance of stimuli associated with the trauma and numbing of general responsiveness (not present before the trauma), as indicated by at least three of the following:</a:t>
            </a:r>
          </a:p>
          <a:p>
            <a:r>
              <a:rPr lang="en-CA" baseline="0" dirty="0" smtClean="0"/>
              <a:t>	1. Efforts to avoid thoughts, feelings, or conversations 	associated with the trauma</a:t>
            </a:r>
          </a:p>
          <a:p>
            <a:r>
              <a:rPr lang="en-CA" baseline="0" dirty="0" smtClean="0"/>
              <a:t>	2. Efforts to avoid activities, places, or people that arouse 	recollections of the trauma</a:t>
            </a:r>
          </a:p>
          <a:p>
            <a:r>
              <a:rPr lang="en-CA" baseline="0" dirty="0" smtClean="0"/>
              <a:t>	3. Inability to recall an important aspect of the trauma</a:t>
            </a:r>
          </a:p>
          <a:p>
            <a:r>
              <a:rPr lang="en-CA" baseline="0" dirty="0" smtClean="0"/>
              <a:t>	4. Markedly diminished interest or participation in significant 	activities</a:t>
            </a:r>
          </a:p>
          <a:p>
            <a:r>
              <a:rPr lang="en-CA" baseline="0" dirty="0" smtClean="0"/>
              <a:t>	5. Feeling of detachment or estrangement from others</a:t>
            </a:r>
          </a:p>
          <a:p>
            <a:r>
              <a:rPr lang="en-CA" baseline="0" dirty="0" smtClean="0"/>
              <a:t>	6. Restricted range of affect (</a:t>
            </a:r>
            <a:r>
              <a:rPr lang="en-CA" baseline="0" dirty="0" err="1" smtClean="0"/>
              <a:t>eg</a:t>
            </a:r>
            <a:r>
              <a:rPr lang="en-CA" baseline="0" dirty="0" smtClean="0"/>
              <a:t>. Unable to have loving 	feelings)</a:t>
            </a:r>
          </a:p>
          <a:p>
            <a:r>
              <a:rPr lang="en-CA" baseline="0" dirty="0" smtClean="0"/>
              <a:t>	7. Sense of foreshortened future (</a:t>
            </a:r>
            <a:r>
              <a:rPr lang="en-CA" baseline="0" dirty="0" err="1" smtClean="0"/>
              <a:t>eg</a:t>
            </a:r>
            <a:r>
              <a:rPr lang="en-CA" baseline="0" dirty="0" smtClean="0"/>
              <a:t>. Does not expect to have 	a career, marriage, children, or a normal life span)</a:t>
            </a:r>
          </a:p>
          <a:p>
            <a:endParaRPr lang="en-CA" baseline="0" dirty="0" smtClean="0"/>
          </a:p>
          <a:p>
            <a:r>
              <a:rPr lang="en-CA" baseline="0" dirty="0" smtClean="0"/>
              <a:t>D. Hyper-arousal: Persistent symptoms of increasing arousal (not present before the trauma), indicated by at least two of the following:</a:t>
            </a:r>
          </a:p>
          <a:p>
            <a:r>
              <a:rPr lang="en-CA" baseline="0" dirty="0" smtClean="0"/>
              <a:t>	1. Difficulty falling or staying asleep</a:t>
            </a:r>
          </a:p>
          <a:p>
            <a:r>
              <a:rPr lang="en-CA" baseline="0" dirty="0" smtClean="0"/>
              <a:t>	2. Irritability or outbursts of anger</a:t>
            </a:r>
          </a:p>
          <a:p>
            <a:r>
              <a:rPr lang="en-CA" baseline="0" dirty="0" smtClean="0"/>
              <a:t>	3. Difficulty concentrating</a:t>
            </a:r>
          </a:p>
          <a:p>
            <a:r>
              <a:rPr lang="en-CA" baseline="0" dirty="0" smtClean="0"/>
              <a:t>	4. Hyper-vigilance</a:t>
            </a:r>
          </a:p>
          <a:p>
            <a:r>
              <a:rPr lang="en-CA" baseline="0" dirty="0" smtClean="0"/>
              <a:t>	5. Exaggerated startle response</a:t>
            </a:r>
          </a:p>
          <a:p>
            <a:endParaRPr lang="en-CA" baseline="0" dirty="0" smtClean="0"/>
          </a:p>
          <a:p>
            <a:r>
              <a:rPr lang="en-CA" baseline="0" dirty="0" smtClean="0"/>
              <a:t>E. Duration: Duration of the disturbance (symptoms in B, C, and D) is more than one month</a:t>
            </a:r>
          </a:p>
          <a:p>
            <a:endParaRPr lang="en-CA" baseline="0" dirty="0" smtClean="0"/>
          </a:p>
          <a:p>
            <a:r>
              <a:rPr lang="en-CA" baseline="0" dirty="0" smtClean="0"/>
              <a:t>F. Functional significance: The disturbance causes clinically significant distress or impairment in social, occupational, or other important areas of functioning</a:t>
            </a:r>
          </a:p>
          <a:p>
            <a:endParaRPr lang="en-CA" baseline="0" dirty="0" smtClean="0"/>
          </a:p>
          <a:p>
            <a:r>
              <a:rPr lang="en-CA" dirty="0" smtClean="0"/>
              <a:t>PTSD</a:t>
            </a:r>
            <a:r>
              <a:rPr lang="en-CA" baseline="0" dirty="0" smtClean="0"/>
              <a:t> AND CHRONIC PAIN</a:t>
            </a:r>
          </a:p>
          <a:p>
            <a:endParaRPr lang="en-CA" baseline="0" dirty="0" smtClean="0"/>
          </a:p>
          <a:p>
            <a:endParaRPr lang="en-CA" dirty="0"/>
          </a:p>
        </p:txBody>
      </p:sp>
      <p:sp>
        <p:nvSpPr>
          <p:cNvPr id="4" name="Slide Number Placeholder 3"/>
          <p:cNvSpPr>
            <a:spLocks noGrp="1"/>
          </p:cNvSpPr>
          <p:nvPr>
            <p:ph type="sldNum" sz="quarter" idx="10"/>
          </p:nvPr>
        </p:nvSpPr>
        <p:spPr/>
        <p:txBody>
          <a:bodyPr/>
          <a:lstStyle/>
          <a:p>
            <a:fld id="{D8F3CBE6-7B9A-4614-BFA9-35C0D54AE76C}" type="slidenum">
              <a:rPr lang="en-CA" smtClean="0"/>
              <a:pPr/>
              <a:t>3</a:t>
            </a:fld>
            <a:endParaRPr lang="en-CA"/>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dirty="0" smtClean="0"/>
              <a:t>Found a significant main effect</a:t>
            </a:r>
            <a:r>
              <a:rPr lang="en-CA" baseline="0" dirty="0" smtClean="0"/>
              <a:t> of session: veterans and non-veterans had higher scores at discharge than admission, indicating that they were stretching and exercising more in order to improve their pain and overall emotionality</a:t>
            </a:r>
          </a:p>
          <a:p>
            <a:endParaRPr lang="en-CA" baseline="0" dirty="0" smtClean="0"/>
          </a:p>
          <a:p>
            <a:r>
              <a:rPr lang="en-CA" baseline="0" dirty="0" smtClean="0"/>
              <a:t>-they were learning to implement healthy coping strategies into their life instead of utilizing maladaptive ones</a:t>
            </a:r>
            <a:endParaRPr lang="en-CA" dirty="0"/>
          </a:p>
        </p:txBody>
      </p:sp>
      <p:sp>
        <p:nvSpPr>
          <p:cNvPr id="4" name="Slide Number Placeholder 3"/>
          <p:cNvSpPr>
            <a:spLocks noGrp="1"/>
          </p:cNvSpPr>
          <p:nvPr>
            <p:ph type="sldNum" sz="quarter" idx="10"/>
          </p:nvPr>
        </p:nvSpPr>
        <p:spPr/>
        <p:txBody>
          <a:bodyPr/>
          <a:lstStyle/>
          <a:p>
            <a:fld id="{D8F3CBE6-7B9A-4614-BFA9-35C0D54AE76C}" type="slidenum">
              <a:rPr lang="en-CA" smtClean="0"/>
              <a:pPr/>
              <a:t>28</a:t>
            </a:fld>
            <a:endParaRPr lang="en-CA"/>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dirty="0" smtClean="0"/>
              <a:t>-found a significant main effect of session: veterans and non-veterans scored higher at discharge than admission, which</a:t>
            </a:r>
            <a:r>
              <a:rPr lang="en-CA" baseline="0" dirty="0" smtClean="0"/>
              <a:t> indicates that they were utilizing relaxation techniques (deep breathing, meditation, etc) more so at discharge than at admission</a:t>
            </a:r>
            <a:endParaRPr lang="en-CA" dirty="0"/>
          </a:p>
        </p:txBody>
      </p:sp>
      <p:sp>
        <p:nvSpPr>
          <p:cNvPr id="4" name="Slide Number Placeholder 3"/>
          <p:cNvSpPr>
            <a:spLocks noGrp="1"/>
          </p:cNvSpPr>
          <p:nvPr>
            <p:ph type="sldNum" sz="quarter" idx="10"/>
          </p:nvPr>
        </p:nvSpPr>
        <p:spPr/>
        <p:txBody>
          <a:bodyPr/>
          <a:lstStyle/>
          <a:p>
            <a:fld id="{D8F3CBE6-7B9A-4614-BFA9-35C0D54AE76C}" type="slidenum">
              <a:rPr lang="en-CA" smtClean="0"/>
              <a:pPr/>
              <a:t>29</a:t>
            </a:fld>
            <a:endParaRPr lang="en-CA"/>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dirty="0" smtClean="0"/>
              <a:t>-found a significant main effect of session;</a:t>
            </a:r>
            <a:r>
              <a:rPr lang="en-CA" baseline="0" dirty="0" smtClean="0"/>
              <a:t> veterans and non-veterans scored higher at discharge than admission, which indicates that upon completing the program, they engaged more in positive and encouragement self-talk in terms of their pain and recovery than when they entered the program</a:t>
            </a:r>
            <a:endParaRPr lang="en-CA" dirty="0"/>
          </a:p>
        </p:txBody>
      </p:sp>
      <p:sp>
        <p:nvSpPr>
          <p:cNvPr id="4" name="Slide Number Placeholder 3"/>
          <p:cNvSpPr>
            <a:spLocks noGrp="1"/>
          </p:cNvSpPr>
          <p:nvPr>
            <p:ph type="sldNum" sz="quarter" idx="10"/>
          </p:nvPr>
        </p:nvSpPr>
        <p:spPr/>
        <p:txBody>
          <a:bodyPr/>
          <a:lstStyle/>
          <a:p>
            <a:fld id="{D8F3CBE6-7B9A-4614-BFA9-35C0D54AE76C}" type="slidenum">
              <a:rPr lang="en-CA" smtClean="0"/>
              <a:pPr/>
              <a:t>30</a:t>
            </a:fld>
            <a:endParaRPr lang="en-CA"/>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dirty="0" smtClean="0"/>
              <a:t>Pacing: a</a:t>
            </a:r>
            <a:r>
              <a:rPr lang="en-CA" baseline="0" dirty="0" smtClean="0"/>
              <a:t> patient’s effort to modulate rate of activity and includes behaviours such as going slower, taking breaks, and maintaining a steady pace and breaking tasks into manageable pieces</a:t>
            </a:r>
            <a:endParaRPr lang="en-CA" dirty="0" smtClean="0"/>
          </a:p>
          <a:p>
            <a:endParaRPr lang="en-CA" dirty="0" smtClean="0"/>
          </a:p>
          <a:p>
            <a:r>
              <a:rPr lang="en-CA" dirty="0" smtClean="0"/>
              <a:t>-found a significant main effect of session: veterans and non-veterans scored higher at discharge</a:t>
            </a:r>
            <a:r>
              <a:rPr lang="en-CA" baseline="0" dirty="0" smtClean="0"/>
              <a:t> than admission, which is encouraged as this is a wellness focussed strategy</a:t>
            </a:r>
          </a:p>
        </p:txBody>
      </p:sp>
      <p:sp>
        <p:nvSpPr>
          <p:cNvPr id="4" name="Slide Number Placeholder 3"/>
          <p:cNvSpPr>
            <a:spLocks noGrp="1"/>
          </p:cNvSpPr>
          <p:nvPr>
            <p:ph type="sldNum" sz="quarter" idx="10"/>
          </p:nvPr>
        </p:nvSpPr>
        <p:spPr/>
        <p:txBody>
          <a:bodyPr/>
          <a:lstStyle/>
          <a:p>
            <a:fld id="{D8F3CBE6-7B9A-4614-BFA9-35C0D54AE76C}" type="slidenum">
              <a:rPr lang="en-CA" smtClean="0"/>
              <a:pPr/>
              <a:t>31</a:t>
            </a:fld>
            <a:endParaRPr lang="en-CA"/>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b="1" dirty="0" smtClean="0"/>
              <a:t>-we found a significant</a:t>
            </a:r>
            <a:r>
              <a:rPr lang="en-CA" b="1" baseline="0" dirty="0" smtClean="0"/>
              <a:t> group by session interaction</a:t>
            </a:r>
          </a:p>
          <a:p>
            <a:endParaRPr lang="en-CA" b="1" baseline="0" dirty="0" smtClean="0"/>
          </a:p>
          <a:p>
            <a:r>
              <a:rPr lang="en-CA" b="1" baseline="0" dirty="0" smtClean="0"/>
              <a:t>-</a:t>
            </a:r>
            <a:r>
              <a:rPr lang="en-CA" b="0" baseline="0" dirty="0" smtClean="0"/>
              <a:t>CPCI_SSS scores illustrated a difference between veterans and non-veterans depending on when they wrote the CPCI</a:t>
            </a:r>
          </a:p>
          <a:p>
            <a:r>
              <a:rPr lang="en-CA" b="0" baseline="0" dirty="0" smtClean="0"/>
              <a:t>-veterans scored higher at admission and lower at discharge, and non-veterans scored lower at admission and higher at discharge</a:t>
            </a:r>
          </a:p>
          <a:p>
            <a:r>
              <a:rPr lang="en-CA" b="0" baseline="0" dirty="0" smtClean="0"/>
              <a:t>-seeking out a friend or loved one for support while in pain may be less likely to occur in veterans due to trauma from the past that has instilled fear and distrust of others</a:t>
            </a:r>
          </a:p>
          <a:p>
            <a:r>
              <a:rPr lang="en-CA" b="0" baseline="0" dirty="0" smtClean="0"/>
              <a:t>-also, avoidance behaviours seen in PTSD sufferers may result in severing family ties and relationships with close friends</a:t>
            </a:r>
            <a:endParaRPr lang="en-CA" b="1" dirty="0"/>
          </a:p>
        </p:txBody>
      </p:sp>
      <p:sp>
        <p:nvSpPr>
          <p:cNvPr id="4" name="Slide Number Placeholder 3"/>
          <p:cNvSpPr>
            <a:spLocks noGrp="1"/>
          </p:cNvSpPr>
          <p:nvPr>
            <p:ph type="sldNum" sz="quarter" idx="10"/>
          </p:nvPr>
        </p:nvSpPr>
        <p:spPr/>
        <p:txBody>
          <a:bodyPr/>
          <a:lstStyle/>
          <a:p>
            <a:fld id="{D8F3CBE6-7B9A-4614-BFA9-35C0D54AE76C}" type="slidenum">
              <a:rPr lang="en-CA" smtClean="0"/>
              <a:pPr/>
              <a:t>32</a:t>
            </a:fld>
            <a:endParaRPr lang="en-CA"/>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dirty="0" smtClean="0"/>
              <a:t>-Lie Scale (developed to detect attempts by patients to present themselves in a favourable light)</a:t>
            </a:r>
          </a:p>
          <a:p>
            <a:r>
              <a:rPr lang="en-CA" dirty="0" smtClean="0"/>
              <a:t>-people who score high on this scale deliberately</a:t>
            </a:r>
            <a:r>
              <a:rPr lang="en-CA" baseline="0" dirty="0" smtClean="0"/>
              <a:t> try to present themselves in the most positive way possible, rejecting shortcomings or unfavourable characteristics</a:t>
            </a:r>
            <a:endParaRPr lang="en-CA" dirty="0" smtClean="0"/>
          </a:p>
          <a:p>
            <a:endParaRPr lang="en-CA" dirty="0" smtClean="0"/>
          </a:p>
          <a:p>
            <a:endParaRPr lang="en-CA" dirty="0" smtClean="0"/>
          </a:p>
          <a:p>
            <a:endParaRPr lang="en-CA" dirty="0" smtClean="0"/>
          </a:p>
          <a:p>
            <a:r>
              <a:rPr lang="en-CA" dirty="0" smtClean="0"/>
              <a:t>-non-veterans scored higher than veterans (indicates</a:t>
            </a:r>
            <a:r>
              <a:rPr lang="en-CA" baseline="0" dirty="0" smtClean="0"/>
              <a:t> elevated level of defensiveness in non-veterans)</a:t>
            </a:r>
          </a:p>
          <a:p>
            <a:endParaRPr lang="en-CA" baseline="0" dirty="0" smtClean="0"/>
          </a:p>
          <a:p>
            <a:r>
              <a:rPr lang="en-CA" baseline="0" dirty="0" smtClean="0"/>
              <a:t>-although this was statistically significant, it isn’t meaningfully significant as veteran and non-veteran scores were still in the normal range</a:t>
            </a:r>
            <a:endParaRPr lang="en-CA" dirty="0"/>
          </a:p>
        </p:txBody>
      </p:sp>
      <p:sp>
        <p:nvSpPr>
          <p:cNvPr id="4" name="Slide Number Placeholder 3"/>
          <p:cNvSpPr>
            <a:spLocks noGrp="1"/>
          </p:cNvSpPr>
          <p:nvPr>
            <p:ph type="sldNum" sz="quarter" idx="10"/>
          </p:nvPr>
        </p:nvSpPr>
        <p:spPr/>
        <p:txBody>
          <a:bodyPr/>
          <a:lstStyle/>
          <a:p>
            <a:fld id="{D8F3CBE6-7B9A-4614-BFA9-35C0D54AE76C}" type="slidenum">
              <a:rPr lang="en-CA" smtClean="0"/>
              <a:pPr/>
              <a:t>33</a:t>
            </a:fld>
            <a:endParaRPr lang="en-CA"/>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dirty="0" smtClean="0"/>
              <a:t>Ma – Hypomania Scale (level of excitability); impulsive,</a:t>
            </a:r>
            <a:r>
              <a:rPr lang="en-CA" baseline="0" dirty="0" smtClean="0"/>
              <a:t> hyperactive, irritable, extroverted (high scores)</a:t>
            </a:r>
          </a:p>
          <a:p>
            <a:r>
              <a:rPr lang="en-CA" baseline="0" dirty="0" smtClean="0"/>
              <a:t>-low scores = depression, withdrawal, fatigue, low energy and activity level</a:t>
            </a:r>
            <a:endParaRPr lang="en-CA" dirty="0" smtClean="0"/>
          </a:p>
          <a:p>
            <a:endParaRPr lang="en-CA" dirty="0" smtClean="0"/>
          </a:p>
          <a:p>
            <a:endParaRPr lang="en-CA" dirty="0" smtClean="0"/>
          </a:p>
          <a:p>
            <a:endParaRPr lang="en-CA" dirty="0" smtClean="0"/>
          </a:p>
          <a:p>
            <a:r>
              <a:rPr lang="en-CA" dirty="0" smtClean="0"/>
              <a:t>-veterans scored higher than non-veterans</a:t>
            </a:r>
            <a:r>
              <a:rPr lang="en-CA" baseline="0" dirty="0" smtClean="0"/>
              <a:t> on the masculinity-femininity scale, but the difference was only marginal</a:t>
            </a:r>
          </a:p>
          <a:p>
            <a:endParaRPr lang="en-CA" baseline="0" dirty="0" smtClean="0"/>
          </a:p>
          <a:p>
            <a:r>
              <a:rPr lang="en-CA" baseline="0" dirty="0" smtClean="0"/>
              <a:t>-again, veteran and non-veteran scores, although different, were still in the normal range, therefore they can’t be interpreted as meaningfully significant</a:t>
            </a:r>
            <a:endParaRPr lang="en-CA" dirty="0"/>
          </a:p>
        </p:txBody>
      </p:sp>
      <p:sp>
        <p:nvSpPr>
          <p:cNvPr id="4" name="Slide Number Placeholder 3"/>
          <p:cNvSpPr>
            <a:spLocks noGrp="1"/>
          </p:cNvSpPr>
          <p:nvPr>
            <p:ph type="sldNum" sz="quarter" idx="10"/>
          </p:nvPr>
        </p:nvSpPr>
        <p:spPr/>
        <p:txBody>
          <a:bodyPr/>
          <a:lstStyle/>
          <a:p>
            <a:fld id="{D8F3CBE6-7B9A-4614-BFA9-35C0D54AE76C}" type="slidenum">
              <a:rPr lang="en-CA" smtClean="0"/>
              <a:pPr/>
              <a:t>34</a:t>
            </a:fld>
            <a:endParaRPr lang="en-CA"/>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dirty="0" smtClean="0"/>
              <a:t>-only 30 subjects (due to limited number of</a:t>
            </a:r>
            <a:r>
              <a:rPr lang="en-CA" baseline="0" dirty="0" smtClean="0"/>
              <a:t> veterans enrolled in the CPMU program); therefore results may not generalize to the greater population</a:t>
            </a:r>
            <a:endParaRPr lang="en-CA" dirty="0" smtClean="0"/>
          </a:p>
          <a:p>
            <a:r>
              <a:rPr lang="en-CA" dirty="0" smtClean="0"/>
              <a:t>-many patients used in this</a:t>
            </a:r>
            <a:r>
              <a:rPr lang="en-CA" baseline="0" dirty="0" smtClean="0"/>
              <a:t> study came from regions in Southern Ontario (therefore the findings may not extrapolate to populations outside of these regions)</a:t>
            </a:r>
          </a:p>
          <a:p>
            <a:r>
              <a:rPr lang="en-CA" baseline="0" dirty="0" smtClean="0"/>
              <a:t>-due to minimal female subjects, we could not test for gender in the analysis (the results did not test for any differences between men and women on the various questionnaires at different times throughout the program)</a:t>
            </a:r>
          </a:p>
          <a:p>
            <a:endParaRPr lang="en-CA" baseline="0" dirty="0" smtClean="0"/>
          </a:p>
          <a:p>
            <a:r>
              <a:rPr lang="en-CA" baseline="0" dirty="0" smtClean="0"/>
              <a:t>Future direction:</a:t>
            </a:r>
          </a:p>
          <a:p>
            <a:endParaRPr lang="en-CA" baseline="0" dirty="0" smtClean="0"/>
          </a:p>
          <a:p>
            <a:r>
              <a:rPr lang="en-CA" baseline="0" dirty="0" smtClean="0"/>
              <a:t>-in the future, a gender balanced sample may yield significant results that can be applied to both males and females in the general population</a:t>
            </a:r>
            <a:endParaRPr lang="en-CA" dirty="0"/>
          </a:p>
        </p:txBody>
      </p:sp>
      <p:sp>
        <p:nvSpPr>
          <p:cNvPr id="4" name="Slide Number Placeholder 3"/>
          <p:cNvSpPr>
            <a:spLocks noGrp="1"/>
          </p:cNvSpPr>
          <p:nvPr>
            <p:ph type="sldNum" sz="quarter" idx="10"/>
          </p:nvPr>
        </p:nvSpPr>
        <p:spPr/>
        <p:txBody>
          <a:bodyPr/>
          <a:lstStyle/>
          <a:p>
            <a:fld id="{D8F3CBE6-7B9A-4614-BFA9-35C0D54AE76C}" type="slidenum">
              <a:rPr lang="en-CA" smtClean="0"/>
              <a:pPr/>
              <a:t>36</a:t>
            </a:fld>
            <a:endParaRPr lang="en-CA"/>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dirty="0" smtClean="0"/>
              <a:t>-veterans and non-veterans</a:t>
            </a:r>
            <a:r>
              <a:rPr lang="en-CA" baseline="0" dirty="0" smtClean="0"/>
              <a:t> deal with and adjust to pain differently</a:t>
            </a:r>
          </a:p>
          <a:p>
            <a:r>
              <a:rPr lang="en-CA" baseline="0" dirty="0" smtClean="0"/>
              <a:t>-this will help treatment programs cater to the needs of veterans as they are more complex and present with additional trauma than non-veterans</a:t>
            </a:r>
            <a:endParaRPr lang="en-CA" dirty="0"/>
          </a:p>
        </p:txBody>
      </p:sp>
      <p:sp>
        <p:nvSpPr>
          <p:cNvPr id="4" name="Slide Number Placeholder 3"/>
          <p:cNvSpPr>
            <a:spLocks noGrp="1"/>
          </p:cNvSpPr>
          <p:nvPr>
            <p:ph type="sldNum" sz="quarter" idx="10"/>
          </p:nvPr>
        </p:nvSpPr>
        <p:spPr/>
        <p:txBody>
          <a:bodyPr/>
          <a:lstStyle/>
          <a:p>
            <a:fld id="{D8F3CBE6-7B9A-4614-BFA9-35C0D54AE76C}" type="slidenum">
              <a:rPr lang="en-CA" smtClean="0"/>
              <a:pPr/>
              <a:t>38</a:t>
            </a:fld>
            <a:endParaRPr lang="en-C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dirty="0" smtClean="0"/>
              <a:t>-high</a:t>
            </a:r>
            <a:r>
              <a:rPr lang="en-CA" baseline="0" dirty="0" smtClean="0"/>
              <a:t> co-morbidity</a:t>
            </a:r>
          </a:p>
          <a:p>
            <a:r>
              <a:rPr lang="en-CA" baseline="0" dirty="0" smtClean="0"/>
              <a:t>-the occurrence of both disorders may influence how individuals perceive both conditions</a:t>
            </a:r>
          </a:p>
          <a:p>
            <a:endParaRPr lang="en-CA" dirty="0" smtClean="0"/>
          </a:p>
          <a:p>
            <a:r>
              <a:rPr lang="en-CA" dirty="0" smtClean="0"/>
              <a:t>Acute combat stress disorder (similar to PTSD):</a:t>
            </a:r>
          </a:p>
          <a:p>
            <a:r>
              <a:rPr lang="en-CA" dirty="0" smtClean="0"/>
              <a:t>-occurs after being exposed to military conditions for a short period of time </a:t>
            </a:r>
          </a:p>
          <a:p>
            <a:r>
              <a:rPr lang="en-CA" dirty="0" smtClean="0"/>
              <a:t>-However, after 30 days,</a:t>
            </a:r>
            <a:r>
              <a:rPr lang="en-CA" baseline="0" dirty="0" smtClean="0"/>
              <a:t> the symptoms of acute combat stress disorder usually fade away (any symptoms present after 30 days may quality for a potential diagnosis of PTSD)</a:t>
            </a:r>
            <a:endParaRPr lang="en-CA" dirty="0"/>
          </a:p>
        </p:txBody>
      </p:sp>
      <p:sp>
        <p:nvSpPr>
          <p:cNvPr id="4" name="Slide Number Placeholder 3"/>
          <p:cNvSpPr>
            <a:spLocks noGrp="1"/>
          </p:cNvSpPr>
          <p:nvPr>
            <p:ph type="sldNum" sz="quarter" idx="10"/>
          </p:nvPr>
        </p:nvSpPr>
        <p:spPr/>
        <p:txBody>
          <a:bodyPr/>
          <a:lstStyle/>
          <a:p>
            <a:fld id="{D8F3CBE6-7B9A-4614-BFA9-35C0D54AE76C}" type="slidenum">
              <a:rPr lang="en-CA" smtClean="0"/>
              <a:pPr/>
              <a:t>4</a:t>
            </a:fld>
            <a:endParaRPr lang="en-CA"/>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dirty="0" smtClean="0"/>
              <a:t>-offers both inpatient</a:t>
            </a:r>
            <a:r>
              <a:rPr lang="en-CA" baseline="0" dirty="0" smtClean="0"/>
              <a:t> and outpatient treatment</a:t>
            </a:r>
          </a:p>
          <a:p>
            <a:r>
              <a:rPr lang="en-CA" baseline="0" dirty="0" smtClean="0"/>
              <a:t>-multidisciplinary team works together: occupational therapists, psychologists, pool therapists, social worker, psychiatrist, physiotherapist, pharmacist, and nutritionist</a:t>
            </a:r>
          </a:p>
          <a:p>
            <a:r>
              <a:rPr lang="en-CA" baseline="0" dirty="0" smtClean="0"/>
              <a:t>-group therapy and relaxation provide alternate ways of coping with pain that patients are able to take with them upon discharge from the program</a:t>
            </a:r>
          </a:p>
          <a:p>
            <a:r>
              <a:rPr lang="en-CA" baseline="0" dirty="0" smtClean="0">
                <a:solidFill>
                  <a:srgbClr val="FF0000"/>
                </a:solidFill>
              </a:rPr>
              <a:t>-SOME OF THE PATIENTS WHO ENROL IN THE CPMU PROGRAM ARE REFERRED BY VETERANS AFFAIRS; THEREFORE, CPMU CONSISTS OF PATIENTS WHO ARE NON-VETERANS CHRONIC PAIN PATIENTS, AS WELL AS VETERAN CHRONIC PAIN PATIENTS</a:t>
            </a:r>
            <a:endParaRPr lang="en-CA" dirty="0">
              <a:solidFill>
                <a:srgbClr val="FF0000"/>
              </a:solidFill>
            </a:endParaRPr>
          </a:p>
        </p:txBody>
      </p:sp>
      <p:sp>
        <p:nvSpPr>
          <p:cNvPr id="4" name="Slide Number Placeholder 3"/>
          <p:cNvSpPr>
            <a:spLocks noGrp="1"/>
          </p:cNvSpPr>
          <p:nvPr>
            <p:ph type="sldNum" sz="quarter" idx="10"/>
          </p:nvPr>
        </p:nvSpPr>
        <p:spPr/>
        <p:txBody>
          <a:bodyPr/>
          <a:lstStyle/>
          <a:p>
            <a:fld id="{D8F3CBE6-7B9A-4614-BFA9-35C0D54AE76C}" type="slidenum">
              <a:rPr lang="en-CA" smtClean="0"/>
              <a:pPr/>
              <a:t>6</a:t>
            </a:fld>
            <a:endParaRPr lang="en-CA"/>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dirty="0" smtClean="0"/>
              <a:t>-15 paired groups, each group consisted of one veteran who had been matched with one non-veteran based on age,</a:t>
            </a:r>
            <a:r>
              <a:rPr lang="en-CA" baseline="0" dirty="0" smtClean="0"/>
              <a:t> gender, time of admission, and pain duration</a:t>
            </a:r>
          </a:p>
          <a:p>
            <a:r>
              <a:rPr lang="en-CA" baseline="0" dirty="0" smtClean="0"/>
              <a:t>-each file extracted from the CPMU database provided patient demographics, program evaluation results, and MMPI-2 scores</a:t>
            </a:r>
          </a:p>
          <a:p>
            <a:endParaRPr lang="en-CA" baseline="0" dirty="0" smtClean="0"/>
          </a:p>
          <a:p>
            <a:r>
              <a:rPr lang="en-CA" baseline="0" dirty="0" smtClean="0"/>
              <a:t>VARIABLES</a:t>
            </a:r>
          </a:p>
          <a:p>
            <a:endParaRPr lang="en-CA" baseline="0" dirty="0" smtClean="0"/>
          </a:p>
          <a:p>
            <a:r>
              <a:rPr lang="en-CA" baseline="0" dirty="0" smtClean="0"/>
              <a:t>Independent Variables: </a:t>
            </a:r>
          </a:p>
          <a:p>
            <a:r>
              <a:rPr lang="en-CA" baseline="0" dirty="0" smtClean="0"/>
              <a:t>-Group (veterans and non-veterans)</a:t>
            </a:r>
          </a:p>
          <a:p>
            <a:r>
              <a:rPr lang="en-CA" baseline="0" dirty="0" smtClean="0"/>
              <a:t>-Session (admission and discharge)</a:t>
            </a:r>
          </a:p>
          <a:p>
            <a:endParaRPr lang="en-CA" baseline="0" dirty="0" smtClean="0"/>
          </a:p>
          <a:p>
            <a:r>
              <a:rPr lang="en-CA" baseline="0" dirty="0" smtClean="0"/>
              <a:t>Dependent Variables:</a:t>
            </a:r>
          </a:p>
          <a:p>
            <a:r>
              <a:rPr lang="en-CA" baseline="0" dirty="0" smtClean="0"/>
              <a:t>-MMPI-2 scales</a:t>
            </a:r>
          </a:p>
          <a:p>
            <a:r>
              <a:rPr lang="en-CA" baseline="0" dirty="0" smtClean="0"/>
              <a:t>-Program Evaluation Measures</a:t>
            </a:r>
            <a:endParaRPr lang="en-CA" dirty="0"/>
          </a:p>
        </p:txBody>
      </p:sp>
      <p:sp>
        <p:nvSpPr>
          <p:cNvPr id="4" name="Slide Number Placeholder 3"/>
          <p:cNvSpPr>
            <a:spLocks noGrp="1"/>
          </p:cNvSpPr>
          <p:nvPr>
            <p:ph type="sldNum" sz="quarter" idx="10"/>
          </p:nvPr>
        </p:nvSpPr>
        <p:spPr/>
        <p:txBody>
          <a:bodyPr/>
          <a:lstStyle/>
          <a:p>
            <a:fld id="{D8F3CBE6-7B9A-4614-BFA9-35C0D54AE76C}" type="slidenum">
              <a:rPr lang="en-CA" smtClean="0"/>
              <a:pPr/>
              <a:t>9</a:t>
            </a:fld>
            <a:endParaRPr lang="en-CA"/>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fld id="{D8F3CBE6-7B9A-4614-BFA9-35C0D54AE76C}" type="slidenum">
              <a:rPr lang="en-CA" smtClean="0"/>
              <a:pPr/>
              <a:t>13</a:t>
            </a:fld>
            <a:endParaRPr lang="en-CA"/>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dirty="0" smtClean="0"/>
              <a:t>Center for Epidemiological Studies Depressed Mood Scale (CES-D)</a:t>
            </a:r>
          </a:p>
          <a:p>
            <a:endParaRPr lang="en-CA" dirty="0" smtClean="0"/>
          </a:p>
          <a:p>
            <a:r>
              <a:rPr lang="en-CA" dirty="0" smtClean="0"/>
              <a:t>-measures</a:t>
            </a:r>
            <a:r>
              <a:rPr lang="en-CA" baseline="0" dirty="0" smtClean="0"/>
              <a:t> depressive symptoms (specifically within the past week)</a:t>
            </a:r>
          </a:p>
          <a:p>
            <a:endParaRPr lang="en-CA" baseline="0" dirty="0" smtClean="0"/>
          </a:p>
          <a:p>
            <a:r>
              <a:rPr lang="en-CA" baseline="0" dirty="0" smtClean="0"/>
              <a:t>-many of the items on the scale relate to negative beliefs about oneself, sleep problems, and appetite loss</a:t>
            </a:r>
          </a:p>
          <a:p>
            <a:endParaRPr lang="en-CA" baseline="0" dirty="0" smtClean="0"/>
          </a:p>
          <a:p>
            <a:r>
              <a:rPr lang="en-CA" baseline="0" dirty="0" smtClean="0"/>
              <a:t>-as expected and hypothesized, both veterans and non-veterans improved a discharge (lower CES-D scores); MAIN EFFECT OF SESSION</a:t>
            </a:r>
          </a:p>
        </p:txBody>
      </p:sp>
      <p:sp>
        <p:nvSpPr>
          <p:cNvPr id="4" name="Slide Number Placeholder 3"/>
          <p:cNvSpPr>
            <a:spLocks noGrp="1"/>
          </p:cNvSpPr>
          <p:nvPr>
            <p:ph type="sldNum" sz="quarter" idx="10"/>
          </p:nvPr>
        </p:nvSpPr>
        <p:spPr/>
        <p:txBody>
          <a:bodyPr/>
          <a:lstStyle/>
          <a:p>
            <a:fld id="{D8F3CBE6-7B9A-4614-BFA9-35C0D54AE76C}" type="slidenum">
              <a:rPr lang="en-CA" smtClean="0"/>
              <a:pPr/>
              <a:t>15</a:t>
            </a:fld>
            <a:endParaRPr lang="en-CA"/>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dirty="0" smtClean="0"/>
              <a:t>INTERESTING FINDING!!</a:t>
            </a:r>
          </a:p>
          <a:p>
            <a:endParaRPr lang="en-CA" dirty="0" smtClean="0"/>
          </a:p>
          <a:p>
            <a:r>
              <a:rPr lang="en-CA" dirty="0" smtClean="0"/>
              <a:t>-Pain</a:t>
            </a:r>
            <a:r>
              <a:rPr lang="en-CA" baseline="0" dirty="0" smtClean="0"/>
              <a:t> </a:t>
            </a:r>
            <a:r>
              <a:rPr lang="en-CA" baseline="0" dirty="0" err="1" smtClean="0"/>
              <a:t>Catastrophizing</a:t>
            </a:r>
            <a:r>
              <a:rPr lang="en-CA" baseline="0" dirty="0" smtClean="0"/>
              <a:t> Scale (PCS) assesses pain related catastrophic thinking</a:t>
            </a:r>
          </a:p>
          <a:p>
            <a:endParaRPr lang="en-CA" baseline="0" dirty="0" smtClean="0"/>
          </a:p>
          <a:p>
            <a:r>
              <a:rPr lang="en-CA" baseline="0" dirty="0" smtClean="0"/>
              <a:t>-self report (14 items)</a:t>
            </a:r>
          </a:p>
          <a:p>
            <a:endParaRPr lang="en-CA" baseline="0" dirty="0" smtClean="0"/>
          </a:p>
          <a:p>
            <a:r>
              <a:rPr lang="en-CA" baseline="0" dirty="0" smtClean="0"/>
              <a:t>-there was a significant main effect of session and a significant group by session interaction</a:t>
            </a:r>
          </a:p>
          <a:p>
            <a:r>
              <a:rPr lang="en-CA" baseline="0" dirty="0" smtClean="0"/>
              <a:t>-veterans and non-veterans had lower scores at discharge than at admission (non-veterans scored higher than veterans at admission, and non-veterans scored lower than veterans at discharge)</a:t>
            </a:r>
          </a:p>
          <a:p>
            <a:r>
              <a:rPr lang="en-CA" baseline="0" dirty="0" smtClean="0"/>
              <a:t>-the decrease was more pronounced in non-veterans than veterans, which could be due to anxiety sensitivity (which we see in PTSD, as well as a vulnerability to </a:t>
            </a:r>
            <a:r>
              <a:rPr lang="en-CA" baseline="0" dirty="0" err="1" smtClean="0"/>
              <a:t>catastrophize</a:t>
            </a:r>
            <a:r>
              <a:rPr lang="en-CA" baseline="0" dirty="0" smtClean="0"/>
              <a:t>, another symptom of PTSD)</a:t>
            </a:r>
            <a:endParaRPr lang="en-CA" dirty="0"/>
          </a:p>
        </p:txBody>
      </p:sp>
      <p:sp>
        <p:nvSpPr>
          <p:cNvPr id="4" name="Slide Number Placeholder 3"/>
          <p:cNvSpPr>
            <a:spLocks noGrp="1"/>
          </p:cNvSpPr>
          <p:nvPr>
            <p:ph type="sldNum" sz="quarter" idx="10"/>
          </p:nvPr>
        </p:nvSpPr>
        <p:spPr/>
        <p:txBody>
          <a:bodyPr/>
          <a:lstStyle/>
          <a:p>
            <a:fld id="{D8F3CBE6-7B9A-4614-BFA9-35C0D54AE76C}" type="slidenum">
              <a:rPr lang="en-CA" smtClean="0"/>
              <a:pPr/>
              <a:t>16</a:t>
            </a:fld>
            <a:endParaRPr lang="en-CA"/>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dirty="0" smtClean="0"/>
              <a:t>-Pain Disability Index (PDI) measures the extent of</a:t>
            </a:r>
            <a:r>
              <a:rPr lang="en-CA" baseline="0" dirty="0" smtClean="0"/>
              <a:t> disability to which the patient attributes their chronic pain condition to</a:t>
            </a:r>
          </a:p>
          <a:p>
            <a:endParaRPr lang="en-CA" baseline="0" dirty="0" smtClean="0"/>
          </a:p>
          <a:p>
            <a:r>
              <a:rPr lang="en-CA" baseline="0" dirty="0" smtClean="0"/>
              <a:t>-significant main effect of session: veterans and non-veterans had lower scores at discharge than admission (favourable!)</a:t>
            </a:r>
          </a:p>
          <a:p>
            <a:endParaRPr lang="en-CA" baseline="0" dirty="0" smtClean="0"/>
          </a:p>
        </p:txBody>
      </p:sp>
      <p:sp>
        <p:nvSpPr>
          <p:cNvPr id="4" name="Slide Number Placeholder 3"/>
          <p:cNvSpPr>
            <a:spLocks noGrp="1"/>
          </p:cNvSpPr>
          <p:nvPr>
            <p:ph type="sldNum" sz="quarter" idx="10"/>
          </p:nvPr>
        </p:nvSpPr>
        <p:spPr/>
        <p:txBody>
          <a:bodyPr/>
          <a:lstStyle/>
          <a:p>
            <a:fld id="{D8F3CBE6-7B9A-4614-BFA9-35C0D54AE76C}" type="slidenum">
              <a:rPr lang="en-CA" smtClean="0"/>
              <a:pPr/>
              <a:t>17</a:t>
            </a:fld>
            <a:endParaRPr lang="en-C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71E26293-ED0E-4DAC-B41E-741ADE360FF9}" type="datetimeFigureOut">
              <a:rPr lang="en-CA" smtClean="0"/>
              <a:pPr/>
              <a:t>3/12/15</a:t>
            </a:fld>
            <a:endParaRPr lang="en-CA"/>
          </a:p>
        </p:txBody>
      </p:sp>
      <p:sp>
        <p:nvSpPr>
          <p:cNvPr id="17" name="Footer Placeholder 16"/>
          <p:cNvSpPr>
            <a:spLocks noGrp="1"/>
          </p:cNvSpPr>
          <p:nvPr>
            <p:ph type="ftr" sz="quarter" idx="11"/>
          </p:nvPr>
        </p:nvSpPr>
        <p:spPr/>
        <p:txBody>
          <a:bodyPr/>
          <a:lstStyle/>
          <a:p>
            <a:endParaRPr lang="en-CA"/>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D82C68D2-7336-4FED-B1E2-0431E07247F6}" type="slidenum">
              <a:rPr lang="en-CA" smtClean="0"/>
              <a:pPr/>
              <a:t>‹#›</a:t>
            </a:fld>
            <a:endParaRPr lang="en-CA"/>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1E26293-ED0E-4DAC-B41E-741ADE360FF9}" type="datetimeFigureOut">
              <a:rPr lang="en-CA" smtClean="0"/>
              <a:pPr/>
              <a:t>3/12/15</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D82C68D2-7336-4FED-B1E2-0431E07247F6}" type="slidenum">
              <a:rPr lang="en-CA" smtClean="0"/>
              <a:pPr/>
              <a:t>‹#›</a:t>
            </a:fld>
            <a:endParaRPr lang="en-CA"/>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D82C68D2-7336-4FED-B1E2-0431E07247F6}" type="slidenum">
              <a:rPr lang="en-CA" smtClean="0"/>
              <a:pPr/>
              <a:t>‹#›</a:t>
            </a:fld>
            <a:endParaRPr lang="en-CA"/>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1E26293-ED0E-4DAC-B41E-741ADE360FF9}" type="datetimeFigureOut">
              <a:rPr lang="en-CA" smtClean="0"/>
              <a:pPr/>
              <a:t>3/12/15</a:t>
            </a:fld>
            <a:endParaRPr lang="en-CA"/>
          </a:p>
        </p:txBody>
      </p:sp>
      <p:sp>
        <p:nvSpPr>
          <p:cNvPr id="5" name="Footer Placeholder 4"/>
          <p:cNvSpPr>
            <a:spLocks noGrp="1"/>
          </p:cNvSpPr>
          <p:nvPr>
            <p:ph type="ftr" sz="quarter" idx="11"/>
          </p:nvPr>
        </p:nvSpPr>
        <p:spPr/>
        <p:txBody>
          <a:bodyPr/>
          <a:lstStyle/>
          <a:p>
            <a:endParaRPr lang="en-CA"/>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71E26293-ED0E-4DAC-B41E-741ADE360FF9}" type="datetimeFigureOut">
              <a:rPr lang="en-CA" smtClean="0"/>
              <a:pPr/>
              <a:t>3/12/15</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a:xfrm>
            <a:off x="4361688" y="1026372"/>
            <a:ext cx="457200" cy="441325"/>
          </a:xfrm>
        </p:spPr>
        <p:txBody>
          <a:bodyPr/>
          <a:lstStyle/>
          <a:p>
            <a:fld id="{D82C68D2-7336-4FED-B1E2-0431E07247F6}" type="slidenum">
              <a:rPr lang="en-CA" smtClean="0"/>
              <a:pPr/>
              <a:t>‹#›</a:t>
            </a:fld>
            <a:endParaRPr lang="en-CA"/>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CA"/>
          </a:p>
        </p:txBody>
      </p:sp>
      <p:sp>
        <p:nvSpPr>
          <p:cNvPr id="4" name="Date Placeholder 3"/>
          <p:cNvSpPr>
            <a:spLocks noGrp="1"/>
          </p:cNvSpPr>
          <p:nvPr>
            <p:ph type="dt" sz="half" idx="10"/>
          </p:nvPr>
        </p:nvSpPr>
        <p:spPr/>
        <p:txBody>
          <a:bodyPr/>
          <a:lstStyle/>
          <a:p>
            <a:fld id="{71E26293-ED0E-4DAC-B41E-741ADE360FF9}" type="datetimeFigureOut">
              <a:rPr lang="en-CA" smtClean="0"/>
              <a:pPr/>
              <a:t>3/12/15</a:t>
            </a:fld>
            <a:endParaRPr lang="en-CA"/>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D82C68D2-7336-4FED-B1E2-0431E07247F6}" type="slidenum">
              <a:rPr lang="en-CA" smtClean="0"/>
              <a:pPr/>
              <a:t>‹#›</a:t>
            </a:fld>
            <a:endParaRPr lang="en-CA"/>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71E26293-ED0E-4DAC-B41E-741ADE360FF9}" type="datetimeFigureOut">
              <a:rPr lang="en-CA" smtClean="0"/>
              <a:pPr/>
              <a:t>3/12/15</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D82C68D2-7336-4FED-B1E2-0431E07247F6}" type="slidenum">
              <a:rPr lang="en-CA" smtClean="0"/>
              <a:pPr/>
              <a:t>‹#›</a:t>
            </a:fld>
            <a:endParaRPr lang="en-CA"/>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71E26293-ED0E-4DAC-B41E-741ADE360FF9}" type="datetimeFigureOut">
              <a:rPr lang="en-CA" smtClean="0"/>
              <a:pPr/>
              <a:t>3/12/15</a:t>
            </a:fld>
            <a:endParaRPr lang="en-CA"/>
          </a:p>
        </p:txBody>
      </p:sp>
      <p:sp>
        <p:nvSpPr>
          <p:cNvPr id="8" name="Footer Placeholder 7"/>
          <p:cNvSpPr>
            <a:spLocks noGrp="1"/>
          </p:cNvSpPr>
          <p:nvPr>
            <p:ph type="ftr" sz="quarter" idx="11"/>
          </p:nvPr>
        </p:nvSpPr>
        <p:spPr>
          <a:xfrm>
            <a:off x="304800" y="6409944"/>
            <a:ext cx="3581400" cy="365760"/>
          </a:xfrm>
        </p:spPr>
        <p:txBody>
          <a:bodyPr/>
          <a:lstStyle/>
          <a:p>
            <a:endParaRPr lang="en-CA"/>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D82C68D2-7336-4FED-B1E2-0431E07247F6}" type="slidenum">
              <a:rPr lang="en-CA" smtClean="0"/>
              <a:pPr/>
              <a:t>‹#›</a:t>
            </a:fld>
            <a:endParaRPr lang="en-CA"/>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71E26293-ED0E-4DAC-B41E-741ADE360FF9}" type="datetimeFigureOut">
              <a:rPr lang="en-CA" smtClean="0"/>
              <a:pPr/>
              <a:t>3/12/15</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a:xfrm>
            <a:off x="4343400" y="1036020"/>
            <a:ext cx="457200" cy="441325"/>
          </a:xfrm>
        </p:spPr>
        <p:txBody>
          <a:bodyPr/>
          <a:lstStyle/>
          <a:p>
            <a:fld id="{D82C68D2-7336-4FED-B1E2-0431E07247F6}" type="slidenum">
              <a:rPr lang="en-CA" smtClean="0"/>
              <a:pPr/>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71E26293-ED0E-4DAC-B41E-741ADE360FF9}" type="datetimeFigureOut">
              <a:rPr lang="en-CA" smtClean="0"/>
              <a:pPr/>
              <a:t>3/12/15</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D82C68D2-7336-4FED-B1E2-0431E07247F6}" type="slidenum">
              <a:rPr lang="en-CA" smtClean="0"/>
              <a:pPr/>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D82C68D2-7336-4FED-B1E2-0431E07247F6}" type="slidenum">
              <a:rPr lang="en-CA" smtClean="0"/>
              <a:pPr/>
              <a:t>‹#›</a:t>
            </a:fld>
            <a:endParaRPr lang="en-CA"/>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71E26293-ED0E-4DAC-B41E-741ADE360FF9}" type="datetimeFigureOut">
              <a:rPr lang="en-CA" smtClean="0"/>
              <a:pPr/>
              <a:t>3/12/15</a:t>
            </a:fld>
            <a:endParaRPr lang="en-CA"/>
          </a:p>
        </p:txBody>
      </p:sp>
      <p:sp>
        <p:nvSpPr>
          <p:cNvPr id="6" name="Footer Placeholder 5"/>
          <p:cNvSpPr>
            <a:spLocks noGrp="1"/>
          </p:cNvSpPr>
          <p:nvPr>
            <p:ph type="ftr" sz="quarter" idx="11"/>
          </p:nvPr>
        </p:nvSpPr>
        <p:spPr>
          <a:xfrm>
            <a:off x="301752" y="6410848"/>
            <a:ext cx="3383280" cy="365760"/>
          </a:xfrm>
        </p:spPr>
        <p:txBody>
          <a:bodyPr/>
          <a:lstStyle/>
          <a:p>
            <a:endParaRPr lang="en-C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D82C68D2-7336-4FED-B1E2-0431E07247F6}" type="slidenum">
              <a:rPr lang="en-CA" smtClean="0"/>
              <a:pPr/>
              <a:t>‹#›</a:t>
            </a:fld>
            <a:endParaRPr lang="en-CA"/>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71E26293-ED0E-4DAC-B41E-741ADE360FF9}" type="datetimeFigureOut">
              <a:rPr lang="en-CA" smtClean="0"/>
              <a:pPr/>
              <a:t>3/12/15</a:t>
            </a:fld>
            <a:endParaRPr lang="en-CA"/>
          </a:p>
        </p:txBody>
      </p:sp>
      <p:sp>
        <p:nvSpPr>
          <p:cNvPr id="6" name="Footer Placeholder 5"/>
          <p:cNvSpPr>
            <a:spLocks noGrp="1"/>
          </p:cNvSpPr>
          <p:nvPr>
            <p:ph type="ftr" sz="quarter" idx="11"/>
          </p:nvPr>
        </p:nvSpPr>
        <p:spPr>
          <a:xfrm>
            <a:off x="301752" y="6410848"/>
            <a:ext cx="3584448" cy="365760"/>
          </a:xfrm>
        </p:spPr>
        <p:txBody>
          <a:bodyPr/>
          <a:lstStyle/>
          <a:p>
            <a:endParaRPr lang="en-CA"/>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71E26293-ED0E-4DAC-B41E-741ADE360FF9}" type="datetimeFigureOut">
              <a:rPr lang="en-CA" smtClean="0"/>
              <a:pPr/>
              <a:t>3/12/15</a:t>
            </a:fld>
            <a:endParaRPr lang="en-CA"/>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CA"/>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D82C68D2-7336-4FED-B1E2-0431E07247F6}" type="slidenum">
              <a:rPr lang="en-CA" smtClean="0"/>
              <a:pPr/>
              <a:t>‹#›</a:t>
            </a:fld>
            <a:endParaRPr lang="en-CA"/>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chart" Target="../charts/char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chart" Target="../charts/char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chart" Target="../charts/char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chart" Target="../charts/char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chart" Target="../charts/char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chart" Target="../charts/char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chart" Target="../charts/char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chart" Target="../charts/chart8.xml"/></Relationships>
</file>

<file path=ppt/slides/_rels/slide23.xml.rels><?xml version="1.0" encoding="UTF-8" standalone="yes"?>
<Relationships xmlns="http://schemas.openxmlformats.org/package/2006/relationships"><Relationship Id="rId3" Type="http://schemas.openxmlformats.org/officeDocument/2006/relationships/chart" Target="../charts/chart9.xml"/><Relationship Id="rId4" Type="http://schemas.openxmlformats.org/officeDocument/2006/relationships/chart" Target="../charts/chart10.xml"/><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chart" Target="../charts/chart1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chart" Target="../charts/char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chart" Target="../charts/char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chart" Target="../charts/chart1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chart" Target="../charts/chart1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chart" Target="../charts/chart1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chart" Target="../charts/chart1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chart" Target="../charts/chart1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chart" Target="../charts/chart19.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chart" Target="../charts/chart20.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chart" Target="../charts/chart2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images.google.com/imgres?imgurl=http://www.jlmorganassoc.com/images/handshake.gif&amp;imgrefurl=http://www.jlmorganassoc.com/&amp;h=321&amp;w=332&amp;sz=57&amp;hl=en&amp;start=8&amp;tbnid=T-9Z_a86d4XPrM:&amp;tbnh=115&amp;tbnw=119&amp;prev=/images?q=patient+satisfaction&amp;gbv=2&amp;hl=en" TargetMode="External"/><Relationship Id="rId3" Type="http://schemas.openxmlformats.org/officeDocument/2006/relationships/image" Target="../media/image8.jpeg"/></Relationships>
</file>

<file path=ppt/slides/_rels/slide36.xml.rels><?xml version="1.0" encoding="UTF-8" standalone="yes"?>
<Relationships xmlns="http://schemas.openxmlformats.org/package/2006/relationships"><Relationship Id="rId3" Type="http://schemas.openxmlformats.org/officeDocument/2006/relationships/image" Target="../media/image9.jpeg"/><Relationship Id="rId4" Type="http://schemas.openxmlformats.org/officeDocument/2006/relationships/image" Target="../media/image10.jpeg"/><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 Id="rId3" Type="http://schemas.openxmlformats.org/officeDocument/2006/relationships/image" Target="../media/image11.jpe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0.xml.rels><?xml version="1.0" encoding="UTF-8" standalone="yes"?>
<Relationships xmlns="http://schemas.openxmlformats.org/package/2006/relationships"><Relationship Id="rId3" Type="http://schemas.openxmlformats.org/officeDocument/2006/relationships/image" Target="../media/image14.gif"/><Relationship Id="rId4" Type="http://schemas.openxmlformats.org/officeDocument/2006/relationships/image" Target="../media/image15.jpeg"/><Relationship Id="rId1" Type="http://schemas.openxmlformats.org/officeDocument/2006/relationships/slideLayout" Target="../slideLayouts/slideLayout2.xml"/><Relationship Id="rId2" Type="http://schemas.openxmlformats.org/officeDocument/2006/relationships/image" Target="../media/image13.jpe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4.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 Id="rId3"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fontScale="92500" lnSpcReduction="10000"/>
          </a:bodyPr>
          <a:lstStyle/>
          <a:p>
            <a:pPr algn="ctr">
              <a:buNone/>
            </a:pPr>
            <a:r>
              <a:rPr lang="en-CA" sz="4400" dirty="0" smtClean="0"/>
              <a:t>Exploring differences in Veterans and Non-veterans at the Chronic Pain Management Unit</a:t>
            </a:r>
          </a:p>
          <a:p>
            <a:pPr algn="ctr">
              <a:buNone/>
            </a:pPr>
            <a:endParaRPr lang="en-CA" sz="4400" dirty="0" smtClean="0"/>
          </a:p>
          <a:p>
            <a:pPr algn="ctr">
              <a:buNone/>
            </a:pPr>
            <a:r>
              <a:rPr lang="en-CA" sz="2800" dirty="0" smtClean="0"/>
              <a:t>Alisha </a:t>
            </a:r>
            <a:r>
              <a:rPr lang="en-CA" sz="2800" dirty="0" err="1" smtClean="0"/>
              <a:t>Jiwani</a:t>
            </a:r>
            <a:r>
              <a:rPr lang="en-CA" sz="2800" dirty="0" smtClean="0"/>
              <a:t> and Dr. </a:t>
            </a:r>
            <a:r>
              <a:rPr lang="en-CA" sz="2800" dirty="0" err="1" smtClean="0"/>
              <a:t>Eleni</a:t>
            </a:r>
            <a:r>
              <a:rPr lang="en-CA" sz="2800" dirty="0" smtClean="0"/>
              <a:t> G. </a:t>
            </a:r>
            <a:r>
              <a:rPr lang="en-CA" sz="2800" dirty="0" err="1" smtClean="0"/>
              <a:t>Hapidou</a:t>
            </a:r>
            <a:endParaRPr lang="en-CA" sz="2800" dirty="0" smtClean="0"/>
          </a:p>
          <a:p>
            <a:pPr algn="ctr">
              <a:buNone/>
            </a:pPr>
            <a:endParaRPr lang="en-CA" sz="2400" dirty="0" smtClean="0"/>
          </a:p>
          <a:p>
            <a:pPr algn="ctr">
              <a:buNone/>
            </a:pPr>
            <a:r>
              <a:rPr lang="en-CA" sz="2600" dirty="0" smtClean="0"/>
              <a:t>Department of Psychology, Neuroscience &amp; Behaviour, McMaster University</a:t>
            </a:r>
          </a:p>
          <a:p>
            <a:pPr algn="ctr">
              <a:buNone/>
            </a:pPr>
            <a:r>
              <a:rPr lang="en-CA" sz="2600" dirty="0" smtClean="0"/>
              <a:t>Hamilton Health Sciences</a:t>
            </a:r>
          </a:p>
          <a:p>
            <a:pPr algn="ctr">
              <a:buNone/>
            </a:pPr>
            <a:endParaRPr lang="en-CA" sz="2800" dirty="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Patient Demographics</a:t>
            </a:r>
            <a:endParaRPr lang="en-CA" dirty="0"/>
          </a:p>
        </p:txBody>
      </p:sp>
      <p:graphicFrame>
        <p:nvGraphicFramePr>
          <p:cNvPr id="4" name="Content Placeholder 3"/>
          <p:cNvGraphicFramePr>
            <a:graphicFrameLocks noGrp="1"/>
          </p:cNvGraphicFramePr>
          <p:nvPr>
            <p:ph sz="quarter" idx="1"/>
          </p:nvPr>
        </p:nvGraphicFramePr>
        <p:xfrm>
          <a:off x="179511" y="980729"/>
          <a:ext cx="8784978" cy="5466967"/>
        </p:xfrm>
        <a:graphic>
          <a:graphicData uri="http://schemas.openxmlformats.org/drawingml/2006/table">
            <a:tbl>
              <a:tblPr firstRow="1" bandRow="1">
                <a:tableStyleId>{5C22544A-7EE6-4342-B048-85BDC9FD1C3A}</a:tableStyleId>
              </a:tblPr>
              <a:tblGrid>
                <a:gridCol w="2928326"/>
                <a:gridCol w="2928326"/>
                <a:gridCol w="2928326"/>
              </a:tblGrid>
              <a:tr h="370642">
                <a:tc>
                  <a:txBody>
                    <a:bodyPr/>
                    <a:lstStyle/>
                    <a:p>
                      <a:endParaRPr lang="en-CA" dirty="0"/>
                    </a:p>
                  </a:txBody>
                  <a:tcPr/>
                </a:tc>
                <a:tc>
                  <a:txBody>
                    <a:bodyPr/>
                    <a:lstStyle/>
                    <a:p>
                      <a:r>
                        <a:rPr lang="en-CA" smtClean="0"/>
                        <a:t>Veterans (n=15)</a:t>
                      </a:r>
                      <a:endParaRPr lang="en-CA" dirty="0"/>
                    </a:p>
                  </a:txBody>
                  <a:tcPr/>
                </a:tc>
                <a:tc>
                  <a:txBody>
                    <a:bodyPr/>
                    <a:lstStyle/>
                    <a:p>
                      <a:r>
                        <a:rPr lang="en-CA" smtClean="0"/>
                        <a:t>Non-Veterans (n=15)</a:t>
                      </a:r>
                      <a:endParaRPr lang="en-CA" dirty="0"/>
                    </a:p>
                  </a:txBody>
                  <a:tcPr/>
                </a:tc>
              </a:tr>
              <a:tr h="370642">
                <a:tc>
                  <a:txBody>
                    <a:bodyPr/>
                    <a:lstStyle/>
                    <a:p>
                      <a:r>
                        <a:rPr lang="en-CA" smtClean="0"/>
                        <a:t>Age (in years)</a:t>
                      </a:r>
                      <a:endParaRPr lang="en-CA" dirty="0"/>
                    </a:p>
                  </a:txBody>
                  <a:tcPr/>
                </a:tc>
                <a:tc>
                  <a:txBody>
                    <a:bodyPr/>
                    <a:lstStyle/>
                    <a:p>
                      <a:r>
                        <a:rPr lang="en-CA" smtClean="0"/>
                        <a:t>40.6 years</a:t>
                      </a:r>
                      <a:endParaRPr lang="en-CA" dirty="0"/>
                    </a:p>
                  </a:txBody>
                  <a:tcPr/>
                </a:tc>
                <a:tc>
                  <a:txBody>
                    <a:bodyPr/>
                    <a:lstStyle/>
                    <a:p>
                      <a:r>
                        <a:rPr lang="en-CA" smtClean="0"/>
                        <a:t>44.7 years</a:t>
                      </a:r>
                      <a:endParaRPr lang="en-CA" dirty="0"/>
                    </a:p>
                  </a:txBody>
                  <a:tcPr/>
                </a:tc>
              </a:tr>
              <a:tr h="648623">
                <a:tc>
                  <a:txBody>
                    <a:bodyPr/>
                    <a:lstStyle/>
                    <a:p>
                      <a:r>
                        <a:rPr lang="en-CA" smtClean="0"/>
                        <a:t>Gender</a:t>
                      </a:r>
                      <a:endParaRPr lang="en-CA" dirty="0"/>
                    </a:p>
                  </a:txBody>
                  <a:tcPr/>
                </a:tc>
                <a:tc>
                  <a:txBody>
                    <a:bodyPr/>
                    <a:lstStyle/>
                    <a:p>
                      <a:r>
                        <a:rPr lang="en-CA" smtClean="0"/>
                        <a:t>Males (n=12)</a:t>
                      </a:r>
                    </a:p>
                    <a:p>
                      <a:r>
                        <a:rPr lang="en-CA" smtClean="0"/>
                        <a:t>Females (n=3)</a:t>
                      </a:r>
                      <a:endParaRPr lang="en-CA" dirty="0"/>
                    </a:p>
                  </a:txBody>
                  <a:tcPr/>
                </a:tc>
                <a:tc>
                  <a:txBody>
                    <a:bodyPr/>
                    <a:lstStyle/>
                    <a:p>
                      <a:r>
                        <a:rPr lang="en-CA" smtClean="0"/>
                        <a:t>Males (n=12)</a:t>
                      </a:r>
                    </a:p>
                    <a:p>
                      <a:r>
                        <a:rPr lang="en-CA" smtClean="0"/>
                        <a:t>Females</a:t>
                      </a:r>
                      <a:r>
                        <a:rPr lang="en-CA" baseline="0" smtClean="0"/>
                        <a:t> (n=3)</a:t>
                      </a:r>
                      <a:endParaRPr lang="en-CA" dirty="0"/>
                    </a:p>
                  </a:txBody>
                  <a:tcPr/>
                </a:tc>
              </a:tr>
              <a:tr h="648623">
                <a:tc>
                  <a:txBody>
                    <a:bodyPr/>
                    <a:lstStyle/>
                    <a:p>
                      <a:r>
                        <a:rPr lang="en-CA" dirty="0" smtClean="0"/>
                        <a:t>Program</a:t>
                      </a:r>
                      <a:endParaRPr lang="en-CA" dirty="0"/>
                    </a:p>
                  </a:txBody>
                  <a:tcPr/>
                </a:tc>
                <a:tc>
                  <a:txBody>
                    <a:bodyPr/>
                    <a:lstStyle/>
                    <a:p>
                      <a:r>
                        <a:rPr lang="en-CA" smtClean="0"/>
                        <a:t>Day (n=2)</a:t>
                      </a:r>
                    </a:p>
                    <a:p>
                      <a:r>
                        <a:rPr lang="en-CA" smtClean="0"/>
                        <a:t>Residential (n=13)</a:t>
                      </a:r>
                      <a:endParaRPr lang="en-CA" dirty="0"/>
                    </a:p>
                  </a:txBody>
                  <a:tcPr/>
                </a:tc>
                <a:tc>
                  <a:txBody>
                    <a:bodyPr/>
                    <a:lstStyle/>
                    <a:p>
                      <a:r>
                        <a:rPr lang="en-CA" smtClean="0"/>
                        <a:t>Day (n=6)</a:t>
                      </a:r>
                    </a:p>
                    <a:p>
                      <a:r>
                        <a:rPr lang="en-CA" smtClean="0"/>
                        <a:t>Residential (n=9)</a:t>
                      </a:r>
                      <a:endParaRPr lang="en-CA" dirty="0"/>
                    </a:p>
                  </a:txBody>
                  <a:tcPr/>
                </a:tc>
              </a:tr>
              <a:tr h="648623">
                <a:tc>
                  <a:txBody>
                    <a:bodyPr/>
                    <a:lstStyle/>
                    <a:p>
                      <a:r>
                        <a:rPr lang="en-CA" dirty="0" smtClean="0"/>
                        <a:t>Insurance</a:t>
                      </a:r>
                      <a:endParaRPr lang="en-CA" dirty="0"/>
                    </a:p>
                  </a:txBody>
                  <a:tcPr/>
                </a:tc>
                <a:tc>
                  <a:txBody>
                    <a:bodyPr/>
                    <a:lstStyle/>
                    <a:p>
                      <a:r>
                        <a:rPr lang="en-CA" smtClean="0"/>
                        <a:t>WSIB (n=0)</a:t>
                      </a:r>
                    </a:p>
                    <a:p>
                      <a:r>
                        <a:rPr lang="en-CA" smtClean="0"/>
                        <a:t>Other (n=15)</a:t>
                      </a:r>
                      <a:endParaRPr lang="en-CA" dirty="0"/>
                    </a:p>
                  </a:txBody>
                  <a:tcPr/>
                </a:tc>
                <a:tc>
                  <a:txBody>
                    <a:bodyPr/>
                    <a:lstStyle/>
                    <a:p>
                      <a:r>
                        <a:rPr lang="en-CA" dirty="0" smtClean="0"/>
                        <a:t>WSIB (n=11)</a:t>
                      </a:r>
                    </a:p>
                    <a:p>
                      <a:r>
                        <a:rPr lang="en-CA" dirty="0" smtClean="0"/>
                        <a:t>Other (n=4)</a:t>
                      </a:r>
                      <a:endParaRPr lang="en-CA" dirty="0"/>
                    </a:p>
                  </a:txBody>
                  <a:tcPr/>
                </a:tc>
              </a:tr>
              <a:tr h="648623">
                <a:tc>
                  <a:txBody>
                    <a:bodyPr/>
                    <a:lstStyle/>
                    <a:p>
                      <a:r>
                        <a:rPr lang="en-CA" smtClean="0"/>
                        <a:t>Litigation</a:t>
                      </a:r>
                      <a:endParaRPr lang="en-CA" dirty="0"/>
                    </a:p>
                  </a:txBody>
                  <a:tcPr/>
                </a:tc>
                <a:tc>
                  <a:txBody>
                    <a:bodyPr/>
                    <a:lstStyle/>
                    <a:p>
                      <a:r>
                        <a:rPr lang="en-CA" smtClean="0"/>
                        <a:t>Litigation (n=1)</a:t>
                      </a:r>
                    </a:p>
                    <a:p>
                      <a:r>
                        <a:rPr lang="en-CA" smtClean="0"/>
                        <a:t>No Litigation (n=14)</a:t>
                      </a:r>
                      <a:endParaRPr lang="en-CA" dirty="0"/>
                    </a:p>
                  </a:txBody>
                  <a:tcPr/>
                </a:tc>
                <a:tc>
                  <a:txBody>
                    <a:bodyPr/>
                    <a:lstStyle/>
                    <a:p>
                      <a:r>
                        <a:rPr lang="en-CA" smtClean="0"/>
                        <a:t>Litigation (n=4)</a:t>
                      </a:r>
                    </a:p>
                    <a:p>
                      <a:r>
                        <a:rPr lang="en-CA" smtClean="0"/>
                        <a:t>No Litigation (n=11)</a:t>
                      </a:r>
                      <a:endParaRPr lang="en-CA" dirty="0"/>
                    </a:p>
                  </a:txBody>
                  <a:tcPr/>
                </a:tc>
              </a:tr>
              <a:tr h="648623">
                <a:tc>
                  <a:txBody>
                    <a:bodyPr/>
                    <a:lstStyle/>
                    <a:p>
                      <a:r>
                        <a:rPr lang="en-CA" smtClean="0"/>
                        <a:t>Years in Canada</a:t>
                      </a:r>
                      <a:endParaRPr lang="en-CA" dirty="0"/>
                    </a:p>
                  </a:txBody>
                  <a:tcPr/>
                </a:tc>
                <a:tc>
                  <a:txBody>
                    <a:bodyPr/>
                    <a:lstStyle/>
                    <a:p>
                      <a:r>
                        <a:rPr lang="en-CA" smtClean="0"/>
                        <a:t>Born in Canada (n=11)</a:t>
                      </a:r>
                    </a:p>
                    <a:p>
                      <a:r>
                        <a:rPr lang="en-CA" smtClean="0"/>
                        <a:t>Outside</a:t>
                      </a:r>
                      <a:r>
                        <a:rPr lang="en-CA" baseline="0" smtClean="0"/>
                        <a:t> of Canada (n=4)</a:t>
                      </a:r>
                      <a:endParaRPr lang="en-CA" dirty="0"/>
                    </a:p>
                  </a:txBody>
                  <a:tcPr/>
                </a:tc>
                <a:tc>
                  <a:txBody>
                    <a:bodyPr/>
                    <a:lstStyle/>
                    <a:p>
                      <a:r>
                        <a:rPr lang="en-CA" smtClean="0"/>
                        <a:t>Born in Canada (n=13)</a:t>
                      </a:r>
                    </a:p>
                    <a:p>
                      <a:r>
                        <a:rPr lang="en-CA" smtClean="0"/>
                        <a:t>Outside of Canada (n=1)*</a:t>
                      </a:r>
                      <a:endParaRPr lang="en-CA" dirty="0"/>
                    </a:p>
                  </a:txBody>
                  <a:tcPr/>
                </a:tc>
              </a:tr>
              <a:tr h="1482568">
                <a:tc>
                  <a:txBody>
                    <a:bodyPr/>
                    <a:lstStyle/>
                    <a:p>
                      <a:r>
                        <a:rPr lang="en-CA" smtClean="0"/>
                        <a:t>Marital Status</a:t>
                      </a:r>
                      <a:endParaRPr lang="en-CA" dirty="0"/>
                    </a:p>
                  </a:txBody>
                  <a:tcPr/>
                </a:tc>
                <a:tc>
                  <a:txBody>
                    <a:bodyPr/>
                    <a:lstStyle/>
                    <a:p>
                      <a:r>
                        <a:rPr lang="en-CA" smtClean="0"/>
                        <a:t>Married</a:t>
                      </a:r>
                      <a:r>
                        <a:rPr lang="en-CA" baseline="0" smtClean="0"/>
                        <a:t> or Common-law (n=6)</a:t>
                      </a:r>
                    </a:p>
                    <a:p>
                      <a:r>
                        <a:rPr lang="en-CA" baseline="0" smtClean="0"/>
                        <a:t>Single (n=4)</a:t>
                      </a:r>
                    </a:p>
                    <a:p>
                      <a:r>
                        <a:rPr lang="en-CA" smtClean="0"/>
                        <a:t>Divorced,</a:t>
                      </a:r>
                      <a:r>
                        <a:rPr lang="en-CA" baseline="0" smtClean="0"/>
                        <a:t> Separated, or Widowed (n=5)</a:t>
                      </a:r>
                      <a:endParaRPr lang="en-CA" dirty="0"/>
                    </a:p>
                  </a:txBody>
                  <a:tcPr/>
                </a:tc>
                <a:tc>
                  <a:txBody>
                    <a:bodyPr/>
                    <a:lstStyle/>
                    <a:p>
                      <a:r>
                        <a:rPr lang="en-CA" dirty="0" smtClean="0"/>
                        <a:t>Married or Common-law</a:t>
                      </a:r>
                      <a:r>
                        <a:rPr lang="en-CA" baseline="0" dirty="0" smtClean="0"/>
                        <a:t> (n=8)</a:t>
                      </a:r>
                    </a:p>
                    <a:p>
                      <a:r>
                        <a:rPr lang="en-CA" baseline="0" dirty="0" smtClean="0"/>
                        <a:t>Single (n=5)</a:t>
                      </a:r>
                    </a:p>
                    <a:p>
                      <a:r>
                        <a:rPr lang="en-CA" baseline="0" dirty="0" smtClean="0"/>
                        <a:t>Divorced, Separated, or Widowed (n=2)</a:t>
                      </a:r>
                      <a:endParaRPr lang="en-CA" dirty="0"/>
                    </a:p>
                  </a:txBody>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Patient Demographics</a:t>
            </a:r>
            <a:endParaRPr lang="en-CA" dirty="0"/>
          </a:p>
        </p:txBody>
      </p:sp>
      <p:graphicFrame>
        <p:nvGraphicFramePr>
          <p:cNvPr id="4" name="Content Placeholder 3"/>
          <p:cNvGraphicFramePr>
            <a:graphicFrameLocks noGrp="1"/>
          </p:cNvGraphicFramePr>
          <p:nvPr>
            <p:ph sz="quarter" idx="1"/>
          </p:nvPr>
        </p:nvGraphicFramePr>
        <p:xfrm>
          <a:off x="179512" y="980728"/>
          <a:ext cx="8784975" cy="5400600"/>
        </p:xfrm>
        <a:graphic>
          <a:graphicData uri="http://schemas.openxmlformats.org/drawingml/2006/table">
            <a:tbl>
              <a:tblPr firstRow="1" bandRow="1">
                <a:tableStyleId>{5C22544A-7EE6-4342-B048-85BDC9FD1C3A}</a:tableStyleId>
              </a:tblPr>
              <a:tblGrid>
                <a:gridCol w="2928325"/>
                <a:gridCol w="2928325"/>
                <a:gridCol w="2928325"/>
              </a:tblGrid>
              <a:tr h="444970">
                <a:tc>
                  <a:txBody>
                    <a:bodyPr/>
                    <a:lstStyle/>
                    <a:p>
                      <a:endParaRPr lang="en-CA" dirty="0"/>
                    </a:p>
                  </a:txBody>
                  <a:tcPr marL="94492" marR="94492"/>
                </a:tc>
                <a:tc>
                  <a:txBody>
                    <a:bodyPr/>
                    <a:lstStyle/>
                    <a:p>
                      <a:endParaRPr lang="en-CA" dirty="0"/>
                    </a:p>
                  </a:txBody>
                  <a:tcPr marL="94492" marR="94492"/>
                </a:tc>
                <a:tc>
                  <a:txBody>
                    <a:bodyPr/>
                    <a:lstStyle/>
                    <a:p>
                      <a:endParaRPr lang="en-CA"/>
                    </a:p>
                  </a:txBody>
                  <a:tcPr marL="94492" marR="94492"/>
                </a:tc>
              </a:tr>
              <a:tr h="1755500">
                <a:tc>
                  <a:txBody>
                    <a:bodyPr/>
                    <a:lstStyle/>
                    <a:p>
                      <a:r>
                        <a:rPr lang="en-CA" dirty="0" smtClean="0"/>
                        <a:t>Occupation</a:t>
                      </a:r>
                      <a:endParaRPr lang="en-CA" dirty="0"/>
                    </a:p>
                  </a:txBody>
                  <a:tcPr marL="94492" marR="94492"/>
                </a:tc>
                <a:tc>
                  <a:txBody>
                    <a:bodyPr/>
                    <a:lstStyle/>
                    <a:p>
                      <a:r>
                        <a:rPr lang="en-CA" dirty="0" smtClean="0"/>
                        <a:t>Military Personnel (n=3)</a:t>
                      </a:r>
                    </a:p>
                    <a:p>
                      <a:r>
                        <a:rPr lang="en-CA" dirty="0" smtClean="0"/>
                        <a:t>Retired Military Personnel (n=3)</a:t>
                      </a:r>
                    </a:p>
                    <a:p>
                      <a:r>
                        <a:rPr lang="en-CA" dirty="0" smtClean="0"/>
                        <a:t>Retired-Other (n=1)</a:t>
                      </a:r>
                    </a:p>
                    <a:p>
                      <a:r>
                        <a:rPr lang="en-CA" dirty="0" smtClean="0"/>
                        <a:t>Other (n=8)</a:t>
                      </a:r>
                      <a:endParaRPr lang="en-CA" dirty="0"/>
                    </a:p>
                  </a:txBody>
                  <a:tcPr marL="94492" marR="94492"/>
                </a:tc>
                <a:tc>
                  <a:txBody>
                    <a:bodyPr/>
                    <a:lstStyle/>
                    <a:p>
                      <a:r>
                        <a:rPr lang="en-CA" dirty="0" smtClean="0"/>
                        <a:t>Military Personnel (n=0)</a:t>
                      </a:r>
                    </a:p>
                    <a:p>
                      <a:r>
                        <a:rPr lang="en-CA" dirty="0" smtClean="0"/>
                        <a:t>Retired</a:t>
                      </a:r>
                      <a:r>
                        <a:rPr lang="en-CA" baseline="0" dirty="0" smtClean="0"/>
                        <a:t> Military Personnel (n=0)</a:t>
                      </a:r>
                    </a:p>
                    <a:p>
                      <a:r>
                        <a:rPr lang="en-CA" baseline="0" dirty="0" smtClean="0"/>
                        <a:t>Retired-Other (n=0)</a:t>
                      </a:r>
                    </a:p>
                    <a:p>
                      <a:r>
                        <a:rPr lang="en-CA" baseline="0" dirty="0" smtClean="0"/>
                        <a:t>Other (n=15)</a:t>
                      </a:r>
                      <a:endParaRPr lang="en-CA" dirty="0"/>
                    </a:p>
                  </a:txBody>
                  <a:tcPr marL="94492" marR="94492"/>
                </a:tc>
              </a:tr>
              <a:tr h="768032">
                <a:tc>
                  <a:txBody>
                    <a:bodyPr/>
                    <a:lstStyle/>
                    <a:p>
                      <a:r>
                        <a:rPr lang="en-CA" dirty="0" smtClean="0"/>
                        <a:t>Employed</a:t>
                      </a:r>
                      <a:endParaRPr lang="en-CA" dirty="0"/>
                    </a:p>
                  </a:txBody>
                  <a:tcPr marL="94492" marR="94492"/>
                </a:tc>
                <a:tc>
                  <a:txBody>
                    <a:bodyPr/>
                    <a:lstStyle/>
                    <a:p>
                      <a:r>
                        <a:rPr lang="en-CA" dirty="0" smtClean="0"/>
                        <a:t>Employed (n=6)</a:t>
                      </a:r>
                    </a:p>
                    <a:p>
                      <a:r>
                        <a:rPr lang="en-CA" dirty="0" smtClean="0"/>
                        <a:t>Unemployed (n=9)</a:t>
                      </a:r>
                      <a:endParaRPr lang="en-CA" dirty="0"/>
                    </a:p>
                  </a:txBody>
                  <a:tcPr marL="94492" marR="94492"/>
                </a:tc>
                <a:tc>
                  <a:txBody>
                    <a:bodyPr/>
                    <a:lstStyle/>
                    <a:p>
                      <a:r>
                        <a:rPr lang="en-CA" dirty="0" smtClean="0"/>
                        <a:t>Employed (n=2)</a:t>
                      </a:r>
                    </a:p>
                    <a:p>
                      <a:r>
                        <a:rPr lang="en-CA" dirty="0" smtClean="0"/>
                        <a:t>Unemployed (n=13)</a:t>
                      </a:r>
                      <a:endParaRPr lang="en-CA" dirty="0"/>
                    </a:p>
                  </a:txBody>
                  <a:tcPr marL="94492" marR="94492"/>
                </a:tc>
              </a:tr>
              <a:tr h="444970">
                <a:tc>
                  <a:txBody>
                    <a:bodyPr/>
                    <a:lstStyle/>
                    <a:p>
                      <a:r>
                        <a:rPr lang="en-CA" dirty="0" smtClean="0"/>
                        <a:t>Last Employed (months)</a:t>
                      </a:r>
                      <a:endParaRPr lang="en-CA" dirty="0"/>
                    </a:p>
                  </a:txBody>
                  <a:tcPr marL="94492" marR="94492"/>
                </a:tc>
                <a:tc>
                  <a:txBody>
                    <a:bodyPr/>
                    <a:lstStyle/>
                    <a:p>
                      <a:r>
                        <a:rPr lang="en-CA" dirty="0" smtClean="0"/>
                        <a:t>58.07</a:t>
                      </a:r>
                      <a:r>
                        <a:rPr lang="en-CA" baseline="0" dirty="0" smtClean="0"/>
                        <a:t> months*</a:t>
                      </a:r>
                      <a:endParaRPr lang="en-CA" dirty="0"/>
                    </a:p>
                  </a:txBody>
                  <a:tcPr marL="94492" marR="94492"/>
                </a:tc>
                <a:tc>
                  <a:txBody>
                    <a:bodyPr/>
                    <a:lstStyle/>
                    <a:p>
                      <a:r>
                        <a:rPr lang="en-CA" dirty="0" smtClean="0"/>
                        <a:t>47.86 months</a:t>
                      </a:r>
                      <a:endParaRPr lang="en-CA" dirty="0"/>
                    </a:p>
                  </a:txBody>
                  <a:tcPr marL="94492" marR="94492"/>
                </a:tc>
              </a:tr>
              <a:tr h="444970">
                <a:tc>
                  <a:txBody>
                    <a:bodyPr/>
                    <a:lstStyle/>
                    <a:p>
                      <a:r>
                        <a:rPr lang="en-CA" dirty="0" smtClean="0"/>
                        <a:t>Years of Education</a:t>
                      </a:r>
                      <a:endParaRPr lang="en-CA" dirty="0"/>
                    </a:p>
                  </a:txBody>
                  <a:tcPr marL="94492" marR="94492"/>
                </a:tc>
                <a:tc>
                  <a:txBody>
                    <a:bodyPr/>
                    <a:lstStyle/>
                    <a:p>
                      <a:r>
                        <a:rPr lang="en-CA" dirty="0" smtClean="0"/>
                        <a:t>13.10 years</a:t>
                      </a:r>
                      <a:endParaRPr lang="en-CA" dirty="0"/>
                    </a:p>
                  </a:txBody>
                  <a:tcPr marL="94492" marR="94492"/>
                </a:tc>
                <a:tc>
                  <a:txBody>
                    <a:bodyPr/>
                    <a:lstStyle/>
                    <a:p>
                      <a:r>
                        <a:rPr lang="en-CA" dirty="0" smtClean="0"/>
                        <a:t>11.14 years*</a:t>
                      </a:r>
                      <a:endParaRPr lang="en-CA" dirty="0"/>
                    </a:p>
                  </a:txBody>
                  <a:tcPr marL="94492" marR="94492"/>
                </a:tc>
              </a:tr>
              <a:tr h="444970">
                <a:tc>
                  <a:txBody>
                    <a:bodyPr/>
                    <a:lstStyle/>
                    <a:p>
                      <a:r>
                        <a:rPr lang="en-CA" dirty="0" smtClean="0"/>
                        <a:t>Pain duration (months)</a:t>
                      </a:r>
                      <a:endParaRPr lang="en-CA" dirty="0"/>
                    </a:p>
                  </a:txBody>
                  <a:tcPr marL="94492" marR="94492"/>
                </a:tc>
                <a:tc>
                  <a:txBody>
                    <a:bodyPr/>
                    <a:lstStyle/>
                    <a:p>
                      <a:r>
                        <a:rPr lang="en-CA" dirty="0" smtClean="0"/>
                        <a:t>137.13 months</a:t>
                      </a:r>
                      <a:endParaRPr lang="en-CA" dirty="0"/>
                    </a:p>
                  </a:txBody>
                  <a:tcPr marL="94492" marR="94492"/>
                </a:tc>
                <a:tc>
                  <a:txBody>
                    <a:bodyPr/>
                    <a:lstStyle/>
                    <a:p>
                      <a:r>
                        <a:rPr lang="en-CA" dirty="0" smtClean="0"/>
                        <a:t>108.46 months</a:t>
                      </a:r>
                      <a:endParaRPr lang="en-CA" dirty="0"/>
                    </a:p>
                  </a:txBody>
                  <a:tcPr marL="94492" marR="94492"/>
                </a:tc>
              </a:tr>
              <a:tr h="1097188">
                <a:tc>
                  <a:txBody>
                    <a:bodyPr/>
                    <a:lstStyle/>
                    <a:p>
                      <a:r>
                        <a:rPr lang="en-CA" dirty="0" smtClean="0"/>
                        <a:t>Number of injuries</a:t>
                      </a:r>
                      <a:endParaRPr lang="en-CA" dirty="0"/>
                    </a:p>
                  </a:txBody>
                  <a:tcPr marL="94492" marR="94492"/>
                </a:tc>
                <a:tc>
                  <a:txBody>
                    <a:bodyPr/>
                    <a:lstStyle/>
                    <a:p>
                      <a:r>
                        <a:rPr lang="en-CA" dirty="0" smtClean="0"/>
                        <a:t>1 injury (n=2)</a:t>
                      </a:r>
                    </a:p>
                    <a:p>
                      <a:r>
                        <a:rPr lang="en-CA" dirty="0" smtClean="0"/>
                        <a:t>2 injuries (n=4)</a:t>
                      </a:r>
                    </a:p>
                    <a:p>
                      <a:r>
                        <a:rPr lang="en-CA" dirty="0" smtClean="0"/>
                        <a:t>3+injuries (n=9)</a:t>
                      </a:r>
                      <a:endParaRPr lang="en-CA" dirty="0"/>
                    </a:p>
                  </a:txBody>
                  <a:tcPr marL="94492" marR="94492"/>
                </a:tc>
                <a:tc>
                  <a:txBody>
                    <a:bodyPr/>
                    <a:lstStyle/>
                    <a:p>
                      <a:r>
                        <a:rPr lang="en-CA" dirty="0" smtClean="0"/>
                        <a:t>1 injury (n=7)</a:t>
                      </a:r>
                    </a:p>
                    <a:p>
                      <a:r>
                        <a:rPr lang="en-CA" dirty="0" smtClean="0"/>
                        <a:t>2 injuries (n=2)</a:t>
                      </a:r>
                    </a:p>
                    <a:p>
                      <a:r>
                        <a:rPr lang="en-CA" dirty="0" smtClean="0"/>
                        <a:t>3+ injuries (n=6)</a:t>
                      </a:r>
                      <a:endParaRPr lang="en-CA" dirty="0"/>
                    </a:p>
                  </a:txBody>
                  <a:tcPr marL="94492" marR="94492"/>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Program Evaluation</a:t>
            </a:r>
            <a:endParaRPr lang="en-CA" dirty="0"/>
          </a:p>
        </p:txBody>
      </p:sp>
      <p:sp>
        <p:nvSpPr>
          <p:cNvPr id="3" name="Content Placeholder 2"/>
          <p:cNvSpPr>
            <a:spLocks noGrp="1"/>
          </p:cNvSpPr>
          <p:nvPr>
            <p:ph sz="quarter" idx="1"/>
          </p:nvPr>
        </p:nvSpPr>
        <p:spPr/>
        <p:txBody>
          <a:bodyPr/>
          <a:lstStyle/>
          <a:p>
            <a:pPr>
              <a:lnSpc>
                <a:spcPct val="90000"/>
              </a:lnSpc>
              <a:buNone/>
              <a:defRPr/>
            </a:pPr>
            <a:endParaRPr lang="en-US" sz="2000" dirty="0" smtClean="0">
              <a:cs typeface="Times New Roman" pitchFamily="18" charset="0"/>
            </a:endParaRPr>
          </a:p>
          <a:p>
            <a:pPr>
              <a:lnSpc>
                <a:spcPct val="90000"/>
              </a:lnSpc>
              <a:defRPr/>
            </a:pPr>
            <a:r>
              <a:rPr lang="en-US" sz="2000" dirty="0" smtClean="0">
                <a:cs typeface="Times New Roman" pitchFamily="18" charset="0"/>
              </a:rPr>
              <a:t>Assessment of patient progress at the CPMU is similar to that used in many rehabilitative programs </a:t>
            </a:r>
            <a:r>
              <a:rPr lang="en-US" sz="1600" dirty="0" smtClean="0">
                <a:cs typeface="Times New Roman" pitchFamily="18" charset="0"/>
              </a:rPr>
              <a:t>(</a:t>
            </a:r>
            <a:r>
              <a:rPr lang="en-US" sz="1600" dirty="0" err="1" smtClean="0">
                <a:cs typeface="Times New Roman" pitchFamily="18" charset="0"/>
              </a:rPr>
              <a:t>Arnstein</a:t>
            </a:r>
            <a:r>
              <a:rPr lang="en-US" sz="1600" dirty="0" smtClean="0">
                <a:cs typeface="Times New Roman" pitchFamily="18" charset="0"/>
              </a:rPr>
              <a:t>, P., Vidal, M., Wells-</a:t>
            </a:r>
            <a:r>
              <a:rPr lang="en-US" sz="1600" dirty="0" err="1" smtClean="0">
                <a:cs typeface="Times New Roman" pitchFamily="18" charset="0"/>
              </a:rPr>
              <a:t>Federman</a:t>
            </a:r>
            <a:r>
              <a:rPr lang="en-US" sz="1600" dirty="0" smtClean="0">
                <a:cs typeface="Times New Roman" pitchFamily="18" charset="0"/>
              </a:rPr>
              <a:t>, C., Morgan, B., &amp; Caudill, M., 2002; Lang, E., Liebig, K., </a:t>
            </a:r>
            <a:r>
              <a:rPr lang="en-US" sz="1600" dirty="0" err="1" smtClean="0">
                <a:cs typeface="Times New Roman" pitchFamily="18" charset="0"/>
              </a:rPr>
              <a:t>Kastner</a:t>
            </a:r>
            <a:r>
              <a:rPr lang="en-US" sz="1600" dirty="0" smtClean="0">
                <a:cs typeface="Times New Roman" pitchFamily="18" charset="0"/>
              </a:rPr>
              <a:t>, S., </a:t>
            </a:r>
            <a:r>
              <a:rPr lang="en-US" sz="1600" dirty="0" err="1" smtClean="0">
                <a:cs typeface="Times New Roman" pitchFamily="18" charset="0"/>
              </a:rPr>
              <a:t>Neundorfer</a:t>
            </a:r>
            <a:r>
              <a:rPr lang="en-US" sz="1600" dirty="0" smtClean="0">
                <a:cs typeface="Times New Roman" pitchFamily="18" charset="0"/>
              </a:rPr>
              <a:t>, B., &amp; </a:t>
            </a:r>
            <a:r>
              <a:rPr lang="en-US" sz="1600" dirty="0" err="1" smtClean="0">
                <a:cs typeface="Times New Roman" pitchFamily="18" charset="0"/>
              </a:rPr>
              <a:t>Heuschmann</a:t>
            </a:r>
            <a:r>
              <a:rPr lang="en-US" sz="1600" dirty="0" smtClean="0">
                <a:cs typeface="Times New Roman" pitchFamily="18" charset="0"/>
              </a:rPr>
              <a:t>, P., 2003; </a:t>
            </a:r>
            <a:r>
              <a:rPr lang="en-US" sz="1600" dirty="0" err="1" smtClean="0">
                <a:cs typeface="Times New Roman" pitchFamily="18" charset="0"/>
              </a:rPr>
              <a:t>Lorig</a:t>
            </a:r>
            <a:r>
              <a:rPr lang="en-US" sz="1600" dirty="0" smtClean="0">
                <a:cs typeface="Times New Roman" pitchFamily="18" charset="0"/>
              </a:rPr>
              <a:t> et al., 2001). </a:t>
            </a:r>
          </a:p>
          <a:p>
            <a:pPr>
              <a:lnSpc>
                <a:spcPct val="90000"/>
              </a:lnSpc>
              <a:buNone/>
              <a:defRPr/>
            </a:pPr>
            <a:endParaRPr lang="en-US" sz="1600" dirty="0" smtClean="0">
              <a:solidFill>
                <a:srgbClr val="FF0000"/>
              </a:solidFill>
              <a:cs typeface="Times New Roman" pitchFamily="18" charset="0"/>
            </a:endParaRPr>
          </a:p>
          <a:p>
            <a:pPr>
              <a:lnSpc>
                <a:spcPct val="90000"/>
              </a:lnSpc>
              <a:defRPr/>
            </a:pPr>
            <a:r>
              <a:rPr lang="en-US" sz="2000" dirty="0" smtClean="0">
                <a:cs typeface="Times New Roman" pitchFamily="18" charset="0"/>
              </a:rPr>
              <a:t>At admission and discharge, patients are assessed on:</a:t>
            </a:r>
          </a:p>
          <a:p>
            <a:pPr lvl="1">
              <a:lnSpc>
                <a:spcPct val="90000"/>
              </a:lnSpc>
              <a:buNone/>
              <a:defRPr/>
            </a:pPr>
            <a:r>
              <a:rPr lang="en-US" sz="2000" dirty="0" smtClean="0">
                <a:solidFill>
                  <a:schemeClr val="tx1"/>
                </a:solidFill>
                <a:cs typeface="Times New Roman" pitchFamily="18" charset="0"/>
              </a:rPr>
              <a:t>-   Pain intensity, disability, depression, anxiety, coping strategies, readiness to adopt a self-management approach to pain, acceptance, program satisfaction and goal attainment.</a:t>
            </a:r>
          </a:p>
          <a:p>
            <a:pPr>
              <a:buNone/>
            </a:pPr>
            <a:endParaRPr lang="en-CA" dirty="0"/>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Measures</a:t>
            </a:r>
            <a:endParaRPr lang="en-CA" dirty="0"/>
          </a:p>
        </p:txBody>
      </p:sp>
      <p:sp>
        <p:nvSpPr>
          <p:cNvPr id="3" name="Content Placeholder 2"/>
          <p:cNvSpPr>
            <a:spLocks noGrp="1"/>
          </p:cNvSpPr>
          <p:nvPr>
            <p:ph sz="quarter" idx="1"/>
          </p:nvPr>
        </p:nvSpPr>
        <p:spPr/>
        <p:txBody>
          <a:bodyPr>
            <a:normAutofit fontScale="77500" lnSpcReduction="20000"/>
          </a:bodyPr>
          <a:lstStyle/>
          <a:p>
            <a:pPr>
              <a:buNone/>
            </a:pPr>
            <a:endParaRPr lang="en-CA" sz="2200" b="1" dirty="0" smtClean="0"/>
          </a:p>
          <a:p>
            <a:r>
              <a:rPr lang="en-CA" sz="2400" dirty="0" smtClean="0"/>
              <a:t>Pain Intensity Scale (PIS)</a:t>
            </a:r>
          </a:p>
          <a:p>
            <a:r>
              <a:rPr lang="en-CA" sz="2400" dirty="0" smtClean="0"/>
              <a:t>Center for Epidemiological Studies Depressed Mood Scale (CES-D)</a:t>
            </a:r>
          </a:p>
          <a:p>
            <a:r>
              <a:rPr lang="en-CA" sz="2400" dirty="0" smtClean="0"/>
              <a:t>Pain </a:t>
            </a:r>
            <a:r>
              <a:rPr lang="en-CA" sz="2400" dirty="0" err="1" smtClean="0"/>
              <a:t>Catastrophizing</a:t>
            </a:r>
            <a:r>
              <a:rPr lang="en-CA" sz="2400" dirty="0" smtClean="0"/>
              <a:t> Scale (PCS)</a:t>
            </a:r>
          </a:p>
          <a:p>
            <a:r>
              <a:rPr lang="en-CA" sz="2400" dirty="0" smtClean="0"/>
              <a:t>Clinical Anxiety Scale (CAS)</a:t>
            </a:r>
          </a:p>
          <a:p>
            <a:r>
              <a:rPr lang="en-CA" sz="2400" dirty="0" smtClean="0"/>
              <a:t>Patient Questionnaire (PQ)</a:t>
            </a:r>
          </a:p>
          <a:p>
            <a:r>
              <a:rPr lang="en-CA" sz="2400" dirty="0" smtClean="0"/>
              <a:t>Pain Disability Index (PDI)</a:t>
            </a:r>
          </a:p>
          <a:p>
            <a:r>
              <a:rPr lang="en-CA" sz="2400" dirty="0" smtClean="0"/>
              <a:t>Pain Stages of Change Questionnaire (PSOCQ)</a:t>
            </a:r>
          </a:p>
          <a:p>
            <a:r>
              <a:rPr lang="en-CA" sz="2400" dirty="0" smtClean="0"/>
              <a:t>Chronic Pain Acceptance Questionnaire (CPAQ)</a:t>
            </a:r>
          </a:p>
          <a:p>
            <a:r>
              <a:rPr lang="en-CA" sz="2400" dirty="0" smtClean="0"/>
              <a:t>Chronic Pain Coping Inventory (CPCI)</a:t>
            </a:r>
          </a:p>
          <a:p>
            <a:r>
              <a:rPr lang="en-CA" sz="2400" dirty="0" smtClean="0"/>
              <a:t>Pain Program Satisfaction Questionnaire (PPSQ)</a:t>
            </a:r>
          </a:p>
          <a:p>
            <a:r>
              <a:rPr lang="en-CA" sz="2400" dirty="0" smtClean="0"/>
              <a:t>Self-Evaluation Scale (SES)</a:t>
            </a:r>
          </a:p>
          <a:p>
            <a:r>
              <a:rPr lang="en-CA" sz="2400" dirty="0" smtClean="0"/>
              <a:t>Tampa Scale of </a:t>
            </a:r>
            <a:r>
              <a:rPr lang="en-CA" sz="2400" dirty="0" err="1" smtClean="0"/>
              <a:t>Kinesiophobia</a:t>
            </a:r>
            <a:r>
              <a:rPr lang="en-CA" sz="2400" dirty="0" smtClean="0"/>
              <a:t> (TSK)</a:t>
            </a:r>
          </a:p>
          <a:p>
            <a:r>
              <a:rPr lang="en-CA" sz="2400" dirty="0" smtClean="0"/>
              <a:t>Subjective Happiness Scale (SHS)</a:t>
            </a:r>
          </a:p>
          <a:p>
            <a:r>
              <a:rPr lang="en-CA" sz="2400" dirty="0" smtClean="0"/>
              <a:t>Minnesota </a:t>
            </a:r>
            <a:r>
              <a:rPr lang="en-CA" sz="2400" dirty="0" err="1" smtClean="0"/>
              <a:t>Multiphasic</a:t>
            </a:r>
            <a:r>
              <a:rPr lang="en-CA" sz="2400" dirty="0" smtClean="0"/>
              <a:t> Personality Inventory-2 (MMPI-2)</a:t>
            </a:r>
          </a:p>
          <a:p>
            <a:endParaRPr lang="en-CA" dirty="0"/>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Statistical Analysis</a:t>
            </a:r>
            <a:endParaRPr lang="en-CA" dirty="0"/>
          </a:p>
        </p:txBody>
      </p:sp>
      <p:sp>
        <p:nvSpPr>
          <p:cNvPr id="3" name="Content Placeholder 2"/>
          <p:cNvSpPr>
            <a:spLocks noGrp="1"/>
          </p:cNvSpPr>
          <p:nvPr>
            <p:ph sz="quarter" idx="1"/>
          </p:nvPr>
        </p:nvSpPr>
        <p:spPr/>
        <p:txBody>
          <a:bodyPr>
            <a:normAutofit/>
          </a:bodyPr>
          <a:lstStyle/>
          <a:p>
            <a:r>
              <a:rPr lang="en-CA" sz="2000" dirty="0" smtClean="0"/>
              <a:t>Two-way ANOVA with repeated measures on one factor was conducted on each of the session variables for veterans and non-veterans</a:t>
            </a:r>
          </a:p>
          <a:p>
            <a:endParaRPr lang="en-CA" sz="2000" dirty="0" smtClean="0"/>
          </a:p>
          <a:p>
            <a:r>
              <a:rPr lang="en-CA" sz="2000" dirty="0" smtClean="0"/>
              <a:t>Paired t-tests were used for MMPI-2 scores and discharge only variables to determine if there were any significant differences in scores between veterans and non-veterans</a:t>
            </a:r>
          </a:p>
          <a:p>
            <a:endParaRPr lang="en-CA" sz="2000" dirty="0" smtClean="0"/>
          </a:p>
          <a:p>
            <a:r>
              <a:rPr lang="en-CA" sz="2000" dirty="0" smtClean="0"/>
              <a:t>SPSS-17 was used to analyze the data</a:t>
            </a:r>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Results</a:t>
            </a:r>
            <a:endParaRPr lang="en-CA" dirty="0"/>
          </a:p>
        </p:txBody>
      </p:sp>
      <p:graphicFrame>
        <p:nvGraphicFramePr>
          <p:cNvPr id="7" name="Content Placeholder 6"/>
          <p:cNvGraphicFramePr>
            <a:graphicFrameLocks noGrp="1"/>
          </p:cNvGraphicFramePr>
          <p:nvPr>
            <p:ph sz="quarter" idx="1"/>
          </p:nvPr>
        </p:nvGraphicFramePr>
        <p:xfrm>
          <a:off x="301625" y="1527175"/>
          <a:ext cx="8504238" cy="45720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Results</a:t>
            </a:r>
            <a:endParaRPr lang="en-CA" dirty="0"/>
          </a:p>
        </p:txBody>
      </p:sp>
      <p:graphicFrame>
        <p:nvGraphicFramePr>
          <p:cNvPr id="6" name="Content Placeholder 5"/>
          <p:cNvGraphicFramePr>
            <a:graphicFrameLocks noGrp="1"/>
          </p:cNvGraphicFramePr>
          <p:nvPr>
            <p:ph sz="quarter" idx="1"/>
          </p:nvPr>
        </p:nvGraphicFramePr>
        <p:xfrm>
          <a:off x="301625" y="1527175"/>
          <a:ext cx="8504238" cy="45720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Results</a:t>
            </a:r>
            <a:endParaRPr lang="en-CA" dirty="0"/>
          </a:p>
        </p:txBody>
      </p:sp>
      <p:graphicFrame>
        <p:nvGraphicFramePr>
          <p:cNvPr id="5" name="Content Placeholder 4"/>
          <p:cNvGraphicFramePr>
            <a:graphicFrameLocks noGrp="1"/>
          </p:cNvGraphicFramePr>
          <p:nvPr>
            <p:ph sz="quarter" idx="1"/>
          </p:nvPr>
        </p:nvGraphicFramePr>
        <p:xfrm>
          <a:off x="301625" y="1527175"/>
          <a:ext cx="8504238" cy="45720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Results</a:t>
            </a:r>
            <a:endParaRPr lang="en-CA" dirty="0"/>
          </a:p>
        </p:txBody>
      </p:sp>
      <p:graphicFrame>
        <p:nvGraphicFramePr>
          <p:cNvPr id="6" name="Content Placeholder 5"/>
          <p:cNvGraphicFramePr>
            <a:graphicFrameLocks noGrp="1"/>
          </p:cNvGraphicFramePr>
          <p:nvPr>
            <p:ph sz="quarter" idx="1"/>
          </p:nvPr>
        </p:nvGraphicFramePr>
        <p:xfrm>
          <a:off x="301625" y="1527175"/>
          <a:ext cx="8504238" cy="45720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Results</a:t>
            </a:r>
            <a:endParaRPr lang="en-CA" dirty="0"/>
          </a:p>
        </p:txBody>
      </p:sp>
      <p:graphicFrame>
        <p:nvGraphicFramePr>
          <p:cNvPr id="6" name="Content Placeholder 5"/>
          <p:cNvGraphicFramePr>
            <a:graphicFrameLocks noGrp="1"/>
          </p:cNvGraphicFramePr>
          <p:nvPr>
            <p:ph sz="quarter" idx="1"/>
          </p:nvPr>
        </p:nvGraphicFramePr>
        <p:xfrm>
          <a:off x="301625" y="1527175"/>
          <a:ext cx="8504238" cy="45720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Introduction</a:t>
            </a:r>
            <a:endParaRPr lang="en-CA" dirty="0"/>
          </a:p>
        </p:txBody>
      </p:sp>
      <p:sp>
        <p:nvSpPr>
          <p:cNvPr id="3" name="Content Placeholder 2"/>
          <p:cNvSpPr>
            <a:spLocks noGrp="1"/>
          </p:cNvSpPr>
          <p:nvPr>
            <p:ph sz="quarter" idx="1"/>
          </p:nvPr>
        </p:nvSpPr>
        <p:spPr/>
        <p:txBody>
          <a:bodyPr>
            <a:normAutofit fontScale="92500" lnSpcReduction="10000"/>
          </a:bodyPr>
          <a:lstStyle/>
          <a:p>
            <a:r>
              <a:rPr lang="en-CA" sz="2000" dirty="0" smtClean="0"/>
              <a:t>Extensive research has been conducted on the relationship between Post-Traumatic Stress Disorder (PTSD) and chronic pain</a:t>
            </a:r>
          </a:p>
          <a:p>
            <a:endParaRPr lang="en-CA" sz="2000" dirty="0" smtClean="0"/>
          </a:p>
          <a:p>
            <a:r>
              <a:rPr lang="en-CA" sz="2000" dirty="0" smtClean="0"/>
              <a:t>Pain is defined as “an unpleasant sensory and emotional experience associated with actual or potential tissue damage or described in terms of such damage” </a:t>
            </a:r>
            <a:r>
              <a:rPr lang="en-CA" sz="1700" dirty="0" smtClean="0"/>
              <a:t>(</a:t>
            </a:r>
            <a:r>
              <a:rPr lang="en-CA" sz="1700" dirty="0" err="1" smtClean="0"/>
              <a:t>Merskey</a:t>
            </a:r>
            <a:r>
              <a:rPr lang="en-CA" sz="1700" dirty="0" smtClean="0"/>
              <a:t> &amp; </a:t>
            </a:r>
            <a:r>
              <a:rPr lang="en-CA" sz="1700" dirty="0" err="1" smtClean="0"/>
              <a:t>Bogduk</a:t>
            </a:r>
            <a:r>
              <a:rPr lang="en-CA" sz="1700" dirty="0" smtClean="0"/>
              <a:t>, 1994). </a:t>
            </a:r>
          </a:p>
          <a:p>
            <a:endParaRPr lang="en-CA" sz="2000" dirty="0" smtClean="0"/>
          </a:p>
          <a:p>
            <a:r>
              <a:rPr lang="en-CA" sz="2000" dirty="0" smtClean="0"/>
              <a:t>The current clinical focus is that chronic pain is a </a:t>
            </a:r>
            <a:r>
              <a:rPr lang="en-CA" sz="2000" dirty="0" err="1" smtClean="0"/>
              <a:t>biopsychosocial</a:t>
            </a:r>
            <a:r>
              <a:rPr lang="en-CA" sz="2000" dirty="0" smtClean="0"/>
              <a:t> problem involving multidimensional aspects </a:t>
            </a:r>
            <a:r>
              <a:rPr lang="en-CA" sz="1700" dirty="0" smtClean="0"/>
              <a:t>(Turk &amp; Okifuji, 2002; </a:t>
            </a:r>
            <a:r>
              <a:rPr lang="en-CA" sz="1700" dirty="0" err="1" smtClean="0"/>
              <a:t>Olason</a:t>
            </a:r>
            <a:r>
              <a:rPr lang="en-CA" sz="1700" dirty="0" smtClean="0"/>
              <a:t>, 2004; Strong, J., Unruh, A., Wright, A., &amp; Baxter, G., 2002). </a:t>
            </a:r>
            <a:r>
              <a:rPr lang="en-CA" sz="2000" dirty="0" smtClean="0"/>
              <a:t>Together, these factors shape the way people construct the meaning of pain and the way in which they cope with it. These interconnections influence the extent to which pain interferes with one’s roles and responsibilities in everyday activities. As a result, individuals with chronic pain may suffer from depression, anxiety, physical de-conditioning, interpersonal conflicts, social isolation, unemployment and disrupted lifestyles. </a:t>
            </a:r>
          </a:p>
          <a:p>
            <a:endParaRPr lang="en-CA" sz="1600" dirty="0" smtClean="0"/>
          </a:p>
          <a:p>
            <a:endParaRPr lang="en-CA" sz="1600" dirty="0" smtClean="0"/>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Results</a:t>
            </a:r>
            <a:endParaRPr lang="en-CA" dirty="0"/>
          </a:p>
        </p:txBody>
      </p:sp>
      <p:graphicFrame>
        <p:nvGraphicFramePr>
          <p:cNvPr id="6" name="Content Placeholder 5"/>
          <p:cNvGraphicFramePr>
            <a:graphicFrameLocks noGrp="1"/>
          </p:cNvGraphicFramePr>
          <p:nvPr>
            <p:ph sz="quarter" idx="1"/>
          </p:nvPr>
        </p:nvGraphicFramePr>
        <p:xfrm>
          <a:off x="301625" y="1527175"/>
          <a:ext cx="8504238" cy="45720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Results</a:t>
            </a:r>
            <a:endParaRPr lang="en-CA" dirty="0"/>
          </a:p>
        </p:txBody>
      </p:sp>
      <p:graphicFrame>
        <p:nvGraphicFramePr>
          <p:cNvPr id="6" name="Content Placeholder 5"/>
          <p:cNvGraphicFramePr>
            <a:graphicFrameLocks noGrp="1"/>
          </p:cNvGraphicFramePr>
          <p:nvPr>
            <p:ph sz="quarter" idx="1"/>
          </p:nvPr>
        </p:nvGraphicFramePr>
        <p:xfrm>
          <a:off x="301625" y="1527175"/>
          <a:ext cx="8504238" cy="45720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Results</a:t>
            </a:r>
            <a:endParaRPr lang="en-CA" dirty="0"/>
          </a:p>
        </p:txBody>
      </p:sp>
      <p:graphicFrame>
        <p:nvGraphicFramePr>
          <p:cNvPr id="6" name="Content Placeholder 5"/>
          <p:cNvGraphicFramePr>
            <a:graphicFrameLocks noGrp="1"/>
          </p:cNvGraphicFramePr>
          <p:nvPr>
            <p:ph sz="quarter" idx="1"/>
          </p:nvPr>
        </p:nvGraphicFramePr>
        <p:xfrm>
          <a:off x="301625" y="1527175"/>
          <a:ext cx="8504238" cy="45720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Results</a:t>
            </a:r>
            <a:endParaRPr lang="en-CA" dirty="0"/>
          </a:p>
        </p:txBody>
      </p:sp>
      <p:graphicFrame>
        <p:nvGraphicFramePr>
          <p:cNvPr id="4" name="Content Placeholder 3"/>
          <p:cNvGraphicFramePr>
            <a:graphicFrameLocks noGrp="1"/>
          </p:cNvGraphicFramePr>
          <p:nvPr>
            <p:ph sz="quarter" idx="1"/>
          </p:nvPr>
        </p:nvGraphicFramePr>
        <p:xfrm>
          <a:off x="457200" y="1600201"/>
          <a:ext cx="8229600" cy="384502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Chart 6"/>
          <p:cNvGraphicFramePr/>
          <p:nvPr/>
        </p:nvGraphicFramePr>
        <p:xfrm>
          <a:off x="827584" y="1556792"/>
          <a:ext cx="7488832" cy="4320480"/>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Results</a:t>
            </a:r>
            <a:endParaRPr lang="en-CA" dirty="0"/>
          </a:p>
        </p:txBody>
      </p:sp>
      <p:graphicFrame>
        <p:nvGraphicFramePr>
          <p:cNvPr id="6" name="Content Placeholder 5"/>
          <p:cNvGraphicFramePr>
            <a:graphicFrameLocks noGrp="1"/>
          </p:cNvGraphicFramePr>
          <p:nvPr>
            <p:ph sz="quarter" idx="1"/>
          </p:nvPr>
        </p:nvGraphicFramePr>
        <p:xfrm>
          <a:off x="301625" y="1527175"/>
          <a:ext cx="8504238" cy="45720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Results</a:t>
            </a:r>
            <a:endParaRPr lang="en-CA" dirty="0"/>
          </a:p>
        </p:txBody>
      </p:sp>
      <p:graphicFrame>
        <p:nvGraphicFramePr>
          <p:cNvPr id="6" name="Content Placeholder 5"/>
          <p:cNvGraphicFramePr>
            <a:graphicFrameLocks noGrp="1"/>
          </p:cNvGraphicFramePr>
          <p:nvPr>
            <p:ph sz="quarter" idx="1"/>
          </p:nvPr>
        </p:nvGraphicFramePr>
        <p:xfrm>
          <a:off x="301625" y="1527175"/>
          <a:ext cx="8504238" cy="45720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Results</a:t>
            </a:r>
            <a:endParaRPr lang="en-CA" dirty="0"/>
          </a:p>
        </p:txBody>
      </p:sp>
      <p:graphicFrame>
        <p:nvGraphicFramePr>
          <p:cNvPr id="4" name="Content Placeholder 3"/>
          <p:cNvGraphicFramePr>
            <a:graphicFrameLocks noGrp="1"/>
          </p:cNvGraphicFramePr>
          <p:nvPr>
            <p:ph sz="quarter" idx="1"/>
          </p:nvPr>
        </p:nvGraphicFramePr>
        <p:xfrm>
          <a:off x="301625" y="1527175"/>
          <a:ext cx="8504238" cy="45720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Results</a:t>
            </a:r>
            <a:endParaRPr lang="en-CA" dirty="0"/>
          </a:p>
        </p:txBody>
      </p:sp>
      <p:graphicFrame>
        <p:nvGraphicFramePr>
          <p:cNvPr id="5" name="Content Placeholder 4"/>
          <p:cNvGraphicFramePr>
            <a:graphicFrameLocks noGrp="1"/>
          </p:cNvGraphicFramePr>
          <p:nvPr>
            <p:ph sz="quarter" idx="1"/>
          </p:nvPr>
        </p:nvGraphicFramePr>
        <p:xfrm>
          <a:off x="301625" y="1527175"/>
          <a:ext cx="8504238" cy="45720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Results</a:t>
            </a:r>
            <a:endParaRPr lang="en-CA" dirty="0"/>
          </a:p>
        </p:txBody>
      </p:sp>
      <p:graphicFrame>
        <p:nvGraphicFramePr>
          <p:cNvPr id="4" name="Content Placeholder 3"/>
          <p:cNvGraphicFramePr>
            <a:graphicFrameLocks noGrp="1"/>
          </p:cNvGraphicFramePr>
          <p:nvPr>
            <p:ph sz="quarter" idx="1"/>
          </p:nvPr>
        </p:nvGraphicFramePr>
        <p:xfrm>
          <a:off x="301625" y="1527175"/>
          <a:ext cx="8504238" cy="45720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Results</a:t>
            </a:r>
            <a:endParaRPr lang="en-CA" dirty="0"/>
          </a:p>
        </p:txBody>
      </p:sp>
      <p:graphicFrame>
        <p:nvGraphicFramePr>
          <p:cNvPr id="4" name="Content Placeholder 3"/>
          <p:cNvGraphicFramePr>
            <a:graphicFrameLocks noGrp="1"/>
          </p:cNvGraphicFramePr>
          <p:nvPr>
            <p:ph sz="quarter" idx="1"/>
          </p:nvPr>
        </p:nvGraphicFramePr>
        <p:xfrm>
          <a:off x="301625" y="1527175"/>
          <a:ext cx="8504238" cy="45720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Introduction Cont’d</a:t>
            </a:r>
            <a:endParaRPr lang="en-CA" dirty="0"/>
          </a:p>
        </p:txBody>
      </p:sp>
      <p:sp>
        <p:nvSpPr>
          <p:cNvPr id="3" name="Content Placeholder 2"/>
          <p:cNvSpPr>
            <a:spLocks noGrp="1"/>
          </p:cNvSpPr>
          <p:nvPr>
            <p:ph sz="quarter" idx="1"/>
          </p:nvPr>
        </p:nvSpPr>
        <p:spPr/>
        <p:txBody>
          <a:bodyPr>
            <a:normAutofit/>
          </a:bodyPr>
          <a:lstStyle/>
          <a:p>
            <a:r>
              <a:rPr lang="en-CA" sz="2000" dirty="0" smtClean="0"/>
              <a:t>According to the Diagnostic and Statistical Manual of Mental Disorders IV-TR, “diagnostic criteria for PTSD includes a history of exposure to a traumatic event, in which two criteria are met, as well as symptoms from each of the three symptom clusters: intrusive recollections, avoidant/numbing symptoms, and hyper-arousal symptoms. A fifth criterion concerns duration of symptoms and a sixth assesses functioning” (American Psychiatric Association, 2000)</a:t>
            </a:r>
          </a:p>
          <a:p>
            <a:r>
              <a:rPr lang="en-CA" sz="2000" dirty="0" smtClean="0"/>
              <a:t>Individuals suffering from PTSD often report chronic pain, which is believed to be their most common physical complaint (</a:t>
            </a:r>
            <a:r>
              <a:rPr lang="en-CA" sz="2000" dirty="0" err="1" smtClean="0"/>
              <a:t>Shipherd</a:t>
            </a:r>
            <a:r>
              <a:rPr lang="en-CA" sz="2000" dirty="0" smtClean="0"/>
              <a:t> et al., 2007)</a:t>
            </a:r>
          </a:p>
          <a:p>
            <a:r>
              <a:rPr lang="en-CA" sz="2000" dirty="0" smtClean="0"/>
              <a:t>Studies have demonstrated that both PTSD and chronic pain can worsen the symptom severity of one another (Otis et al., 2003)</a:t>
            </a:r>
          </a:p>
          <a:p>
            <a:endParaRPr lang="en-CA" sz="2000" dirty="0" smtClean="0"/>
          </a:p>
          <a:p>
            <a:endParaRPr lang="en-CA" sz="2000" dirty="0"/>
          </a:p>
        </p:txBody>
      </p:sp>
    </p:spTree>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Results</a:t>
            </a:r>
            <a:endParaRPr lang="en-CA" dirty="0"/>
          </a:p>
        </p:txBody>
      </p:sp>
      <p:graphicFrame>
        <p:nvGraphicFramePr>
          <p:cNvPr id="4" name="Content Placeholder 3"/>
          <p:cNvGraphicFramePr>
            <a:graphicFrameLocks noGrp="1"/>
          </p:cNvGraphicFramePr>
          <p:nvPr>
            <p:ph sz="quarter" idx="1"/>
          </p:nvPr>
        </p:nvGraphicFramePr>
        <p:xfrm>
          <a:off x="301625" y="1527175"/>
          <a:ext cx="8504238" cy="45720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Results</a:t>
            </a:r>
            <a:endParaRPr lang="en-CA" dirty="0"/>
          </a:p>
        </p:txBody>
      </p:sp>
      <p:graphicFrame>
        <p:nvGraphicFramePr>
          <p:cNvPr id="4" name="Content Placeholder 3"/>
          <p:cNvGraphicFramePr>
            <a:graphicFrameLocks noGrp="1"/>
          </p:cNvGraphicFramePr>
          <p:nvPr>
            <p:ph sz="quarter" idx="1"/>
          </p:nvPr>
        </p:nvGraphicFramePr>
        <p:xfrm>
          <a:off x="301625" y="1527175"/>
          <a:ext cx="8504238" cy="45720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Results</a:t>
            </a:r>
            <a:endParaRPr lang="en-CA" dirty="0"/>
          </a:p>
        </p:txBody>
      </p:sp>
      <p:graphicFrame>
        <p:nvGraphicFramePr>
          <p:cNvPr id="4" name="Content Placeholder 3"/>
          <p:cNvGraphicFramePr>
            <a:graphicFrameLocks noGrp="1"/>
          </p:cNvGraphicFramePr>
          <p:nvPr>
            <p:ph sz="quarter" idx="1"/>
          </p:nvPr>
        </p:nvGraphicFramePr>
        <p:xfrm>
          <a:off x="301625" y="1527175"/>
          <a:ext cx="8504238" cy="45720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Results</a:t>
            </a:r>
            <a:endParaRPr lang="en-CA" dirty="0"/>
          </a:p>
        </p:txBody>
      </p:sp>
      <p:graphicFrame>
        <p:nvGraphicFramePr>
          <p:cNvPr id="4" name="Content Placeholder 3"/>
          <p:cNvGraphicFramePr>
            <a:graphicFrameLocks noGrp="1"/>
          </p:cNvGraphicFramePr>
          <p:nvPr>
            <p:ph sz="quarter" idx="1"/>
          </p:nvPr>
        </p:nvGraphicFramePr>
        <p:xfrm>
          <a:off x="301625" y="1527175"/>
          <a:ext cx="8504238" cy="45720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Results</a:t>
            </a:r>
            <a:endParaRPr lang="en-CA" dirty="0"/>
          </a:p>
        </p:txBody>
      </p:sp>
      <p:graphicFrame>
        <p:nvGraphicFramePr>
          <p:cNvPr id="4" name="Content Placeholder 3"/>
          <p:cNvGraphicFramePr>
            <a:graphicFrameLocks noGrp="1"/>
          </p:cNvGraphicFramePr>
          <p:nvPr>
            <p:ph sz="quarter" idx="1"/>
          </p:nvPr>
        </p:nvGraphicFramePr>
        <p:xfrm>
          <a:off x="301625" y="1527175"/>
          <a:ext cx="8504238" cy="45720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Patient Testimonials </a:t>
            </a:r>
            <a:endParaRPr lang="en-CA" dirty="0"/>
          </a:p>
        </p:txBody>
      </p:sp>
      <p:sp>
        <p:nvSpPr>
          <p:cNvPr id="3" name="Content Placeholder 2"/>
          <p:cNvSpPr>
            <a:spLocks noGrp="1"/>
          </p:cNvSpPr>
          <p:nvPr>
            <p:ph sz="quarter" idx="1"/>
          </p:nvPr>
        </p:nvSpPr>
        <p:spPr/>
        <p:txBody>
          <a:bodyPr/>
          <a:lstStyle/>
          <a:p>
            <a:pPr>
              <a:buNone/>
            </a:pPr>
            <a:r>
              <a:rPr lang="en-CA" dirty="0" smtClean="0"/>
              <a:t>	</a:t>
            </a:r>
            <a:r>
              <a:rPr lang="en-CA" sz="2400" dirty="0" smtClean="0"/>
              <a:t>“This clinic and the dedicated people that work here never lay claim to make your life pain free. But if you have an open mind and a willingness to learn you can learn just how every day life can affect your pain levels. With the techniques and knowledge learned here, it just might make your day a little easier and a little easier is a good thing on a daily basis. My deepest thanks and gratitude to the staff”</a:t>
            </a:r>
            <a:endParaRPr lang="en-CA" sz="2400" dirty="0"/>
          </a:p>
        </p:txBody>
      </p:sp>
      <p:pic>
        <p:nvPicPr>
          <p:cNvPr id="5" name="Picture 4" descr="handshake">
            <a:hlinkClick r:id="rId2"/>
          </p:cNvPr>
          <p:cNvPicPr>
            <a:picLocks noChangeAspect="1" noChangeArrowheads="1"/>
          </p:cNvPicPr>
          <p:nvPr/>
        </p:nvPicPr>
        <p:blipFill>
          <a:blip r:embed="rId3" cstate="print"/>
          <a:srcRect/>
          <a:stretch>
            <a:fillRect/>
          </a:stretch>
        </p:blipFill>
        <p:spPr>
          <a:xfrm>
            <a:off x="6300192" y="4365104"/>
            <a:ext cx="1800200" cy="1591493"/>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Limitations</a:t>
            </a:r>
            <a:endParaRPr lang="en-CA" dirty="0"/>
          </a:p>
        </p:txBody>
      </p:sp>
      <p:sp>
        <p:nvSpPr>
          <p:cNvPr id="3" name="Content Placeholder 2"/>
          <p:cNvSpPr>
            <a:spLocks noGrp="1"/>
          </p:cNvSpPr>
          <p:nvPr>
            <p:ph sz="quarter" idx="1"/>
          </p:nvPr>
        </p:nvSpPr>
        <p:spPr/>
        <p:txBody>
          <a:bodyPr>
            <a:normAutofit/>
          </a:bodyPr>
          <a:lstStyle/>
          <a:p>
            <a:r>
              <a:rPr lang="en-CA" sz="2000" dirty="0" smtClean="0"/>
              <a:t>Small sample size</a:t>
            </a:r>
          </a:p>
          <a:p>
            <a:endParaRPr lang="en-CA" sz="2000" dirty="0" smtClean="0"/>
          </a:p>
          <a:p>
            <a:r>
              <a:rPr lang="en-CA" sz="2000" dirty="0" smtClean="0"/>
              <a:t>Local sample</a:t>
            </a:r>
          </a:p>
          <a:p>
            <a:endParaRPr lang="en-CA" sz="2000" dirty="0" smtClean="0"/>
          </a:p>
          <a:p>
            <a:r>
              <a:rPr lang="en-CA" sz="2000" dirty="0" smtClean="0"/>
              <a:t>Unable to include gender in analysis</a:t>
            </a:r>
          </a:p>
          <a:p>
            <a:endParaRPr lang="en-CA" sz="2000" dirty="0" smtClean="0"/>
          </a:p>
          <a:p>
            <a:endParaRPr lang="en-CA" sz="2000" dirty="0" smtClean="0"/>
          </a:p>
        </p:txBody>
      </p:sp>
      <p:pic>
        <p:nvPicPr>
          <p:cNvPr id="6145" name="Picture 1" descr="C:\Users\Alisha\Pictures\Ontario.jpg"/>
          <p:cNvPicPr>
            <a:picLocks noChangeAspect="1" noChangeArrowheads="1"/>
          </p:cNvPicPr>
          <p:nvPr/>
        </p:nvPicPr>
        <p:blipFill>
          <a:blip r:embed="rId3" cstate="print"/>
          <a:srcRect/>
          <a:stretch>
            <a:fillRect/>
          </a:stretch>
        </p:blipFill>
        <p:spPr bwMode="auto">
          <a:xfrm>
            <a:off x="5652120" y="1844824"/>
            <a:ext cx="3131840" cy="2528785"/>
          </a:xfrm>
          <a:prstGeom prst="rect">
            <a:avLst/>
          </a:prstGeom>
          <a:noFill/>
        </p:spPr>
      </p:pic>
      <p:pic>
        <p:nvPicPr>
          <p:cNvPr id="6151" name="Picture 7" descr="http://images.smh.com.au/2013/02/12/4026155/men-and-women_oldpic_wide-620x349.jpg"/>
          <p:cNvPicPr>
            <a:picLocks noChangeAspect="1" noChangeArrowheads="1"/>
          </p:cNvPicPr>
          <p:nvPr/>
        </p:nvPicPr>
        <p:blipFill>
          <a:blip r:embed="rId4" cstate="print"/>
          <a:srcRect/>
          <a:stretch>
            <a:fillRect/>
          </a:stretch>
        </p:blipFill>
        <p:spPr bwMode="auto">
          <a:xfrm>
            <a:off x="971600" y="4005064"/>
            <a:ext cx="3091205" cy="1740050"/>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Conclusions</a:t>
            </a:r>
            <a:endParaRPr lang="en-CA" dirty="0"/>
          </a:p>
        </p:txBody>
      </p:sp>
      <p:sp>
        <p:nvSpPr>
          <p:cNvPr id="3" name="Content Placeholder 2"/>
          <p:cNvSpPr>
            <a:spLocks noGrp="1"/>
          </p:cNvSpPr>
          <p:nvPr>
            <p:ph sz="quarter" idx="1"/>
          </p:nvPr>
        </p:nvSpPr>
        <p:spPr/>
        <p:txBody>
          <a:bodyPr>
            <a:normAutofit/>
          </a:bodyPr>
          <a:lstStyle/>
          <a:p>
            <a:pPr marL="514350" indent="-514350">
              <a:buAutoNum type="arabicPeriod"/>
            </a:pPr>
            <a:r>
              <a:rPr lang="en-US" sz="2000" dirty="0" smtClean="0">
                <a:cs typeface="Times New Roman" pitchFamily="18" charset="0"/>
              </a:rPr>
              <a:t>Scores on the PCS and CPCI provide evidence suggesting that veterans experience more anxiety and fear-related symptoms than non-veterans</a:t>
            </a:r>
          </a:p>
          <a:p>
            <a:pPr marL="514350" indent="-514350">
              <a:buAutoNum type="arabicPeriod"/>
            </a:pPr>
            <a:endParaRPr lang="en-US" sz="2000" dirty="0" smtClean="0">
              <a:cs typeface="Times New Roman" pitchFamily="18" charset="0"/>
            </a:endParaRPr>
          </a:p>
          <a:p>
            <a:pPr marL="514350" indent="-514350">
              <a:buAutoNum type="arabicPeriod"/>
            </a:pPr>
            <a:r>
              <a:rPr lang="en-US" sz="2000" dirty="0" smtClean="0">
                <a:cs typeface="Times New Roman" pitchFamily="18" charset="0"/>
              </a:rPr>
              <a:t>Veteran PCS scores may reflect heightened anxiety based on combat exposure, which would play a role in </a:t>
            </a:r>
            <a:r>
              <a:rPr lang="en-US" sz="2000" dirty="0" err="1" smtClean="0">
                <a:cs typeface="Times New Roman" pitchFamily="18" charset="0"/>
              </a:rPr>
              <a:t>catastrophizing</a:t>
            </a:r>
            <a:r>
              <a:rPr lang="en-US" sz="2000" dirty="0" smtClean="0">
                <a:cs typeface="Times New Roman" pitchFamily="18" charset="0"/>
              </a:rPr>
              <a:t> thoughts</a:t>
            </a:r>
          </a:p>
          <a:p>
            <a:pPr marL="514350" indent="-514350">
              <a:buAutoNum type="arabicPeriod"/>
            </a:pPr>
            <a:endParaRPr lang="en-US" sz="2000" dirty="0" smtClean="0">
              <a:cs typeface="Times New Roman" pitchFamily="18" charset="0"/>
            </a:endParaRPr>
          </a:p>
          <a:p>
            <a:pPr marL="514350" indent="-514350">
              <a:buAutoNum type="arabicPeriod"/>
            </a:pPr>
            <a:r>
              <a:rPr lang="en-US" sz="2000" dirty="0" smtClean="0">
                <a:cs typeface="Times New Roman" pitchFamily="18" charset="0"/>
              </a:rPr>
              <a:t>Veteran CPCI scores may reflect</a:t>
            </a:r>
          </a:p>
          <a:p>
            <a:pPr marL="2081860" lvl="1" indent="-514350">
              <a:buNone/>
            </a:pPr>
            <a:r>
              <a:rPr lang="en-US" sz="2000" dirty="0" smtClean="0">
                <a:solidFill>
                  <a:schemeClr val="tx1"/>
                </a:solidFill>
                <a:cs typeface="Times New Roman" pitchFamily="18" charset="0"/>
              </a:rPr>
              <a:t>- Distrust of others based on past traumas</a:t>
            </a:r>
          </a:p>
          <a:p>
            <a:pPr marL="2081860" lvl="1" indent="-514350">
              <a:buNone/>
            </a:pPr>
            <a:r>
              <a:rPr lang="en-US" sz="2000" dirty="0" smtClean="0">
                <a:solidFill>
                  <a:schemeClr val="tx1"/>
                </a:solidFill>
                <a:cs typeface="Times New Roman" pitchFamily="18" charset="0"/>
              </a:rPr>
              <a:t>- Isolation and avoidance </a:t>
            </a:r>
            <a:r>
              <a:rPr lang="en-US" sz="2000" dirty="0" err="1" smtClean="0">
                <a:solidFill>
                  <a:schemeClr val="tx1"/>
                </a:solidFill>
                <a:cs typeface="Times New Roman" pitchFamily="18" charset="0"/>
              </a:rPr>
              <a:t>behaviours</a:t>
            </a:r>
            <a:r>
              <a:rPr lang="en-US" sz="2000" dirty="0" smtClean="0">
                <a:solidFill>
                  <a:schemeClr val="tx1"/>
                </a:solidFill>
                <a:cs typeface="Times New Roman" pitchFamily="18" charset="0"/>
              </a:rPr>
              <a:t>, characteristic of PTSD</a:t>
            </a:r>
          </a:p>
          <a:p>
            <a:pPr marL="2081860" lvl="1" indent="-514350">
              <a:buFont typeface="Arial" pitchFamily="34" charset="0"/>
              <a:buChar char="•"/>
            </a:pPr>
            <a:endParaRPr lang="en-US" sz="2000" dirty="0" smtClean="0">
              <a:cs typeface="Times New Roman" pitchFamily="18" charset="0"/>
            </a:endParaRPr>
          </a:p>
          <a:p>
            <a:pPr marL="514350" indent="-514350">
              <a:buAutoNum type="arabicPeriod"/>
            </a:pPr>
            <a:r>
              <a:rPr lang="en-US" sz="2000" dirty="0" smtClean="0">
                <a:cs typeface="Times New Roman" pitchFamily="18" charset="0"/>
              </a:rPr>
              <a:t>Dominantly, veteran and non-veteran scores improved at discharge, which supports the effectiveness of the CPMU program</a:t>
            </a:r>
          </a:p>
          <a:p>
            <a:pPr>
              <a:buNone/>
            </a:pPr>
            <a:endParaRPr lang="en-CA" dirty="0"/>
          </a:p>
        </p:txBody>
      </p:sp>
    </p:spTree>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Clinical Implications</a:t>
            </a:r>
            <a:endParaRPr lang="en-CA" dirty="0"/>
          </a:p>
        </p:txBody>
      </p:sp>
      <p:sp>
        <p:nvSpPr>
          <p:cNvPr id="3" name="Content Placeholder 2"/>
          <p:cNvSpPr>
            <a:spLocks noGrp="1"/>
          </p:cNvSpPr>
          <p:nvPr>
            <p:ph sz="quarter" idx="1"/>
          </p:nvPr>
        </p:nvSpPr>
        <p:spPr/>
        <p:txBody>
          <a:bodyPr/>
          <a:lstStyle/>
          <a:p>
            <a:pPr>
              <a:buFontTx/>
              <a:buChar char="-"/>
            </a:pPr>
            <a:r>
              <a:rPr lang="en-CA" sz="2000" dirty="0" smtClean="0"/>
              <a:t>Help clinicians to better understand pain adjustment</a:t>
            </a:r>
          </a:p>
          <a:p>
            <a:pPr>
              <a:buNone/>
            </a:pPr>
            <a:endParaRPr lang="en-CA" sz="2000" dirty="0" smtClean="0"/>
          </a:p>
          <a:p>
            <a:pPr>
              <a:buFontTx/>
              <a:buChar char="-"/>
            </a:pPr>
            <a:r>
              <a:rPr lang="en-CA" sz="2000" dirty="0" smtClean="0"/>
              <a:t>Changes within treatment programs</a:t>
            </a:r>
          </a:p>
          <a:p>
            <a:pPr>
              <a:buNone/>
            </a:pPr>
            <a:endParaRPr lang="en-CA" dirty="0" smtClean="0"/>
          </a:p>
          <a:p>
            <a:pPr>
              <a:buNone/>
            </a:pPr>
            <a:endParaRPr lang="en-CA" dirty="0"/>
          </a:p>
        </p:txBody>
      </p:sp>
      <p:pic>
        <p:nvPicPr>
          <p:cNvPr id="4" name="Picture 3" descr="doctorpatient.jpg"/>
          <p:cNvPicPr>
            <a:picLocks noChangeAspect="1"/>
          </p:cNvPicPr>
          <p:nvPr/>
        </p:nvPicPr>
        <p:blipFill>
          <a:blip r:embed="rId3" cstate="print"/>
          <a:stretch>
            <a:fillRect/>
          </a:stretch>
        </p:blipFill>
        <p:spPr>
          <a:xfrm>
            <a:off x="2339752" y="3068960"/>
            <a:ext cx="4495552" cy="2952328"/>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pic>
        <p:nvPicPr>
          <p:cNvPr id="64514" name="Picture 2" descr="C:\Users\Alisha\Pictures\thankyouvets3.jpg"/>
          <p:cNvPicPr>
            <a:picLocks noGrp="1" noChangeAspect="1" noChangeArrowheads="1"/>
          </p:cNvPicPr>
          <p:nvPr>
            <p:ph sz="quarter" idx="1"/>
          </p:nvPr>
        </p:nvPicPr>
        <p:blipFill>
          <a:blip r:embed="rId2" cstate="print"/>
          <a:srcRect/>
          <a:stretch>
            <a:fillRect/>
          </a:stretch>
        </p:blipFill>
        <p:spPr bwMode="auto">
          <a:xfrm>
            <a:off x="467544" y="908720"/>
            <a:ext cx="8208912" cy="5688632"/>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Introduction Cont’d</a:t>
            </a:r>
            <a:endParaRPr lang="en-CA" dirty="0"/>
          </a:p>
        </p:txBody>
      </p:sp>
      <p:sp>
        <p:nvSpPr>
          <p:cNvPr id="3" name="Content Placeholder 2"/>
          <p:cNvSpPr>
            <a:spLocks noGrp="1"/>
          </p:cNvSpPr>
          <p:nvPr>
            <p:ph sz="quarter" idx="1"/>
          </p:nvPr>
        </p:nvSpPr>
        <p:spPr/>
        <p:txBody>
          <a:bodyPr>
            <a:normAutofit/>
          </a:bodyPr>
          <a:lstStyle/>
          <a:p>
            <a:r>
              <a:rPr lang="en-CA" sz="2000" dirty="0" smtClean="0"/>
              <a:t>In general, the rate of PTSD increases with each patient referral for the examination of a chronic pain problem, usually resulting from a traumatic event (Otis et al, 2003). </a:t>
            </a:r>
          </a:p>
          <a:p>
            <a:r>
              <a:rPr lang="en-CA" sz="2000" dirty="0" smtClean="0"/>
              <a:t>War veterans undergo extreme physical exertion and high susceptibility to injury, which increases their likelihood of a chronic pain diagnosis when they return home (Lew, H.L., Otis, J.D., </a:t>
            </a:r>
            <a:r>
              <a:rPr lang="en-CA" sz="2000" dirty="0" err="1" smtClean="0"/>
              <a:t>Tun</a:t>
            </a:r>
            <a:r>
              <a:rPr lang="en-CA" sz="2000" dirty="0" smtClean="0"/>
              <a:t>, C., Kerns, R.D., Clark, M.E., &amp; </a:t>
            </a:r>
            <a:r>
              <a:rPr lang="en-CA" sz="2000" dirty="0" err="1" smtClean="0"/>
              <a:t>Cifu</a:t>
            </a:r>
            <a:r>
              <a:rPr lang="en-CA" sz="2000" dirty="0" smtClean="0"/>
              <a:t>, D.X., 2009). </a:t>
            </a:r>
          </a:p>
          <a:p>
            <a:r>
              <a:rPr lang="en-CA" sz="2000" dirty="0" smtClean="0"/>
              <a:t>Combat returnees frequently report symptoms of both chronic pain and PTSD or acute combat stress disorder (Lew et al., 2009)</a:t>
            </a:r>
          </a:p>
          <a:p>
            <a:r>
              <a:rPr lang="en-CA" sz="2000" dirty="0" smtClean="0"/>
              <a:t>In comparison to pain patients who do not suffer from PTSD, those afflicted by both diagnoses tend to report greater difficulty coping with life, higher pain levels, and added psychological discomfort (Otis et al., 2003)</a:t>
            </a:r>
          </a:p>
          <a:p>
            <a:endParaRPr lang="en-CA" sz="2000" dirty="0"/>
          </a:p>
        </p:txBody>
      </p:sp>
    </p:spTree>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Thank You!</a:t>
            </a:r>
            <a:endParaRPr lang="en-CA" dirty="0"/>
          </a:p>
        </p:txBody>
      </p:sp>
      <p:pic>
        <p:nvPicPr>
          <p:cNvPr id="4" name="Picture 2" descr="http://www.hamiltonhealthsciences.ca/images/CPMU/CPMU_Team_Nov8'12.jpg"/>
          <p:cNvPicPr>
            <a:picLocks noGrp="1" noChangeAspect="1" noChangeArrowheads="1"/>
          </p:cNvPicPr>
          <p:nvPr>
            <p:ph sz="quarter" idx="1"/>
          </p:nvPr>
        </p:nvPicPr>
        <p:blipFill>
          <a:blip r:embed="rId2" cstate="print"/>
          <a:srcRect/>
          <a:stretch>
            <a:fillRect/>
          </a:stretch>
        </p:blipFill>
        <p:spPr bwMode="auto">
          <a:xfrm>
            <a:off x="1907704" y="1628800"/>
            <a:ext cx="5256584" cy="3672408"/>
          </a:xfrm>
          <a:prstGeom prst="rect">
            <a:avLst/>
          </a:prstGeom>
          <a:noFill/>
        </p:spPr>
      </p:pic>
      <p:pic>
        <p:nvPicPr>
          <p:cNvPr id="5" name="Picture 5" descr="http://www.mcmaster.ca/med/logo_mcmaster.gif"/>
          <p:cNvPicPr>
            <a:picLocks noChangeAspect="1" noChangeArrowheads="1"/>
          </p:cNvPicPr>
          <p:nvPr/>
        </p:nvPicPr>
        <p:blipFill>
          <a:blip r:embed="rId3" cstate="print"/>
          <a:srcRect/>
          <a:stretch>
            <a:fillRect/>
          </a:stretch>
        </p:blipFill>
        <p:spPr bwMode="auto">
          <a:xfrm>
            <a:off x="2627784" y="5373216"/>
            <a:ext cx="1475657" cy="864096"/>
          </a:xfrm>
          <a:prstGeom prst="rect">
            <a:avLst/>
          </a:prstGeom>
          <a:noFill/>
        </p:spPr>
      </p:pic>
      <p:pic>
        <p:nvPicPr>
          <p:cNvPr id="6" name="Picture 20" descr="HHS_ChronicPainlogo.jpg"/>
          <p:cNvPicPr>
            <a:picLocks noChangeAspect="1"/>
          </p:cNvPicPr>
          <p:nvPr/>
        </p:nvPicPr>
        <p:blipFill>
          <a:blip r:embed="rId4" cstate="print"/>
          <a:srcRect/>
          <a:stretch>
            <a:fillRect/>
          </a:stretch>
        </p:blipFill>
        <p:spPr>
          <a:xfrm>
            <a:off x="5076056" y="5373216"/>
            <a:ext cx="1440160" cy="864096"/>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References</a:t>
            </a:r>
            <a:endParaRPr lang="en-CA" dirty="0"/>
          </a:p>
        </p:txBody>
      </p:sp>
      <p:sp>
        <p:nvSpPr>
          <p:cNvPr id="5" name="Content Placeholder 4"/>
          <p:cNvSpPr>
            <a:spLocks noGrp="1"/>
          </p:cNvSpPr>
          <p:nvPr>
            <p:ph sz="quarter" idx="1"/>
          </p:nvPr>
        </p:nvSpPr>
        <p:spPr/>
        <p:txBody>
          <a:bodyPr>
            <a:normAutofit fontScale="92500" lnSpcReduction="10000"/>
          </a:bodyPr>
          <a:lstStyle/>
          <a:p>
            <a:pPr>
              <a:buNone/>
            </a:pPr>
            <a:r>
              <a:rPr lang="en-US" sz="1600" dirty="0" smtClean="0"/>
              <a:t>American Psychiatric Association. (2000). </a:t>
            </a:r>
            <a:r>
              <a:rPr lang="en-US" sz="1600" i="1" dirty="0" smtClean="0"/>
              <a:t>Diagnostic and statistical manual of mental disorders</a:t>
            </a:r>
            <a:r>
              <a:rPr lang="en-US" sz="1600" dirty="0" smtClean="0"/>
              <a:t> 	(4th ed., text revision). Washington, DC: Author.</a:t>
            </a:r>
            <a:endParaRPr lang="en-CA" sz="1600" dirty="0" smtClean="0"/>
          </a:p>
          <a:p>
            <a:pPr>
              <a:buNone/>
            </a:pPr>
            <a:r>
              <a:rPr lang="en-US" sz="1600" dirty="0" err="1" smtClean="0"/>
              <a:t>Arnstein</a:t>
            </a:r>
            <a:r>
              <a:rPr lang="en-US" sz="1600" dirty="0" smtClean="0"/>
              <a:t>, P., Vidal, M., Wells-</a:t>
            </a:r>
            <a:r>
              <a:rPr lang="en-US" sz="1600" dirty="0" err="1" smtClean="0"/>
              <a:t>Federman</a:t>
            </a:r>
            <a:r>
              <a:rPr lang="en-US" sz="1600" dirty="0" smtClean="0"/>
              <a:t>, C., Morgan, B., &amp; Caudill, M. (2002). From chronic pain 	patient to peer: Benefits and risks of volunteering. </a:t>
            </a:r>
            <a:r>
              <a:rPr lang="en-CA" sz="1600" i="1" dirty="0" smtClean="0"/>
              <a:t>Pain Management Nursing</a:t>
            </a:r>
            <a:r>
              <a:rPr lang="en-CA" sz="1600" dirty="0" smtClean="0"/>
              <a:t>, </a:t>
            </a:r>
            <a:r>
              <a:rPr lang="en-CA" sz="1600" i="1" dirty="0" smtClean="0"/>
              <a:t>3</a:t>
            </a:r>
            <a:r>
              <a:rPr lang="en-CA" sz="1600" dirty="0" smtClean="0"/>
              <a:t>(3), 94-	103.</a:t>
            </a:r>
          </a:p>
          <a:p>
            <a:pPr>
              <a:buNone/>
            </a:pPr>
            <a:r>
              <a:rPr lang="en-CA" sz="1600" dirty="0" smtClean="0"/>
              <a:t>Cutler, R. B., </a:t>
            </a:r>
            <a:r>
              <a:rPr lang="en-CA" sz="1600" dirty="0" err="1" smtClean="0"/>
              <a:t>Fishbain</a:t>
            </a:r>
            <a:r>
              <a:rPr lang="en-CA" sz="1600" dirty="0" smtClean="0"/>
              <a:t>, D. A., </a:t>
            </a:r>
            <a:r>
              <a:rPr lang="en-CA" sz="1600" dirty="0" err="1" smtClean="0"/>
              <a:t>Rosomoff</a:t>
            </a:r>
            <a:r>
              <a:rPr lang="en-CA" sz="1600" dirty="0" smtClean="0"/>
              <a:t>, H. L., Abdel-</a:t>
            </a:r>
            <a:r>
              <a:rPr lang="en-CA" sz="1600" dirty="0" err="1" smtClean="0"/>
              <a:t>Moty</a:t>
            </a:r>
            <a:r>
              <a:rPr lang="en-CA" sz="1600" dirty="0" smtClean="0"/>
              <a:t>, E., </a:t>
            </a:r>
            <a:r>
              <a:rPr lang="en-CA" sz="1600" dirty="0" err="1" smtClean="0"/>
              <a:t>Khalil</a:t>
            </a:r>
            <a:r>
              <a:rPr lang="en-CA" sz="1600" dirty="0" smtClean="0"/>
              <a:t>, T. M., &amp; </a:t>
            </a:r>
            <a:r>
              <a:rPr lang="en-CA" sz="1600" dirty="0" err="1" smtClean="0"/>
              <a:t>Rosomoff</a:t>
            </a:r>
            <a:r>
              <a:rPr lang="en-CA" sz="1600" dirty="0" smtClean="0"/>
              <a:t>, R. S.(1994). 	Does nonsurgical pain center treatment of chronic pain return patients to work? a 	review 	and meta-analysis of the literature. </a:t>
            </a:r>
            <a:r>
              <a:rPr lang="en-CA" sz="1600" i="1" dirty="0" smtClean="0"/>
              <a:t>Spine</a:t>
            </a:r>
            <a:r>
              <a:rPr lang="en-CA" sz="1600" dirty="0" smtClean="0"/>
              <a:t>,</a:t>
            </a:r>
            <a:r>
              <a:rPr lang="en-CA" sz="1600" i="1" dirty="0" smtClean="0"/>
              <a:t>19</a:t>
            </a:r>
            <a:r>
              <a:rPr lang="en-CA" sz="1600" dirty="0" smtClean="0"/>
              <a:t>(6), 643-652.</a:t>
            </a:r>
          </a:p>
          <a:p>
            <a:pPr>
              <a:buNone/>
            </a:pPr>
            <a:r>
              <a:rPr lang="en-US" sz="1600" dirty="0" err="1" smtClean="0"/>
              <a:t>Hapidou</a:t>
            </a:r>
            <a:r>
              <a:rPr lang="en-US" sz="1600" dirty="0" smtClean="0"/>
              <a:t>, E.G., </a:t>
            </a:r>
            <a:r>
              <a:rPr lang="en-US" sz="1600" dirty="0" err="1" smtClean="0"/>
              <a:t>Safdar</a:t>
            </a:r>
            <a:r>
              <a:rPr lang="en-US" sz="1600" dirty="0" smtClean="0"/>
              <a:t>, S., Mackay, K.D. (1997). Evaluation of an inpatient chronic pain 	management program. Poster. Abstract # 54. </a:t>
            </a:r>
            <a:r>
              <a:rPr lang="en-US" sz="1600" i="1" dirty="0" smtClean="0"/>
              <a:t>Pain Research and Management, 2(1): 	63</a:t>
            </a:r>
            <a:r>
              <a:rPr lang="en-US" sz="1600" dirty="0" smtClean="0"/>
              <a:t>.</a:t>
            </a:r>
            <a:endParaRPr lang="en-CA" sz="1600" dirty="0" smtClean="0"/>
          </a:p>
          <a:p>
            <a:pPr>
              <a:buNone/>
            </a:pPr>
            <a:r>
              <a:rPr lang="en-US" sz="1600" dirty="0" err="1" smtClean="0"/>
              <a:t>Hapidou</a:t>
            </a:r>
            <a:r>
              <a:rPr lang="en-US" sz="1600" dirty="0" smtClean="0"/>
              <a:t>, E.G., </a:t>
            </a:r>
            <a:r>
              <a:rPr lang="en-US" sz="1600" dirty="0" err="1" smtClean="0"/>
              <a:t>Markarov</a:t>
            </a:r>
            <a:r>
              <a:rPr lang="en-US" sz="1600" dirty="0" smtClean="0"/>
              <a:t>, A. &amp; Chan, E. (2008). Acceptance of pain and chronic pain management 	outcomes.  Poster Abstract #17. </a:t>
            </a:r>
            <a:r>
              <a:rPr lang="en-US" sz="1600" i="1" dirty="0" smtClean="0"/>
              <a:t>Pain Research &amp; Management, March/April, 13 (2)</a:t>
            </a:r>
            <a:r>
              <a:rPr lang="en-US" sz="1600" dirty="0" smtClean="0"/>
              <a:t>: p.135-	6. </a:t>
            </a:r>
            <a:endParaRPr lang="en-CA" sz="1600" dirty="0" smtClean="0"/>
          </a:p>
          <a:p>
            <a:pPr>
              <a:buNone/>
            </a:pPr>
            <a:r>
              <a:rPr lang="en-CA" sz="1600" dirty="0" err="1" smtClean="0"/>
              <a:t>Hapidou</a:t>
            </a:r>
            <a:r>
              <a:rPr lang="en-CA" sz="1600" dirty="0" smtClean="0"/>
              <a:t>, E.G.  Program Evaluation of Pain Management Programs.  Paper presented at the 9th 	Inter-Urban Conference, Kitchener, Ontario, October 30, 1994.</a:t>
            </a:r>
          </a:p>
          <a:p>
            <a:pPr>
              <a:buNone/>
            </a:pPr>
            <a:r>
              <a:rPr lang="en-CA" sz="1600" dirty="0" err="1" smtClean="0"/>
              <a:t>Hapidou</a:t>
            </a:r>
            <a:r>
              <a:rPr lang="en-CA" sz="1600" dirty="0" smtClean="0"/>
              <a:t>, E., &amp; </a:t>
            </a:r>
            <a:r>
              <a:rPr lang="en-CA" sz="1600" dirty="0" err="1" smtClean="0"/>
              <a:t>Abbasi</a:t>
            </a:r>
            <a:r>
              <a:rPr lang="en-CA" sz="1600" dirty="0" smtClean="0"/>
              <a:t>, H. (2004). Cognitive/behavioral approaches: Readiness to adopt a self-	management approach to chronic pain and treatment outcomes. </a:t>
            </a:r>
            <a:r>
              <a:rPr lang="en-CA" sz="1600" i="1" dirty="0" smtClean="0"/>
              <a:t>The Journal of 	Pain</a:t>
            </a:r>
            <a:r>
              <a:rPr lang="en-CA" sz="1600" dirty="0" smtClean="0"/>
              <a:t>, </a:t>
            </a:r>
            <a:r>
              <a:rPr lang="en-CA" sz="1600" i="1" dirty="0" smtClean="0"/>
              <a:t>5</a:t>
            </a:r>
            <a:r>
              <a:rPr lang="en-CA" sz="1600" dirty="0" smtClean="0"/>
              <a:t>(3), S93.</a:t>
            </a:r>
          </a:p>
          <a:p>
            <a:pPr>
              <a:buNone/>
            </a:pPr>
            <a:endParaRPr lang="en-CA" sz="1600" dirty="0"/>
          </a:p>
        </p:txBody>
      </p:sp>
    </p:spTree>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References</a:t>
            </a:r>
            <a:endParaRPr lang="en-CA" dirty="0"/>
          </a:p>
        </p:txBody>
      </p:sp>
      <p:sp>
        <p:nvSpPr>
          <p:cNvPr id="3" name="Content Placeholder 2"/>
          <p:cNvSpPr>
            <a:spLocks noGrp="1"/>
          </p:cNvSpPr>
          <p:nvPr>
            <p:ph sz="quarter" idx="1"/>
          </p:nvPr>
        </p:nvSpPr>
        <p:spPr/>
        <p:txBody>
          <a:bodyPr>
            <a:normAutofit fontScale="92500" lnSpcReduction="10000"/>
          </a:bodyPr>
          <a:lstStyle/>
          <a:p>
            <a:pPr>
              <a:buNone/>
            </a:pPr>
            <a:r>
              <a:rPr lang="en-CA" sz="1600" dirty="0" err="1" smtClean="0"/>
              <a:t>Hapidou</a:t>
            </a:r>
            <a:r>
              <a:rPr lang="en-CA" sz="1600" dirty="0" smtClean="0"/>
              <a:t>, E. G. (1998). Coping adjustment and disability in chronic pain: admission and discharge 	status in a multidisciplinary pain clinic. In </a:t>
            </a:r>
            <a:r>
              <a:rPr lang="en-CA" sz="1600" i="1" dirty="0" smtClean="0"/>
              <a:t>8th World Congress of Pain</a:t>
            </a:r>
            <a:r>
              <a:rPr lang="en-CA" sz="1600" dirty="0" smtClean="0"/>
              <a:t>.</a:t>
            </a:r>
          </a:p>
          <a:p>
            <a:pPr>
              <a:buNone/>
            </a:pPr>
            <a:r>
              <a:rPr lang="en-US" sz="1600" dirty="0" smtClean="0"/>
              <a:t>Jensen, M.P., Turner, J.A., Romano, J.M., &amp; Strom, S.E. (1995). The chronic pain coping 	inventory: development and preliminary validation. </a:t>
            </a:r>
            <a:r>
              <a:rPr lang="en-US" sz="1600" i="1" dirty="0" smtClean="0"/>
              <a:t>Pain, 60, </a:t>
            </a:r>
            <a:r>
              <a:rPr lang="en-US" sz="1600" dirty="0" smtClean="0"/>
              <a:t>203-216.</a:t>
            </a:r>
            <a:endParaRPr lang="en-CA" sz="1600" dirty="0" smtClean="0"/>
          </a:p>
          <a:p>
            <a:pPr>
              <a:buNone/>
            </a:pPr>
            <a:r>
              <a:rPr lang="en-CA" sz="1600" dirty="0" smtClean="0"/>
              <a:t>Lang, E., Liebig, K., </a:t>
            </a:r>
            <a:r>
              <a:rPr lang="en-CA" sz="1600" dirty="0" err="1" smtClean="0"/>
              <a:t>Kastner</a:t>
            </a:r>
            <a:r>
              <a:rPr lang="en-CA" sz="1600" dirty="0" smtClean="0"/>
              <a:t>, S., </a:t>
            </a:r>
            <a:r>
              <a:rPr lang="en-CA" sz="1600" dirty="0" err="1" smtClean="0"/>
              <a:t>Neundörfer</a:t>
            </a:r>
            <a:r>
              <a:rPr lang="en-CA" sz="1600" dirty="0" smtClean="0"/>
              <a:t>, B., &amp; </a:t>
            </a:r>
            <a:r>
              <a:rPr lang="en-CA" sz="1600" dirty="0" err="1" smtClean="0"/>
              <a:t>Heuschmann</a:t>
            </a:r>
            <a:r>
              <a:rPr lang="en-CA" sz="1600" dirty="0" smtClean="0"/>
              <a:t>, P. (2003). Multidisciplinary 	rehabilitation versus usual care for chronic low back pain in the community: effects on 	quality of life. </a:t>
            </a:r>
            <a:r>
              <a:rPr lang="en-CA" sz="1600" i="1" dirty="0" smtClean="0"/>
              <a:t>The Spine Journal</a:t>
            </a:r>
            <a:r>
              <a:rPr lang="en-CA" sz="1600" dirty="0" smtClean="0"/>
              <a:t>, </a:t>
            </a:r>
            <a:r>
              <a:rPr lang="en-CA" sz="1600" i="1" dirty="0" smtClean="0"/>
              <a:t>3</a:t>
            </a:r>
            <a:r>
              <a:rPr lang="en-CA" sz="1600" dirty="0" smtClean="0"/>
              <a:t>(4), 270-276.</a:t>
            </a:r>
          </a:p>
          <a:p>
            <a:pPr>
              <a:buNone/>
            </a:pPr>
            <a:r>
              <a:rPr lang="en-US" sz="1600" dirty="0" smtClean="0"/>
              <a:t>Lew, H.L., Otis, J. D., </a:t>
            </a:r>
            <a:r>
              <a:rPr lang="en-US" sz="1600" dirty="0" err="1" smtClean="0"/>
              <a:t>Tun</a:t>
            </a:r>
            <a:r>
              <a:rPr lang="en-US" sz="1600" dirty="0" smtClean="0"/>
              <a:t>, C., Kerns, R.D., Clark, M.E., &amp; </a:t>
            </a:r>
            <a:r>
              <a:rPr lang="en-US" sz="1600" dirty="0" err="1" smtClean="0"/>
              <a:t>Cifu</a:t>
            </a:r>
            <a:r>
              <a:rPr lang="en-US" sz="1600" dirty="0" smtClean="0"/>
              <a:t>, D.X. (2009). Prevalence of chronic 	pain, posttraumatic stress disorder, and persistent </a:t>
            </a:r>
            <a:r>
              <a:rPr lang="en-US" sz="1600" dirty="0" err="1" smtClean="0"/>
              <a:t>postconcussive</a:t>
            </a:r>
            <a:r>
              <a:rPr lang="en-US" sz="1600" dirty="0" smtClean="0"/>
              <a:t> symptoms in 	OIF/OEF veterans: </a:t>
            </a:r>
            <a:r>
              <a:rPr lang="en-US" sz="1600" dirty="0" err="1" smtClean="0"/>
              <a:t>Polytrauma</a:t>
            </a:r>
            <a:r>
              <a:rPr lang="en-US" sz="1600" dirty="0" smtClean="0"/>
              <a:t> clinical triad. </a:t>
            </a:r>
            <a:r>
              <a:rPr lang="en-US" sz="1600" i="1" dirty="0" smtClean="0"/>
              <a:t>Journal of Rehabilitation Research and 	Development, 46, </a:t>
            </a:r>
            <a:r>
              <a:rPr lang="en-US" sz="1600" dirty="0" smtClean="0"/>
              <a:t>697-702.</a:t>
            </a:r>
            <a:endParaRPr lang="en-CA" sz="1600" dirty="0" smtClean="0"/>
          </a:p>
          <a:p>
            <a:pPr>
              <a:buNone/>
            </a:pPr>
            <a:r>
              <a:rPr lang="en-CA" sz="1600" dirty="0" err="1" smtClean="0"/>
              <a:t>Loeser</a:t>
            </a:r>
            <a:r>
              <a:rPr lang="en-CA" sz="1600" dirty="0" smtClean="0"/>
              <a:t>, I. D., Butler, S., Chapman, C., &amp; Turk, D. C. </a:t>
            </a:r>
            <a:r>
              <a:rPr lang="en-CA" sz="1600" dirty="0" err="1" smtClean="0"/>
              <a:t>Bonica’s</a:t>
            </a:r>
            <a:r>
              <a:rPr lang="en-CA" sz="1600" dirty="0" smtClean="0"/>
              <a:t> Management of Pain, 2001.</a:t>
            </a:r>
          </a:p>
          <a:p>
            <a:pPr>
              <a:buNone/>
            </a:pPr>
            <a:r>
              <a:rPr lang="en-CA" sz="1600" dirty="0" err="1" smtClean="0"/>
              <a:t>Lorig</a:t>
            </a:r>
            <a:r>
              <a:rPr lang="en-CA" sz="1600" dirty="0" smtClean="0"/>
              <a:t>, K. R., Ritter, P., Stewart, A. L., </a:t>
            </a:r>
            <a:r>
              <a:rPr lang="en-CA" sz="1600" dirty="0" err="1" smtClean="0"/>
              <a:t>Sobel</a:t>
            </a:r>
            <a:r>
              <a:rPr lang="en-CA" sz="1600" dirty="0" smtClean="0"/>
              <a:t>, D. S., Brown </a:t>
            </a:r>
            <a:r>
              <a:rPr lang="en-CA" sz="1600" dirty="0" err="1" smtClean="0"/>
              <a:t>Jr</a:t>
            </a:r>
            <a:r>
              <a:rPr lang="en-CA" sz="1600" dirty="0" smtClean="0"/>
              <a:t>, B. W., </a:t>
            </a:r>
            <a:r>
              <a:rPr lang="en-CA" sz="1600" dirty="0" err="1" smtClean="0"/>
              <a:t>Bandura</a:t>
            </a:r>
            <a:r>
              <a:rPr lang="en-CA" sz="1600" dirty="0" smtClean="0"/>
              <a:t>, A., ... &amp; Holman, H. R. 	(2001). Chronic disease self-management program: 2-year health status and health 	care utilization outcomes. </a:t>
            </a:r>
            <a:r>
              <a:rPr lang="en-CA" sz="1600" i="1" dirty="0" smtClean="0"/>
              <a:t>Medical care</a:t>
            </a:r>
            <a:r>
              <a:rPr lang="en-CA" sz="1600" dirty="0" smtClean="0"/>
              <a:t>, </a:t>
            </a:r>
            <a:r>
              <a:rPr lang="en-CA" sz="1600" i="1" dirty="0" smtClean="0"/>
              <a:t>39</a:t>
            </a:r>
            <a:r>
              <a:rPr lang="en-CA" sz="1600" dirty="0" smtClean="0"/>
              <a:t>(11), 1217-1223.</a:t>
            </a:r>
          </a:p>
          <a:p>
            <a:pPr>
              <a:buNone/>
            </a:pPr>
            <a:r>
              <a:rPr lang="en-US" sz="1600" dirty="0" err="1" smtClean="0"/>
              <a:t>Merskey</a:t>
            </a:r>
            <a:r>
              <a:rPr lang="en-US" sz="1600" dirty="0" smtClean="0"/>
              <a:t>, H., </a:t>
            </a:r>
            <a:r>
              <a:rPr lang="en-US" sz="1600" dirty="0" err="1" smtClean="0"/>
              <a:t>Bogduk</a:t>
            </a:r>
            <a:r>
              <a:rPr lang="en-US" sz="1600" dirty="0" smtClean="0"/>
              <a:t>, N., &amp; editors (1994). Classification of chronic pain; IASP task force on 	taxonomy. </a:t>
            </a:r>
            <a:r>
              <a:rPr lang="en-US" sz="1600" i="1" dirty="0" smtClean="0"/>
              <a:t>IASP Press, </a:t>
            </a:r>
            <a:r>
              <a:rPr lang="en-US" sz="1600" dirty="0" smtClean="0"/>
              <a:t>209-214. </a:t>
            </a:r>
          </a:p>
          <a:p>
            <a:pPr>
              <a:buNone/>
            </a:pPr>
            <a:r>
              <a:rPr lang="en-CA" sz="1600" dirty="0" err="1" smtClean="0"/>
              <a:t>Olason</a:t>
            </a:r>
            <a:r>
              <a:rPr lang="en-CA" sz="1600" dirty="0" smtClean="0"/>
              <a:t>, M. (2004). Outcome of an interdisciplinary pain management program in a 	rehabilitation clinic. </a:t>
            </a:r>
            <a:r>
              <a:rPr lang="en-CA" sz="1600" i="1" dirty="0" smtClean="0"/>
              <a:t>Work: A Journal of Prevention, Assessment and 	Rehabilitation</a:t>
            </a:r>
            <a:r>
              <a:rPr lang="en-CA" sz="1600" dirty="0" smtClean="0"/>
              <a:t>, </a:t>
            </a:r>
            <a:r>
              <a:rPr lang="en-CA" sz="1600" i="1" dirty="0" smtClean="0"/>
              <a:t>22</a:t>
            </a:r>
            <a:r>
              <a:rPr lang="en-CA" sz="1600" dirty="0" smtClean="0"/>
              <a:t>(1), 	9-15.</a:t>
            </a:r>
          </a:p>
          <a:p>
            <a:pPr>
              <a:buNone/>
            </a:pPr>
            <a:endParaRPr lang="en-CA" sz="1600" dirty="0" smtClean="0"/>
          </a:p>
          <a:p>
            <a:pPr>
              <a:buNone/>
            </a:pPr>
            <a:endParaRPr lang="en-CA" sz="1600" dirty="0"/>
          </a:p>
        </p:txBody>
      </p:sp>
    </p:spTree>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References</a:t>
            </a:r>
            <a:endParaRPr lang="en-CA" dirty="0"/>
          </a:p>
        </p:txBody>
      </p:sp>
      <p:sp>
        <p:nvSpPr>
          <p:cNvPr id="3" name="Content Placeholder 2"/>
          <p:cNvSpPr>
            <a:spLocks noGrp="1"/>
          </p:cNvSpPr>
          <p:nvPr>
            <p:ph sz="quarter" idx="1"/>
          </p:nvPr>
        </p:nvSpPr>
        <p:spPr/>
        <p:txBody>
          <a:bodyPr>
            <a:normAutofit fontScale="92500"/>
          </a:bodyPr>
          <a:lstStyle/>
          <a:p>
            <a:pPr>
              <a:buNone/>
            </a:pPr>
            <a:r>
              <a:rPr lang="en-US" sz="1600" dirty="0" smtClean="0"/>
              <a:t>Otis, J.D., Keane, T.M., &amp; Kerns, R.D . (2003). An examination of the relationship between chronic pain 	and post-traumatic stress disorder. </a:t>
            </a:r>
            <a:r>
              <a:rPr lang="en-US" sz="1600" i="1" dirty="0" smtClean="0"/>
              <a:t>Journal of Rehabilitation Research and 	Development, 40, </a:t>
            </a:r>
            <a:r>
              <a:rPr lang="en-US" sz="1600" dirty="0" smtClean="0"/>
              <a:t>397-406. </a:t>
            </a:r>
            <a:endParaRPr lang="en-CA" sz="1600" dirty="0" smtClean="0"/>
          </a:p>
          <a:p>
            <a:pPr>
              <a:buNone/>
            </a:pPr>
            <a:r>
              <a:rPr lang="en-US" sz="1600" dirty="0" err="1" smtClean="0"/>
              <a:t>Shipherd</a:t>
            </a:r>
            <a:r>
              <a:rPr lang="en-US" sz="1600" dirty="0" smtClean="0"/>
              <a:t>, J.C., Keyes, M., </a:t>
            </a:r>
            <a:r>
              <a:rPr lang="en-US" sz="1600" dirty="0" err="1" smtClean="0"/>
              <a:t>Jovanovic</a:t>
            </a:r>
            <a:r>
              <a:rPr lang="en-US" sz="1600" dirty="0" smtClean="0"/>
              <a:t>, T., Ready, D.J., </a:t>
            </a:r>
            <a:r>
              <a:rPr lang="en-US" sz="1600" dirty="0" err="1" smtClean="0"/>
              <a:t>Baltzell</a:t>
            </a:r>
            <a:r>
              <a:rPr lang="en-US" sz="1600" dirty="0" smtClean="0"/>
              <a:t>, D., Worley, V., et al. (2007). Veterans seeking 	treatment for posttraumatic stress disorder: What about </a:t>
            </a:r>
            <a:r>
              <a:rPr lang="en-US" sz="1600" dirty="0" err="1" smtClean="0"/>
              <a:t>comorbid</a:t>
            </a:r>
            <a:r>
              <a:rPr lang="en-US" sz="1600" dirty="0" smtClean="0"/>
              <a:t> chronic pain? </a:t>
            </a:r>
            <a:r>
              <a:rPr lang="en-US" sz="1600" i="1" dirty="0" smtClean="0"/>
              <a:t>Journal of 	Rehabilitation Research and Development, 44, </a:t>
            </a:r>
            <a:r>
              <a:rPr lang="en-US" sz="1600" dirty="0" smtClean="0"/>
              <a:t>153-166.</a:t>
            </a:r>
            <a:endParaRPr lang="en-CA" sz="1600" dirty="0" smtClean="0"/>
          </a:p>
          <a:p>
            <a:pPr>
              <a:buNone/>
            </a:pPr>
            <a:r>
              <a:rPr lang="en-CA" sz="1600" dirty="0" smtClean="0"/>
              <a:t>Strong, J., Unruh, A., Wright, A., &amp; Baxter, G. (2002). </a:t>
            </a:r>
            <a:r>
              <a:rPr lang="en-CA" sz="1600" i="1" dirty="0" smtClean="0"/>
              <a:t>Pain: a textbook for therapists</a:t>
            </a:r>
            <a:r>
              <a:rPr lang="en-CA" sz="1600" dirty="0" smtClean="0"/>
              <a:t>. Elsevier 	Churchill 	Livingstone.</a:t>
            </a:r>
          </a:p>
          <a:p>
            <a:pPr>
              <a:buNone/>
            </a:pPr>
            <a:r>
              <a:rPr lang="en-US" sz="1600" dirty="0" smtClean="0"/>
              <a:t>Sullivan, M.J.L., Bishop, S.R., &amp; </a:t>
            </a:r>
            <a:r>
              <a:rPr lang="en-US" sz="1600" dirty="0" err="1" smtClean="0"/>
              <a:t>Pivik</a:t>
            </a:r>
            <a:r>
              <a:rPr lang="en-US" sz="1600" dirty="0" smtClean="0"/>
              <a:t>, J. (1995). The pain </a:t>
            </a:r>
            <a:r>
              <a:rPr lang="en-US" sz="1600" dirty="0" err="1" smtClean="0"/>
              <a:t>catastrophizing</a:t>
            </a:r>
            <a:r>
              <a:rPr lang="en-US" sz="1600" dirty="0" smtClean="0"/>
              <a:t> scale: Development and 	validation. </a:t>
            </a:r>
            <a:r>
              <a:rPr lang="en-US" sz="1600" i="1" dirty="0" smtClean="0"/>
              <a:t>Psychological Assessment, 7</a:t>
            </a:r>
            <a:r>
              <a:rPr lang="en-US" sz="1600" dirty="0" smtClean="0"/>
              <a:t>(4), 524-532. </a:t>
            </a:r>
            <a:endParaRPr lang="en-CA" sz="1600" dirty="0" smtClean="0"/>
          </a:p>
          <a:p>
            <a:pPr>
              <a:buNone/>
            </a:pPr>
            <a:r>
              <a:rPr lang="en-CA" sz="1600" dirty="0" smtClean="0"/>
              <a:t>Turk, D. C., &amp; Okifuji, A. (2002). Psychological factors in chronic pain: evolution and 	revolution. </a:t>
            </a:r>
            <a:r>
              <a:rPr lang="en-CA" sz="1600" i="1" dirty="0" smtClean="0"/>
              <a:t>Journal of consulting and clinical psychology</a:t>
            </a:r>
            <a:r>
              <a:rPr lang="en-CA" sz="1600" dirty="0" smtClean="0"/>
              <a:t>, </a:t>
            </a:r>
            <a:r>
              <a:rPr lang="en-CA" sz="1600" i="1" dirty="0" smtClean="0"/>
              <a:t>70</a:t>
            </a:r>
            <a:r>
              <a:rPr lang="en-CA" sz="1600" dirty="0" smtClean="0"/>
              <a:t>(3), 678.</a:t>
            </a:r>
          </a:p>
          <a:p>
            <a:pPr>
              <a:buNone/>
            </a:pPr>
            <a:r>
              <a:rPr lang="en-CA" sz="1600" dirty="0" smtClean="0"/>
              <a:t>Turner, J. A., &amp; Jensen, M. P. (1993). Efficacy of cognitive therapy for chronic low back 	pain. </a:t>
            </a:r>
            <a:r>
              <a:rPr lang="en-CA" sz="1600" i="1" dirty="0" smtClean="0"/>
              <a:t>Pain</a:t>
            </a:r>
            <a:r>
              <a:rPr lang="en-CA" sz="1600" dirty="0" smtClean="0"/>
              <a:t>, </a:t>
            </a:r>
            <a:r>
              <a:rPr lang="en-CA" sz="1600" i="1" dirty="0" smtClean="0"/>
              <a:t>52</a:t>
            </a:r>
            <a:r>
              <a:rPr lang="en-CA" sz="1600" dirty="0" smtClean="0"/>
              <a:t>(2), 169-177.</a:t>
            </a:r>
          </a:p>
          <a:p>
            <a:pPr>
              <a:buNone/>
            </a:pPr>
            <a:r>
              <a:rPr lang="en-GB" sz="1600" dirty="0" smtClean="0"/>
              <a:t>Williams, R., </a:t>
            </a:r>
            <a:r>
              <a:rPr lang="en-GB" sz="1600" dirty="0" err="1" smtClean="0"/>
              <a:t>Hapidou</a:t>
            </a:r>
            <a:r>
              <a:rPr lang="en-GB" sz="1600" dirty="0" smtClean="0"/>
              <a:t>, E. G., Lin, C.Y., &amp; </a:t>
            </a:r>
            <a:r>
              <a:rPr lang="en-GB" sz="1600" dirty="0" err="1" smtClean="0"/>
              <a:t>Abbasi</a:t>
            </a:r>
            <a:r>
              <a:rPr lang="en-GB" sz="1600" dirty="0" smtClean="0"/>
              <a:t>, H. (2007).</a:t>
            </a:r>
            <a:r>
              <a:rPr lang="en-CA" sz="1600" dirty="0" smtClean="0"/>
              <a:t> Examining the Use of the Pain Stages 	of 	Change Questionnaire in Chronic Pain. </a:t>
            </a:r>
            <a:r>
              <a:rPr lang="en-GB" sz="1600" i="1" dirty="0" smtClean="0"/>
              <a:t>Physiotherapy Canada, 59,</a:t>
            </a:r>
            <a:r>
              <a:rPr lang="en-GB" sz="1600" dirty="0" smtClean="0"/>
              <a:t>132-141. </a:t>
            </a:r>
            <a:endParaRPr lang="en-CA" sz="1600" dirty="0" smtClean="0"/>
          </a:p>
          <a:p>
            <a:pPr>
              <a:buNone/>
            </a:pPr>
            <a:r>
              <a:rPr lang="en-CA" sz="1600" dirty="0" smtClean="0"/>
              <a:t>Williams, </a:t>
            </a:r>
            <a:r>
              <a:rPr lang="en-CA" sz="1600" dirty="0" err="1" smtClean="0"/>
              <a:t>Hapidou</a:t>
            </a:r>
            <a:r>
              <a:rPr lang="en-CA" sz="1600" dirty="0" smtClean="0"/>
              <a:t> &amp; Cullen (2003). Use of self-efficacy and resumption of activities of daily living scales 	in chronic pain. </a:t>
            </a:r>
            <a:r>
              <a:rPr lang="en-CA" sz="1600" i="1" dirty="0" smtClean="0"/>
              <a:t>Physiotherapy Canada, 55, </a:t>
            </a:r>
            <a:r>
              <a:rPr lang="en-CA" sz="1600" dirty="0" smtClean="0"/>
              <a:t>87-95. </a:t>
            </a:r>
          </a:p>
          <a:p>
            <a:endParaRPr lang="en-CA" sz="1600" dirty="0" smtClean="0"/>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Introduction Cont’d</a:t>
            </a:r>
            <a:endParaRPr lang="en-CA" dirty="0"/>
          </a:p>
        </p:txBody>
      </p:sp>
      <p:sp>
        <p:nvSpPr>
          <p:cNvPr id="3" name="Content Placeholder 2"/>
          <p:cNvSpPr>
            <a:spLocks noGrp="1"/>
          </p:cNvSpPr>
          <p:nvPr>
            <p:ph sz="quarter" idx="1"/>
          </p:nvPr>
        </p:nvSpPr>
        <p:spPr/>
        <p:txBody>
          <a:bodyPr>
            <a:normAutofit/>
          </a:bodyPr>
          <a:lstStyle/>
          <a:p>
            <a:pPr>
              <a:lnSpc>
                <a:spcPct val="80000"/>
              </a:lnSpc>
              <a:defRPr/>
            </a:pPr>
            <a:r>
              <a:rPr lang="en-CA" sz="2000" dirty="0" smtClean="0"/>
              <a:t>The efficacy of multidisciplinary chronic pain management programs to decrease pain, increase functioning, and enhance overall quality of life is well documented </a:t>
            </a:r>
            <a:r>
              <a:rPr lang="en-CA" sz="1600" dirty="0" smtClean="0"/>
              <a:t>(Turner &amp; Jensen, 1993; Cutler, R.B., </a:t>
            </a:r>
            <a:r>
              <a:rPr lang="en-CA" sz="1600" dirty="0" err="1" smtClean="0"/>
              <a:t>Fishbain</a:t>
            </a:r>
            <a:r>
              <a:rPr lang="en-CA" sz="1600" dirty="0" smtClean="0"/>
              <a:t>, D.A., </a:t>
            </a:r>
            <a:r>
              <a:rPr lang="en-CA" sz="1600" dirty="0" err="1" smtClean="0"/>
              <a:t>Rosomoff</a:t>
            </a:r>
            <a:r>
              <a:rPr lang="en-CA" sz="1600" dirty="0" smtClean="0"/>
              <a:t>, H.L., Abdel-</a:t>
            </a:r>
            <a:r>
              <a:rPr lang="en-CA" sz="1600" dirty="0" err="1" smtClean="0"/>
              <a:t>Moty</a:t>
            </a:r>
            <a:r>
              <a:rPr lang="en-CA" sz="1600" dirty="0" smtClean="0"/>
              <a:t>, E., </a:t>
            </a:r>
            <a:r>
              <a:rPr lang="en-CA" sz="1600" dirty="0" err="1" smtClean="0"/>
              <a:t>Khalil</a:t>
            </a:r>
            <a:r>
              <a:rPr lang="en-CA" sz="1600" dirty="0" smtClean="0"/>
              <a:t>, T.M., &amp; </a:t>
            </a:r>
            <a:r>
              <a:rPr lang="en-CA" sz="1600" dirty="0" err="1" smtClean="0"/>
              <a:t>Rosomoff</a:t>
            </a:r>
            <a:r>
              <a:rPr lang="en-CA" sz="1600" dirty="0" smtClean="0"/>
              <a:t>, R.S., 1994; </a:t>
            </a:r>
            <a:r>
              <a:rPr lang="en-CA" sz="1600" dirty="0" err="1" smtClean="0"/>
              <a:t>Loeser</a:t>
            </a:r>
            <a:r>
              <a:rPr lang="en-CA" sz="1600" dirty="0" smtClean="0"/>
              <a:t>, I.D., Butler, S., Chapman, C., &amp;Turk, D., 2001). </a:t>
            </a:r>
          </a:p>
          <a:p>
            <a:pPr>
              <a:lnSpc>
                <a:spcPct val="80000"/>
              </a:lnSpc>
              <a:defRPr/>
            </a:pPr>
            <a:endParaRPr lang="en-CA" sz="2000" dirty="0" smtClean="0"/>
          </a:p>
          <a:p>
            <a:pPr>
              <a:lnSpc>
                <a:spcPct val="80000"/>
              </a:lnSpc>
              <a:defRPr/>
            </a:pPr>
            <a:r>
              <a:rPr lang="en-CA" sz="2000" dirty="0" smtClean="0"/>
              <a:t>The primary goal of these programs is to assist patients’ return to normal functional status by reducing pain and pain-associated disability, promoting maximal physical functioning in daily activities, facilitating return to work, and enhancing meaningful family and social relationships. </a:t>
            </a:r>
          </a:p>
          <a:p>
            <a:pPr>
              <a:buNone/>
            </a:pPr>
            <a:endParaRPr lang="en-CA" dirty="0"/>
          </a:p>
        </p:txBody>
      </p:sp>
      <p:pic>
        <p:nvPicPr>
          <p:cNvPr id="4" name="Picture 4" descr="backpain"/>
          <p:cNvPicPr>
            <a:picLocks noChangeAspect="1" noChangeArrowheads="1"/>
          </p:cNvPicPr>
          <p:nvPr/>
        </p:nvPicPr>
        <p:blipFill>
          <a:blip r:embed="rId2" cstate="print"/>
          <a:srcRect/>
          <a:stretch>
            <a:fillRect/>
          </a:stretch>
        </p:blipFill>
        <p:spPr bwMode="auto">
          <a:xfrm>
            <a:off x="6300192" y="4149080"/>
            <a:ext cx="2276475" cy="2232248"/>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Introduction Cont’d</a:t>
            </a:r>
            <a:endParaRPr lang="en-CA" dirty="0"/>
          </a:p>
        </p:txBody>
      </p:sp>
      <p:sp>
        <p:nvSpPr>
          <p:cNvPr id="3" name="Content Placeholder 2"/>
          <p:cNvSpPr>
            <a:spLocks noGrp="1"/>
          </p:cNvSpPr>
          <p:nvPr>
            <p:ph sz="quarter" idx="1"/>
          </p:nvPr>
        </p:nvSpPr>
        <p:spPr/>
        <p:txBody>
          <a:bodyPr>
            <a:normAutofit/>
          </a:bodyPr>
          <a:lstStyle/>
          <a:p>
            <a:r>
              <a:rPr lang="en-CA" sz="2000" dirty="0" smtClean="0"/>
              <a:t>The Chronic Pain Management Unit (CPMU) at </a:t>
            </a:r>
            <a:r>
              <a:rPr lang="en-CA" sz="2000" dirty="0" err="1" smtClean="0"/>
              <a:t>Chedoke</a:t>
            </a:r>
            <a:r>
              <a:rPr lang="en-CA" sz="2000" dirty="0" smtClean="0"/>
              <a:t> Hospital, Hamilton Health Sciences, Hamilton, Ontario, Canada is an multidisciplinary, multimodal four-week program with a cognitive-behavioral orientation. Most of the activities in the CPMU are designed to teach and enable patients to adopt a self-management approach to their chronic pain problems </a:t>
            </a:r>
            <a:r>
              <a:rPr lang="en-CA" sz="1600" dirty="0" smtClean="0"/>
              <a:t>(</a:t>
            </a:r>
            <a:r>
              <a:rPr lang="en-CA" sz="1600" dirty="0" err="1" smtClean="0"/>
              <a:t>Hapidou</a:t>
            </a:r>
            <a:r>
              <a:rPr lang="en-CA" sz="1600" dirty="0" smtClean="0"/>
              <a:t>, 1994). </a:t>
            </a:r>
            <a:r>
              <a:rPr lang="en-CA" sz="2000" dirty="0" smtClean="0"/>
              <a:t>The primary focus is on learning self-help methods and stopping overdependence on medications. Goal setting, active exercises, stress management, relaxation, vocational counselling, family intervention, and coordinating return to work are essential components of the CPMU </a:t>
            </a:r>
            <a:r>
              <a:rPr lang="en-CA" sz="1600" dirty="0" smtClean="0"/>
              <a:t>(</a:t>
            </a:r>
            <a:r>
              <a:rPr lang="en-CA" sz="1600" dirty="0" err="1" smtClean="0"/>
              <a:t>Hapidou</a:t>
            </a:r>
            <a:r>
              <a:rPr lang="en-CA" sz="1600" dirty="0" smtClean="0"/>
              <a:t>, E.G., </a:t>
            </a:r>
            <a:r>
              <a:rPr lang="en-CA" sz="1600" dirty="0" err="1" smtClean="0"/>
              <a:t>Safdar</a:t>
            </a:r>
            <a:r>
              <a:rPr lang="en-CA" sz="1600" dirty="0" smtClean="0"/>
              <a:t>, S., &amp; Mackay, K. D., 1997; </a:t>
            </a:r>
            <a:r>
              <a:rPr lang="en-CA" sz="1600" dirty="0" err="1" smtClean="0"/>
              <a:t>Hapidou</a:t>
            </a:r>
            <a:r>
              <a:rPr lang="en-CA" sz="1600" dirty="0" smtClean="0"/>
              <a:t>, 1998; Williams, R., </a:t>
            </a:r>
            <a:r>
              <a:rPr lang="en-CA" sz="1600" dirty="0" err="1" smtClean="0"/>
              <a:t>Hapidou</a:t>
            </a:r>
            <a:r>
              <a:rPr lang="en-CA" sz="1600" dirty="0" smtClean="0"/>
              <a:t>, E.G., &amp; Cullen, 2003).</a:t>
            </a:r>
            <a:endParaRPr lang="en-CA" sz="1600" dirty="0"/>
          </a:p>
        </p:txBody>
      </p:sp>
      <p:pic>
        <p:nvPicPr>
          <p:cNvPr id="4" name="Picture 4" descr="cpmu sign"/>
          <p:cNvPicPr>
            <a:picLocks noChangeAspect="1" noChangeArrowheads="1"/>
          </p:cNvPicPr>
          <p:nvPr/>
        </p:nvPicPr>
        <p:blipFill>
          <a:blip r:embed="rId3" cstate="print"/>
          <a:srcRect/>
          <a:stretch>
            <a:fillRect/>
          </a:stretch>
        </p:blipFill>
        <p:spPr bwMode="auto">
          <a:xfrm>
            <a:off x="5796136" y="4892589"/>
            <a:ext cx="2730624" cy="1488739"/>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Introduction Cont’d</a:t>
            </a:r>
            <a:endParaRPr lang="en-CA" dirty="0"/>
          </a:p>
        </p:txBody>
      </p:sp>
      <p:sp>
        <p:nvSpPr>
          <p:cNvPr id="3" name="Content Placeholder 2"/>
          <p:cNvSpPr>
            <a:spLocks noGrp="1"/>
          </p:cNvSpPr>
          <p:nvPr>
            <p:ph sz="quarter" idx="1"/>
          </p:nvPr>
        </p:nvSpPr>
        <p:spPr/>
        <p:txBody>
          <a:bodyPr>
            <a:normAutofit/>
          </a:bodyPr>
          <a:lstStyle/>
          <a:p>
            <a:r>
              <a:rPr lang="en-CA" sz="2000" dirty="0" smtClean="0"/>
              <a:t>Previous studies in this program demonstrate:</a:t>
            </a:r>
          </a:p>
          <a:p>
            <a:pPr>
              <a:lnSpc>
                <a:spcPct val="90000"/>
              </a:lnSpc>
              <a:buNone/>
              <a:defRPr/>
            </a:pPr>
            <a:r>
              <a:rPr lang="en-CA" sz="2000" dirty="0" smtClean="0">
                <a:cs typeface="Times New Roman" pitchFamily="18" charset="0"/>
              </a:rPr>
              <a:t>		-</a:t>
            </a:r>
            <a:r>
              <a:rPr lang="en-US" sz="2000" dirty="0" smtClean="0">
                <a:cs typeface="Times New Roman" pitchFamily="18" charset="0"/>
              </a:rPr>
              <a:t>Those who complete the four-week program report less pain, 	pain-related disability and emotional distress, and more adaptive 	coping 	strategies, better overall use of self-management 	approaches and increased acceptance of chronic pain </a:t>
            </a:r>
            <a:r>
              <a:rPr lang="en-US" sz="1600" dirty="0" smtClean="0">
                <a:cs typeface="Times New Roman" pitchFamily="18" charset="0"/>
              </a:rPr>
              <a:t>(</a:t>
            </a:r>
            <a:r>
              <a:rPr lang="en-US" sz="1600" dirty="0" err="1" smtClean="0">
                <a:cs typeface="Times New Roman" pitchFamily="18" charset="0"/>
              </a:rPr>
              <a:t>Hapidou</a:t>
            </a:r>
            <a:r>
              <a:rPr lang="en-US" sz="1600" dirty="0" smtClean="0">
                <a:cs typeface="Times New Roman" pitchFamily="18" charset="0"/>
              </a:rPr>
              <a:t>, E., 	&amp; </a:t>
            </a:r>
            <a:r>
              <a:rPr lang="en-US" sz="1600" dirty="0" err="1" smtClean="0">
                <a:cs typeface="Times New Roman" pitchFamily="18" charset="0"/>
              </a:rPr>
              <a:t>Abbasi</a:t>
            </a:r>
            <a:r>
              <a:rPr lang="en-US" sz="1600" dirty="0" smtClean="0">
                <a:cs typeface="Times New Roman" pitchFamily="18" charset="0"/>
              </a:rPr>
              <a:t>, H., 2004; Williams, R., </a:t>
            </a:r>
            <a:r>
              <a:rPr lang="en-US" sz="1600" dirty="0" err="1" smtClean="0">
                <a:cs typeface="Times New Roman" pitchFamily="18" charset="0"/>
              </a:rPr>
              <a:t>Hapidou</a:t>
            </a:r>
            <a:r>
              <a:rPr lang="en-US" sz="1600" dirty="0" smtClean="0">
                <a:cs typeface="Times New Roman" pitchFamily="18" charset="0"/>
              </a:rPr>
              <a:t>, E.G., Lin, C.Y., &amp; </a:t>
            </a:r>
            <a:r>
              <a:rPr lang="en-US" sz="1600" dirty="0" err="1" smtClean="0">
                <a:cs typeface="Times New Roman" pitchFamily="18" charset="0"/>
              </a:rPr>
              <a:t>Abbasi</a:t>
            </a:r>
            <a:r>
              <a:rPr lang="en-US" sz="1600" dirty="0" smtClean="0">
                <a:cs typeface="Times New Roman" pitchFamily="18" charset="0"/>
              </a:rPr>
              <a:t>, H., 2007; 	</a:t>
            </a:r>
            <a:r>
              <a:rPr lang="en-US" sz="1600" dirty="0" err="1" smtClean="0">
                <a:cs typeface="Times New Roman" pitchFamily="18" charset="0"/>
              </a:rPr>
              <a:t>Hapidou</a:t>
            </a:r>
            <a:r>
              <a:rPr lang="en-US" sz="1600" dirty="0" smtClean="0">
                <a:cs typeface="Times New Roman" pitchFamily="18" charset="0"/>
              </a:rPr>
              <a:t>, E.G., </a:t>
            </a:r>
            <a:r>
              <a:rPr lang="en-US" sz="1600" dirty="0" err="1" smtClean="0">
                <a:cs typeface="Times New Roman" pitchFamily="18" charset="0"/>
              </a:rPr>
              <a:t>Markarov</a:t>
            </a:r>
            <a:r>
              <a:rPr lang="en-US" sz="1600" dirty="0" smtClean="0">
                <a:cs typeface="Times New Roman" pitchFamily="18" charset="0"/>
              </a:rPr>
              <a:t>, A., &amp; Chan, E., 2008). </a:t>
            </a:r>
          </a:p>
          <a:p>
            <a:pPr>
              <a:lnSpc>
                <a:spcPct val="90000"/>
              </a:lnSpc>
              <a:buNone/>
              <a:defRPr/>
            </a:pPr>
            <a:endParaRPr lang="en-US" sz="1600" dirty="0" smtClean="0">
              <a:solidFill>
                <a:srgbClr val="FF0000"/>
              </a:solidFill>
              <a:cs typeface="Times New Roman" pitchFamily="18" charset="0"/>
            </a:endParaRPr>
          </a:p>
          <a:p>
            <a:pPr>
              <a:buNone/>
            </a:pPr>
            <a:endParaRPr lang="en-CA" sz="2000" dirty="0"/>
          </a:p>
        </p:txBody>
      </p:sp>
      <p:pic>
        <p:nvPicPr>
          <p:cNvPr id="54273" name="Picture 1" descr="C:\Users\Alisha\Pictures\CPMU.jpg"/>
          <p:cNvPicPr>
            <a:picLocks noChangeAspect="1" noChangeArrowheads="1"/>
          </p:cNvPicPr>
          <p:nvPr/>
        </p:nvPicPr>
        <p:blipFill>
          <a:blip r:embed="rId2" cstate="print"/>
          <a:srcRect/>
          <a:stretch>
            <a:fillRect/>
          </a:stretch>
        </p:blipFill>
        <p:spPr bwMode="auto">
          <a:xfrm>
            <a:off x="2123728" y="3717032"/>
            <a:ext cx="5080000" cy="2664296"/>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Introduction Cont’d</a:t>
            </a:r>
            <a:endParaRPr lang="en-CA" dirty="0"/>
          </a:p>
        </p:txBody>
      </p:sp>
      <p:sp>
        <p:nvSpPr>
          <p:cNvPr id="3" name="Content Placeholder 2"/>
          <p:cNvSpPr>
            <a:spLocks noGrp="1"/>
          </p:cNvSpPr>
          <p:nvPr>
            <p:ph sz="quarter" idx="1"/>
          </p:nvPr>
        </p:nvSpPr>
        <p:spPr/>
        <p:txBody>
          <a:bodyPr/>
          <a:lstStyle/>
          <a:p>
            <a:pPr algn="ctr">
              <a:buNone/>
            </a:pPr>
            <a:r>
              <a:rPr lang="en-CA" sz="2000" b="1" dirty="0" smtClean="0"/>
              <a:t>Purpose</a:t>
            </a:r>
          </a:p>
          <a:p>
            <a:pPr>
              <a:buNone/>
            </a:pPr>
            <a:r>
              <a:rPr lang="en-CA" sz="2000" dirty="0" smtClean="0"/>
              <a:t>-To examine the differences in profiles of veterans and non-veterans</a:t>
            </a:r>
          </a:p>
          <a:p>
            <a:pPr>
              <a:buNone/>
            </a:pPr>
            <a:endParaRPr lang="en-CA" sz="2000" dirty="0" smtClean="0"/>
          </a:p>
          <a:p>
            <a:pPr algn="ctr">
              <a:buNone/>
            </a:pPr>
            <a:r>
              <a:rPr lang="en-CA" sz="2000" b="1" dirty="0" smtClean="0"/>
              <a:t>Hypotheses</a:t>
            </a:r>
          </a:p>
          <a:p>
            <a:pPr marL="457200" indent="-457200">
              <a:buAutoNum type="arabicPeriod"/>
            </a:pPr>
            <a:r>
              <a:rPr lang="en-CA" sz="2000" dirty="0" smtClean="0"/>
              <a:t>Veterans and non-veterans will improve at discharge (based on expected trends). </a:t>
            </a:r>
          </a:p>
          <a:p>
            <a:pPr marL="457200" indent="-457200">
              <a:buAutoNum type="arabicPeriod"/>
            </a:pPr>
            <a:r>
              <a:rPr lang="en-CA" sz="2000" dirty="0" smtClean="0"/>
              <a:t>Veterans will score differently than non-veterans on pain-related measures due to increased anxiety and fear-related symptoms stemming from combat exposure. </a:t>
            </a:r>
          </a:p>
          <a:p>
            <a:pPr>
              <a:buNone/>
            </a:pPr>
            <a:endParaRPr lang="en-CA" dirty="0" smtClean="0"/>
          </a:p>
          <a:p>
            <a:pPr>
              <a:buNone/>
            </a:pPr>
            <a:endParaRPr lang="en-CA" dirty="0"/>
          </a:p>
        </p:txBody>
      </p:sp>
      <p:pic>
        <p:nvPicPr>
          <p:cNvPr id="5" name="Picture 4" descr="vac.JPG"/>
          <p:cNvPicPr>
            <a:picLocks noChangeAspect="1"/>
          </p:cNvPicPr>
          <p:nvPr/>
        </p:nvPicPr>
        <p:blipFill>
          <a:blip r:embed="rId2" cstate="print"/>
          <a:stretch>
            <a:fillRect/>
          </a:stretch>
        </p:blipFill>
        <p:spPr>
          <a:xfrm>
            <a:off x="7325358" y="5589240"/>
            <a:ext cx="1063065" cy="792088"/>
          </a:xfrm>
          <a:prstGeom prst="rect">
            <a:avLst/>
          </a:prstGeom>
        </p:spPr>
      </p:pic>
      <p:sp>
        <p:nvSpPr>
          <p:cNvPr id="13314" name="AutoShape 2" descr="http://upload.wikimedia.org/wikipedia/commons/1/1e/US-DeptOfVeteransAffairs-Seal.sv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CA"/>
          </a:p>
        </p:txBody>
      </p:sp>
      <p:sp>
        <p:nvSpPr>
          <p:cNvPr id="13316" name="AutoShape 4" descr="http://upload.wikimedia.org/wikipedia/commons/1/1e/US-DeptOfVeteransAffairs-Seal.sv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CA"/>
          </a:p>
        </p:txBody>
      </p:sp>
      <p:sp>
        <p:nvSpPr>
          <p:cNvPr id="13318" name="AutoShape 6" descr="data:image/jpeg;base64,/9j/4AAQSkZJRgABAQAAAQABAAD/2wCEAAkGBxIQEBUUEBAVFRUQFxUXFhQXFB0ZFxsaGxgZHSAeFx8bHCogGBomGxYYJTEhMSkrMC8uGiAzRDc4NygwLy4BCgoKDg0OGhAQGywkICQsLDQsNCwsLCwsLCwsLCwsLC0sLCwsLCwsNCwsLCwsLCwsLCwsLCwsLCwsLCwsLCwsLP/AABEIAF0BEAMBEQACEQEDEQH/xAAbAAACAwEBAQAAAAAAAAAAAAAAAQQFBgIDB//EAEIQAAIBAwIEBAMFBQUGBwAAAAECAwAEERIhBQYTMRQiQVEyYXEjQlKBkTRic6GzBzNywfAkQ6Kx0eEVFiVTY4KS/8QAGgEBAAMBAQEAAAAAAAAAAAAAAAECAwQFBv/EADMRAAIBAwMCBAUDBAIDAAAAAAABAgMRIQQSMUFRImFxgRORobHwMsHhBXLR8TNCI1Ji/9oADAMBAAIRAxEAPwD5BXpHKKgCoAUJCgCgCgCpICoAUAUAUAVICgCgHQBQBQBQBQBQBQDoAoAoB0AUAUAUIHQDoBVICgCgOKgkVQAoSdRRs7BUUszbBVBJP0A3NG0ldkpN8Gkg5S0EeNnEJb4YY16s7d8+UHC7Dvv/ACrzpf1FS/4I7rcviK92dUdK+ZuxNk4ZZwtCpspWNyxVGubnpb+UZYRjK+Y4wRsc57Vkq2pqbnvilFf9Y7vva5fZSj0bJi8JgfGrhcS6n6e17IpD4G2CuMj29wR6VR16y4q9L/oXHzJ203/1+v8ABXXvL1oVDK1xbFgSplCzQsB7PHgoPmc9xWsdZXTs4qX9uH8nz7FXQg+Hb1KXjXAZ7TDSKGjf4JkOqNu/3h2OBnB3rs0+qp177Hlcp8r2OepRlDkq66TIKAKAKgBQBUkBQBQDoAoAoAoAoB0AUAUA6AKAKEDoAqQOgDFAGKAKA86gkVASOHWMlxKsUK6nkOAP8z7KO5NUqVI04ucnZIvGLk7I+h8KsBbKyWhzg6Li9C6nJOfLEM+RBuC/574OPBrVHqGpVcLmMeLru/2X8HoRiqWFz9iJHwxriWOS0UIkXUQyumUlRts4J1O2CQTnB2IO+3pafTzcHGpw7ezXbscdbUxi+7Lx+Uo7gr4qV5SoONTaFGe+AuDvgdya0n8PSU3OMX525MI1qlaSirIl/wDlqIDUryAhmO0zHzNkk4JIJJJPb3rLfSnUjSdN5V+GreXHTCJ31VFz3LD8iG3DZolxG4lUR9IBgFkVP3GA0n0OCu+O+5q9XQQlmLs738mxDW/+yKzhkWjqrajCosSvZSglWBSXUWyM69SfENsEH7wx5+ohK6+LiWfEvVW9VZ8P9jvpzTWMozHMfA40Uz2mow6iskZ3eB8kaH3OV8pw1d2l1UpP4dXEufKS7oxrUbLdHgz1d5zBQE6ws1kiuHYnMCIy47ZMirv+RNVbs0TbBBqxAUICgCgCgCgHQBQBQDoB0AUAUAUA6kgKAdAOgHQgMUAsUJPKoJFQG75WsfD24fLCW+VjrVSzRWyjzEYB8zkgfp7GvF1dX41XYv0w585Phex30YbIbnyy1UdYaGWOGG3AibQGKSMDkKSTq6S+qns2Vzsc7aejGKdaT5yr9PN2x79jCrUd1CCu+tubeQjxyRGxgEKQdIwRj2U9ipG49iKh66UZZ/O/+UaL+nxnG67f6du/Rmt4bOkqagM5A9fhOO313roq76yjKnKyXOL38uTiUFRlKM1ft/klmELnI1ZHfPasVUq6m0oXhtebp5X0+X2J2QpYfiuunQxXFOY/MUhx8LjPcZ1BVOR2Hf8AnU1NZuxHH5z8jqpaDbZyz1/j5/Y4uT4vV03Mc2GEDgYbSAMl/ZWbt9Nq6IThXxJenouvuc8qctPlcdfXsvQgcC4fHbrqRX8PImi8WV1JzkgBVVRjp4Yljtucdq87VynUe2WJp+Cy+/riy+Z3UmlnlMx3HeFNZ3Dwuc6D5W/Eh3Vvlkeleppq8a9NVI9fo+xyVYbJWIFbmZb8H/Z7z+FH/WSqS5RZcMqKuUNXydy/b3lveSSmYNZRdXySIFcHV5fNGSp275P0rKcmmjSKTRA5esbaaO5acTA28TSoI5EAbBA0NqjODv8AF/KrSbTVhFJnryly8LwXMjmTp2UPVZIsGR9yAqkggdjk4OPaonLbbzIjG5HurW0az60DyrMsyRPBI6P5WSRtasqKSMoBjG35ipTlusw0rXRUxsoOXVmUdwrBWP0JVgP0NWeEQuTa848t8P4bfeFke7K6UYzBozpDZ+50wWxj8VZwnKUbl3FJ2KTmrlmWwuRCx6gkVXidASJEbsVHv8qvCakrlJRsysNlKG0mGQNjOkxtqx74xnFWuiLMT2cqrraKQLnGsowXPtkjGflS6FmEVnKyllikZR3YIxUfUgYFLoizFHayMMrG7DOMhCRn2yB3pcWLWz5YuZLe4n6bKLUxKytGwZmckYUY9AMn6j3qrmrpE7XYrksJjgCGQ6vhAjY5+m29WuiLMS2cpDERSER/GQjYX/Ht5fzpdCzFb2skmenG7476ELY+uBtU3sORrauQSI3IU4JCnAPsTjY0uiLEyw4JPNcRwCJ1kmZQodGXucajkZ0j3qHJJXJs72PPi3DntppIpAcxPImrSQG0MVyue4OM/nSLurkSVnYiYqSoYqSTwNVLHpb25ldI17ysqD6sQB/zqs5qEXJ9M/ItBXaR9NvX6MtxNGXPhwsMKRuoXSi7dRSpOkvt3H13yPn6MfiQhB28Tu7rq30z2PRqOz9C0sujGFtA7CVYwzZO7k51Mh+8cgkjvvXuzdvC8J8Nfb/Hc8dJy/8AKs90ZzjFl0H0HzAj4s6cg+/z/wBeteFXpOlNxPodPWVampHfBuOi0bUykoR5lBxuOx9icE/rV9NXdNvsZ6qgqqXRlhzhzAQV8PIOnNGDn5Hf8vWtdRXk5tReLIy02nioJyWbswkWQ505xsO/+veud8HUr3warlFCZWJ+GFcsdQUDOcas9xsceg3NdmillyfC/PVnD/UV4VFcv89iyvYljumMR1rdwl8pDrZioAYKDg4ZXXJyBtWuujeMZvGert8zm0rw43vYyHNsRNvaSsDrCyQS5IJ1REYzj105/Sq6F7a1WC4xJe/JtqMwjLtgy9emcZb8H/Z7z+FH/WSqS5RdcMqKuUN//Zcpa24qqglmtBhRuTgt2Hc9xWNXmJrDgzvLaEQXrEEKLZlLEbai6gDPuT6VefK9SsSz4HbcT4UZ7mJXgktRB1YnTOqKUv5mHqoaMfrnbFVltnglJrJecbEXGeGpdxWSxXwuFt9MIws+V1HSPXA39Suk74qsbwlZvBZ5R83vrd4meORCjxllZWGCCO4NbN3Rmlk+gf23QtJxpkjVnZ4YQqqCWJ82wA3JrKh+gvU5RuLm6iLzxxnXdcM4ZHEDGQXDnPU6Z3w6gLv6aqxSeOzZcyvJPF2mfhqCCQLb3bItzJNqdhJHIzRABRqQaVJ748vvWlSNrlYu5O5dvppeK8Vju3drULd9VH+BVV20EA7KcdiO/eokkoxa5F8tdCXy2k0fEOFxzykM1sMQW8ZWARFDvMWch3J7kDGcVV5i2T1RnuT7t4bDjnTYr0ulowdkJe4GVH3TgD9BV5q84kR4ZIsOOXd9wriMrynrST2aroJQDJVQFwfKD61LhGM0vUjc2rkfjHEbi35ctNEzo/irlGdXIfymXYMDkDIHY+lIpOoyeIo2UV/KeZ1hLnpG3y0Q2Ri0YJZx2Yn3PtWe1fDv5k38Rib9kg4Fw5oOsFkeVppIJAh6y6dIkOkkkDXgZGMVpG8pO5WWEaC34zK8fGbgQ+GdrW1l6evXhm6nnOwCuRg9s9qptV4rnJZcM8uEXkkkHApHkdpGu5kLliWKavhJzkjyjY+1WkknJFYu6TMLztHN4yd5WYo9zdiLU5bASdgQAT5QNtq2pW24M6l7lCK0Mx4oCOaqXLHlrHjbfPYTRn9GB/yrm1jtp5+jNqGaiNpd3sRyhaEym8G2ftcG67bNjYY9O1cGjpy3wdnt2r0/T6G+ofhkvUj81Q/7d1HWUxwwq2YiA6nVgHJ9NXr6V7EkmrPqcOndoYNVwG/ivisUuG6is8Uh8oZV+LV+B0zhtgG7jbYcVSmrbKiuuj6r87/M3i5Qe6njuiFzfyXFD0yLkGOQtsMahjB233+uK82rTVLKfJ6VGq6uHyjDcVvkMulRgIAqr8htv+Wf1rOMW1c2lJJ2LngPAOqvVmcQwagoYkAsSQAq529cZrenR3Zl/L/O5z1dRsxHn6Itrq6+wY269FIxkbbtg6c6t1fUGGAQex7dz6dOkla/+vzuedKTbvz3JHHRHE1qHMYUMyZlICY0fe1bY8oz9Nt6a1SdJ7b38uTHRvxu5mOaHDWBKspQXx0aDlNPh1+Ejbvn89VcOmVtSr8/Dzfn9R3VP+J+pja9c4i24P8As95/Cj/rJVJcosuGVNXKkjh9/LbyCSCVo3Xs6HB/7j5VDSasyU7EviHGLu9KpLLJMSw0xgd2OwwqgZbf671CjGOUS5Nlre3fF45tcr3PVmGjPxF+lkFTpyG0lzlT21VVRg1gs3IhzcT4h1omZ5xLDkwjSVZc9yigDv67VO2Niu6RAnuLhJzJIXWZiXLOPOSc5JDD1yatZWsRd3uTJeab5zlryUsRjVq82Pk2Mj9ar8OPYneyBY3ssEgkhlaORc4dWw2/ff1qzSasyE2smj5X5iZuJW1xf3RKWzFsuCcDByEVF7k49BnHyqk4Wi1FFoyzk8ubOZbiaa4RL1pLaaWR1VSQpRnZlVsqGOAcY3FKcEknbIlPsQY+Z71URFvJQsOOmA3w47YPfHy7Vb4cexXexjme98/+1SfanL9vMf3tt6fDj2G9kbhfGLi1DC2neISABwp2bHbOfbJ3qZRUuSFJo9hx26MaxeIcohGlNiAR2wMd6bI8jcyRPzBfpNre4mWZRpLNtIAcHG4yPSo+HFone7knhc3FVjeW28T05SWZlXKMV7kDGDj3AqGqfDCchXcvE7NWMrTxLO5DljnU+MlZO/mwc6Tvj0qUoS4DckQk41eOqRLPKwQgxovoRuNAAyDt6e1TsjyRuZ48U4nPcvquZXkdcjL9xvv6bb1MYpcFZSb5IdWIHUkEY1Q0PaxuelLHJ/7bq35Agn+VZVqfxKcod00aUpbZpmp4/Zyi8nEFsjsZIrhZyTlRjIUFjpwzBtvUj6Y8/RV4qhTlKXF1bu/4OutC8pKxYc2lZJLefI6M8ZRmKlgobcEgEEkZyP8ACa9ax5tF2uuwuSYOipe4zheoY0jdGacusahVABYZ1b/8gc1x62MalNxlf2wd+mg5VFt+vT/RpuN8uC8YrHJi5hVtSRK5t1zghHZv95+9kZ9RXm1HGC21HZLjy8js2uC+JTXhffl+aS+xlOD8GFzNEs0LuAPtsHSUB9Mgg5yMevrUaeO6eOCdRNRhfr0NvzlwCaS3EluwKRouY1VNSOurQYtfwg6gCBucLj2r1KK2PxcnmNxl+ngyl1C50wqoBzH1mVDAwDN5BoJwyYMnlUbBASa6Iq5STsmx82mSa7hSG3W58OGkkhYgKdeFGrcdsZ/Os9RUjCHiltv1KaSHLsZrjymLh9jCcZfqzsB+8cL/AMJ/lXJp/Hq6s+1o/uzsqu1FLuzO16Jxlvwf9nvP4Uf9ZKpLlFlwyoq5Uv8AgnLyy2k95cOyW9syR+QAu8jYwq52GAVJJ/EPnVJTs0lyXUcXZsuRuXIrfiXDbhJHkhvRI0JKqGWREOpZd8bA7Ef5VnObcWuxZRSZjeMcbkjuALWecJayyPEHIGmQvqbGn7pYDvV4wuskSlk3fO1ss3E7K/DMLe5gFy5DHyiABnUHO2cov/2rKDtFxLNZuU83KTzy27X8twZ+Kfa6o49ccQkby9Qk9iT2HYVZTsvDwiHG/I7zgVra8Il8SknWivzDJJGqFsrESApY/wByc6vfJqVKTnjsRZWszytv7PwJLaCeSZZrxA+pItUMWoEqJCTkk43x2yKfF5a6DYjuy5GtRaia7vHg0XLWswIUqHUkEo3quRnJ9AaOrK9khsR4cN5Ps5J4IPHNI14ZOm8CqyIoZghnBOpSwXOPTNS6krXsFBHhy/yhFO19HPcNFJw4SFmVA0ZCMUO3xZyp2+lTKo1ZpckKCyK95SiaCyntJ3KX85t/tlClH1ac+U4K7H59qlVHdprgOHVHnzHy1FaC4VmnSW3ZVRZo1VZwXCloiDuAMtjvgj2NITcrBwSRA5VtmaYyqjN4VGmAVSxLr8AwAf8AeFT+VTN2Vu5WCyaj+1mDqm0vihUX0IEo04KyR41Ag9jhts/hNUoPmPYtUXU0d2tst/wT+/DCCDpBQmjBY/HvkE+uKyV9si+MGd5ligkkvTJdzCGC8c+EBj6rzu7AtCufgCep3+L2rSN1bGbfQq0nfIrHlnwfGLSOK6kXxKLJBMsa9RdanGtWyvbIPfvUue6DdiFC0iNY8rRXL8Taa6kVuHSyM7lFIkXqyAsf3yY2OO2WFS6jSjZchwTu2d3fJkCxPcQTzXcCyLGDbIrupKBmL74wCdO3rRVXezVvUj4aMpxW2jindIpeqikaZMY1bA9vTckY9MVtFtq7MpKzKs1UuckUBueE3guLaOVtRNkBHOisVLRZBV8gj4fPvkAAn2rw6kHRrSp9J5i336o9K++Cn2wy1tdDq8MpXozO3TZSCqSZJaJSNtj8J7dwCcV3UJqpD4U+Uve3R/mTklKenqqvT9+xZzwRIEmkjQT2+GDAaNTJnDoQCCXB0umO4VvSonvhhndQdKtZwxe/a6vynflLmLyujOrO+WZelAkoiRXzr+yB1fekZSGMillBY7EEn3ri1Kg4JNdVa/du1/a50NS3OUnf0zx0XSz7LgqLseEuXF07fbSPGsiAgqoKl3AXcg6yAcEgqaroptUYr1++TSpTjNboJYs3fvmyv+3oWEXMSzpJ171pFaEOkA0jDEnKDSQXfA7tvvkDY12qtdY59/kcz0e2axi9ne1vV549Dm5NvAfErAVJUhRpxI7uc6VXOyqMKowMAEmuuk5JbpvB5mq2TtTprN8tcWWPry/oQBw0sMTORJPrmeZHVkRCoDEYPZV0quRuWyCRnHk1tVuk6lsLFrO7d8L3/bKR1UqVkoIw3MXFfF3DSAaUACRL+FFGFH6V6WjoOjTtLl5fqzDUTUpWXCK2uo5y34P+z3n8KP8ArJVZcosuGVFWKmq4Hx6H/wAMuLC5LIJZEnimCFwrrpBVwN8EKNxnuazlF7lJGkWrWL/g/OVpBNw5NcnQ4WsjM/SOqWSRcHSucoo9M+5qjhJpvuTuVzAcTKGaQxuXV3ZgSpU+Ziex+tbRvbJnLk1Dc4A8DFiQeskpVXx2gYaiAfct5dPtvWfw/HuL7vCSuMcyW9/FatJdz2sttEsMqRozLIF7NGVYANjPf3FQoON8XJ3JitOP8Pkspbe4WVF8YblIvNJrTp6Ahk1ZDe5J/wClNsk8diLo743zHbcQ8PLLd3NtJHEkc8MaMwcr96JlYKpI/ENtqRg43Vrk7k83IvEOO2snCTbIzpKbt7kR6GZVVgwCdRjliAw8x74q0YtTv5FZNOJccH5vsoF4eySyxeDH29tHD/eue7mTI1bb4NUlTk2yykrIjWPHrGKbijeIkYcRWUR4t2GOpIz+bJ7DVipcZNRxwRuV2eEHGrA8OsrWZ5G8LcNLKojZdSOWyEYHZgG2PuKlxlubQ3KyQuIc2BrCe1ku5LwSNF4fqRaWiCklizHckjAwCRtnbNI0/EmlYiUlaxUWl5FDYuIbmRLmWRC4VGUdNA2EDhvVm1H/AAr7VdpuWVgqnaOOS5i5gt5+DtaXlxK0yzdWFzGz6NgCrMWyc5f/APVV2OM7xWCdycbMnXnM1k93w2YTSaeHxRpJ9ickoSfLv65qqhLbJW5JcldHK8xWWniASd4Zb2fqx3QtyzCMtkxYzlfXfO+r5VOyWMcBSjkkXfNllJf8Pu+rKBZxokiNCS/kDDOQcEnI7fOoVOSi425G+N0yFaces1HFgZ3/APVCemegfLmSR/Pv/wDJj8qlwl4ccDeslby9xpbWJDb3strcB26hEZkikTI06lyQWXfbGCD39avOO55VysJJIgc2cSju72aeFNCStlVwAewGSBsCSCfzq9OLjFJmc3eV0Z41BcRoCbwXi0lpMJYvTZlPZl9QRXPqtNGvDbL2fZ9zajVdN+XU3doIXiMsH2kDqqEMSxtlGcroyDpznD+m2SBvXjb5qeypiaz/AH+d/uv3wdjirXjlfY74RzA7PIiI1xDDp+1VgWGr7pJx1cHbUO+P19eOp2Rj8bDf5fyPOqaW7vAtE4nbydRJJVViJkVG8rjqLEDlXwQR0gfzrDV0JaiKlTd/FF+11c6tPqXp0ouOLZ82r249RcSvI3uFeWZAkSiRmLKNcrLg/MqoB7/ipo9HKilGTul9W7/YtqNZCVFqkneXP/zFdPf9jw4lzFHFE8kMLSiMZLBdMY2yPMwGc/LPrXb8akpKN1dnnRoVZLOER7QO56hcyXTKjwldPSjQ4J1Kf7tR2ct3GNJycV5Op1DqPx4gr3v+3fyt7noUaKgrR5M1zVxtAGtrVgQx+3kXOGx2SPJ2Rcn69zuTWmj08ptVaq4/Sn935v6F61RU1tjz18vIylescAUBacKlVYLoFgC8aBQTuSJUOB77Cqy5RZcMq6sVHUgKAKAKAdAOhAUAUA6kDFCDoUAUIGKAdSB0IHQDxQgMUAYqQOhBFNZmxyaAVASeG8RltpBJBIUYe3Y/Jh2IrGvp6daO2av+dDWnVlB4NTaczWsx+3RrZ2YM7RDVDIwOftI/YnGcYyBivMnpNRSXgamul8SXo/sdUalOfk/oWz5njZbe8tpMpIpcyGORi5U5YOrb7P8Ae2z8hWCnGEr1ISjldLrF+GvboXcJNYafuLmHhonikQeEgEjhgz3C+UALt5FOfhIyfxd8bU02pjCSleUrLpF5+YlSk1wR77jNoIjHcXZnBADxW0eEYjH32Ow29Mdz71pTpVnLdTp27OT/AGWfxEPal4pfIz3FeaHkj6NvGttB+BPibYDLsd2OAP0rtpaFbviVXul9F6IxnqbK1NW+5QAV3nKOhAUAUAVIHQBQBQBQDoB0ICpA6AKAdAdUIAVJB0KEDoB0A8UIOqAeKkgMUAYoCGaobHJqAKgFQBQCKj2oTdhoHtQXYwKAdCAoAoAoAoB0AVIHQBQBQDoQFAOpAUA6AdCB0AxUkHQoQMUIGBUgdCDoUAxQHWKEBpoCCaobnBqAKgFQBQBQDoAoAoAoAoB0AUAVICgHQBQDoAFSQFAOgHQBQDoQMVIHQgYNCDqpAxQg6FCDoUIGKA6BoDqgP//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CA"/>
          </a:p>
        </p:txBody>
      </p:sp>
      <p:pic>
        <p:nvPicPr>
          <p:cNvPr id="13320" name="Picture 8" descr="File:US-DeptOfVeteransAffairs-Seal.svg"/>
          <p:cNvPicPr>
            <a:picLocks noChangeAspect="1" noChangeArrowheads="1"/>
          </p:cNvPicPr>
          <p:nvPr/>
        </p:nvPicPr>
        <p:blipFill>
          <a:blip r:embed="rId3" cstate="print"/>
          <a:srcRect/>
          <a:stretch>
            <a:fillRect/>
          </a:stretch>
        </p:blipFill>
        <p:spPr bwMode="auto">
          <a:xfrm>
            <a:off x="539552" y="5517232"/>
            <a:ext cx="936104" cy="864096"/>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Method</a:t>
            </a:r>
            <a:endParaRPr lang="en-CA" dirty="0"/>
          </a:p>
        </p:txBody>
      </p:sp>
      <p:sp>
        <p:nvSpPr>
          <p:cNvPr id="3" name="Content Placeholder 2"/>
          <p:cNvSpPr>
            <a:spLocks noGrp="1"/>
          </p:cNvSpPr>
          <p:nvPr>
            <p:ph sz="quarter" idx="1"/>
          </p:nvPr>
        </p:nvSpPr>
        <p:spPr/>
        <p:txBody>
          <a:bodyPr>
            <a:normAutofit/>
          </a:bodyPr>
          <a:lstStyle/>
          <a:p>
            <a:pPr algn="ctr">
              <a:buNone/>
            </a:pPr>
            <a:r>
              <a:rPr lang="en-CA" sz="2000" b="1" dirty="0" smtClean="0"/>
              <a:t>Subjects</a:t>
            </a:r>
            <a:endParaRPr lang="en-CA" sz="2000" dirty="0" smtClean="0"/>
          </a:p>
          <a:p>
            <a:r>
              <a:rPr lang="en-CA" sz="2000" dirty="0" smtClean="0"/>
              <a:t>Subjects in this study had completed the CPMU program</a:t>
            </a:r>
          </a:p>
          <a:p>
            <a:r>
              <a:rPr lang="en-CA" sz="2000" dirty="0" smtClean="0"/>
              <a:t>Patient information was extracted from the CPMU Database</a:t>
            </a:r>
          </a:p>
          <a:p>
            <a:r>
              <a:rPr lang="en-CA" sz="2000" dirty="0" smtClean="0"/>
              <a:t>N=30 (24 males, 6 females)</a:t>
            </a:r>
          </a:p>
          <a:p>
            <a:r>
              <a:rPr lang="en-CA" sz="2000" dirty="0" smtClean="0"/>
              <a:t>Mean age = 43 years (SD= 9.26 years; min-max = 22-63 years)</a:t>
            </a:r>
          </a:p>
          <a:p>
            <a:r>
              <a:rPr lang="en-CA" sz="2000" dirty="0" smtClean="0"/>
              <a:t>Veterans (n-=15) and Non-veterans (n=15) matched for:</a:t>
            </a:r>
          </a:p>
          <a:p>
            <a:pPr>
              <a:buNone/>
            </a:pPr>
            <a:r>
              <a:rPr lang="en-CA" sz="2000" dirty="0"/>
              <a:t>	</a:t>
            </a:r>
            <a:r>
              <a:rPr lang="en-CA" sz="2000" dirty="0" smtClean="0"/>
              <a:t>	-Age</a:t>
            </a:r>
          </a:p>
          <a:p>
            <a:pPr>
              <a:buNone/>
            </a:pPr>
            <a:r>
              <a:rPr lang="en-CA" sz="2000" dirty="0"/>
              <a:t>	</a:t>
            </a:r>
            <a:r>
              <a:rPr lang="en-CA" sz="2000" dirty="0" smtClean="0"/>
              <a:t>	-Gender</a:t>
            </a:r>
          </a:p>
          <a:p>
            <a:pPr>
              <a:buNone/>
            </a:pPr>
            <a:r>
              <a:rPr lang="en-CA" sz="2000" dirty="0"/>
              <a:t>	</a:t>
            </a:r>
            <a:r>
              <a:rPr lang="en-CA" sz="2000" dirty="0" smtClean="0"/>
              <a:t>	-Time of Admission</a:t>
            </a:r>
          </a:p>
          <a:p>
            <a:pPr>
              <a:buNone/>
            </a:pPr>
            <a:r>
              <a:rPr lang="en-CA" sz="2000" dirty="0"/>
              <a:t>	</a:t>
            </a:r>
            <a:r>
              <a:rPr lang="en-CA" sz="2000" dirty="0" smtClean="0"/>
              <a:t>	-Pain Duration</a:t>
            </a:r>
          </a:p>
          <a:p>
            <a:pPr>
              <a:buNone/>
            </a:pPr>
            <a:endParaRPr lang="en-CA" sz="2000" dirty="0" smtClean="0"/>
          </a:p>
        </p:txBody>
      </p:sp>
    </p:spTree>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18917</TotalTime>
  <Words>4219</Words>
  <Application>Microsoft Macintosh PowerPoint</Application>
  <PresentationFormat>On-screen Show (4:3)</PresentationFormat>
  <Paragraphs>500</Paragraphs>
  <Slides>43</Slides>
  <Notes>28</Notes>
  <HiddenSlides>0</HiddenSlides>
  <MMClips>0</MMClips>
  <ScaleCrop>false</ScaleCrop>
  <HeadingPairs>
    <vt:vector size="4" baseType="variant">
      <vt:variant>
        <vt:lpstr>Theme</vt:lpstr>
      </vt:variant>
      <vt:variant>
        <vt:i4>1</vt:i4>
      </vt:variant>
      <vt:variant>
        <vt:lpstr>Slide Titles</vt:lpstr>
      </vt:variant>
      <vt:variant>
        <vt:i4>43</vt:i4>
      </vt:variant>
    </vt:vector>
  </HeadingPairs>
  <TitlesOfParts>
    <vt:vector size="44" baseType="lpstr">
      <vt:lpstr>Civic</vt:lpstr>
      <vt:lpstr>PowerPoint Presentation</vt:lpstr>
      <vt:lpstr>Introduction</vt:lpstr>
      <vt:lpstr>Introduction Cont’d</vt:lpstr>
      <vt:lpstr>Introduction Cont’d</vt:lpstr>
      <vt:lpstr>Introduction Cont’d</vt:lpstr>
      <vt:lpstr>Introduction Cont’d</vt:lpstr>
      <vt:lpstr>Introduction Cont’d</vt:lpstr>
      <vt:lpstr>Introduction Cont’d</vt:lpstr>
      <vt:lpstr>Method</vt:lpstr>
      <vt:lpstr>Patient Demographics</vt:lpstr>
      <vt:lpstr>Patient Demographics</vt:lpstr>
      <vt:lpstr>Program Evaluation</vt:lpstr>
      <vt:lpstr>Measures</vt:lpstr>
      <vt:lpstr>Statistical Analysis</vt:lpstr>
      <vt:lpstr>Results</vt:lpstr>
      <vt:lpstr>Results</vt:lpstr>
      <vt:lpstr>Results</vt:lpstr>
      <vt:lpstr>Results</vt:lpstr>
      <vt:lpstr>Results</vt:lpstr>
      <vt:lpstr>Results</vt:lpstr>
      <vt:lpstr>Results</vt:lpstr>
      <vt:lpstr>Results</vt:lpstr>
      <vt:lpstr>Results</vt:lpstr>
      <vt:lpstr>Results</vt:lpstr>
      <vt:lpstr>Results</vt:lpstr>
      <vt:lpstr>Results</vt:lpstr>
      <vt:lpstr>Results</vt:lpstr>
      <vt:lpstr>Results</vt:lpstr>
      <vt:lpstr>Results</vt:lpstr>
      <vt:lpstr>Results</vt:lpstr>
      <vt:lpstr>Results</vt:lpstr>
      <vt:lpstr>Results</vt:lpstr>
      <vt:lpstr>Results</vt:lpstr>
      <vt:lpstr>Results</vt:lpstr>
      <vt:lpstr>Patient Testimonials </vt:lpstr>
      <vt:lpstr>Limitations</vt:lpstr>
      <vt:lpstr>Conclusions</vt:lpstr>
      <vt:lpstr>Clinical Implications</vt:lpstr>
      <vt:lpstr>PowerPoint Presentation</vt:lpstr>
      <vt:lpstr>Thank You!</vt:lpstr>
      <vt:lpstr>References</vt:lpstr>
      <vt:lpstr>References</vt:lpstr>
      <vt:lpstr>References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Alisha</dc:creator>
  <cp:lastModifiedBy>Heidi Nobles</cp:lastModifiedBy>
  <cp:revision>314</cp:revision>
  <dcterms:created xsi:type="dcterms:W3CDTF">2011-12-05T23:43:51Z</dcterms:created>
  <dcterms:modified xsi:type="dcterms:W3CDTF">2015-03-12T06:11:52Z</dcterms:modified>
</cp:coreProperties>
</file>