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Roboto"/>
      <p:regular r:id="rId25"/>
      <p:bold r:id="rId26"/>
      <p:italic r:id="rId27"/>
      <p:boldItalic r:id="rId28"/>
    </p:embeddedFont>
    <p:embeddedFont>
      <p:font typeface="Roboto Medium"/>
      <p:regular r:id="rId29"/>
      <p:bold r:id="rId30"/>
      <p:italic r:id="rId31"/>
      <p:boldItalic r:id="rId32"/>
    </p:embeddedFont>
    <p:embeddedFont>
      <p:font typeface="Nunito"/>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Medium-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Medium-italic.fntdata"/><Relationship Id="rId30" Type="http://schemas.openxmlformats.org/officeDocument/2006/relationships/font" Target="fonts/RobotoMedium-bold.fntdata"/><Relationship Id="rId11" Type="http://schemas.openxmlformats.org/officeDocument/2006/relationships/slide" Target="slides/slide6.xml"/><Relationship Id="rId33" Type="http://schemas.openxmlformats.org/officeDocument/2006/relationships/font" Target="fonts/Nunito-regular.fntdata"/><Relationship Id="rId10" Type="http://schemas.openxmlformats.org/officeDocument/2006/relationships/slide" Target="slides/slide5.xml"/><Relationship Id="rId32" Type="http://schemas.openxmlformats.org/officeDocument/2006/relationships/font" Target="fonts/RobotoMedium-boldItalic.fntdata"/><Relationship Id="rId13" Type="http://schemas.openxmlformats.org/officeDocument/2006/relationships/slide" Target="slides/slide8.xml"/><Relationship Id="rId35" Type="http://schemas.openxmlformats.org/officeDocument/2006/relationships/font" Target="fonts/Nunito-italic.fntdata"/><Relationship Id="rId12" Type="http://schemas.openxmlformats.org/officeDocument/2006/relationships/slide" Target="slides/slide7.xml"/><Relationship Id="rId34" Type="http://schemas.openxmlformats.org/officeDocument/2006/relationships/font" Target="fonts/Nunito-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Nuni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1abf50150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1abf5015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1ceac4a83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1ceac4a8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TW">
                <a:solidFill>
                  <a:schemeClr val="dk1"/>
                </a:solidFill>
              </a:rPr>
              <a:t>The </a:t>
            </a:r>
            <a:r>
              <a:rPr b="1" lang="zh-TW">
                <a:solidFill>
                  <a:schemeClr val="dk1"/>
                </a:solidFill>
              </a:rPr>
              <a:t>Crime Report</a:t>
            </a:r>
            <a:r>
              <a:rPr lang="zh-TW">
                <a:solidFill>
                  <a:schemeClr val="dk1"/>
                </a:solidFill>
              </a:rPr>
              <a:t> </a:t>
            </a:r>
            <a:r>
              <a:rPr b="1" lang="zh-TW">
                <a:solidFill>
                  <a:schemeClr val="dk1"/>
                </a:solidFill>
              </a:rPr>
              <a:t>Generator</a:t>
            </a:r>
            <a:r>
              <a:rPr lang="zh-TW">
                <a:solidFill>
                  <a:schemeClr val="dk1"/>
                </a:solidFill>
              </a:rPr>
              <a:t> feature allows users to generate highly customizable and detailed crime reports. This tool is designed for both public users and professionals, providing tailored insights to enhance safety and inform decision-making. Also, it leverages GPT-based Natural Language Processing (NLP) models to dynamically create detailed, user-specific reports, transforms structured crime data into human-readable insights, improving the usability and accessibility of crime analytics.</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1ceac4a83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1ceac4a83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1ce76dc04f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1ce76dc04f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1bc6eaa05a_1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1bc6eaa05a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1" marL="914400" rtl="0" algn="l">
              <a:lnSpc>
                <a:spcPct val="115000"/>
              </a:lnSpc>
              <a:spcBef>
                <a:spcPts val="1200"/>
              </a:spcBef>
              <a:spcAft>
                <a:spcPts val="0"/>
              </a:spcAft>
              <a:buClr>
                <a:schemeClr val="dk1"/>
              </a:buClr>
              <a:buSzPts val="1300"/>
              <a:buChar char="○"/>
            </a:pPr>
            <a:r>
              <a:rPr lang="zh-TW" sz="1600">
                <a:solidFill>
                  <a:srgbClr val="233A44"/>
                </a:solidFill>
                <a:latin typeface="Calibri"/>
                <a:ea typeface="Calibri"/>
                <a:cs typeface="Calibri"/>
                <a:sym typeface="Calibri"/>
              </a:rPr>
              <a:t>Crime Dashboard for the Crime overview that you can view Total Crime Numbers, Top crime Type or High Crime Zone….</a:t>
            </a:r>
            <a:endParaRPr sz="1600">
              <a:solidFill>
                <a:srgbClr val="233A44"/>
              </a:solidFill>
              <a:latin typeface="Calibri"/>
              <a:ea typeface="Calibri"/>
              <a:cs typeface="Calibri"/>
              <a:sym typeface="Calibri"/>
            </a:endParaRPr>
          </a:p>
          <a:p>
            <a:pPr indent="-330200" lvl="1" marL="914400" rtl="0" algn="l">
              <a:lnSpc>
                <a:spcPct val="115000"/>
              </a:lnSpc>
              <a:spcBef>
                <a:spcPts val="0"/>
              </a:spcBef>
              <a:spcAft>
                <a:spcPts val="0"/>
              </a:spcAft>
              <a:buClr>
                <a:srgbClr val="233A44"/>
              </a:buClr>
              <a:buSzPts val="1600"/>
              <a:buFont typeface="Calibri"/>
              <a:buChar char="○"/>
            </a:pPr>
            <a:r>
              <a:rPr lang="zh-TW" sz="1600">
                <a:solidFill>
                  <a:srgbClr val="233A44"/>
                </a:solidFill>
                <a:latin typeface="Calibri"/>
                <a:ea typeface="Calibri"/>
                <a:cs typeface="Calibri"/>
                <a:sym typeface="Calibri"/>
              </a:rPr>
              <a:t>Crime Map using Leaflet + OpenStreetMap</a:t>
            </a:r>
            <a:endParaRPr sz="1600">
              <a:solidFill>
                <a:srgbClr val="233A44"/>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1b81511242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1b81511242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1b81511242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1b81511242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1d30271e6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1d30271e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1d30271e67_1_6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1d30271e67_1_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1d30271e67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1d30271e67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31abf50150f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31abf50150f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1b81511242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1b81511242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b81511242_2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b81511242_2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1" marL="914400" rtl="0" algn="l">
              <a:lnSpc>
                <a:spcPct val="115000"/>
              </a:lnSpc>
              <a:spcBef>
                <a:spcPts val="1200"/>
              </a:spcBef>
              <a:spcAft>
                <a:spcPts val="0"/>
              </a:spcAft>
              <a:buClr>
                <a:schemeClr val="dk1"/>
              </a:buClr>
              <a:buSzPts val="1300"/>
              <a:buChar char="○"/>
            </a:pPr>
            <a:r>
              <a:rPr lang="zh-TW" sz="1600">
                <a:solidFill>
                  <a:srgbClr val="233A44"/>
                </a:solidFill>
                <a:latin typeface="Calibri"/>
                <a:ea typeface="Calibri"/>
                <a:cs typeface="Calibri"/>
                <a:sym typeface="Calibri"/>
              </a:rPr>
              <a:t>Crime Dashboard for the Crime overview that you can view Total Crime Numbers, Top crime Type or High Crime Zone….</a:t>
            </a:r>
            <a:endParaRPr sz="1600">
              <a:solidFill>
                <a:srgbClr val="233A44"/>
              </a:solidFill>
              <a:latin typeface="Calibri"/>
              <a:ea typeface="Calibri"/>
              <a:cs typeface="Calibri"/>
              <a:sym typeface="Calibri"/>
            </a:endParaRPr>
          </a:p>
          <a:p>
            <a:pPr indent="-330200" lvl="1" marL="914400" rtl="0" algn="l">
              <a:lnSpc>
                <a:spcPct val="115000"/>
              </a:lnSpc>
              <a:spcBef>
                <a:spcPts val="0"/>
              </a:spcBef>
              <a:spcAft>
                <a:spcPts val="0"/>
              </a:spcAft>
              <a:buClr>
                <a:srgbClr val="233A44"/>
              </a:buClr>
              <a:buSzPts val="1600"/>
              <a:buFont typeface="Calibri"/>
              <a:buChar char="○"/>
            </a:pPr>
            <a:r>
              <a:rPr lang="zh-TW" sz="1600">
                <a:solidFill>
                  <a:srgbClr val="233A44"/>
                </a:solidFill>
                <a:latin typeface="Calibri"/>
                <a:ea typeface="Calibri"/>
                <a:cs typeface="Calibri"/>
                <a:sym typeface="Calibri"/>
              </a:rPr>
              <a:t>Crime Map using Leaflet + OpenStreetMap</a:t>
            </a:r>
            <a:endParaRPr sz="1600">
              <a:solidFill>
                <a:srgbClr val="233A44"/>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1bc6eaa05a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1bc6eaa05a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1200"/>
              </a:spcBef>
              <a:spcAft>
                <a:spcPts val="0"/>
              </a:spcAft>
              <a:buClr>
                <a:schemeClr val="dk1"/>
              </a:buClr>
              <a:buSzPts val="1100"/>
              <a:buChar char="○"/>
            </a:pPr>
            <a:r>
              <a:rPr lang="zh-TW">
                <a:solidFill>
                  <a:schemeClr val="dk1"/>
                </a:solidFill>
              </a:rPr>
              <a:t>Enable users to access localized crime data.</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zh-TW">
                <a:solidFill>
                  <a:schemeClr val="dk1"/>
                </a:solidFill>
              </a:rPr>
              <a:t>Provide tools for generating detailed crime reports.</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zh-TW">
                <a:solidFill>
                  <a:schemeClr val="dk1"/>
                </a:solidFill>
              </a:rPr>
              <a:t>Offer interactive features to enhance user engagement.</a:t>
            </a:r>
            <a:endParaRPr>
              <a:solidFill>
                <a:schemeClr val="dk1"/>
              </a:solidFill>
            </a:endParaRPr>
          </a:p>
          <a:p>
            <a:pPr indent="0" lvl="0" marL="0" rtl="0" algn="l">
              <a:lnSpc>
                <a:spcPct val="115000"/>
              </a:lnSpc>
              <a:spcBef>
                <a:spcPts val="1400"/>
              </a:spcBef>
              <a:spcAft>
                <a:spcPts val="0"/>
              </a:spcAft>
              <a:buNone/>
            </a:pPr>
            <a:r>
              <a:rPr b="1" lang="zh-TW" sz="1300">
                <a:solidFill>
                  <a:schemeClr val="dk1"/>
                </a:solidFill>
              </a:rPr>
              <a:t>Target Users</a:t>
            </a:r>
            <a:endParaRPr b="1" sz="1300">
              <a:solidFill>
                <a:schemeClr val="dk1"/>
              </a:solidFill>
            </a:endParaRPr>
          </a:p>
          <a:p>
            <a:pPr indent="-298450" lvl="0" marL="457200" rtl="0" algn="l">
              <a:lnSpc>
                <a:spcPct val="115000"/>
              </a:lnSpc>
              <a:spcBef>
                <a:spcPts val="1200"/>
              </a:spcBef>
              <a:spcAft>
                <a:spcPts val="0"/>
              </a:spcAft>
              <a:buClr>
                <a:schemeClr val="dk1"/>
              </a:buClr>
              <a:buSzPts val="1100"/>
              <a:buChar char="●"/>
            </a:pPr>
            <a:r>
              <a:rPr b="1" lang="zh-TW">
                <a:solidFill>
                  <a:schemeClr val="dk1"/>
                </a:solidFill>
              </a:rPr>
              <a:t>General Public</a:t>
            </a:r>
            <a:r>
              <a:rPr lang="zh-TW">
                <a:solidFill>
                  <a:schemeClr val="dk1"/>
                </a:solidFill>
              </a:rPr>
              <a:t>: Individuals seeking insights into crime patterns in their neighborhoods.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zh-TW">
                <a:solidFill>
                  <a:schemeClr val="dk1"/>
                </a:solidFill>
              </a:rPr>
              <a:t>Law Enforcement</a:t>
            </a:r>
            <a:r>
              <a:rPr lang="zh-TW">
                <a:solidFill>
                  <a:schemeClr val="dk1"/>
                </a:solidFill>
              </a:rPr>
              <a:t>: Officers analyzing crime trends for resource planning.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zh-TW">
                <a:solidFill>
                  <a:schemeClr val="dk1"/>
                </a:solidFill>
              </a:rPr>
              <a:t>Urban Planners</a:t>
            </a:r>
            <a:r>
              <a:rPr lang="zh-TW">
                <a:solidFill>
                  <a:schemeClr val="dk1"/>
                </a:solidFill>
              </a:rPr>
              <a:t>: Professionals incorporating safety data into development projects.</a:t>
            </a:r>
            <a:endParaRPr sz="1600">
              <a:solidFill>
                <a:srgbClr val="233A44"/>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1bc6eaa05a_1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1bc6eaa05a_1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1" marL="914400" rtl="0" algn="l">
              <a:lnSpc>
                <a:spcPct val="115000"/>
              </a:lnSpc>
              <a:spcBef>
                <a:spcPts val="1200"/>
              </a:spcBef>
              <a:spcAft>
                <a:spcPts val="0"/>
              </a:spcAft>
              <a:buClr>
                <a:schemeClr val="dk1"/>
              </a:buClr>
              <a:buSzPts val="1300"/>
              <a:buChar char="○"/>
            </a:pPr>
            <a:r>
              <a:rPr lang="zh-TW" sz="1600">
                <a:solidFill>
                  <a:srgbClr val="233A44"/>
                </a:solidFill>
                <a:latin typeface="Calibri"/>
                <a:ea typeface="Calibri"/>
                <a:cs typeface="Calibri"/>
                <a:sym typeface="Calibri"/>
              </a:rPr>
              <a:t>Crime Dashboard for the Crime overview that you can view Total Crime Numbers, Top crime Type or High Crime Zone….</a:t>
            </a:r>
            <a:endParaRPr sz="1600">
              <a:solidFill>
                <a:srgbClr val="233A44"/>
              </a:solidFill>
              <a:latin typeface="Calibri"/>
              <a:ea typeface="Calibri"/>
              <a:cs typeface="Calibri"/>
              <a:sym typeface="Calibri"/>
            </a:endParaRPr>
          </a:p>
          <a:p>
            <a:pPr indent="-330200" lvl="1" marL="914400" rtl="0" algn="l">
              <a:lnSpc>
                <a:spcPct val="115000"/>
              </a:lnSpc>
              <a:spcBef>
                <a:spcPts val="0"/>
              </a:spcBef>
              <a:spcAft>
                <a:spcPts val="0"/>
              </a:spcAft>
              <a:buClr>
                <a:srgbClr val="233A44"/>
              </a:buClr>
              <a:buSzPts val="1600"/>
              <a:buFont typeface="Calibri"/>
              <a:buChar char="○"/>
            </a:pPr>
            <a:r>
              <a:rPr lang="zh-TW" sz="1600">
                <a:solidFill>
                  <a:srgbClr val="233A44"/>
                </a:solidFill>
                <a:latin typeface="Calibri"/>
                <a:ea typeface="Calibri"/>
                <a:cs typeface="Calibri"/>
                <a:sym typeface="Calibri"/>
              </a:rPr>
              <a:t>Crime Map using Leaflet + OpenStreetMap</a:t>
            </a:r>
            <a:endParaRPr sz="1600">
              <a:solidFill>
                <a:srgbClr val="233A44"/>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1b81511242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1b81511242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1bc6eaa05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1bc6eaa05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zh-TW">
                <a:solidFill>
                  <a:schemeClr val="dk1"/>
                </a:solidFill>
              </a:rPr>
              <a:t>Frontend</a:t>
            </a:r>
            <a:r>
              <a:rPr lang="zh-TW">
                <a:solidFill>
                  <a:schemeClr val="dk1"/>
                </a:solidFill>
              </a:rPr>
              <a:t>:</a:t>
            </a:r>
            <a:br>
              <a:rPr lang="zh-TW">
                <a:solidFill>
                  <a:schemeClr val="dk1"/>
                </a:solidFill>
              </a:rPr>
            </a:br>
            <a:r>
              <a:rPr lang="zh-TW">
                <a:solidFill>
                  <a:schemeClr val="dk1"/>
                </a:solidFill>
              </a:rPr>
              <a:t>The frontend is built with </a:t>
            </a:r>
            <a:r>
              <a:rPr b="1" lang="zh-TW">
                <a:solidFill>
                  <a:schemeClr val="dk1"/>
                </a:solidFill>
              </a:rPr>
              <a:t>React.js</a:t>
            </a:r>
            <a:r>
              <a:rPr lang="zh-TW">
                <a:solidFill>
                  <a:schemeClr val="dk1"/>
                </a:solidFill>
              </a:rPr>
              <a:t> to create a dynamic and responsive user interface. The design prioritizes usability, featuring dropdown filters for parameter selection and tooltips for enhanced data exploration. This ensures a smooth and intuitive experience for users accessing crime data.</a:t>
            </a:r>
            <a:endParaRPr>
              <a:solidFill>
                <a:schemeClr val="dk1"/>
              </a:solidFill>
            </a:endParaRPr>
          </a:p>
          <a:p>
            <a:pPr indent="0" lvl="0" marL="0" rtl="0" algn="l">
              <a:lnSpc>
                <a:spcPct val="115000"/>
              </a:lnSpc>
              <a:spcBef>
                <a:spcPts val="1200"/>
              </a:spcBef>
              <a:spcAft>
                <a:spcPts val="0"/>
              </a:spcAft>
              <a:buNone/>
            </a:pPr>
            <a:r>
              <a:rPr b="1" lang="zh-TW">
                <a:solidFill>
                  <a:schemeClr val="dk1"/>
                </a:solidFill>
              </a:rPr>
              <a:t>Backend</a:t>
            </a:r>
            <a:r>
              <a:rPr lang="zh-TW">
                <a:solidFill>
                  <a:schemeClr val="dk1"/>
                </a:solidFill>
              </a:rPr>
              <a:t>:</a:t>
            </a:r>
            <a:br>
              <a:rPr lang="zh-TW">
                <a:solidFill>
                  <a:schemeClr val="dk1"/>
                </a:solidFill>
              </a:rPr>
            </a:br>
            <a:r>
              <a:rPr lang="zh-TW">
                <a:solidFill>
                  <a:schemeClr val="dk1"/>
                </a:solidFill>
              </a:rPr>
              <a:t>The backend is developed using </a:t>
            </a:r>
            <a:r>
              <a:rPr b="1" lang="zh-TW">
                <a:solidFill>
                  <a:schemeClr val="dk1"/>
                </a:solidFill>
              </a:rPr>
              <a:t>FastAPI</a:t>
            </a:r>
            <a:r>
              <a:rPr lang="zh-TW">
                <a:solidFill>
                  <a:schemeClr val="dk1"/>
                </a:solidFill>
              </a:rPr>
              <a:t>, chosen for its high performance and seamless integration with Python. It enables efficient data processing and serves as the foundation to handle user requests and deliver real-time crime insights.</a:t>
            </a:r>
            <a:endParaRPr>
              <a:solidFill>
                <a:schemeClr val="dk1"/>
              </a:solidFill>
            </a:endParaRPr>
          </a:p>
          <a:p>
            <a:pPr indent="0" lvl="0" marL="0" rtl="0" algn="l">
              <a:lnSpc>
                <a:spcPct val="115000"/>
              </a:lnSpc>
              <a:spcBef>
                <a:spcPts val="1200"/>
              </a:spcBef>
              <a:spcAft>
                <a:spcPts val="0"/>
              </a:spcAft>
              <a:buNone/>
            </a:pPr>
            <a:r>
              <a:rPr b="1" lang="zh-TW">
                <a:solidFill>
                  <a:schemeClr val="dk1"/>
                </a:solidFill>
              </a:rPr>
              <a:t>Database</a:t>
            </a:r>
            <a:r>
              <a:rPr lang="zh-TW">
                <a:solidFill>
                  <a:schemeClr val="dk1"/>
                </a:solidFill>
              </a:rPr>
              <a:t>:</a:t>
            </a:r>
            <a:br>
              <a:rPr lang="zh-TW">
                <a:solidFill>
                  <a:schemeClr val="dk1"/>
                </a:solidFill>
              </a:rPr>
            </a:br>
            <a:r>
              <a:rPr lang="zh-TW">
                <a:solidFill>
                  <a:schemeClr val="dk1"/>
                </a:solidFill>
              </a:rPr>
              <a:t>A </a:t>
            </a:r>
            <a:r>
              <a:rPr b="1" lang="zh-TW">
                <a:solidFill>
                  <a:schemeClr val="dk1"/>
                </a:solidFill>
              </a:rPr>
              <a:t>MySQL</a:t>
            </a:r>
            <a:r>
              <a:rPr lang="zh-TW">
                <a:solidFill>
                  <a:schemeClr val="dk1"/>
                </a:solidFill>
              </a:rPr>
              <a:t> database is used to store structured crime data, hosted on </a:t>
            </a:r>
            <a:r>
              <a:rPr b="1" lang="zh-TW">
                <a:solidFill>
                  <a:schemeClr val="dk1"/>
                </a:solidFill>
              </a:rPr>
              <a:t>AWS RDS</a:t>
            </a:r>
            <a:r>
              <a:rPr lang="zh-TW">
                <a:solidFill>
                  <a:schemeClr val="dk1"/>
                </a:solidFill>
              </a:rPr>
              <a:t> for scalability and reliability. Also, </a:t>
            </a:r>
            <a:r>
              <a:rPr lang="zh-TW" sz="1150">
                <a:solidFill>
                  <a:srgbClr val="F5F5F5"/>
                </a:solidFill>
                <a:highlight>
                  <a:srgbClr val="262626"/>
                </a:highlight>
                <a:latin typeface="Roboto"/>
                <a:ea typeface="Roboto"/>
                <a:cs typeface="Roboto"/>
                <a:sym typeface="Roboto"/>
              </a:rPr>
              <a:t>Amazon EventBridge and Lambda to update the data every night.</a:t>
            </a:r>
            <a:endParaRPr>
              <a:solidFill>
                <a:schemeClr val="dk1"/>
              </a:solidFill>
            </a:endParaRPr>
          </a:p>
          <a:p>
            <a:pPr indent="0" lvl="0" marL="0" rtl="0" algn="l">
              <a:lnSpc>
                <a:spcPct val="115000"/>
              </a:lnSpc>
              <a:spcBef>
                <a:spcPts val="1200"/>
              </a:spcBef>
              <a:spcAft>
                <a:spcPts val="0"/>
              </a:spcAft>
              <a:buNone/>
            </a:pPr>
            <a:r>
              <a:rPr b="1" lang="zh-TW">
                <a:solidFill>
                  <a:schemeClr val="dk1"/>
                </a:solidFill>
              </a:rPr>
              <a:t>Visualization</a:t>
            </a:r>
            <a:r>
              <a:rPr lang="zh-TW">
                <a:solidFill>
                  <a:schemeClr val="dk1"/>
                </a:solidFill>
              </a:rPr>
              <a:t>:</a:t>
            </a:r>
            <a:br>
              <a:rPr lang="zh-TW">
                <a:solidFill>
                  <a:schemeClr val="dk1"/>
                </a:solidFill>
              </a:rPr>
            </a:br>
            <a:r>
              <a:rPr lang="zh-TW">
                <a:solidFill>
                  <a:schemeClr val="dk1"/>
                </a:solidFill>
              </a:rPr>
              <a:t>Interactive charts and maps are implemented to provide clear and insightful visualizations of crime trends and distributions. These tools empower users to analyze crime data effectively and identify patterns.</a:t>
            </a:r>
            <a:endParaRPr>
              <a:solidFill>
                <a:schemeClr val="dk1"/>
              </a:solidFill>
            </a:endParaRPr>
          </a:p>
          <a:p>
            <a:pPr indent="0" lvl="0" marL="0" rtl="0" algn="l">
              <a:lnSpc>
                <a:spcPct val="115000"/>
              </a:lnSpc>
              <a:spcBef>
                <a:spcPts val="1200"/>
              </a:spcBef>
              <a:spcAft>
                <a:spcPts val="0"/>
              </a:spcAft>
              <a:buNone/>
            </a:pPr>
            <a:r>
              <a:rPr b="1" lang="zh-TW">
                <a:solidFill>
                  <a:schemeClr val="dk1"/>
                </a:solidFill>
              </a:rPr>
              <a:t>Deployment</a:t>
            </a:r>
            <a:r>
              <a:rPr lang="zh-TW">
                <a:solidFill>
                  <a:schemeClr val="dk1"/>
                </a:solidFill>
              </a:rPr>
              <a:t>:</a:t>
            </a:r>
            <a:br>
              <a:rPr lang="zh-TW">
                <a:solidFill>
                  <a:schemeClr val="dk1"/>
                </a:solidFill>
              </a:rPr>
            </a:br>
            <a:r>
              <a:rPr lang="zh-TW">
                <a:solidFill>
                  <a:schemeClr val="dk1"/>
                </a:solidFill>
              </a:rPr>
              <a:t>The application is deployed on </a:t>
            </a:r>
            <a:r>
              <a:rPr b="1" lang="zh-TW">
                <a:solidFill>
                  <a:schemeClr val="dk1"/>
                </a:solidFill>
              </a:rPr>
              <a:t>AWS EC2</a:t>
            </a:r>
            <a:r>
              <a:rPr lang="zh-TW">
                <a:solidFill>
                  <a:schemeClr val="dk1"/>
                </a:solidFill>
              </a:rPr>
              <a:t> instances, leveraging the cloud’s flexibility and scalability to ensure consistent performance and availability for users.</a:t>
            </a:r>
            <a:endParaRPr b="1">
              <a:solidFill>
                <a:schemeClr val="dk1"/>
              </a:solidFill>
            </a:endParaRPr>
          </a:p>
          <a:p>
            <a:pPr indent="0" lvl="0" marL="0" rtl="0" algn="l">
              <a:lnSpc>
                <a:spcPct val="115000"/>
              </a:lnSpc>
              <a:spcBef>
                <a:spcPts val="1200"/>
              </a:spcBef>
              <a:spcAft>
                <a:spcPts val="0"/>
              </a:spcAft>
              <a:buNone/>
            </a:pPr>
            <a:r>
              <a:t/>
            </a:r>
            <a:endParaRPr b="1">
              <a:solidFill>
                <a:schemeClr val="dk1"/>
              </a:solidFill>
            </a:endParaRPr>
          </a:p>
          <a:p>
            <a:pPr indent="0" lvl="0" marL="0" rtl="0" algn="l">
              <a:lnSpc>
                <a:spcPct val="115000"/>
              </a:lnSpc>
              <a:spcBef>
                <a:spcPts val="1200"/>
              </a:spcBef>
              <a:spcAft>
                <a:spcPts val="0"/>
              </a:spcAft>
              <a:buNone/>
            </a:pPr>
            <a:r>
              <a:t/>
            </a:r>
            <a:endParaRPr b="1">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zh-TW">
                <a:solidFill>
                  <a:schemeClr val="dk1"/>
                </a:solidFill>
              </a:rPr>
              <a:t>Frontend</a:t>
            </a:r>
            <a:r>
              <a:rPr lang="zh-TW">
                <a:solidFill>
                  <a:schemeClr val="dk1"/>
                </a:solidFill>
              </a:rPr>
              <a:t>:</a:t>
            </a:r>
            <a:br>
              <a:rPr lang="zh-TW">
                <a:solidFill>
                  <a:schemeClr val="dk1"/>
                </a:solidFill>
              </a:rPr>
            </a:br>
            <a:r>
              <a:rPr lang="zh-TW">
                <a:solidFill>
                  <a:schemeClr val="dk1"/>
                </a:solidFill>
              </a:rPr>
              <a:t>The frontend is built with </a:t>
            </a:r>
            <a:r>
              <a:rPr b="1" lang="zh-TW">
                <a:solidFill>
                  <a:schemeClr val="dk1"/>
                </a:solidFill>
              </a:rPr>
              <a:t>React.js</a:t>
            </a:r>
            <a:r>
              <a:rPr lang="zh-TW">
                <a:solidFill>
                  <a:schemeClr val="dk1"/>
                </a:solidFill>
              </a:rPr>
              <a:t> to create a dynamic and responsive user interface. The design prioritizes usability, featuring dropdown filters for parameter selection and tooltips for enhanced data exploration. This ensures a smooth and intuitive experience for users accessing crime data.</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zh-TW">
                <a:solidFill>
                  <a:schemeClr val="dk1"/>
                </a:solidFill>
              </a:rPr>
              <a:t>Backend</a:t>
            </a:r>
            <a:r>
              <a:rPr lang="zh-TW">
                <a:solidFill>
                  <a:schemeClr val="dk1"/>
                </a:solidFill>
              </a:rPr>
              <a:t>:</a:t>
            </a:r>
            <a:br>
              <a:rPr lang="zh-TW">
                <a:solidFill>
                  <a:schemeClr val="dk1"/>
                </a:solidFill>
              </a:rPr>
            </a:br>
            <a:r>
              <a:rPr lang="zh-TW">
                <a:solidFill>
                  <a:schemeClr val="dk1"/>
                </a:solidFill>
              </a:rPr>
              <a:t>The backend is developed using </a:t>
            </a:r>
            <a:r>
              <a:rPr b="1" lang="zh-TW">
                <a:solidFill>
                  <a:schemeClr val="dk1"/>
                </a:solidFill>
              </a:rPr>
              <a:t>FastAPI</a:t>
            </a:r>
            <a:r>
              <a:rPr lang="zh-TW">
                <a:solidFill>
                  <a:schemeClr val="dk1"/>
                </a:solidFill>
              </a:rPr>
              <a:t>, chosen for its high performance and seamless integration with Python. It enables efficient data processing and serves as the foundation to handle user requests and deliver real-time crime insights.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zh-TW">
                <a:solidFill>
                  <a:schemeClr val="dk1"/>
                </a:solidFill>
              </a:rPr>
              <a:t>Database</a:t>
            </a:r>
            <a:r>
              <a:rPr lang="zh-TW">
                <a:solidFill>
                  <a:schemeClr val="dk1"/>
                </a:solidFill>
              </a:rPr>
              <a:t>:</a:t>
            </a:r>
            <a:br>
              <a:rPr lang="zh-TW">
                <a:solidFill>
                  <a:schemeClr val="dk1"/>
                </a:solidFill>
              </a:rPr>
            </a:br>
            <a:r>
              <a:rPr lang="zh-TW">
                <a:solidFill>
                  <a:schemeClr val="dk1"/>
                </a:solidFill>
              </a:rPr>
              <a:t>A </a:t>
            </a:r>
            <a:r>
              <a:rPr b="1" lang="zh-TW">
                <a:solidFill>
                  <a:schemeClr val="dk1"/>
                </a:solidFill>
              </a:rPr>
              <a:t>MySQL</a:t>
            </a:r>
            <a:r>
              <a:rPr lang="zh-TW">
                <a:solidFill>
                  <a:schemeClr val="dk1"/>
                </a:solidFill>
              </a:rPr>
              <a:t> database is used to store structured crime data, hosted on </a:t>
            </a:r>
            <a:r>
              <a:rPr b="1" lang="zh-TW">
                <a:solidFill>
                  <a:schemeClr val="dk1"/>
                </a:solidFill>
              </a:rPr>
              <a:t>AWS RDS</a:t>
            </a:r>
            <a:r>
              <a:rPr lang="zh-TW">
                <a:solidFill>
                  <a:schemeClr val="dk1"/>
                </a:solidFill>
              </a:rPr>
              <a:t> for scalability and reliability. Also, </a:t>
            </a:r>
            <a:r>
              <a:rPr lang="zh-TW" sz="1150">
                <a:solidFill>
                  <a:srgbClr val="F5F5F5"/>
                </a:solidFill>
                <a:highlight>
                  <a:srgbClr val="262626"/>
                </a:highlight>
                <a:latin typeface="Roboto"/>
                <a:ea typeface="Roboto"/>
                <a:cs typeface="Roboto"/>
                <a:sym typeface="Roboto"/>
              </a:rPr>
              <a:t>Amazon EventBridge and Lambda to update the data every night.</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zh-TW">
                <a:solidFill>
                  <a:schemeClr val="dk1"/>
                </a:solidFill>
              </a:rPr>
              <a:t>Visualization</a:t>
            </a:r>
            <a:r>
              <a:rPr lang="zh-TW">
                <a:solidFill>
                  <a:schemeClr val="dk1"/>
                </a:solidFill>
              </a:rPr>
              <a:t>:</a:t>
            </a:r>
            <a:br>
              <a:rPr lang="zh-TW">
                <a:solidFill>
                  <a:schemeClr val="dk1"/>
                </a:solidFill>
              </a:rPr>
            </a:br>
            <a:r>
              <a:rPr lang="zh-TW">
                <a:solidFill>
                  <a:schemeClr val="dk1"/>
                </a:solidFill>
              </a:rPr>
              <a:t>Interactive charts and maps are implemented to provide clear and insightful visualizations of crime trends and distributions. These tools empower users to analyze crime data effectively and identify patterns.</a:t>
            </a:r>
            <a:endParaRPr>
              <a:solidFill>
                <a:schemeClr val="dk1"/>
              </a:solidFill>
            </a:endParaRPr>
          </a:p>
          <a:p>
            <a:pPr indent="0" lvl="0" marL="0" rtl="0" algn="l">
              <a:lnSpc>
                <a:spcPct val="115000"/>
              </a:lnSpc>
              <a:spcBef>
                <a:spcPts val="1200"/>
              </a:spcBef>
              <a:spcAft>
                <a:spcPts val="1200"/>
              </a:spcAft>
              <a:buNone/>
            </a:pPr>
            <a:r>
              <a:rPr b="1" lang="zh-TW">
                <a:solidFill>
                  <a:schemeClr val="dk1"/>
                </a:solidFill>
              </a:rPr>
              <a:t>Deployment</a:t>
            </a:r>
            <a:r>
              <a:rPr lang="zh-TW">
                <a:solidFill>
                  <a:schemeClr val="dk1"/>
                </a:solidFill>
              </a:rPr>
              <a:t>:</a:t>
            </a:r>
            <a:br>
              <a:rPr lang="zh-TW">
                <a:solidFill>
                  <a:schemeClr val="dk1"/>
                </a:solidFill>
              </a:rPr>
            </a:br>
            <a:r>
              <a:rPr lang="zh-TW">
                <a:solidFill>
                  <a:schemeClr val="dk1"/>
                </a:solidFill>
              </a:rPr>
              <a:t>The application is deployed on </a:t>
            </a:r>
            <a:r>
              <a:rPr b="1" lang="zh-TW">
                <a:solidFill>
                  <a:schemeClr val="dk1"/>
                </a:solidFill>
              </a:rPr>
              <a:t>AWS EC2</a:t>
            </a:r>
            <a:r>
              <a:rPr lang="zh-TW">
                <a:solidFill>
                  <a:schemeClr val="dk1"/>
                </a:solidFill>
              </a:rPr>
              <a:t> instances, leveraging the cloud’s flexibility and scalability to ensure consistent performance and availability for users.</a:t>
            </a:r>
            <a:endParaRPr b="1" sz="180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1ceac4a83c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1ceac4a83c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1b81511242_2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1b81511242_2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zh-TW">
                <a:solidFill>
                  <a:schemeClr val="dk1"/>
                </a:solidFill>
              </a:rPr>
              <a:t>The </a:t>
            </a:r>
            <a:r>
              <a:rPr b="1" lang="zh-TW">
                <a:solidFill>
                  <a:schemeClr val="dk1"/>
                </a:solidFill>
              </a:rPr>
              <a:t>Linear Regression Graph</a:t>
            </a:r>
            <a:r>
              <a:rPr lang="zh-TW">
                <a:solidFill>
                  <a:schemeClr val="dk1"/>
                </a:solidFill>
              </a:rPr>
              <a:t> illustrates weekly crime totals for various offenses over the past two years, alongside projections for future trends. This visualization highlights historical patterns and provides predictive insights tailored to the selected crime type, enabling users to identify trends over time and anticipate future crime occurrences.</a:t>
            </a:r>
            <a:endParaRPr>
              <a:solidFill>
                <a:schemeClr val="dk1"/>
              </a:solidFill>
            </a:endParaRPr>
          </a:p>
          <a:p>
            <a:pPr indent="0" lvl="0" marL="0" rtl="0" algn="l">
              <a:lnSpc>
                <a:spcPct val="115000"/>
              </a:lnSpc>
              <a:spcBef>
                <a:spcPts val="1200"/>
              </a:spcBef>
              <a:spcAft>
                <a:spcPts val="0"/>
              </a:spcAft>
              <a:buNone/>
            </a:pPr>
            <a:r>
              <a:rPr lang="zh-TW">
                <a:solidFill>
                  <a:schemeClr val="dk1"/>
                </a:solidFill>
              </a:rPr>
              <a:t>Complementing the graph, the </a:t>
            </a:r>
            <a:r>
              <a:rPr b="1" lang="zh-TW">
                <a:solidFill>
                  <a:schemeClr val="dk1"/>
                </a:solidFill>
              </a:rPr>
              <a:t>Crime Prediction Table</a:t>
            </a:r>
            <a:r>
              <a:rPr lang="zh-TW">
                <a:solidFill>
                  <a:schemeClr val="dk1"/>
                </a:solidFill>
              </a:rPr>
              <a:t> offers a detailed breakdown of projected crime statistics across different regions and time frames. Together, these tools empower users to effectively assess safety risks and make well-informed decisions, whether for personal security, urban planning, or resource allocation. The </a:t>
            </a:r>
            <a:r>
              <a:rPr b="1" lang="zh-TW">
                <a:solidFill>
                  <a:schemeClr val="dk1"/>
                </a:solidFill>
              </a:rPr>
              <a:t>XGBoost</a:t>
            </a:r>
            <a:r>
              <a:rPr lang="zh-TW">
                <a:solidFill>
                  <a:schemeClr val="dk1"/>
                </a:solidFill>
              </a:rPr>
              <a:t> algorithm enhances the advanced analytics capabilities on the Crime Prediction page, delivering precise forecasts through a robust and efficient machine learning model.</a:t>
            </a:r>
            <a:endParaRPr>
              <a:solidFill>
                <a:schemeClr val="dk1"/>
              </a:solidFill>
            </a:endParaRPr>
          </a:p>
          <a:p>
            <a:pPr indent="0" lvl="0" marL="0" rtl="0" algn="l">
              <a:lnSpc>
                <a:spcPct val="115000"/>
              </a:lnSpc>
              <a:spcBef>
                <a:spcPts val="1200"/>
              </a:spcBef>
              <a:spcAft>
                <a:spcPts val="1200"/>
              </a:spcAft>
              <a:buClr>
                <a:schemeClr val="dk1"/>
              </a:buClr>
              <a:buSzPts val="1100"/>
              <a:buFont typeface="Arial"/>
              <a:buNone/>
            </a:pPr>
            <a:r>
              <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zh-TW"/>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6.png"/><Relationship Id="rId7"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598500" y="1458250"/>
            <a:ext cx="79470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zh-TW" sz="4000"/>
              <a:t>D.C. Crime Insights Application</a:t>
            </a:r>
            <a:endParaRPr b="1" sz="4000"/>
          </a:p>
        </p:txBody>
      </p:sp>
      <p:sp>
        <p:nvSpPr>
          <p:cNvPr id="129" name="Google Shape;129;p13"/>
          <p:cNvSpPr txBox="1"/>
          <p:nvPr>
            <p:ph idx="1" type="subTitle"/>
          </p:nvPr>
        </p:nvSpPr>
        <p:spPr>
          <a:xfrm>
            <a:off x="1908600" y="2841650"/>
            <a:ext cx="5326800" cy="522600"/>
          </a:xfrm>
          <a:prstGeom prst="rect">
            <a:avLst/>
          </a:prstGeom>
        </p:spPr>
        <p:txBody>
          <a:bodyPr anchorCtr="0" anchor="t" bIns="91425" lIns="91425" spcFirstLastPara="1" rIns="91425" wrap="square" tIns="91425">
            <a:normAutofit fontScale="85000"/>
          </a:bodyPr>
          <a:lstStyle/>
          <a:p>
            <a:pPr indent="0" lvl="0" marL="0" rtl="0" algn="ctr">
              <a:lnSpc>
                <a:spcPct val="80000"/>
              </a:lnSpc>
              <a:spcBef>
                <a:spcPts val="0"/>
              </a:spcBef>
              <a:spcAft>
                <a:spcPts val="0"/>
              </a:spcAft>
              <a:buNone/>
            </a:pPr>
            <a:r>
              <a:rPr i="1" lang="zh-TW" sz="2080">
                <a:solidFill>
                  <a:srgbClr val="1B2831"/>
                </a:solidFill>
                <a:latin typeface="Arial"/>
                <a:ea typeface="Arial"/>
                <a:cs typeface="Arial"/>
                <a:sym typeface="Arial"/>
              </a:rPr>
              <a:t>Enhancing </a:t>
            </a:r>
            <a:r>
              <a:rPr b="1" i="1" lang="zh-TW" sz="2080">
                <a:solidFill>
                  <a:schemeClr val="accent2"/>
                </a:solidFill>
                <a:latin typeface="Arial"/>
                <a:ea typeface="Arial"/>
                <a:cs typeface="Arial"/>
                <a:sym typeface="Arial"/>
              </a:rPr>
              <a:t>Safety</a:t>
            </a:r>
            <a:r>
              <a:rPr i="1" lang="zh-TW" sz="2080">
                <a:latin typeface="Arial"/>
                <a:ea typeface="Arial"/>
                <a:cs typeface="Arial"/>
                <a:sym typeface="Arial"/>
              </a:rPr>
              <a:t> </a:t>
            </a:r>
            <a:r>
              <a:rPr i="1" lang="zh-TW" sz="2080">
                <a:solidFill>
                  <a:srgbClr val="1B2831"/>
                </a:solidFill>
                <a:latin typeface="Arial"/>
                <a:ea typeface="Arial"/>
                <a:cs typeface="Arial"/>
                <a:sym typeface="Arial"/>
              </a:rPr>
              <a:t>and </a:t>
            </a:r>
            <a:r>
              <a:rPr b="1" i="1" lang="zh-TW" sz="2080">
                <a:solidFill>
                  <a:schemeClr val="accent2"/>
                </a:solidFill>
                <a:latin typeface="Arial"/>
                <a:ea typeface="Arial"/>
                <a:cs typeface="Arial"/>
                <a:sym typeface="Arial"/>
              </a:rPr>
              <a:t>Awareness</a:t>
            </a:r>
            <a:r>
              <a:rPr i="1" lang="zh-TW" sz="2080">
                <a:latin typeface="Arial"/>
                <a:ea typeface="Arial"/>
                <a:cs typeface="Arial"/>
                <a:sym typeface="Arial"/>
              </a:rPr>
              <a:t> </a:t>
            </a:r>
            <a:r>
              <a:rPr i="1" lang="zh-TW" sz="2080">
                <a:solidFill>
                  <a:srgbClr val="1B2831"/>
                </a:solidFill>
                <a:latin typeface="Arial"/>
                <a:ea typeface="Arial"/>
                <a:cs typeface="Arial"/>
                <a:sym typeface="Arial"/>
              </a:rPr>
              <a:t>in D.C. Area</a:t>
            </a:r>
            <a:endParaRPr i="1">
              <a:solidFill>
                <a:srgbClr val="1B2831"/>
              </a:solidFill>
            </a:endParaRPr>
          </a:p>
        </p:txBody>
      </p:sp>
      <p:pic>
        <p:nvPicPr>
          <p:cNvPr id="130" name="Google Shape;130;p13"/>
          <p:cNvPicPr preferRelativeResize="0"/>
          <p:nvPr/>
        </p:nvPicPr>
        <p:blipFill>
          <a:blip r:embed="rId3">
            <a:alphaModFix/>
          </a:blip>
          <a:stretch>
            <a:fillRect/>
          </a:stretch>
        </p:blipFill>
        <p:spPr>
          <a:xfrm>
            <a:off x="7959325" y="3935750"/>
            <a:ext cx="969026" cy="969025"/>
          </a:xfrm>
          <a:prstGeom prst="rect">
            <a:avLst/>
          </a:prstGeom>
          <a:noFill/>
          <a:ln>
            <a:noFill/>
          </a:ln>
        </p:spPr>
      </p:pic>
      <p:pic>
        <p:nvPicPr>
          <p:cNvPr id="131" name="Google Shape;131;p13"/>
          <p:cNvPicPr preferRelativeResize="0"/>
          <p:nvPr/>
        </p:nvPicPr>
        <p:blipFill>
          <a:blip r:embed="rId4">
            <a:alphaModFix/>
          </a:blip>
          <a:stretch>
            <a:fillRect/>
          </a:stretch>
        </p:blipFill>
        <p:spPr>
          <a:xfrm>
            <a:off x="8054913" y="-12"/>
            <a:ext cx="1089075" cy="1089075"/>
          </a:xfrm>
          <a:prstGeom prst="rect">
            <a:avLst/>
          </a:prstGeom>
          <a:noFill/>
          <a:ln>
            <a:noFill/>
          </a:ln>
        </p:spPr>
      </p:pic>
      <p:sp>
        <p:nvSpPr>
          <p:cNvPr id="132" name="Google Shape;132;p13"/>
          <p:cNvSpPr txBox="1"/>
          <p:nvPr/>
        </p:nvSpPr>
        <p:spPr>
          <a:xfrm>
            <a:off x="1171350" y="4129413"/>
            <a:ext cx="6801300" cy="58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zh-TW" sz="1200">
                <a:solidFill>
                  <a:schemeClr val="dk2"/>
                </a:solidFill>
              </a:rPr>
              <a:t>Alex Marrero, Ka Wai Wu, Kuan-Fu Lin, </a:t>
            </a:r>
            <a:br>
              <a:rPr lang="zh-TW" sz="1200">
                <a:solidFill>
                  <a:schemeClr val="dk2"/>
                </a:solidFill>
              </a:rPr>
            </a:br>
            <a:r>
              <a:rPr lang="zh-TW" sz="1200">
                <a:solidFill>
                  <a:schemeClr val="dk2"/>
                </a:solidFill>
              </a:rPr>
              <a:t>Pei-Hsuan Sung (Patty), Venkata Chaitanya Kanakamedala</a:t>
            </a:r>
            <a:endParaRPr sz="12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2"/>
          <p:cNvSpPr txBox="1"/>
          <p:nvPr>
            <p:ph type="title"/>
          </p:nvPr>
        </p:nvSpPr>
        <p:spPr>
          <a:xfrm>
            <a:off x="819150" y="518925"/>
            <a:ext cx="79689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sz="3222"/>
              <a:t>Crime Report Generator</a:t>
            </a:r>
            <a:endParaRPr sz="3222"/>
          </a:p>
        </p:txBody>
      </p:sp>
      <p:pic>
        <p:nvPicPr>
          <p:cNvPr id="202" name="Google Shape;202;p22"/>
          <p:cNvPicPr preferRelativeResize="0"/>
          <p:nvPr/>
        </p:nvPicPr>
        <p:blipFill>
          <a:blip r:embed="rId3">
            <a:alphaModFix/>
          </a:blip>
          <a:stretch>
            <a:fillRect/>
          </a:stretch>
        </p:blipFill>
        <p:spPr>
          <a:xfrm>
            <a:off x="819150" y="1136200"/>
            <a:ext cx="7698898" cy="37629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3"/>
          <p:cNvSpPr txBox="1"/>
          <p:nvPr>
            <p:ph type="title"/>
          </p:nvPr>
        </p:nvSpPr>
        <p:spPr>
          <a:xfrm>
            <a:off x="819150" y="518925"/>
            <a:ext cx="79689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sz="3222"/>
              <a:t>Chatbot</a:t>
            </a:r>
            <a:endParaRPr sz="3222"/>
          </a:p>
        </p:txBody>
      </p:sp>
      <p:sp>
        <p:nvSpPr>
          <p:cNvPr id="208" name="Google Shape;208;p23"/>
          <p:cNvSpPr txBox="1"/>
          <p:nvPr>
            <p:ph idx="1" type="body"/>
          </p:nvPr>
        </p:nvSpPr>
        <p:spPr>
          <a:xfrm>
            <a:off x="819150" y="1277625"/>
            <a:ext cx="7505700" cy="3161100"/>
          </a:xfrm>
          <a:prstGeom prst="rect">
            <a:avLst/>
          </a:prstGeom>
        </p:spPr>
        <p:txBody>
          <a:bodyPr anchorCtr="0" anchor="t" bIns="91425" lIns="91425" spcFirstLastPara="1" rIns="91425" wrap="square" tIns="91425">
            <a:noAutofit/>
          </a:bodyPr>
          <a:lstStyle/>
          <a:p>
            <a:pPr indent="-354012" lvl="0" marL="457200" rtl="0" algn="l">
              <a:spcBef>
                <a:spcPts val="0"/>
              </a:spcBef>
              <a:spcAft>
                <a:spcPts val="0"/>
              </a:spcAft>
              <a:buClr>
                <a:srgbClr val="000000"/>
              </a:buClr>
              <a:buSzPts val="1975"/>
              <a:buFont typeface="Arial"/>
              <a:buChar char="●"/>
            </a:pPr>
            <a:r>
              <a:rPr b="1" lang="zh-TW" sz="1400">
                <a:solidFill>
                  <a:srgbClr val="000000"/>
                </a:solidFill>
                <a:latin typeface="Arial"/>
                <a:ea typeface="Arial"/>
                <a:cs typeface="Arial"/>
                <a:sym typeface="Arial"/>
              </a:rPr>
              <a:t>Natural Language Interface</a:t>
            </a:r>
            <a:r>
              <a:rPr lang="zh-TW" sz="1400">
                <a:solidFill>
                  <a:srgbClr val="000000"/>
                </a:solidFill>
                <a:latin typeface="Arial"/>
                <a:ea typeface="Arial"/>
                <a:cs typeface="Arial"/>
                <a:sym typeface="Arial"/>
              </a:rPr>
              <a:t>: Users can ask questions in plain English, making the system user-friendly and accessible.</a:t>
            </a:r>
            <a:endParaRPr sz="1400">
              <a:solidFill>
                <a:srgbClr val="000000"/>
              </a:solidFill>
              <a:latin typeface="Arial"/>
              <a:ea typeface="Arial"/>
              <a:cs typeface="Arial"/>
              <a:sym typeface="Arial"/>
            </a:endParaRPr>
          </a:p>
          <a:p>
            <a:pPr indent="-354012" lvl="0" marL="457200" rtl="0" algn="l">
              <a:spcBef>
                <a:spcPts val="0"/>
              </a:spcBef>
              <a:spcAft>
                <a:spcPts val="0"/>
              </a:spcAft>
              <a:buClr>
                <a:srgbClr val="000000"/>
              </a:buClr>
              <a:buSzPts val="1975"/>
              <a:buFont typeface="Arial"/>
              <a:buChar char="●"/>
            </a:pPr>
            <a:r>
              <a:rPr b="1" lang="zh-TW" sz="1400">
                <a:solidFill>
                  <a:srgbClr val="000000"/>
                </a:solidFill>
                <a:latin typeface="Arial"/>
                <a:ea typeface="Arial"/>
                <a:cs typeface="Arial"/>
                <a:sym typeface="Arial"/>
              </a:rPr>
              <a:t>Crime Data Insights</a:t>
            </a:r>
            <a:r>
              <a:rPr lang="zh-TW" sz="1400">
                <a:solidFill>
                  <a:srgbClr val="000000"/>
                </a:solidFill>
                <a:latin typeface="Arial"/>
                <a:ea typeface="Arial"/>
                <a:cs typeface="Arial"/>
                <a:sym typeface="Arial"/>
              </a:rPr>
              <a:t>: Processes queries to provide meaningful trends, patterns, and statistical insights from the crime database.</a:t>
            </a:r>
            <a:endParaRPr sz="1400">
              <a:solidFill>
                <a:srgbClr val="000000"/>
              </a:solidFill>
              <a:latin typeface="Arial"/>
              <a:ea typeface="Arial"/>
              <a:cs typeface="Arial"/>
              <a:sym typeface="Arial"/>
            </a:endParaRPr>
          </a:p>
          <a:p>
            <a:pPr indent="-354012" lvl="0" marL="457200" rtl="0" algn="l">
              <a:spcBef>
                <a:spcPts val="0"/>
              </a:spcBef>
              <a:spcAft>
                <a:spcPts val="0"/>
              </a:spcAft>
              <a:buClr>
                <a:srgbClr val="000000"/>
              </a:buClr>
              <a:buSzPts val="1975"/>
              <a:buFont typeface="Arial"/>
              <a:buChar char="●"/>
            </a:pPr>
            <a:r>
              <a:rPr b="1" lang="zh-TW" sz="1400">
                <a:solidFill>
                  <a:srgbClr val="000000"/>
                </a:solidFill>
                <a:latin typeface="Arial"/>
                <a:ea typeface="Arial"/>
                <a:cs typeface="Arial"/>
                <a:sym typeface="Arial"/>
              </a:rPr>
              <a:t>Dynamic SQL Querying</a:t>
            </a:r>
            <a:r>
              <a:rPr lang="zh-TW" sz="1400">
                <a:solidFill>
                  <a:srgbClr val="000000"/>
                </a:solidFill>
                <a:latin typeface="Arial"/>
                <a:ea typeface="Arial"/>
                <a:cs typeface="Arial"/>
                <a:sym typeface="Arial"/>
              </a:rPr>
              <a:t>: Automatically generates and executes SQL queries based on user input, ensuring accurate data retrieval.</a:t>
            </a:r>
            <a:endParaRPr sz="1400">
              <a:solidFill>
                <a:srgbClr val="000000"/>
              </a:solidFill>
              <a:latin typeface="Arial"/>
              <a:ea typeface="Arial"/>
              <a:cs typeface="Arial"/>
              <a:sym typeface="Arial"/>
            </a:endParaRPr>
          </a:p>
          <a:p>
            <a:pPr indent="-354012" lvl="0" marL="457200" rtl="0" algn="l">
              <a:spcBef>
                <a:spcPts val="0"/>
              </a:spcBef>
              <a:spcAft>
                <a:spcPts val="0"/>
              </a:spcAft>
              <a:buClr>
                <a:srgbClr val="000000"/>
              </a:buClr>
              <a:buSzPts val="1975"/>
              <a:buFont typeface="Arial"/>
              <a:buChar char="●"/>
            </a:pPr>
            <a:r>
              <a:rPr b="1" lang="zh-TW" sz="1400">
                <a:solidFill>
                  <a:srgbClr val="000000"/>
                </a:solidFill>
                <a:latin typeface="Arial"/>
                <a:ea typeface="Arial"/>
                <a:cs typeface="Arial"/>
                <a:sym typeface="Arial"/>
              </a:rPr>
              <a:t>Powered by GPT-4</a:t>
            </a:r>
            <a:r>
              <a:rPr lang="zh-TW" sz="1400">
                <a:solidFill>
                  <a:srgbClr val="000000"/>
                </a:solidFill>
                <a:latin typeface="Arial"/>
                <a:ea typeface="Arial"/>
                <a:cs typeface="Arial"/>
                <a:sym typeface="Arial"/>
              </a:rPr>
              <a:t>: Leverages advanced natural language processing to deliver clear, human-like explanations.</a:t>
            </a:r>
            <a:endParaRPr b="1" sz="160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4"/>
          <p:cNvSpPr txBox="1"/>
          <p:nvPr>
            <p:ph idx="1" type="body"/>
          </p:nvPr>
        </p:nvSpPr>
        <p:spPr>
          <a:xfrm>
            <a:off x="819150" y="1277625"/>
            <a:ext cx="7505700" cy="31611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SzPts val="275"/>
              <a:buNone/>
            </a:pPr>
            <a:r>
              <a:rPr b="1" lang="zh-TW" sz="1675">
                <a:solidFill>
                  <a:srgbClr val="000000"/>
                </a:solidFill>
              </a:rPr>
              <a:t>1. Problem Solved:</a:t>
            </a:r>
            <a:endParaRPr b="1" sz="1675">
              <a:solidFill>
                <a:srgbClr val="000000"/>
              </a:solidFill>
            </a:endParaRPr>
          </a:p>
          <a:p>
            <a:pPr indent="-334962" lvl="0" marL="457200" rtl="0" algn="l">
              <a:spcBef>
                <a:spcPts val="1200"/>
              </a:spcBef>
              <a:spcAft>
                <a:spcPts val="0"/>
              </a:spcAft>
              <a:buClr>
                <a:srgbClr val="000000"/>
              </a:buClr>
              <a:buSzPts val="1675"/>
              <a:buFont typeface="Arial"/>
              <a:buChar char="●"/>
            </a:pPr>
            <a:r>
              <a:rPr b="1" lang="zh-TW" sz="1675">
                <a:solidFill>
                  <a:srgbClr val="000000"/>
                </a:solidFill>
              </a:rPr>
              <a:t>Challenge:</a:t>
            </a:r>
            <a:r>
              <a:rPr lang="zh-TW" sz="1675">
                <a:solidFill>
                  <a:srgbClr val="000000"/>
                </a:solidFill>
              </a:rPr>
              <a:t> Ensure safety by avoiding crime-prone areas during route planning.</a:t>
            </a:r>
            <a:endParaRPr sz="1675">
              <a:solidFill>
                <a:srgbClr val="000000"/>
              </a:solidFill>
            </a:endParaRPr>
          </a:p>
          <a:p>
            <a:pPr indent="-334962" lvl="0" marL="457200" rtl="0" algn="l">
              <a:spcBef>
                <a:spcPts val="0"/>
              </a:spcBef>
              <a:spcAft>
                <a:spcPts val="0"/>
              </a:spcAft>
              <a:buClr>
                <a:srgbClr val="000000"/>
              </a:buClr>
              <a:buSzPts val="1675"/>
              <a:buFont typeface="Arial"/>
              <a:buChar char="●"/>
            </a:pPr>
            <a:r>
              <a:rPr b="1" lang="zh-TW" sz="1675">
                <a:solidFill>
                  <a:srgbClr val="000000"/>
                </a:solidFill>
              </a:rPr>
              <a:t>Solution:</a:t>
            </a:r>
            <a:r>
              <a:rPr lang="zh-TW" sz="1675">
                <a:solidFill>
                  <a:srgbClr val="000000"/>
                </a:solidFill>
              </a:rPr>
              <a:t> Integrate real-time crime data with dynamic route adjustment.</a:t>
            </a:r>
            <a:endParaRPr sz="1675">
              <a:solidFill>
                <a:srgbClr val="000000"/>
              </a:solidFill>
            </a:endParaRPr>
          </a:p>
          <a:p>
            <a:pPr indent="0" lvl="0" marL="0" rtl="0" algn="l">
              <a:spcBef>
                <a:spcPts val="1200"/>
              </a:spcBef>
              <a:spcAft>
                <a:spcPts val="0"/>
              </a:spcAft>
              <a:buSzPts val="275"/>
              <a:buNone/>
            </a:pPr>
            <a:r>
              <a:rPr b="1" lang="zh-TW" sz="1675">
                <a:solidFill>
                  <a:srgbClr val="000000"/>
                </a:solidFill>
              </a:rPr>
              <a:t>2. Crime Data Analysis:</a:t>
            </a:r>
            <a:endParaRPr b="1" sz="1675">
              <a:solidFill>
                <a:srgbClr val="000000"/>
              </a:solidFill>
            </a:endParaRPr>
          </a:p>
          <a:p>
            <a:pPr indent="-334962" lvl="0" marL="457200" rtl="0" algn="l">
              <a:spcBef>
                <a:spcPts val="1200"/>
              </a:spcBef>
              <a:spcAft>
                <a:spcPts val="0"/>
              </a:spcAft>
              <a:buClr>
                <a:srgbClr val="000000"/>
              </a:buClr>
              <a:buSzPts val="1675"/>
              <a:buFont typeface="Calibri"/>
              <a:buChar char="●"/>
            </a:pPr>
            <a:r>
              <a:rPr lang="zh-TW" sz="1675">
                <a:solidFill>
                  <a:srgbClr val="000000"/>
                </a:solidFill>
              </a:rPr>
              <a:t>Fetch recent crime reports from a database.</a:t>
            </a:r>
            <a:endParaRPr sz="1675">
              <a:solidFill>
                <a:srgbClr val="000000"/>
              </a:solidFill>
            </a:endParaRPr>
          </a:p>
          <a:p>
            <a:pPr indent="-334962" lvl="0" marL="457200" rtl="0" algn="l">
              <a:spcBef>
                <a:spcPts val="0"/>
              </a:spcBef>
              <a:spcAft>
                <a:spcPts val="0"/>
              </a:spcAft>
              <a:buClr>
                <a:srgbClr val="000000"/>
              </a:buClr>
              <a:buSzPts val="1675"/>
              <a:buFont typeface="Arial"/>
              <a:buChar char="●"/>
            </a:pPr>
            <a:r>
              <a:rPr lang="zh-TW" sz="1675">
                <a:solidFill>
                  <a:srgbClr val="000000"/>
                </a:solidFill>
              </a:rPr>
              <a:t>Cluster crime locations using </a:t>
            </a:r>
            <a:r>
              <a:rPr b="1" lang="zh-TW" sz="1675">
                <a:solidFill>
                  <a:srgbClr val="000000"/>
                </a:solidFill>
              </a:rPr>
              <a:t>DBSCAN</a:t>
            </a:r>
            <a:endParaRPr sz="1675">
              <a:solidFill>
                <a:srgbClr val="000000"/>
              </a:solidFill>
            </a:endParaRPr>
          </a:p>
          <a:p>
            <a:pPr indent="-334962" lvl="0" marL="457200" rtl="0" algn="l">
              <a:spcBef>
                <a:spcPts val="0"/>
              </a:spcBef>
              <a:spcAft>
                <a:spcPts val="0"/>
              </a:spcAft>
              <a:buClr>
                <a:srgbClr val="000000"/>
              </a:buClr>
              <a:buSzPts val="1675"/>
              <a:buFont typeface="Calibri"/>
              <a:buChar char="●"/>
            </a:pPr>
            <a:r>
              <a:rPr lang="zh-TW" sz="1675">
                <a:solidFill>
                  <a:srgbClr val="000000"/>
                </a:solidFill>
              </a:rPr>
              <a:t>Identify dangerous zones based on proximity and frequency.</a:t>
            </a:r>
            <a:endParaRPr sz="1675">
              <a:solidFill>
                <a:srgbClr val="000000"/>
              </a:solidFill>
            </a:endParaRPr>
          </a:p>
          <a:p>
            <a:pPr indent="-334962" lvl="0" marL="457200" rtl="0" algn="l">
              <a:spcBef>
                <a:spcPts val="0"/>
              </a:spcBef>
              <a:spcAft>
                <a:spcPts val="0"/>
              </a:spcAft>
              <a:buClr>
                <a:srgbClr val="000000"/>
              </a:buClr>
              <a:buSzPts val="1675"/>
              <a:buFont typeface="Arial"/>
              <a:buChar char="●"/>
            </a:pPr>
            <a:r>
              <a:rPr lang="zh-TW" sz="1675">
                <a:solidFill>
                  <a:srgbClr val="000000"/>
                </a:solidFill>
              </a:rPr>
              <a:t>Use </a:t>
            </a:r>
            <a:r>
              <a:rPr b="1" lang="zh-TW" sz="1675">
                <a:solidFill>
                  <a:srgbClr val="000000"/>
                </a:solidFill>
              </a:rPr>
              <a:t>Google Maps Directions API</a:t>
            </a:r>
            <a:r>
              <a:rPr lang="zh-TW" sz="1675">
                <a:solidFill>
                  <a:srgbClr val="000000"/>
                </a:solidFill>
              </a:rPr>
              <a:t> to calculate the initial route.</a:t>
            </a:r>
            <a:endParaRPr sz="625"/>
          </a:p>
        </p:txBody>
      </p:sp>
      <p:sp>
        <p:nvSpPr>
          <p:cNvPr id="214" name="Google Shape;214;p24"/>
          <p:cNvSpPr txBox="1"/>
          <p:nvPr>
            <p:ph type="title"/>
          </p:nvPr>
        </p:nvSpPr>
        <p:spPr>
          <a:xfrm>
            <a:off x="819150" y="518925"/>
            <a:ext cx="79689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sz="3222"/>
              <a:t>Safe Routing</a:t>
            </a:r>
            <a:endParaRPr sz="3222"/>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5"/>
          <p:cNvSpPr txBox="1"/>
          <p:nvPr>
            <p:ph type="title"/>
          </p:nvPr>
        </p:nvSpPr>
        <p:spPr>
          <a:xfrm>
            <a:off x="819150" y="518925"/>
            <a:ext cx="75057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Difficulties and Solutions</a:t>
            </a:r>
            <a:endParaRPr/>
          </a:p>
        </p:txBody>
      </p:sp>
      <p:sp>
        <p:nvSpPr>
          <p:cNvPr id="220" name="Google Shape;220;p25"/>
          <p:cNvSpPr txBox="1"/>
          <p:nvPr>
            <p:ph idx="1" type="body"/>
          </p:nvPr>
        </p:nvSpPr>
        <p:spPr>
          <a:xfrm>
            <a:off x="774650" y="1215525"/>
            <a:ext cx="5806800" cy="3542100"/>
          </a:xfrm>
          <a:prstGeom prst="rect">
            <a:avLst/>
          </a:prstGeom>
        </p:spPr>
        <p:txBody>
          <a:bodyPr anchorCtr="0" anchor="t" bIns="91425" lIns="91425" spcFirstLastPara="1" rIns="91425" wrap="square" tIns="91425">
            <a:normAutofit/>
          </a:bodyPr>
          <a:lstStyle/>
          <a:p>
            <a:pPr indent="-342900" lvl="0" marL="457200" rtl="0" algn="l">
              <a:spcBef>
                <a:spcPts val="1200"/>
              </a:spcBef>
              <a:spcAft>
                <a:spcPts val="0"/>
              </a:spcAft>
              <a:buClr>
                <a:srgbClr val="222222"/>
              </a:buClr>
              <a:buSzPts val="1800"/>
              <a:buFont typeface="Arial"/>
              <a:buChar char="●"/>
            </a:pPr>
            <a:r>
              <a:rPr lang="zh-TW" sz="1800">
                <a:solidFill>
                  <a:srgbClr val="222222"/>
                </a:solidFill>
              </a:rPr>
              <a:t>Diverse Team Backgrounds:</a:t>
            </a:r>
            <a:br>
              <a:rPr lang="zh-TW" sz="1800">
                <a:solidFill>
                  <a:srgbClr val="222222"/>
                </a:solidFill>
              </a:rPr>
            </a:br>
            <a:r>
              <a:rPr lang="zh-TW" sz="1800">
                <a:solidFill>
                  <a:srgbClr val="222222"/>
                </a:solidFill>
              </a:rPr>
              <a:t>Lack of Familiarity with Field - Frontend, Deployment</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S</a:t>
            </a:r>
            <a:r>
              <a:rPr lang="zh-TW" sz="1800">
                <a:solidFill>
                  <a:srgbClr val="222222"/>
                </a:solidFill>
              </a:rPr>
              <a:t>calability</a:t>
            </a:r>
            <a:r>
              <a:rPr lang="zh-TW" sz="1800">
                <a:solidFill>
                  <a:srgbClr val="222222"/>
                </a:solidFill>
              </a:rPr>
              <a:t> Issues</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Limited Cloud Resources</a:t>
            </a:r>
            <a:endParaRPr sz="1800">
              <a:solidFill>
                <a:srgbClr val="22222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6"/>
          <p:cNvSpPr txBox="1"/>
          <p:nvPr>
            <p:ph type="title"/>
          </p:nvPr>
        </p:nvSpPr>
        <p:spPr>
          <a:xfrm>
            <a:off x="819150" y="2041825"/>
            <a:ext cx="7505700" cy="954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TW" sz="5000"/>
              <a:t>Demonstration</a:t>
            </a:r>
            <a:endParaRPr b="1" sz="5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7"/>
          <p:cNvSpPr txBox="1"/>
          <p:nvPr>
            <p:ph type="title"/>
          </p:nvPr>
        </p:nvSpPr>
        <p:spPr>
          <a:xfrm>
            <a:off x="819150" y="2041825"/>
            <a:ext cx="7505700" cy="954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TW" sz="5000"/>
              <a:t>Lessons</a:t>
            </a:r>
            <a:endParaRPr b="1" sz="5000"/>
          </a:p>
          <a:p>
            <a:pPr indent="0" lvl="0" marL="0" rtl="0" algn="ctr">
              <a:spcBef>
                <a:spcPts val="0"/>
              </a:spcBef>
              <a:spcAft>
                <a:spcPts val="0"/>
              </a:spcAft>
              <a:buNone/>
            </a:pPr>
            <a:r>
              <a:rPr b="1" lang="zh-TW" sz="5000"/>
              <a:t>Learned &amp; Reflection</a:t>
            </a:r>
            <a:endParaRPr b="1" sz="5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2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Lessons Learned</a:t>
            </a:r>
            <a:endParaRPr/>
          </a:p>
        </p:txBody>
      </p:sp>
      <p:sp>
        <p:nvSpPr>
          <p:cNvPr id="236" name="Google Shape;236;p28"/>
          <p:cNvSpPr txBox="1"/>
          <p:nvPr>
            <p:ph idx="1" type="body"/>
          </p:nvPr>
        </p:nvSpPr>
        <p:spPr>
          <a:xfrm>
            <a:off x="819150" y="1800200"/>
            <a:ext cx="7505700" cy="24480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030712"/>
              </a:buClr>
              <a:buSzPts val="1400"/>
              <a:buFont typeface="Arial"/>
              <a:buChar char="●"/>
            </a:pPr>
            <a:r>
              <a:rPr b="1" lang="zh-TW" sz="1400">
                <a:solidFill>
                  <a:srgbClr val="030712"/>
                </a:solidFill>
                <a:highlight>
                  <a:srgbClr val="FFFFFF"/>
                </a:highlight>
                <a:latin typeface="Arial"/>
                <a:ea typeface="Arial"/>
                <a:cs typeface="Arial"/>
                <a:sym typeface="Arial"/>
              </a:rPr>
              <a:t>Testing Results</a:t>
            </a:r>
            <a:endParaRPr b="1" sz="1400">
              <a:solidFill>
                <a:srgbClr val="030712"/>
              </a:solidFill>
              <a:highlight>
                <a:srgbClr val="FFFFFF"/>
              </a:highlight>
              <a:latin typeface="Arial"/>
              <a:ea typeface="Arial"/>
              <a:cs typeface="Arial"/>
              <a:sym typeface="Arial"/>
            </a:endParaRPr>
          </a:p>
          <a:p>
            <a:pPr indent="-317500" lvl="1" marL="9144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Route overlaps in low-crime areas validated algorithm</a:t>
            </a:r>
            <a:endParaRPr sz="1400">
              <a:solidFill>
                <a:srgbClr val="030712"/>
              </a:solidFill>
              <a:highlight>
                <a:srgbClr val="FFFFFF"/>
              </a:highlight>
              <a:latin typeface="Arial"/>
              <a:ea typeface="Arial"/>
              <a:cs typeface="Arial"/>
              <a:sym typeface="Arial"/>
            </a:endParaRPr>
          </a:p>
          <a:p>
            <a:pPr indent="-317500" lvl="1" marL="9144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Waypoint restrictions confirmed effective</a:t>
            </a:r>
            <a:endParaRPr sz="1400">
              <a:solidFill>
                <a:srgbClr val="030712"/>
              </a:solidFill>
              <a:highlight>
                <a:srgbClr val="FFFFFF"/>
              </a:highlight>
              <a:latin typeface="Arial"/>
              <a:ea typeface="Arial"/>
              <a:cs typeface="Arial"/>
              <a:sym typeface="Arial"/>
            </a:endParaRPr>
          </a:p>
          <a:p>
            <a:pPr indent="0" lvl="0" marL="0" rtl="0" algn="l">
              <a:spcBef>
                <a:spcPts val="600"/>
              </a:spcBef>
              <a:spcAft>
                <a:spcPts val="0"/>
              </a:spcAft>
              <a:buNone/>
            </a:pPr>
            <a:r>
              <a:t/>
            </a:r>
            <a:endParaRPr sz="1400">
              <a:solidFill>
                <a:srgbClr val="030712"/>
              </a:solidFill>
              <a:highlight>
                <a:srgbClr val="FFFFFF"/>
              </a:highlight>
              <a:latin typeface="Arial"/>
              <a:ea typeface="Arial"/>
              <a:cs typeface="Arial"/>
              <a:sym typeface="Arial"/>
            </a:endParaRPr>
          </a:p>
          <a:p>
            <a:pPr indent="-317500" lvl="0" marL="457200" rtl="0" algn="l">
              <a:spcBef>
                <a:spcPts val="0"/>
              </a:spcBef>
              <a:spcAft>
                <a:spcPts val="0"/>
              </a:spcAft>
              <a:buClr>
                <a:srgbClr val="030712"/>
              </a:buClr>
              <a:buSzPts val="1400"/>
              <a:buFont typeface="Arial"/>
              <a:buChar char="●"/>
            </a:pPr>
            <a:r>
              <a:rPr b="1" lang="zh-TW" sz="1400">
                <a:solidFill>
                  <a:srgbClr val="030712"/>
                </a:solidFill>
                <a:highlight>
                  <a:srgbClr val="FFFFFF"/>
                </a:highlight>
                <a:latin typeface="Arial"/>
                <a:ea typeface="Arial"/>
                <a:cs typeface="Arial"/>
                <a:sym typeface="Arial"/>
              </a:rPr>
              <a:t>API Management</a:t>
            </a:r>
            <a:endParaRPr b="1" sz="1400">
              <a:solidFill>
                <a:srgbClr val="030712"/>
              </a:solidFill>
              <a:highlight>
                <a:srgbClr val="FFFFFF"/>
              </a:highlight>
              <a:latin typeface="Arial"/>
              <a:ea typeface="Arial"/>
              <a:cs typeface="Arial"/>
              <a:sym typeface="Arial"/>
            </a:endParaRPr>
          </a:p>
          <a:p>
            <a:pPr indent="-317500" lvl="1" marL="9144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ChatBot token limits optimized</a:t>
            </a:r>
            <a:endParaRPr sz="1400">
              <a:solidFill>
                <a:srgbClr val="030712"/>
              </a:solidFill>
              <a:highlight>
                <a:srgbClr val="FFFFFF"/>
              </a:highlight>
              <a:latin typeface="Arial"/>
              <a:ea typeface="Arial"/>
              <a:cs typeface="Arial"/>
              <a:sym typeface="Arial"/>
            </a:endParaRPr>
          </a:p>
          <a:p>
            <a:pPr indent="-317500" lvl="1" marL="9144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Langchain monitoring implemented.</a:t>
            </a:r>
            <a:endParaRPr sz="1400">
              <a:solidFill>
                <a:srgbClr val="030712"/>
              </a:solidFill>
              <a:highlight>
                <a:srgbClr val="FFFFFF"/>
              </a:highlight>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9"/>
          <p:cNvSpPr txBox="1"/>
          <p:nvPr>
            <p:ph type="title"/>
          </p:nvPr>
        </p:nvSpPr>
        <p:spPr>
          <a:xfrm>
            <a:off x="819150" y="45345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Reflection and Retrospective</a:t>
            </a:r>
            <a:endParaRPr/>
          </a:p>
        </p:txBody>
      </p:sp>
      <p:sp>
        <p:nvSpPr>
          <p:cNvPr id="242" name="Google Shape;242;p29"/>
          <p:cNvSpPr txBox="1"/>
          <p:nvPr/>
        </p:nvSpPr>
        <p:spPr>
          <a:xfrm>
            <a:off x="2084425" y="3832950"/>
            <a:ext cx="36960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dk2"/>
              </a:solidFill>
              <a:latin typeface="Calibri"/>
              <a:ea typeface="Calibri"/>
              <a:cs typeface="Calibri"/>
              <a:sym typeface="Calibri"/>
            </a:endParaRPr>
          </a:p>
        </p:txBody>
      </p:sp>
      <p:grpSp>
        <p:nvGrpSpPr>
          <p:cNvPr id="243" name="Google Shape;243;p29"/>
          <p:cNvGrpSpPr/>
          <p:nvPr/>
        </p:nvGrpSpPr>
        <p:grpSpPr>
          <a:xfrm>
            <a:off x="565300" y="1276651"/>
            <a:ext cx="2590699" cy="3435182"/>
            <a:chOff x="1056055" y="283725"/>
            <a:chExt cx="2152995" cy="4076400"/>
          </a:xfrm>
        </p:grpSpPr>
        <p:sp>
          <p:nvSpPr>
            <p:cNvPr id="244" name="Google Shape;244;p29"/>
            <p:cNvSpPr/>
            <p:nvPr/>
          </p:nvSpPr>
          <p:spPr>
            <a:xfrm>
              <a:off x="1178650" y="283725"/>
              <a:ext cx="2030400" cy="4076400"/>
            </a:xfrm>
            <a:prstGeom prst="rect">
              <a:avLst/>
            </a:prstGeom>
            <a:solidFill>
              <a:srgbClr val="FFE5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9"/>
            <p:cNvSpPr/>
            <p:nvPr/>
          </p:nvSpPr>
          <p:spPr>
            <a:xfrm>
              <a:off x="1178640" y="341750"/>
              <a:ext cx="1987800" cy="721500"/>
            </a:xfrm>
            <a:prstGeom prst="rect">
              <a:avLst/>
            </a:prstGeom>
            <a:solidFill>
              <a:srgbClr val="FFFFFF"/>
            </a:solidFill>
            <a:ln cap="flat" cmpd="sng" w="19050">
              <a:solidFill>
                <a:srgbClr val="1D7E7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9"/>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1D7E75"/>
                </a:solidFill>
                <a:latin typeface="Roboto Medium"/>
                <a:ea typeface="Roboto Medium"/>
                <a:cs typeface="Roboto Medium"/>
                <a:sym typeface="Roboto Medium"/>
              </a:endParaRPr>
            </a:p>
          </p:txBody>
        </p:sp>
        <p:sp>
          <p:nvSpPr>
            <p:cNvPr id="247" name="Google Shape;247;p29"/>
            <p:cNvSpPr/>
            <p:nvPr/>
          </p:nvSpPr>
          <p:spPr>
            <a:xfrm>
              <a:off x="1056055" y="1833149"/>
              <a:ext cx="2030400" cy="25134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030712"/>
                </a:buClr>
                <a:buSzPts val="1100"/>
                <a:buChar char="●"/>
              </a:pPr>
              <a:r>
                <a:rPr lang="zh-TW" sz="1100">
                  <a:solidFill>
                    <a:srgbClr val="030712"/>
                  </a:solidFill>
                </a:rPr>
                <a:t>Core feature implementation</a:t>
              </a:r>
              <a:endParaRPr sz="1100">
                <a:solidFill>
                  <a:srgbClr val="030712"/>
                </a:solidFill>
              </a:endParaRPr>
            </a:p>
            <a:p>
              <a:pPr indent="-228600" lvl="1" marL="914400" rtl="0" algn="l">
                <a:lnSpc>
                  <a:spcPct val="115000"/>
                </a:lnSpc>
                <a:spcBef>
                  <a:spcPts val="0"/>
                </a:spcBef>
                <a:spcAft>
                  <a:spcPts val="0"/>
                </a:spcAft>
                <a:buClr>
                  <a:srgbClr val="030712"/>
                </a:buClr>
                <a:buSzPts val="1000"/>
                <a:buNone/>
              </a:pPr>
              <a:r>
                <a:rPr lang="zh-TW" sz="1000">
                  <a:solidFill>
                    <a:srgbClr val="030712"/>
                  </a:solidFill>
                </a:rPr>
                <a:t>Crime prediction</a:t>
              </a:r>
              <a:endParaRPr sz="1000">
                <a:solidFill>
                  <a:srgbClr val="030712"/>
                </a:solidFill>
              </a:endParaRPr>
            </a:p>
            <a:p>
              <a:pPr indent="-228600" lvl="1" marL="914400" rtl="0" algn="l">
                <a:lnSpc>
                  <a:spcPct val="115000"/>
                </a:lnSpc>
                <a:spcBef>
                  <a:spcPts val="0"/>
                </a:spcBef>
                <a:spcAft>
                  <a:spcPts val="0"/>
                </a:spcAft>
                <a:buClr>
                  <a:srgbClr val="030712"/>
                </a:buClr>
                <a:buSzPts val="1000"/>
                <a:buNone/>
              </a:pPr>
              <a:r>
                <a:rPr lang="zh-TW" sz="1000">
                  <a:solidFill>
                    <a:srgbClr val="030712"/>
                  </a:solidFill>
                </a:rPr>
                <a:t>Safe routing Interactive visualization</a:t>
              </a:r>
              <a:endParaRPr sz="1000">
                <a:solidFill>
                  <a:srgbClr val="030712"/>
                </a:solidFill>
              </a:endParaRPr>
            </a:p>
            <a:p>
              <a:pPr indent="-298450" lvl="0" marL="457200" rtl="0" algn="l">
                <a:lnSpc>
                  <a:spcPct val="115000"/>
                </a:lnSpc>
                <a:spcBef>
                  <a:spcPts val="0"/>
                </a:spcBef>
                <a:spcAft>
                  <a:spcPts val="0"/>
                </a:spcAft>
                <a:buClr>
                  <a:srgbClr val="030712"/>
                </a:buClr>
                <a:buSzPts val="1100"/>
                <a:buChar char="●"/>
              </a:pPr>
              <a:r>
                <a:rPr lang="zh-TW" sz="1100">
                  <a:solidFill>
                    <a:srgbClr val="030712"/>
                  </a:solidFill>
                </a:rPr>
                <a:t>API monitoring system integration</a:t>
              </a:r>
              <a:endParaRPr sz="1100">
                <a:solidFill>
                  <a:srgbClr val="030712"/>
                </a:solidFill>
              </a:endParaRPr>
            </a:p>
            <a:p>
              <a:pPr indent="-298450" lvl="0" marL="457200" rtl="0" algn="l">
                <a:lnSpc>
                  <a:spcPct val="115000"/>
                </a:lnSpc>
                <a:spcBef>
                  <a:spcPts val="0"/>
                </a:spcBef>
                <a:spcAft>
                  <a:spcPts val="0"/>
                </a:spcAft>
                <a:buClr>
                  <a:srgbClr val="030712"/>
                </a:buClr>
                <a:buSzPts val="1100"/>
                <a:buChar char="●"/>
              </a:pPr>
              <a:r>
                <a:rPr lang="zh-TW" sz="1100">
                  <a:solidFill>
                    <a:srgbClr val="030712"/>
                  </a:solidFill>
                </a:rPr>
                <a:t>Scalable architecture deployment</a:t>
              </a:r>
              <a:endParaRPr sz="1100">
                <a:solidFill>
                  <a:srgbClr val="030712"/>
                </a:solidFill>
              </a:endParaRPr>
            </a:p>
          </p:txBody>
        </p:sp>
        <p:sp>
          <p:nvSpPr>
            <p:cNvPr id="248" name="Google Shape;248;p29"/>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zh-TW" sz="1700">
                  <a:solidFill>
                    <a:srgbClr val="1D7E75"/>
                  </a:solidFill>
                  <a:latin typeface="Roboto"/>
                  <a:ea typeface="Roboto"/>
                  <a:cs typeface="Roboto"/>
                  <a:sym typeface="Roboto"/>
                </a:rPr>
                <a:t>Key Achievements</a:t>
              </a:r>
              <a:endParaRPr b="1" sz="1700">
                <a:solidFill>
                  <a:srgbClr val="1D7E75"/>
                </a:solidFill>
                <a:latin typeface="Roboto"/>
                <a:ea typeface="Roboto"/>
                <a:cs typeface="Roboto"/>
                <a:sym typeface="Roboto"/>
              </a:endParaRPr>
            </a:p>
            <a:p>
              <a:pPr indent="0" lvl="0" marL="0" rtl="0" algn="l">
                <a:spcBef>
                  <a:spcPts val="0"/>
                </a:spcBef>
                <a:spcAft>
                  <a:spcPts val="0"/>
                </a:spcAft>
                <a:buNone/>
              </a:pPr>
              <a:r>
                <a:t/>
              </a:r>
              <a:endParaRPr b="1" sz="1700">
                <a:solidFill>
                  <a:srgbClr val="1D7E75"/>
                </a:solidFill>
                <a:latin typeface="Roboto"/>
                <a:ea typeface="Roboto"/>
                <a:cs typeface="Roboto"/>
                <a:sym typeface="Roboto"/>
              </a:endParaRPr>
            </a:p>
            <a:p>
              <a:pPr indent="0" lvl="0" marL="0" rtl="0" algn="l">
                <a:spcBef>
                  <a:spcPts val="0"/>
                </a:spcBef>
                <a:spcAft>
                  <a:spcPts val="0"/>
                </a:spcAft>
                <a:buNone/>
              </a:pPr>
              <a:r>
                <a:t/>
              </a:r>
              <a:endParaRPr b="1" sz="1700">
                <a:solidFill>
                  <a:srgbClr val="1D7E75"/>
                </a:solidFill>
                <a:latin typeface="Roboto"/>
                <a:ea typeface="Roboto"/>
                <a:cs typeface="Roboto"/>
                <a:sym typeface="Roboto"/>
              </a:endParaRPr>
            </a:p>
            <a:p>
              <a:pPr indent="0" lvl="0" marL="0" rtl="0" algn="l">
                <a:spcBef>
                  <a:spcPts val="0"/>
                </a:spcBef>
                <a:spcAft>
                  <a:spcPts val="0"/>
                </a:spcAft>
                <a:buNone/>
              </a:pPr>
              <a:r>
                <a:t/>
              </a:r>
              <a:endParaRPr b="1" sz="1700">
                <a:solidFill>
                  <a:srgbClr val="1D7E75"/>
                </a:solidFill>
                <a:latin typeface="Roboto"/>
                <a:ea typeface="Roboto"/>
                <a:cs typeface="Roboto"/>
                <a:sym typeface="Roboto"/>
              </a:endParaRPr>
            </a:p>
          </p:txBody>
        </p:sp>
        <p:sp>
          <p:nvSpPr>
            <p:cNvPr id="249" name="Google Shape;249;p29"/>
            <p:cNvSpPr/>
            <p:nvPr/>
          </p:nvSpPr>
          <p:spPr>
            <a:xfrm rot="5400000">
              <a:off x="1969126" y="1201108"/>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0" name="Google Shape;250;p29"/>
          <p:cNvSpPr txBox="1"/>
          <p:nvPr/>
        </p:nvSpPr>
        <p:spPr>
          <a:xfrm>
            <a:off x="5124400" y="3863425"/>
            <a:ext cx="36960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00">
              <a:solidFill>
                <a:schemeClr val="dk2"/>
              </a:solidFill>
              <a:latin typeface="Calibri"/>
              <a:ea typeface="Calibri"/>
              <a:cs typeface="Calibri"/>
              <a:sym typeface="Calibri"/>
            </a:endParaRPr>
          </a:p>
        </p:txBody>
      </p:sp>
      <p:grpSp>
        <p:nvGrpSpPr>
          <p:cNvPr id="251" name="Google Shape;251;p29"/>
          <p:cNvGrpSpPr/>
          <p:nvPr/>
        </p:nvGrpSpPr>
        <p:grpSpPr>
          <a:xfrm>
            <a:off x="3242525" y="1276651"/>
            <a:ext cx="2767168" cy="3435182"/>
            <a:chOff x="749273" y="283725"/>
            <a:chExt cx="2299649" cy="4076400"/>
          </a:xfrm>
        </p:grpSpPr>
        <p:sp>
          <p:nvSpPr>
            <p:cNvPr id="252" name="Google Shape;252;p29"/>
            <p:cNvSpPr/>
            <p:nvPr/>
          </p:nvSpPr>
          <p:spPr>
            <a:xfrm>
              <a:off x="896011" y="283725"/>
              <a:ext cx="2030400" cy="4076400"/>
            </a:xfrm>
            <a:prstGeom prst="rect">
              <a:avLst/>
            </a:prstGeom>
            <a:solidFill>
              <a:srgbClr val="FFE5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9"/>
            <p:cNvSpPr/>
            <p:nvPr/>
          </p:nvSpPr>
          <p:spPr>
            <a:xfrm>
              <a:off x="917317" y="356969"/>
              <a:ext cx="1987800" cy="721500"/>
            </a:xfrm>
            <a:prstGeom prst="rect">
              <a:avLst/>
            </a:prstGeom>
            <a:solidFill>
              <a:srgbClr val="FFFFFF"/>
            </a:solidFill>
            <a:ln cap="flat" cmpd="sng" w="19050">
              <a:solidFill>
                <a:srgbClr val="1D7E7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9"/>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1D7E75"/>
                </a:solidFill>
                <a:latin typeface="Roboto Medium"/>
                <a:ea typeface="Roboto Medium"/>
                <a:cs typeface="Roboto Medium"/>
                <a:sym typeface="Roboto Medium"/>
              </a:endParaRPr>
            </a:p>
          </p:txBody>
        </p:sp>
        <p:sp>
          <p:nvSpPr>
            <p:cNvPr id="255" name="Google Shape;255;p29"/>
            <p:cNvSpPr/>
            <p:nvPr/>
          </p:nvSpPr>
          <p:spPr>
            <a:xfrm>
              <a:off x="749273" y="1833149"/>
              <a:ext cx="2030400" cy="25134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030712"/>
                </a:buClr>
                <a:buSzPts val="1100"/>
                <a:buChar char="●"/>
              </a:pPr>
              <a:r>
                <a:rPr lang="zh-TW" sz="1100">
                  <a:solidFill>
                    <a:srgbClr val="030712"/>
                  </a:solidFill>
                </a:rPr>
                <a:t>Sprint objectives alignment</a:t>
              </a:r>
              <a:endParaRPr sz="1100">
                <a:solidFill>
                  <a:srgbClr val="030712"/>
                </a:solidFill>
              </a:endParaRPr>
            </a:p>
            <a:p>
              <a:pPr indent="0" lvl="0" marL="457200" rtl="0" algn="l">
                <a:lnSpc>
                  <a:spcPct val="115000"/>
                </a:lnSpc>
                <a:spcBef>
                  <a:spcPts val="0"/>
                </a:spcBef>
                <a:spcAft>
                  <a:spcPts val="0"/>
                </a:spcAft>
                <a:buNone/>
              </a:pPr>
              <a:r>
                <a:t/>
              </a:r>
              <a:endParaRPr sz="1100">
                <a:solidFill>
                  <a:srgbClr val="030712"/>
                </a:solidFill>
              </a:endParaRPr>
            </a:p>
            <a:p>
              <a:pPr indent="-298450" lvl="0" marL="457200" rtl="0" algn="l">
                <a:lnSpc>
                  <a:spcPct val="115000"/>
                </a:lnSpc>
                <a:spcBef>
                  <a:spcPts val="0"/>
                </a:spcBef>
                <a:spcAft>
                  <a:spcPts val="0"/>
                </a:spcAft>
                <a:buClr>
                  <a:srgbClr val="030712"/>
                </a:buClr>
                <a:buSzPts val="1100"/>
                <a:buChar char="●"/>
              </a:pPr>
              <a:r>
                <a:rPr lang="zh-TW" sz="1100">
                  <a:solidFill>
                    <a:srgbClr val="030712"/>
                  </a:solidFill>
                </a:rPr>
                <a:t>Enhanced UI/UX design</a:t>
              </a:r>
              <a:endParaRPr sz="1100">
                <a:solidFill>
                  <a:srgbClr val="030712"/>
                </a:solidFill>
              </a:endParaRPr>
            </a:p>
            <a:p>
              <a:pPr indent="0" lvl="0" marL="457200" rtl="0" algn="l">
                <a:lnSpc>
                  <a:spcPct val="115000"/>
                </a:lnSpc>
                <a:spcBef>
                  <a:spcPts val="0"/>
                </a:spcBef>
                <a:spcAft>
                  <a:spcPts val="0"/>
                </a:spcAft>
                <a:buNone/>
              </a:pPr>
              <a:r>
                <a:t/>
              </a:r>
              <a:endParaRPr sz="1100">
                <a:solidFill>
                  <a:srgbClr val="030712"/>
                </a:solidFill>
              </a:endParaRPr>
            </a:p>
            <a:p>
              <a:pPr indent="-298450" lvl="0" marL="457200" rtl="0" algn="l">
                <a:lnSpc>
                  <a:spcPct val="115000"/>
                </a:lnSpc>
                <a:spcBef>
                  <a:spcPts val="0"/>
                </a:spcBef>
                <a:spcAft>
                  <a:spcPts val="0"/>
                </a:spcAft>
                <a:buClr>
                  <a:srgbClr val="030712"/>
                </a:buClr>
                <a:buSzPts val="1100"/>
                <a:buChar char="●"/>
              </a:pPr>
              <a:r>
                <a:rPr lang="zh-TW" sz="1100">
                  <a:solidFill>
                    <a:srgbClr val="030712"/>
                  </a:solidFill>
                </a:rPr>
                <a:t>Effective team collaboration</a:t>
              </a:r>
              <a:endParaRPr sz="1100">
                <a:solidFill>
                  <a:srgbClr val="030712"/>
                </a:solidFill>
              </a:endParaRPr>
            </a:p>
            <a:p>
              <a:pPr indent="0" lvl="0" marL="457200" rtl="0" algn="l">
                <a:lnSpc>
                  <a:spcPct val="115000"/>
                </a:lnSpc>
                <a:spcBef>
                  <a:spcPts val="0"/>
                </a:spcBef>
                <a:spcAft>
                  <a:spcPts val="0"/>
                </a:spcAft>
                <a:buNone/>
              </a:pPr>
              <a:r>
                <a:t/>
              </a:r>
              <a:endParaRPr sz="1100">
                <a:solidFill>
                  <a:srgbClr val="030712"/>
                </a:solidFill>
              </a:endParaRPr>
            </a:p>
          </p:txBody>
        </p:sp>
        <p:sp>
          <p:nvSpPr>
            <p:cNvPr id="256" name="Google Shape;256;p29"/>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zh-TW" sz="1700">
                  <a:solidFill>
                    <a:srgbClr val="1D7E75"/>
                  </a:solidFill>
                  <a:latin typeface="Roboto"/>
                  <a:ea typeface="Roboto"/>
                  <a:cs typeface="Roboto"/>
                  <a:sym typeface="Roboto"/>
                </a:rPr>
                <a:t>What Worked Well</a:t>
              </a:r>
              <a:endParaRPr b="1" sz="1700">
                <a:solidFill>
                  <a:srgbClr val="1D7E75"/>
                </a:solidFill>
                <a:latin typeface="Roboto"/>
                <a:ea typeface="Roboto"/>
                <a:cs typeface="Roboto"/>
                <a:sym typeface="Roboto"/>
              </a:endParaRPr>
            </a:p>
          </p:txBody>
        </p:sp>
        <p:sp>
          <p:nvSpPr>
            <p:cNvPr id="257" name="Google Shape;257;p29"/>
            <p:cNvSpPr/>
            <p:nvPr/>
          </p:nvSpPr>
          <p:spPr>
            <a:xfrm rot="5400000">
              <a:off x="1804693" y="1201108"/>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8" name="Google Shape;258;p29"/>
          <p:cNvGrpSpPr/>
          <p:nvPr/>
        </p:nvGrpSpPr>
        <p:grpSpPr>
          <a:xfrm>
            <a:off x="6096225" y="1276651"/>
            <a:ext cx="2658449" cy="3435182"/>
            <a:chOff x="999751" y="283725"/>
            <a:chExt cx="2209299" cy="4076400"/>
          </a:xfrm>
        </p:grpSpPr>
        <p:sp>
          <p:nvSpPr>
            <p:cNvPr id="259" name="Google Shape;259;p29"/>
            <p:cNvSpPr/>
            <p:nvPr/>
          </p:nvSpPr>
          <p:spPr>
            <a:xfrm>
              <a:off x="1178650" y="283725"/>
              <a:ext cx="2030400" cy="4076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9"/>
            <p:cNvSpPr/>
            <p:nvPr/>
          </p:nvSpPr>
          <p:spPr>
            <a:xfrm>
              <a:off x="1178640" y="341750"/>
              <a:ext cx="1987800" cy="721500"/>
            </a:xfrm>
            <a:prstGeom prst="rect">
              <a:avLst/>
            </a:prstGeom>
            <a:solidFill>
              <a:srgbClr val="FFFFFF"/>
            </a:solidFill>
            <a:ln cap="flat" cmpd="sng" w="19050">
              <a:solidFill>
                <a:srgbClr val="1D7E7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9"/>
            <p:cNvSpPr/>
            <p:nvPr/>
          </p:nvSpPr>
          <p:spPr>
            <a:xfrm>
              <a:off x="1233923" y="1225061"/>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1D7E75"/>
                </a:solidFill>
                <a:latin typeface="Roboto Medium"/>
                <a:ea typeface="Roboto Medium"/>
                <a:cs typeface="Roboto Medium"/>
                <a:sym typeface="Roboto Medium"/>
              </a:endParaRPr>
            </a:p>
          </p:txBody>
        </p:sp>
        <p:sp>
          <p:nvSpPr>
            <p:cNvPr id="262" name="Google Shape;262;p29"/>
            <p:cNvSpPr/>
            <p:nvPr/>
          </p:nvSpPr>
          <p:spPr>
            <a:xfrm>
              <a:off x="999751" y="1833149"/>
              <a:ext cx="2190300" cy="2513400"/>
            </a:xfrm>
            <a:prstGeom prst="rect">
              <a:avLst/>
            </a:prstGeom>
            <a:noFill/>
            <a:ln>
              <a:noFill/>
            </a:ln>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030712"/>
                </a:buClr>
                <a:buSzPts val="1100"/>
                <a:buChar char="●"/>
              </a:pPr>
              <a:r>
                <a:rPr lang="zh-TW" sz="1100">
                  <a:solidFill>
                    <a:srgbClr val="030712"/>
                  </a:solidFill>
                </a:rPr>
                <a:t>Complex feature time management</a:t>
              </a:r>
              <a:endParaRPr sz="1100">
                <a:solidFill>
                  <a:srgbClr val="030712"/>
                </a:solidFill>
              </a:endParaRPr>
            </a:p>
            <a:p>
              <a:pPr indent="0" lvl="0" marL="457200" rtl="0" algn="l">
                <a:lnSpc>
                  <a:spcPct val="115000"/>
                </a:lnSpc>
                <a:spcBef>
                  <a:spcPts val="0"/>
                </a:spcBef>
                <a:spcAft>
                  <a:spcPts val="0"/>
                </a:spcAft>
                <a:buNone/>
              </a:pPr>
              <a:r>
                <a:t/>
              </a:r>
              <a:endParaRPr sz="1100">
                <a:solidFill>
                  <a:srgbClr val="030712"/>
                </a:solidFill>
              </a:endParaRPr>
            </a:p>
            <a:p>
              <a:pPr indent="-298450" lvl="0" marL="457200" rtl="0" algn="l">
                <a:lnSpc>
                  <a:spcPct val="115000"/>
                </a:lnSpc>
                <a:spcBef>
                  <a:spcPts val="0"/>
                </a:spcBef>
                <a:spcAft>
                  <a:spcPts val="0"/>
                </a:spcAft>
                <a:buClr>
                  <a:srgbClr val="030712"/>
                </a:buClr>
                <a:buSzPts val="1100"/>
                <a:buChar char="●"/>
              </a:pPr>
              <a:r>
                <a:rPr lang="zh-TW" sz="1100">
                  <a:solidFill>
                    <a:srgbClr val="030712"/>
                  </a:solidFill>
                </a:rPr>
                <a:t>Testing buffer allocation</a:t>
              </a:r>
              <a:endParaRPr sz="1100">
                <a:solidFill>
                  <a:srgbClr val="030712"/>
                </a:solidFill>
              </a:endParaRPr>
            </a:p>
            <a:p>
              <a:pPr indent="0" lvl="0" marL="457200" rtl="0" algn="l">
                <a:lnSpc>
                  <a:spcPct val="115000"/>
                </a:lnSpc>
                <a:spcBef>
                  <a:spcPts val="0"/>
                </a:spcBef>
                <a:spcAft>
                  <a:spcPts val="0"/>
                </a:spcAft>
                <a:buNone/>
              </a:pPr>
              <a:r>
                <a:t/>
              </a:r>
              <a:endParaRPr sz="1100">
                <a:solidFill>
                  <a:srgbClr val="030712"/>
                </a:solidFill>
              </a:endParaRPr>
            </a:p>
            <a:p>
              <a:pPr indent="-298450" lvl="0" marL="457200" rtl="0" algn="l">
                <a:lnSpc>
                  <a:spcPct val="115000"/>
                </a:lnSpc>
                <a:spcBef>
                  <a:spcPts val="0"/>
                </a:spcBef>
                <a:spcAft>
                  <a:spcPts val="0"/>
                </a:spcAft>
                <a:buClr>
                  <a:srgbClr val="030712"/>
                </a:buClr>
                <a:buSzPts val="1100"/>
                <a:buChar char="●"/>
              </a:pPr>
              <a:r>
                <a:rPr lang="zh-TW" sz="1100">
                  <a:solidFill>
                    <a:srgbClr val="030712"/>
                  </a:solidFill>
                </a:rPr>
                <a:t>ML feature task estimation</a:t>
              </a:r>
              <a:endParaRPr sz="1100">
                <a:solidFill>
                  <a:srgbClr val="030712"/>
                </a:solidFill>
              </a:endParaRPr>
            </a:p>
            <a:p>
              <a:pPr indent="0" lvl="0" marL="914400" rtl="0" algn="l">
                <a:lnSpc>
                  <a:spcPct val="115000"/>
                </a:lnSpc>
                <a:spcBef>
                  <a:spcPts val="0"/>
                </a:spcBef>
                <a:spcAft>
                  <a:spcPts val="0"/>
                </a:spcAft>
                <a:buNone/>
              </a:pPr>
              <a:r>
                <a:t/>
              </a:r>
              <a:endParaRPr sz="1100">
                <a:solidFill>
                  <a:srgbClr val="030712"/>
                </a:solidFill>
              </a:endParaRPr>
            </a:p>
          </p:txBody>
        </p:sp>
        <p:sp>
          <p:nvSpPr>
            <p:cNvPr id="263" name="Google Shape;263;p29"/>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zh-TW" sz="1700">
                  <a:solidFill>
                    <a:srgbClr val="1D7E75"/>
                  </a:solidFill>
                  <a:latin typeface="Roboto"/>
                  <a:ea typeface="Roboto"/>
                  <a:cs typeface="Roboto"/>
                  <a:sym typeface="Roboto"/>
                </a:rPr>
                <a:t>Growth Areas</a:t>
              </a:r>
              <a:endParaRPr b="1" sz="1700">
                <a:solidFill>
                  <a:srgbClr val="1D7E75"/>
                </a:solidFill>
                <a:latin typeface="Roboto"/>
                <a:ea typeface="Roboto"/>
                <a:cs typeface="Roboto"/>
                <a:sym typeface="Roboto"/>
              </a:endParaRPr>
            </a:p>
          </p:txBody>
        </p:sp>
        <p:sp>
          <p:nvSpPr>
            <p:cNvPr id="264" name="Google Shape;264;p29"/>
            <p:cNvSpPr/>
            <p:nvPr/>
          </p:nvSpPr>
          <p:spPr>
            <a:xfrm rot="5400000">
              <a:off x="1969126" y="1201108"/>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Future Directions</a:t>
            </a:r>
            <a:endParaRPr/>
          </a:p>
        </p:txBody>
      </p:sp>
      <p:sp>
        <p:nvSpPr>
          <p:cNvPr id="270" name="Google Shape;270;p30"/>
          <p:cNvSpPr txBox="1"/>
          <p:nvPr>
            <p:ph idx="1" type="body"/>
          </p:nvPr>
        </p:nvSpPr>
        <p:spPr>
          <a:xfrm>
            <a:off x="819150" y="1800200"/>
            <a:ext cx="7505700" cy="24480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Mobile-responsive design</a:t>
            </a:r>
            <a:endParaRPr sz="1400">
              <a:solidFill>
                <a:srgbClr val="030712"/>
              </a:solidFill>
              <a:highlight>
                <a:srgbClr val="FFFFFF"/>
              </a:highlight>
              <a:latin typeface="Arial"/>
              <a:ea typeface="Arial"/>
              <a:cs typeface="Arial"/>
              <a:sym typeface="Arial"/>
            </a:endParaRPr>
          </a:p>
          <a:p>
            <a:pPr indent="0" lvl="0" marL="0" rtl="0" algn="l">
              <a:spcBef>
                <a:spcPts val="0"/>
              </a:spcBef>
              <a:spcAft>
                <a:spcPts val="0"/>
              </a:spcAft>
              <a:buNone/>
            </a:pPr>
            <a:r>
              <a:t/>
            </a:r>
            <a:endParaRPr sz="1400">
              <a:solidFill>
                <a:srgbClr val="030712"/>
              </a:solidFill>
              <a:highlight>
                <a:srgbClr val="FFFFFF"/>
              </a:highlight>
              <a:latin typeface="Arial"/>
              <a:ea typeface="Arial"/>
              <a:cs typeface="Arial"/>
              <a:sym typeface="Arial"/>
            </a:endParaRPr>
          </a:p>
          <a:p>
            <a:pPr indent="-317500" lvl="0" marL="4572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Enhanced route optimization</a:t>
            </a:r>
            <a:endParaRPr sz="1400">
              <a:solidFill>
                <a:srgbClr val="030712"/>
              </a:solidFill>
              <a:highlight>
                <a:srgbClr val="FFFFFF"/>
              </a:highlight>
              <a:latin typeface="Arial"/>
              <a:ea typeface="Arial"/>
              <a:cs typeface="Arial"/>
              <a:sym typeface="Arial"/>
            </a:endParaRPr>
          </a:p>
          <a:p>
            <a:pPr indent="0" lvl="0" marL="0" rtl="0" algn="l">
              <a:spcBef>
                <a:spcPts val="0"/>
              </a:spcBef>
              <a:spcAft>
                <a:spcPts val="0"/>
              </a:spcAft>
              <a:buNone/>
            </a:pPr>
            <a:r>
              <a:t/>
            </a:r>
            <a:endParaRPr sz="1400">
              <a:solidFill>
                <a:srgbClr val="030712"/>
              </a:solidFill>
              <a:highlight>
                <a:srgbClr val="FFFFFF"/>
              </a:highlight>
              <a:latin typeface="Arial"/>
              <a:ea typeface="Arial"/>
              <a:cs typeface="Arial"/>
              <a:sym typeface="Arial"/>
            </a:endParaRPr>
          </a:p>
          <a:p>
            <a:pPr indent="-317500" lvl="0" marL="4572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Polynomial regression integration</a:t>
            </a:r>
            <a:endParaRPr sz="1400">
              <a:solidFill>
                <a:srgbClr val="030712"/>
              </a:solidFill>
              <a:highlight>
                <a:srgbClr val="FFFFFF"/>
              </a:highlight>
              <a:latin typeface="Arial"/>
              <a:ea typeface="Arial"/>
              <a:cs typeface="Arial"/>
              <a:sym typeface="Arial"/>
            </a:endParaRPr>
          </a:p>
          <a:p>
            <a:pPr indent="0" lvl="0" marL="0" rtl="0" algn="l">
              <a:spcBef>
                <a:spcPts val="0"/>
              </a:spcBef>
              <a:spcAft>
                <a:spcPts val="0"/>
              </a:spcAft>
              <a:buNone/>
            </a:pPr>
            <a:r>
              <a:t/>
            </a:r>
            <a:endParaRPr sz="1400">
              <a:solidFill>
                <a:srgbClr val="030712"/>
              </a:solidFill>
              <a:highlight>
                <a:srgbClr val="FFFFFF"/>
              </a:highlight>
              <a:latin typeface="Arial"/>
              <a:ea typeface="Arial"/>
              <a:cs typeface="Arial"/>
              <a:sym typeface="Arial"/>
            </a:endParaRPr>
          </a:p>
          <a:p>
            <a:pPr indent="-317500" lvl="0" marL="4572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PDF report downloads</a:t>
            </a:r>
            <a:endParaRPr sz="1400">
              <a:solidFill>
                <a:srgbClr val="030712"/>
              </a:solidFill>
              <a:highlight>
                <a:srgbClr val="FFFFFF"/>
              </a:highlight>
              <a:latin typeface="Arial"/>
              <a:ea typeface="Arial"/>
              <a:cs typeface="Arial"/>
              <a:sym typeface="Arial"/>
            </a:endParaRPr>
          </a:p>
          <a:p>
            <a:pPr indent="0" lvl="0" marL="0" rtl="0" algn="l">
              <a:spcBef>
                <a:spcPts val="0"/>
              </a:spcBef>
              <a:spcAft>
                <a:spcPts val="0"/>
              </a:spcAft>
              <a:buNone/>
            </a:pPr>
            <a:r>
              <a:t/>
            </a:r>
            <a:endParaRPr sz="1400">
              <a:solidFill>
                <a:srgbClr val="030712"/>
              </a:solidFill>
              <a:highlight>
                <a:srgbClr val="FFFFFF"/>
              </a:highlight>
              <a:latin typeface="Arial"/>
              <a:ea typeface="Arial"/>
              <a:cs typeface="Arial"/>
              <a:sym typeface="Arial"/>
            </a:endParaRPr>
          </a:p>
          <a:p>
            <a:pPr indent="-317500" lvl="0" marL="457200" rtl="0" algn="l">
              <a:spcBef>
                <a:spcPts val="0"/>
              </a:spcBef>
              <a:spcAft>
                <a:spcPts val="0"/>
              </a:spcAft>
              <a:buClr>
                <a:srgbClr val="030712"/>
              </a:buClr>
              <a:buSzPts val="1400"/>
              <a:buFont typeface="Arial"/>
              <a:buChar char="●"/>
            </a:pPr>
            <a:r>
              <a:rPr lang="zh-TW" sz="1400">
                <a:solidFill>
                  <a:srgbClr val="030712"/>
                </a:solidFill>
                <a:highlight>
                  <a:srgbClr val="FFFFFF"/>
                </a:highlight>
                <a:latin typeface="Arial"/>
                <a:ea typeface="Arial"/>
                <a:cs typeface="Arial"/>
                <a:sym typeface="Arial"/>
              </a:rPr>
              <a:t>Cloud monitoring expansion</a:t>
            </a:r>
            <a:endParaRPr sz="1400">
              <a:solidFill>
                <a:srgbClr val="030712"/>
              </a:solidFill>
              <a:highlight>
                <a:srgbClr val="FFFFFF"/>
              </a:highlight>
              <a:latin typeface="Arial"/>
              <a:ea typeface="Arial"/>
              <a:cs typeface="Arial"/>
              <a:sym typeface="Arial"/>
            </a:endParaRPr>
          </a:p>
          <a:p>
            <a:pPr indent="0" lvl="0" marL="0" rtl="0" algn="l">
              <a:spcBef>
                <a:spcPts val="600"/>
              </a:spcBef>
              <a:spcAft>
                <a:spcPts val="0"/>
              </a:spcAft>
              <a:buNone/>
            </a:pPr>
            <a:r>
              <a:t/>
            </a:r>
            <a:endParaRPr sz="1400">
              <a:solidFill>
                <a:srgbClr val="030712"/>
              </a:solidFill>
              <a:highlight>
                <a:srgbClr val="FFFFFF"/>
              </a:highlight>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1"/>
          <p:cNvSpPr txBox="1"/>
          <p:nvPr>
            <p:ph type="title"/>
          </p:nvPr>
        </p:nvSpPr>
        <p:spPr>
          <a:xfrm>
            <a:off x="819150" y="1347025"/>
            <a:ext cx="7505700" cy="954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zh-TW" sz="6000"/>
              <a:t>Thank you!</a:t>
            </a:r>
            <a:endParaRPr sz="6000"/>
          </a:p>
        </p:txBody>
      </p:sp>
      <p:pic>
        <p:nvPicPr>
          <p:cNvPr id="276" name="Google Shape;276;p31"/>
          <p:cNvPicPr preferRelativeResize="0"/>
          <p:nvPr/>
        </p:nvPicPr>
        <p:blipFill>
          <a:blip r:embed="rId3">
            <a:alphaModFix/>
          </a:blip>
          <a:stretch>
            <a:fillRect/>
          </a:stretch>
        </p:blipFill>
        <p:spPr>
          <a:xfrm>
            <a:off x="3912375" y="2593050"/>
            <a:ext cx="1319250" cy="13192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4"/>
          <p:cNvSpPr txBox="1"/>
          <p:nvPr>
            <p:ph type="title"/>
          </p:nvPr>
        </p:nvSpPr>
        <p:spPr>
          <a:xfrm>
            <a:off x="819150" y="2041825"/>
            <a:ext cx="7505700" cy="954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TW" sz="5000"/>
              <a:t>Project Description</a:t>
            </a:r>
            <a:endParaRPr b="1" sz="5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5"/>
          <p:cNvSpPr txBox="1"/>
          <p:nvPr>
            <p:ph type="title"/>
          </p:nvPr>
        </p:nvSpPr>
        <p:spPr>
          <a:xfrm>
            <a:off x="819150" y="518925"/>
            <a:ext cx="75057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Context and Background</a:t>
            </a:r>
            <a:endParaRPr/>
          </a:p>
        </p:txBody>
      </p:sp>
      <p:sp>
        <p:nvSpPr>
          <p:cNvPr id="143" name="Google Shape;143;p15"/>
          <p:cNvSpPr txBox="1"/>
          <p:nvPr/>
        </p:nvSpPr>
        <p:spPr>
          <a:xfrm>
            <a:off x="957900" y="1117175"/>
            <a:ext cx="7228200" cy="2262600"/>
          </a:xfrm>
          <a:prstGeom prst="rect">
            <a:avLst/>
          </a:prstGeom>
          <a:noFill/>
          <a:ln>
            <a:noFill/>
          </a:ln>
        </p:spPr>
        <p:txBody>
          <a:bodyPr anchorCtr="0" anchor="ctr" bIns="91425" lIns="91425" spcFirstLastPara="1" rIns="91425" wrap="square" tIns="91425">
            <a:spAutoFit/>
          </a:bodyPr>
          <a:lstStyle/>
          <a:p>
            <a:pPr indent="0" lvl="0" marL="0" rtl="0" algn="just">
              <a:spcBef>
                <a:spcPts val="0"/>
              </a:spcBef>
              <a:spcAft>
                <a:spcPts val="0"/>
              </a:spcAft>
              <a:buNone/>
            </a:pPr>
            <a:r>
              <a:rPr lang="zh-TW" sz="1500">
                <a:latin typeface="Calibri"/>
                <a:ea typeface="Calibri"/>
                <a:cs typeface="Calibri"/>
                <a:sym typeface="Calibri"/>
              </a:rPr>
              <a:t>The D.C. Crime Insights Application is a comprehensive platform designed to provide daily updated and historical crime data, helping users make informed safety decisions. It integrates advanced analytics, machine learning, and natural language processing (NLP) to offer intuitive and personalized crime reporting and safety features.</a:t>
            </a:r>
            <a:endParaRPr sz="1500">
              <a:latin typeface="Calibri"/>
              <a:ea typeface="Calibri"/>
              <a:cs typeface="Calibri"/>
              <a:sym typeface="Calibri"/>
            </a:endParaRPr>
          </a:p>
          <a:p>
            <a:pPr indent="0" lvl="0" marL="0" rtl="0" algn="just">
              <a:spcBef>
                <a:spcPts val="0"/>
              </a:spcBef>
              <a:spcAft>
                <a:spcPts val="0"/>
              </a:spcAft>
              <a:buNone/>
            </a:pPr>
            <a:br>
              <a:rPr lang="zh-TW" sz="1500">
                <a:latin typeface="Calibri"/>
                <a:ea typeface="Calibri"/>
                <a:cs typeface="Calibri"/>
                <a:sym typeface="Calibri"/>
              </a:rPr>
            </a:br>
            <a:r>
              <a:rPr lang="zh-TW" sz="1500">
                <a:latin typeface="Calibri"/>
                <a:ea typeface="Calibri"/>
                <a:cs typeface="Calibri"/>
                <a:sym typeface="Calibri"/>
              </a:rPr>
              <a:t>With growing concerns about public safety, existing crime data tools often lack accessibility, timely updates, and user-friendly interfaces. Our application bridges the gap by leveraging open-source data from federal and local agencies, advanced analytics, and user-centric design to deliver actionable safety insights</a:t>
            </a:r>
            <a:r>
              <a:rPr lang="zh-TW" sz="1500">
                <a:latin typeface="Calibri"/>
                <a:ea typeface="Calibri"/>
                <a:cs typeface="Calibri"/>
                <a:sym typeface="Calibri"/>
              </a:rPr>
              <a:t>.</a:t>
            </a:r>
            <a:endParaRPr sz="1500">
              <a:latin typeface="Calibri"/>
              <a:ea typeface="Calibri"/>
              <a:cs typeface="Calibri"/>
              <a:sym typeface="Calibri"/>
            </a:endParaRPr>
          </a:p>
        </p:txBody>
      </p:sp>
      <p:pic>
        <p:nvPicPr>
          <p:cNvPr id="144" name="Google Shape;144;p15"/>
          <p:cNvPicPr preferRelativeResize="0"/>
          <p:nvPr/>
        </p:nvPicPr>
        <p:blipFill>
          <a:blip r:embed="rId3">
            <a:alphaModFix/>
          </a:blip>
          <a:stretch>
            <a:fillRect/>
          </a:stretch>
        </p:blipFill>
        <p:spPr>
          <a:xfrm>
            <a:off x="4006151" y="3379776"/>
            <a:ext cx="1369326" cy="13693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6"/>
          <p:cNvSpPr txBox="1"/>
          <p:nvPr>
            <p:ph type="title"/>
          </p:nvPr>
        </p:nvSpPr>
        <p:spPr>
          <a:xfrm>
            <a:off x="819150" y="518925"/>
            <a:ext cx="75057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Project Goals &amp; Target Users</a:t>
            </a:r>
            <a:endParaRPr/>
          </a:p>
        </p:txBody>
      </p:sp>
      <p:sp>
        <p:nvSpPr>
          <p:cNvPr id="150" name="Google Shape;150;p16"/>
          <p:cNvSpPr/>
          <p:nvPr/>
        </p:nvSpPr>
        <p:spPr>
          <a:xfrm>
            <a:off x="2660100" y="1403588"/>
            <a:ext cx="2416800" cy="479400"/>
          </a:xfrm>
          <a:prstGeom prst="roundRect">
            <a:avLst>
              <a:gd fmla="val 50000" name="adj"/>
            </a:avLst>
          </a:prstGeom>
          <a:solidFill>
            <a:srgbClr val="FFE599"/>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b="1" lang="zh-TW" sz="1800"/>
              <a:t>General Public</a:t>
            </a:r>
            <a:endParaRPr b="1" sz="1800">
              <a:latin typeface="Calibri"/>
              <a:ea typeface="Calibri"/>
              <a:cs typeface="Calibri"/>
              <a:sym typeface="Calibri"/>
            </a:endParaRPr>
          </a:p>
        </p:txBody>
      </p:sp>
      <p:sp>
        <p:nvSpPr>
          <p:cNvPr id="151" name="Google Shape;151;p16"/>
          <p:cNvSpPr/>
          <p:nvPr/>
        </p:nvSpPr>
        <p:spPr>
          <a:xfrm>
            <a:off x="2660100" y="2589350"/>
            <a:ext cx="2416800" cy="479400"/>
          </a:xfrm>
          <a:prstGeom prst="roundRect">
            <a:avLst>
              <a:gd fmla="val 50000" name="adj"/>
            </a:avLst>
          </a:prstGeom>
          <a:solidFill>
            <a:srgbClr val="FFE599"/>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b="1" lang="zh-TW" sz="1800"/>
              <a:t>Law Enforcement</a:t>
            </a:r>
            <a:endParaRPr b="1" sz="1800">
              <a:latin typeface="Calibri"/>
              <a:ea typeface="Calibri"/>
              <a:cs typeface="Calibri"/>
              <a:sym typeface="Calibri"/>
            </a:endParaRPr>
          </a:p>
        </p:txBody>
      </p:sp>
      <p:sp>
        <p:nvSpPr>
          <p:cNvPr id="152" name="Google Shape;152;p16"/>
          <p:cNvSpPr/>
          <p:nvPr/>
        </p:nvSpPr>
        <p:spPr>
          <a:xfrm>
            <a:off x="2660100" y="3884462"/>
            <a:ext cx="2416800" cy="479400"/>
          </a:xfrm>
          <a:prstGeom prst="roundRect">
            <a:avLst>
              <a:gd fmla="val 50000" name="adj"/>
            </a:avLst>
          </a:prstGeom>
          <a:solidFill>
            <a:srgbClr val="FFE599"/>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b="1" lang="zh-TW" sz="1800"/>
              <a:t>Urban Planners</a:t>
            </a:r>
            <a:endParaRPr b="1" sz="1800">
              <a:latin typeface="Calibri"/>
              <a:ea typeface="Calibri"/>
              <a:cs typeface="Calibri"/>
              <a:sym typeface="Calibri"/>
            </a:endParaRPr>
          </a:p>
        </p:txBody>
      </p:sp>
      <p:sp>
        <p:nvSpPr>
          <p:cNvPr id="153" name="Google Shape;153;p16"/>
          <p:cNvSpPr txBox="1"/>
          <p:nvPr/>
        </p:nvSpPr>
        <p:spPr>
          <a:xfrm>
            <a:off x="5264250" y="1335488"/>
            <a:ext cx="3000000" cy="646500"/>
          </a:xfrm>
          <a:prstGeom prst="rect">
            <a:avLst/>
          </a:prstGeom>
          <a:noFill/>
          <a:ln>
            <a:noFill/>
          </a:ln>
        </p:spPr>
        <p:txBody>
          <a:bodyPr anchorCtr="0" anchor="ctr" bIns="91425" lIns="91425" spcFirstLastPara="1" rIns="91425" wrap="square" tIns="91425">
            <a:spAutoFit/>
          </a:bodyPr>
          <a:lstStyle/>
          <a:p>
            <a:pPr indent="0" lvl="0" marL="0" marR="0" rtl="0" algn="just">
              <a:lnSpc>
                <a:spcPct val="100000"/>
              </a:lnSpc>
              <a:spcBef>
                <a:spcPts val="0"/>
              </a:spcBef>
              <a:spcAft>
                <a:spcPts val="0"/>
              </a:spcAft>
              <a:buNone/>
            </a:pPr>
            <a:r>
              <a:rPr lang="zh-TW" sz="1500">
                <a:latin typeface="Calibri"/>
                <a:ea typeface="Calibri"/>
                <a:cs typeface="Calibri"/>
                <a:sym typeface="Calibri"/>
              </a:rPr>
              <a:t>To stay informed about local safety and plan safer routes.</a:t>
            </a:r>
            <a:endParaRPr sz="1500">
              <a:latin typeface="Calibri"/>
              <a:ea typeface="Calibri"/>
              <a:cs typeface="Calibri"/>
              <a:sym typeface="Calibri"/>
            </a:endParaRPr>
          </a:p>
        </p:txBody>
      </p:sp>
      <p:pic>
        <p:nvPicPr>
          <p:cNvPr id="154" name="Google Shape;154;p16"/>
          <p:cNvPicPr preferRelativeResize="0"/>
          <p:nvPr/>
        </p:nvPicPr>
        <p:blipFill>
          <a:blip r:embed="rId3">
            <a:alphaModFix/>
          </a:blip>
          <a:stretch>
            <a:fillRect/>
          </a:stretch>
        </p:blipFill>
        <p:spPr>
          <a:xfrm>
            <a:off x="1365600" y="1151101"/>
            <a:ext cx="975425" cy="984385"/>
          </a:xfrm>
          <a:prstGeom prst="rect">
            <a:avLst/>
          </a:prstGeom>
          <a:noFill/>
          <a:ln>
            <a:noFill/>
          </a:ln>
        </p:spPr>
      </p:pic>
      <p:sp>
        <p:nvSpPr>
          <p:cNvPr id="155" name="Google Shape;155;p16"/>
          <p:cNvSpPr txBox="1"/>
          <p:nvPr/>
        </p:nvSpPr>
        <p:spPr>
          <a:xfrm>
            <a:off x="5264250" y="2505800"/>
            <a:ext cx="3000000" cy="6465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None/>
            </a:pPr>
            <a:r>
              <a:rPr lang="zh-TW" sz="1500">
                <a:latin typeface="Calibri"/>
                <a:ea typeface="Calibri"/>
                <a:cs typeface="Calibri"/>
                <a:sym typeface="Calibri"/>
              </a:rPr>
              <a:t>For better resource allocation and crime prevention strategies.</a:t>
            </a:r>
            <a:endParaRPr sz="1500">
              <a:latin typeface="Calibri"/>
              <a:ea typeface="Calibri"/>
              <a:cs typeface="Calibri"/>
              <a:sym typeface="Calibri"/>
            </a:endParaRPr>
          </a:p>
        </p:txBody>
      </p:sp>
      <p:sp>
        <p:nvSpPr>
          <p:cNvPr id="156" name="Google Shape;156;p16"/>
          <p:cNvSpPr txBox="1"/>
          <p:nvPr/>
        </p:nvSpPr>
        <p:spPr>
          <a:xfrm>
            <a:off x="5324850" y="3816350"/>
            <a:ext cx="30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500">
                <a:latin typeface="Calibri"/>
                <a:ea typeface="Calibri"/>
                <a:cs typeface="Calibri"/>
                <a:sym typeface="Calibri"/>
              </a:rPr>
              <a:t>To integrate safety considerations into development projects.</a:t>
            </a:r>
            <a:endParaRPr/>
          </a:p>
        </p:txBody>
      </p:sp>
      <p:pic>
        <p:nvPicPr>
          <p:cNvPr id="157" name="Google Shape;157;p16"/>
          <p:cNvPicPr preferRelativeResize="0"/>
          <p:nvPr/>
        </p:nvPicPr>
        <p:blipFill>
          <a:blip r:embed="rId4">
            <a:alphaModFix/>
          </a:blip>
          <a:stretch>
            <a:fillRect/>
          </a:stretch>
        </p:blipFill>
        <p:spPr>
          <a:xfrm>
            <a:off x="1339211" y="2284350"/>
            <a:ext cx="975425" cy="1089393"/>
          </a:xfrm>
          <a:prstGeom prst="rect">
            <a:avLst/>
          </a:prstGeom>
          <a:noFill/>
          <a:ln>
            <a:noFill/>
          </a:ln>
        </p:spPr>
      </p:pic>
      <p:pic>
        <p:nvPicPr>
          <p:cNvPr id="158" name="Google Shape;158;p16"/>
          <p:cNvPicPr preferRelativeResize="0"/>
          <p:nvPr/>
        </p:nvPicPr>
        <p:blipFill>
          <a:blip r:embed="rId5">
            <a:alphaModFix/>
          </a:blip>
          <a:stretch>
            <a:fillRect/>
          </a:stretch>
        </p:blipFill>
        <p:spPr>
          <a:xfrm>
            <a:off x="1388613" y="3446425"/>
            <a:ext cx="876600" cy="13554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7"/>
          <p:cNvSpPr txBox="1"/>
          <p:nvPr>
            <p:ph type="title"/>
          </p:nvPr>
        </p:nvSpPr>
        <p:spPr>
          <a:xfrm>
            <a:off x="819150" y="518925"/>
            <a:ext cx="75057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M</a:t>
            </a:r>
            <a:r>
              <a:rPr lang="zh-TW"/>
              <a:t>ain Functions &amp; </a:t>
            </a:r>
            <a:r>
              <a:rPr lang="zh-TW"/>
              <a:t>Unique Features</a:t>
            </a:r>
            <a:r>
              <a:rPr lang="zh-TW"/>
              <a:t> </a:t>
            </a:r>
            <a:endParaRPr/>
          </a:p>
        </p:txBody>
      </p:sp>
      <p:sp>
        <p:nvSpPr>
          <p:cNvPr id="164" name="Google Shape;164;p17"/>
          <p:cNvSpPr txBox="1"/>
          <p:nvPr/>
        </p:nvSpPr>
        <p:spPr>
          <a:xfrm>
            <a:off x="876450" y="1063125"/>
            <a:ext cx="7391100" cy="19086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zh-TW" sz="1600">
                <a:latin typeface="Calibri"/>
                <a:ea typeface="Calibri"/>
                <a:cs typeface="Calibri"/>
                <a:sym typeface="Calibri"/>
              </a:rPr>
              <a:t>Main Functions: </a:t>
            </a:r>
            <a:endParaRPr b="1" sz="1600">
              <a:latin typeface="Calibri"/>
              <a:ea typeface="Calibri"/>
              <a:cs typeface="Calibri"/>
              <a:sym typeface="Calibri"/>
            </a:endParaRPr>
          </a:p>
          <a:p>
            <a:pPr indent="0" lvl="0" marL="0" rtl="0" algn="just">
              <a:spcBef>
                <a:spcPts val="0"/>
              </a:spcBef>
              <a:spcAft>
                <a:spcPts val="0"/>
              </a:spcAft>
              <a:buNone/>
            </a:pPr>
            <a:r>
              <a:t/>
            </a:r>
            <a:endParaRPr b="1" sz="1600">
              <a:latin typeface="Calibri"/>
              <a:ea typeface="Calibri"/>
              <a:cs typeface="Calibri"/>
              <a:sym typeface="Calibri"/>
            </a:endParaRPr>
          </a:p>
          <a:p>
            <a:pPr indent="0" lvl="0" marL="0" rtl="0" algn="just">
              <a:spcBef>
                <a:spcPts val="0"/>
              </a:spcBef>
              <a:spcAft>
                <a:spcPts val="0"/>
              </a:spcAft>
              <a:buNone/>
            </a:pPr>
            <a:r>
              <a:rPr b="1" lang="zh-TW" sz="1600">
                <a:latin typeface="Calibri"/>
                <a:ea typeface="Calibri"/>
                <a:cs typeface="Calibri"/>
                <a:sym typeface="Calibri"/>
              </a:rPr>
              <a:t>1.</a:t>
            </a:r>
            <a:r>
              <a:rPr lang="zh-TW" sz="1600">
                <a:latin typeface="Calibri"/>
                <a:ea typeface="Calibri"/>
                <a:cs typeface="Calibri"/>
                <a:sym typeface="Calibri"/>
              </a:rPr>
              <a:t> </a:t>
            </a:r>
            <a:r>
              <a:rPr b="1" lang="zh-TW" sz="1600">
                <a:latin typeface="Calibri"/>
                <a:ea typeface="Calibri"/>
                <a:cs typeface="Calibri"/>
                <a:sym typeface="Calibri"/>
              </a:rPr>
              <a:t>Dashboard:</a:t>
            </a:r>
            <a:r>
              <a:rPr lang="zh-TW" sz="1600">
                <a:latin typeface="Calibri"/>
                <a:ea typeface="Calibri"/>
                <a:cs typeface="Calibri"/>
                <a:sym typeface="Calibri"/>
              </a:rPr>
              <a:t> Provides an overview of key crime statistics, trends, and insights at a glance.</a:t>
            </a:r>
            <a:br>
              <a:rPr b="1" lang="zh-TW" sz="1600">
                <a:latin typeface="Calibri"/>
                <a:ea typeface="Calibri"/>
                <a:cs typeface="Calibri"/>
                <a:sym typeface="Calibri"/>
              </a:rPr>
            </a:br>
            <a:r>
              <a:rPr b="1" lang="zh-TW" sz="1600">
                <a:latin typeface="Calibri"/>
                <a:ea typeface="Calibri"/>
                <a:cs typeface="Calibri"/>
                <a:sym typeface="Calibri"/>
              </a:rPr>
              <a:t>2</a:t>
            </a:r>
            <a:r>
              <a:rPr b="1" lang="zh-TW" sz="1600">
                <a:latin typeface="Calibri"/>
                <a:ea typeface="Calibri"/>
                <a:cs typeface="Calibri"/>
                <a:sym typeface="Calibri"/>
              </a:rPr>
              <a:t>. </a:t>
            </a:r>
            <a:r>
              <a:rPr b="1" lang="zh-TW" sz="1600">
                <a:latin typeface="Calibri"/>
                <a:ea typeface="Calibri"/>
                <a:cs typeface="Calibri"/>
                <a:sym typeface="Calibri"/>
              </a:rPr>
              <a:t>Crime Search:</a:t>
            </a:r>
            <a:r>
              <a:rPr lang="zh-TW" sz="1600">
                <a:latin typeface="Calibri"/>
                <a:ea typeface="Calibri"/>
                <a:cs typeface="Calibri"/>
                <a:sym typeface="Calibri"/>
              </a:rPr>
              <a:t> </a:t>
            </a:r>
            <a:r>
              <a:rPr lang="zh-TW" sz="1600">
                <a:latin typeface="Calibri"/>
                <a:ea typeface="Calibri"/>
                <a:cs typeface="Calibri"/>
                <a:sym typeface="Calibri"/>
              </a:rPr>
              <a:t>Search crime data by type, zone, and date range for targeted insights.</a:t>
            </a:r>
            <a:endParaRPr sz="1600">
              <a:latin typeface="Calibri"/>
              <a:ea typeface="Calibri"/>
              <a:cs typeface="Calibri"/>
              <a:sym typeface="Calibri"/>
            </a:endParaRPr>
          </a:p>
          <a:p>
            <a:pPr indent="0" lvl="0" marL="0" rtl="0" algn="just">
              <a:spcBef>
                <a:spcPts val="0"/>
              </a:spcBef>
              <a:spcAft>
                <a:spcPts val="0"/>
              </a:spcAft>
              <a:buNone/>
            </a:pPr>
            <a:r>
              <a:rPr b="1" lang="zh-TW" sz="1600">
                <a:latin typeface="Calibri"/>
                <a:ea typeface="Calibri"/>
                <a:cs typeface="Calibri"/>
                <a:sym typeface="Calibri"/>
              </a:rPr>
              <a:t>3. Crime Map:</a:t>
            </a:r>
            <a:r>
              <a:rPr lang="zh-TW" sz="1600">
                <a:latin typeface="Calibri"/>
                <a:ea typeface="Calibri"/>
                <a:cs typeface="Calibri"/>
                <a:sym typeface="Calibri"/>
              </a:rPr>
              <a:t> Interactive map visualizing crimes with filters for categories and time.</a:t>
            </a:r>
            <a:endParaRPr sz="1600">
              <a:latin typeface="Calibri"/>
              <a:ea typeface="Calibri"/>
              <a:cs typeface="Calibri"/>
              <a:sym typeface="Calibri"/>
            </a:endParaRPr>
          </a:p>
          <a:p>
            <a:pPr indent="0" lvl="0" marL="0" rtl="0" algn="l">
              <a:spcBef>
                <a:spcPts val="0"/>
              </a:spcBef>
              <a:spcAft>
                <a:spcPts val="0"/>
              </a:spcAft>
              <a:buNone/>
            </a:pPr>
            <a:r>
              <a:rPr b="1" lang="zh-TW" sz="1600">
                <a:latin typeface="Calibri"/>
                <a:ea typeface="Calibri"/>
                <a:cs typeface="Calibri"/>
                <a:sym typeface="Calibri"/>
              </a:rPr>
              <a:t>4. Crime Reports:</a:t>
            </a:r>
            <a:r>
              <a:rPr lang="zh-TW" sz="1600">
                <a:latin typeface="Calibri"/>
                <a:ea typeface="Calibri"/>
                <a:cs typeface="Calibri"/>
                <a:sym typeface="Calibri"/>
              </a:rPr>
              <a:t> Generate customizable reports with trends and insights.</a:t>
            </a:r>
            <a:endParaRPr sz="1600">
              <a:latin typeface="Calibri"/>
              <a:ea typeface="Calibri"/>
              <a:cs typeface="Calibri"/>
              <a:sym typeface="Calibri"/>
            </a:endParaRPr>
          </a:p>
        </p:txBody>
      </p:sp>
      <p:sp>
        <p:nvSpPr>
          <p:cNvPr id="165" name="Google Shape;165;p17"/>
          <p:cNvSpPr txBox="1"/>
          <p:nvPr/>
        </p:nvSpPr>
        <p:spPr>
          <a:xfrm>
            <a:off x="876450" y="2921100"/>
            <a:ext cx="75057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600">
                <a:latin typeface="Calibri"/>
                <a:ea typeface="Calibri"/>
                <a:cs typeface="Calibri"/>
                <a:sym typeface="Calibri"/>
              </a:rPr>
              <a:t>Unique Features:</a:t>
            </a:r>
            <a:endParaRPr b="1" sz="1600">
              <a:latin typeface="Calibri"/>
              <a:ea typeface="Calibri"/>
              <a:cs typeface="Calibri"/>
              <a:sym typeface="Calibri"/>
            </a:endParaRPr>
          </a:p>
          <a:p>
            <a:pPr indent="0" lvl="0" marL="0" rtl="0" algn="l">
              <a:spcBef>
                <a:spcPts val="0"/>
              </a:spcBef>
              <a:spcAft>
                <a:spcPts val="0"/>
              </a:spcAft>
              <a:buNone/>
            </a:pPr>
            <a:r>
              <a:t/>
            </a:r>
            <a:endParaRPr b="1" sz="1600">
              <a:latin typeface="Calibri"/>
              <a:ea typeface="Calibri"/>
              <a:cs typeface="Calibri"/>
              <a:sym typeface="Calibri"/>
            </a:endParaRPr>
          </a:p>
          <a:p>
            <a:pPr indent="0" lvl="0" marL="0" rtl="0" algn="just">
              <a:spcBef>
                <a:spcPts val="0"/>
              </a:spcBef>
              <a:spcAft>
                <a:spcPts val="0"/>
              </a:spcAft>
              <a:buNone/>
            </a:pPr>
            <a:r>
              <a:rPr b="1" lang="zh-TW" sz="1600">
                <a:latin typeface="Calibri"/>
                <a:ea typeface="Calibri"/>
                <a:cs typeface="Calibri"/>
                <a:sym typeface="Calibri"/>
              </a:rPr>
              <a:t>1</a:t>
            </a:r>
            <a:r>
              <a:rPr b="1" lang="zh-TW" sz="1600">
                <a:latin typeface="Calibri"/>
                <a:ea typeface="Calibri"/>
                <a:cs typeface="Calibri"/>
                <a:sym typeface="Calibri"/>
              </a:rPr>
              <a:t>. Crime Prediction:</a:t>
            </a:r>
            <a:r>
              <a:rPr lang="zh-TW" sz="1600">
                <a:latin typeface="Calibri"/>
                <a:ea typeface="Calibri"/>
                <a:cs typeface="Calibri"/>
                <a:sym typeface="Calibri"/>
              </a:rPr>
              <a:t> AI-powered risk predictions using LLMs for personalized insights.</a:t>
            </a:r>
            <a:endParaRPr sz="1600">
              <a:latin typeface="Calibri"/>
              <a:ea typeface="Calibri"/>
              <a:cs typeface="Calibri"/>
              <a:sym typeface="Calibri"/>
            </a:endParaRPr>
          </a:p>
          <a:p>
            <a:pPr indent="0" lvl="0" marL="0" rtl="0" algn="just">
              <a:spcBef>
                <a:spcPts val="0"/>
              </a:spcBef>
              <a:spcAft>
                <a:spcPts val="0"/>
              </a:spcAft>
              <a:buNone/>
            </a:pPr>
            <a:r>
              <a:rPr b="1" lang="zh-TW" sz="1600">
                <a:latin typeface="Calibri"/>
                <a:ea typeface="Calibri"/>
                <a:cs typeface="Calibri"/>
                <a:sym typeface="Calibri"/>
              </a:rPr>
              <a:t>2. Safety Routing:</a:t>
            </a:r>
            <a:r>
              <a:rPr lang="zh-TW" sz="1600">
                <a:latin typeface="Calibri"/>
                <a:ea typeface="Calibri"/>
                <a:cs typeface="Calibri"/>
                <a:sym typeface="Calibri"/>
              </a:rPr>
              <a:t> </a:t>
            </a:r>
            <a:r>
              <a:rPr lang="zh-TW" sz="1600">
                <a:latin typeface="Calibri"/>
                <a:ea typeface="Calibri"/>
                <a:cs typeface="Calibri"/>
                <a:sym typeface="Calibri"/>
              </a:rPr>
              <a:t>Suggests safest routes based on crime trends.</a:t>
            </a:r>
            <a:endParaRPr sz="1600">
              <a:latin typeface="Calibri"/>
              <a:ea typeface="Calibri"/>
              <a:cs typeface="Calibri"/>
              <a:sym typeface="Calibri"/>
            </a:endParaRPr>
          </a:p>
          <a:p>
            <a:pPr indent="0" lvl="0" marL="0" rtl="0" algn="just">
              <a:spcBef>
                <a:spcPts val="0"/>
              </a:spcBef>
              <a:spcAft>
                <a:spcPts val="0"/>
              </a:spcAft>
              <a:buNone/>
            </a:pPr>
            <a:r>
              <a:rPr b="1" lang="zh-TW" sz="1600">
                <a:latin typeface="Calibri"/>
                <a:ea typeface="Calibri"/>
                <a:cs typeface="Calibri"/>
                <a:sym typeface="Calibri"/>
              </a:rPr>
              <a:t>3. Chatbot:</a:t>
            </a:r>
            <a:r>
              <a:rPr lang="zh-TW" sz="1600">
                <a:latin typeface="Calibri"/>
                <a:ea typeface="Calibri"/>
                <a:cs typeface="Calibri"/>
                <a:sym typeface="Calibri"/>
              </a:rPr>
              <a:t> AI assistant answering queries and providing safety tips. </a:t>
            </a:r>
            <a:endParaRPr sz="1600">
              <a:latin typeface="Calibri"/>
              <a:ea typeface="Calibri"/>
              <a:cs typeface="Calibri"/>
              <a:sym typeface="Calibri"/>
            </a:endParaRPr>
          </a:p>
          <a:p>
            <a:pPr indent="0" lvl="0" marL="0" rtl="0" algn="l">
              <a:spcBef>
                <a:spcPts val="0"/>
              </a:spcBef>
              <a:spcAft>
                <a:spcPts val="0"/>
              </a:spcAft>
              <a:buNone/>
            </a:pPr>
            <a:r>
              <a:t/>
            </a:r>
            <a:endParaRPr sz="16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8"/>
          <p:cNvSpPr txBox="1"/>
          <p:nvPr>
            <p:ph type="title"/>
          </p:nvPr>
        </p:nvSpPr>
        <p:spPr>
          <a:xfrm>
            <a:off x="819150" y="2041825"/>
            <a:ext cx="7505700" cy="954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TW" sz="5000"/>
              <a:t>System Building</a:t>
            </a:r>
            <a:endParaRPr b="1" sz="5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9"/>
          <p:cNvSpPr txBox="1"/>
          <p:nvPr>
            <p:ph type="title"/>
          </p:nvPr>
        </p:nvSpPr>
        <p:spPr>
          <a:xfrm>
            <a:off x="819150" y="518925"/>
            <a:ext cx="7505700" cy="696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zh-TW"/>
              <a:t>IDEs and Tools</a:t>
            </a:r>
            <a:endParaRPr/>
          </a:p>
        </p:txBody>
      </p:sp>
      <p:sp>
        <p:nvSpPr>
          <p:cNvPr id="176" name="Google Shape;176;p19"/>
          <p:cNvSpPr txBox="1"/>
          <p:nvPr>
            <p:ph idx="1" type="body"/>
          </p:nvPr>
        </p:nvSpPr>
        <p:spPr>
          <a:xfrm>
            <a:off x="774650" y="1215525"/>
            <a:ext cx="5806800" cy="3542100"/>
          </a:xfrm>
          <a:prstGeom prst="rect">
            <a:avLst/>
          </a:prstGeom>
        </p:spPr>
        <p:txBody>
          <a:bodyPr anchorCtr="0" anchor="t" bIns="91425" lIns="91425" spcFirstLastPara="1" rIns="91425" wrap="square" tIns="91425">
            <a:normAutofit/>
          </a:bodyPr>
          <a:lstStyle/>
          <a:p>
            <a:pPr indent="-342900" lvl="0" marL="457200" rtl="0" algn="l">
              <a:spcBef>
                <a:spcPts val="1200"/>
              </a:spcBef>
              <a:spcAft>
                <a:spcPts val="0"/>
              </a:spcAft>
              <a:buClr>
                <a:srgbClr val="222222"/>
              </a:buClr>
              <a:buSzPts val="1800"/>
              <a:buFont typeface="Arial"/>
              <a:buChar char="●"/>
            </a:pPr>
            <a:r>
              <a:rPr lang="zh-TW" sz="1800">
                <a:solidFill>
                  <a:srgbClr val="222222"/>
                </a:solidFill>
              </a:rPr>
              <a:t>Frontend Development: React.js</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Backend Development: FastAPI</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Database Management: MySQL</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Visualization: Leaflet, OpenStreetMap, GoogleMapAPI</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Deployment: AWS(EC2)</a:t>
            </a:r>
            <a:endParaRPr sz="1800">
              <a:solidFill>
                <a:srgbClr val="222222"/>
              </a:solidFill>
            </a:endParaRPr>
          </a:p>
          <a:p>
            <a:pPr indent="-342900" lvl="0" marL="457200" marR="0" rtl="0" algn="l">
              <a:lnSpc>
                <a:spcPct val="115000"/>
              </a:lnSpc>
              <a:spcBef>
                <a:spcPts val="0"/>
              </a:spcBef>
              <a:spcAft>
                <a:spcPts val="0"/>
              </a:spcAft>
              <a:buClr>
                <a:srgbClr val="222222"/>
              </a:buClr>
              <a:buSzPts val="1800"/>
              <a:buFont typeface="Arial"/>
              <a:buChar char="●"/>
            </a:pPr>
            <a:r>
              <a:rPr lang="zh-TW" sz="1800">
                <a:solidFill>
                  <a:srgbClr val="222222"/>
                </a:solidFill>
              </a:rPr>
              <a:t>Development Tools: Visual Studio Code (VS Code)</a:t>
            </a:r>
            <a:endParaRPr sz="1800">
              <a:solidFill>
                <a:srgbClr val="222222"/>
              </a:solidFill>
            </a:endParaRPr>
          </a:p>
        </p:txBody>
      </p:sp>
      <p:pic>
        <p:nvPicPr>
          <p:cNvPr id="177" name="Google Shape;177;p19"/>
          <p:cNvPicPr preferRelativeResize="0"/>
          <p:nvPr/>
        </p:nvPicPr>
        <p:blipFill>
          <a:blip r:embed="rId3">
            <a:alphaModFix/>
          </a:blip>
          <a:stretch>
            <a:fillRect/>
          </a:stretch>
        </p:blipFill>
        <p:spPr>
          <a:xfrm>
            <a:off x="5640650" y="3168475"/>
            <a:ext cx="1150401" cy="812950"/>
          </a:xfrm>
          <a:prstGeom prst="rect">
            <a:avLst/>
          </a:prstGeom>
          <a:noFill/>
          <a:ln>
            <a:noFill/>
          </a:ln>
        </p:spPr>
      </p:pic>
      <p:pic>
        <p:nvPicPr>
          <p:cNvPr id="178" name="Google Shape;178;p19"/>
          <p:cNvPicPr preferRelativeResize="0"/>
          <p:nvPr/>
        </p:nvPicPr>
        <p:blipFill>
          <a:blip r:embed="rId4">
            <a:alphaModFix/>
          </a:blip>
          <a:stretch>
            <a:fillRect/>
          </a:stretch>
        </p:blipFill>
        <p:spPr>
          <a:xfrm>
            <a:off x="6387300" y="3130375"/>
            <a:ext cx="2255997" cy="812950"/>
          </a:xfrm>
          <a:prstGeom prst="rect">
            <a:avLst/>
          </a:prstGeom>
          <a:noFill/>
          <a:ln>
            <a:noFill/>
          </a:ln>
        </p:spPr>
      </p:pic>
      <p:pic>
        <p:nvPicPr>
          <p:cNvPr id="179" name="Google Shape;179;p19"/>
          <p:cNvPicPr preferRelativeResize="0"/>
          <p:nvPr/>
        </p:nvPicPr>
        <p:blipFill>
          <a:blip r:embed="rId5">
            <a:alphaModFix/>
          </a:blip>
          <a:stretch>
            <a:fillRect/>
          </a:stretch>
        </p:blipFill>
        <p:spPr>
          <a:xfrm>
            <a:off x="5999675" y="3943325"/>
            <a:ext cx="1967133" cy="521300"/>
          </a:xfrm>
          <a:prstGeom prst="rect">
            <a:avLst/>
          </a:prstGeom>
          <a:noFill/>
          <a:ln>
            <a:noFill/>
          </a:ln>
        </p:spPr>
      </p:pic>
      <p:pic>
        <p:nvPicPr>
          <p:cNvPr id="180" name="Google Shape;180;p19"/>
          <p:cNvPicPr preferRelativeResize="0"/>
          <p:nvPr/>
        </p:nvPicPr>
        <p:blipFill>
          <a:blip r:embed="rId6">
            <a:alphaModFix/>
          </a:blip>
          <a:stretch>
            <a:fillRect/>
          </a:stretch>
        </p:blipFill>
        <p:spPr>
          <a:xfrm>
            <a:off x="7839250" y="3877163"/>
            <a:ext cx="653626" cy="653626"/>
          </a:xfrm>
          <a:prstGeom prst="rect">
            <a:avLst/>
          </a:prstGeom>
          <a:noFill/>
          <a:ln>
            <a:noFill/>
          </a:ln>
        </p:spPr>
      </p:pic>
      <p:pic>
        <p:nvPicPr>
          <p:cNvPr id="181" name="Google Shape;181;p19"/>
          <p:cNvPicPr preferRelativeResize="0"/>
          <p:nvPr/>
        </p:nvPicPr>
        <p:blipFill>
          <a:blip r:embed="rId7">
            <a:alphaModFix/>
          </a:blip>
          <a:stretch>
            <a:fillRect/>
          </a:stretch>
        </p:blipFill>
        <p:spPr>
          <a:xfrm>
            <a:off x="4141600" y="3211526"/>
            <a:ext cx="1759024" cy="13192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0"/>
          <p:cNvSpPr txBox="1"/>
          <p:nvPr>
            <p:ph type="title"/>
          </p:nvPr>
        </p:nvSpPr>
        <p:spPr>
          <a:xfrm>
            <a:off x="819150" y="2041825"/>
            <a:ext cx="7505700" cy="954600"/>
          </a:xfrm>
          <a:prstGeom prst="rect">
            <a:avLst/>
          </a:prstGeom>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1" lang="zh-TW" sz="5000"/>
              <a:t>Technical details &amp; Design Choices</a:t>
            </a:r>
            <a:endParaRPr b="1" sz="5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1"/>
          <p:cNvSpPr txBox="1"/>
          <p:nvPr>
            <p:ph type="title"/>
          </p:nvPr>
        </p:nvSpPr>
        <p:spPr>
          <a:xfrm>
            <a:off x="819150" y="518925"/>
            <a:ext cx="7968900" cy="696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zh-TW" sz="3222"/>
              <a:t>Crime Prediction - Machine learning algorithms</a:t>
            </a:r>
            <a:endParaRPr sz="3222"/>
          </a:p>
        </p:txBody>
      </p:sp>
      <p:sp>
        <p:nvSpPr>
          <p:cNvPr id="192" name="Google Shape;192;p21"/>
          <p:cNvSpPr txBox="1"/>
          <p:nvPr>
            <p:ph idx="1" type="body"/>
          </p:nvPr>
        </p:nvSpPr>
        <p:spPr>
          <a:xfrm>
            <a:off x="819150" y="1261175"/>
            <a:ext cx="7505700" cy="1094400"/>
          </a:xfrm>
          <a:prstGeom prst="rect">
            <a:avLst/>
          </a:prstGeom>
        </p:spPr>
        <p:txBody>
          <a:bodyPr anchorCtr="0" anchor="t" bIns="91425" lIns="91425" spcFirstLastPara="1" rIns="91425" wrap="square" tIns="91425">
            <a:normAutofit/>
          </a:bodyPr>
          <a:lstStyle/>
          <a:p>
            <a:pPr indent="-342900" lvl="0" marL="457200" marR="0" rtl="0" algn="l">
              <a:lnSpc>
                <a:spcPct val="115000"/>
              </a:lnSpc>
              <a:spcBef>
                <a:spcPts val="1200"/>
              </a:spcBef>
              <a:spcAft>
                <a:spcPts val="0"/>
              </a:spcAft>
              <a:buClr>
                <a:srgbClr val="000000"/>
              </a:buClr>
              <a:buSzPts val="1800"/>
              <a:buFont typeface="Arial"/>
              <a:buChar char="●"/>
            </a:pPr>
            <a:r>
              <a:rPr lang="zh-TW" sz="1800"/>
              <a:t>Linear Regression</a:t>
            </a:r>
            <a:endParaRPr sz="1800"/>
          </a:p>
          <a:p>
            <a:pPr indent="-342900" lvl="0" marL="457200" marR="0" rtl="0" algn="l">
              <a:lnSpc>
                <a:spcPct val="115000"/>
              </a:lnSpc>
              <a:spcBef>
                <a:spcPts val="0"/>
              </a:spcBef>
              <a:spcAft>
                <a:spcPts val="0"/>
              </a:spcAft>
              <a:buClr>
                <a:srgbClr val="000000"/>
              </a:buClr>
              <a:buSzPts val="1800"/>
              <a:buFont typeface="Arial"/>
              <a:buChar char="●"/>
            </a:pPr>
            <a:r>
              <a:rPr lang="zh-TW" sz="1800"/>
              <a:t>Advanced Preditions - </a:t>
            </a:r>
            <a:r>
              <a:rPr lang="zh-TW" sz="1800"/>
              <a:t>XGBoosting</a:t>
            </a:r>
            <a:endParaRPr sz="1800"/>
          </a:p>
          <a:p>
            <a:pPr indent="-342900" lvl="0" marL="457200" marR="0" rtl="0" algn="l">
              <a:lnSpc>
                <a:spcPct val="115000"/>
              </a:lnSpc>
              <a:spcBef>
                <a:spcPts val="0"/>
              </a:spcBef>
              <a:spcAft>
                <a:spcPts val="0"/>
              </a:spcAft>
              <a:buClr>
                <a:srgbClr val="000000"/>
              </a:buClr>
              <a:buSzPts val="1800"/>
              <a:buFont typeface="Arial"/>
              <a:buChar char="●"/>
            </a:pPr>
            <a:r>
              <a:rPr lang="zh-TW" sz="1800"/>
              <a:t>Predict Number of Crimes by </a:t>
            </a:r>
            <a:r>
              <a:rPr b="1" lang="zh-TW" sz="1800" u="sng">
                <a:solidFill>
                  <a:schemeClr val="accent6"/>
                </a:solidFill>
              </a:rPr>
              <a:t>Specified Region</a:t>
            </a:r>
            <a:r>
              <a:rPr lang="zh-TW" sz="1800"/>
              <a:t> and </a:t>
            </a:r>
            <a:r>
              <a:rPr b="1" lang="zh-TW" sz="1800" u="sng">
                <a:solidFill>
                  <a:schemeClr val="accent6"/>
                </a:solidFill>
              </a:rPr>
              <a:t>Time Frame</a:t>
            </a:r>
            <a:endParaRPr b="1" sz="1800" u="sng">
              <a:solidFill>
                <a:srgbClr val="4A86E8"/>
              </a:solidFill>
            </a:endParaRPr>
          </a:p>
        </p:txBody>
      </p:sp>
      <p:cxnSp>
        <p:nvCxnSpPr>
          <p:cNvPr id="193" name="Google Shape;193;p21"/>
          <p:cNvCxnSpPr>
            <a:endCxn id="194" idx="0"/>
          </p:cNvCxnSpPr>
          <p:nvPr/>
        </p:nvCxnSpPr>
        <p:spPr>
          <a:xfrm flipH="1">
            <a:off x="2957425" y="2304325"/>
            <a:ext cx="1558500" cy="504000"/>
          </a:xfrm>
          <a:prstGeom prst="straightConnector1">
            <a:avLst/>
          </a:prstGeom>
          <a:noFill/>
          <a:ln cap="flat" cmpd="sng" w="9525">
            <a:solidFill>
              <a:schemeClr val="dk2"/>
            </a:solidFill>
            <a:prstDash val="solid"/>
            <a:round/>
            <a:headEnd len="med" w="med" type="none"/>
            <a:tailEnd len="med" w="med" type="triangle"/>
          </a:ln>
        </p:spPr>
      </p:cxnSp>
      <p:cxnSp>
        <p:nvCxnSpPr>
          <p:cNvPr id="195" name="Google Shape;195;p21"/>
          <p:cNvCxnSpPr>
            <a:endCxn id="196" idx="0"/>
          </p:cNvCxnSpPr>
          <p:nvPr/>
        </p:nvCxnSpPr>
        <p:spPr>
          <a:xfrm>
            <a:off x="6725650" y="2304325"/>
            <a:ext cx="258300" cy="504000"/>
          </a:xfrm>
          <a:prstGeom prst="straightConnector1">
            <a:avLst/>
          </a:prstGeom>
          <a:noFill/>
          <a:ln cap="flat" cmpd="sng" w="9525">
            <a:solidFill>
              <a:schemeClr val="dk2"/>
            </a:solidFill>
            <a:prstDash val="solid"/>
            <a:round/>
            <a:headEnd len="med" w="med" type="none"/>
            <a:tailEnd len="med" w="med" type="triangle"/>
          </a:ln>
        </p:spPr>
      </p:cxnSp>
      <p:sp>
        <p:nvSpPr>
          <p:cNvPr id="194" name="Google Shape;194;p21"/>
          <p:cNvSpPr txBox="1"/>
          <p:nvPr/>
        </p:nvSpPr>
        <p:spPr>
          <a:xfrm>
            <a:off x="946375" y="2808325"/>
            <a:ext cx="4022100" cy="1743300"/>
          </a:xfrm>
          <a:prstGeom prst="rect">
            <a:avLst/>
          </a:prstGeom>
          <a:noFill/>
          <a:ln cap="flat" cmpd="sng" w="9525">
            <a:solidFill>
              <a:srgbClr val="212121"/>
            </a:solidFill>
            <a:prstDash val="solid"/>
            <a:round/>
            <a:headEnd len="sm" w="sm" type="none"/>
            <a:tailEnd len="sm" w="sm" type="none"/>
          </a:ln>
        </p:spPr>
        <p:txBody>
          <a:bodyPr anchorCtr="0" anchor="t" bIns="91425" lIns="91425" spcFirstLastPara="1" rIns="91425" wrap="square" tIns="91425">
            <a:spAutoFit/>
          </a:bodyPr>
          <a:lstStyle/>
          <a:p>
            <a:pPr indent="-323850" lvl="0" marL="457200" rtl="0" algn="l">
              <a:lnSpc>
                <a:spcPct val="115000"/>
              </a:lnSpc>
              <a:spcBef>
                <a:spcPts val="1200"/>
              </a:spcBef>
              <a:spcAft>
                <a:spcPts val="0"/>
              </a:spcAft>
              <a:buSzPts val="1500"/>
              <a:buChar char="●"/>
            </a:pPr>
            <a:r>
              <a:rPr lang="zh-TW" sz="1500"/>
              <a:t>PSA (Police Service Area)</a:t>
            </a:r>
            <a:endParaRPr sz="1500"/>
          </a:p>
          <a:p>
            <a:pPr indent="-323850" lvl="0" marL="457200" rtl="0" algn="l">
              <a:lnSpc>
                <a:spcPct val="115000"/>
              </a:lnSpc>
              <a:spcBef>
                <a:spcPts val="0"/>
              </a:spcBef>
              <a:spcAft>
                <a:spcPts val="0"/>
              </a:spcAft>
              <a:buSzPts val="1500"/>
              <a:buChar char="●"/>
            </a:pPr>
            <a:r>
              <a:rPr lang="zh-TW" sz="1500"/>
              <a:t>ANC (Advisory Neighborhood Commission)</a:t>
            </a:r>
            <a:endParaRPr sz="1500"/>
          </a:p>
          <a:p>
            <a:pPr indent="-323850" lvl="0" marL="457200" rtl="0" algn="l">
              <a:lnSpc>
                <a:spcPct val="115000"/>
              </a:lnSpc>
              <a:spcBef>
                <a:spcPts val="0"/>
              </a:spcBef>
              <a:spcAft>
                <a:spcPts val="0"/>
              </a:spcAft>
              <a:buSzPts val="1500"/>
              <a:buChar char="●"/>
            </a:pPr>
            <a:r>
              <a:rPr lang="zh-TW" sz="1500"/>
              <a:t>Ward(largest political subdivisions in Washington, D.C.)</a:t>
            </a:r>
            <a:endParaRPr sz="1500"/>
          </a:p>
          <a:p>
            <a:pPr indent="-323850" lvl="0" marL="457200" rtl="0" algn="l">
              <a:lnSpc>
                <a:spcPct val="115000"/>
              </a:lnSpc>
              <a:spcBef>
                <a:spcPts val="0"/>
              </a:spcBef>
              <a:spcAft>
                <a:spcPts val="0"/>
              </a:spcAft>
              <a:buSzPts val="1500"/>
              <a:buChar char="●"/>
            </a:pPr>
            <a:r>
              <a:rPr lang="zh-TW" sz="1500"/>
              <a:t>Neighborhood Cluster</a:t>
            </a:r>
            <a:endParaRPr sz="1500"/>
          </a:p>
        </p:txBody>
      </p:sp>
      <p:sp>
        <p:nvSpPr>
          <p:cNvPr id="196" name="Google Shape;196;p21"/>
          <p:cNvSpPr txBox="1"/>
          <p:nvPr/>
        </p:nvSpPr>
        <p:spPr>
          <a:xfrm>
            <a:off x="5223850" y="2808325"/>
            <a:ext cx="3520200" cy="1743300"/>
          </a:xfrm>
          <a:prstGeom prst="rect">
            <a:avLst/>
          </a:prstGeom>
          <a:noFill/>
          <a:ln cap="flat" cmpd="sng" w="9525">
            <a:solidFill>
              <a:srgbClr val="212121"/>
            </a:solidFill>
            <a:prstDash val="solid"/>
            <a:round/>
            <a:headEnd len="sm" w="sm" type="none"/>
            <a:tailEnd len="sm" w="sm" type="none"/>
          </a:ln>
        </p:spPr>
        <p:txBody>
          <a:bodyPr anchorCtr="0" anchor="t" bIns="91425" lIns="91425" spcFirstLastPara="1" rIns="91425" wrap="square" tIns="91425">
            <a:spAutoFit/>
          </a:bodyPr>
          <a:lstStyle/>
          <a:p>
            <a:pPr indent="-323850" lvl="0" marL="457200" rtl="0" algn="l">
              <a:lnSpc>
                <a:spcPct val="115000"/>
              </a:lnSpc>
              <a:spcBef>
                <a:spcPts val="1200"/>
              </a:spcBef>
              <a:spcAft>
                <a:spcPts val="0"/>
              </a:spcAft>
              <a:buSzPts val="1500"/>
              <a:buChar char="●"/>
            </a:pPr>
            <a:r>
              <a:rPr lang="zh-TW" sz="1500"/>
              <a:t>week</a:t>
            </a:r>
            <a:endParaRPr sz="1500"/>
          </a:p>
          <a:p>
            <a:pPr indent="-323850" lvl="0" marL="457200" rtl="0" algn="l">
              <a:lnSpc>
                <a:spcPct val="115000"/>
              </a:lnSpc>
              <a:spcBef>
                <a:spcPts val="0"/>
              </a:spcBef>
              <a:spcAft>
                <a:spcPts val="0"/>
              </a:spcAft>
              <a:buSzPts val="1500"/>
              <a:buChar char="●"/>
            </a:pPr>
            <a:r>
              <a:rPr lang="zh-TW" sz="1500"/>
              <a:t>month</a:t>
            </a:r>
            <a:endParaRPr sz="1500"/>
          </a:p>
          <a:p>
            <a:pPr indent="-323850" lvl="0" marL="457200" rtl="0" algn="l">
              <a:lnSpc>
                <a:spcPct val="115000"/>
              </a:lnSpc>
              <a:spcBef>
                <a:spcPts val="0"/>
              </a:spcBef>
              <a:spcAft>
                <a:spcPts val="0"/>
              </a:spcAft>
              <a:buSzPts val="1500"/>
              <a:buChar char="●"/>
            </a:pPr>
            <a:r>
              <a:rPr lang="zh-TW" sz="1500"/>
              <a:t>6 months</a:t>
            </a:r>
            <a:endParaRPr sz="1500"/>
          </a:p>
          <a:p>
            <a:pPr indent="-323850" lvl="0" marL="457200" rtl="0" algn="l">
              <a:lnSpc>
                <a:spcPct val="115000"/>
              </a:lnSpc>
              <a:spcBef>
                <a:spcPts val="0"/>
              </a:spcBef>
              <a:spcAft>
                <a:spcPts val="0"/>
              </a:spcAft>
              <a:buSzPts val="1500"/>
              <a:buChar char="●"/>
            </a:pPr>
            <a:r>
              <a:rPr lang="zh-TW" sz="1500"/>
              <a:t>year</a:t>
            </a:r>
            <a:endParaRPr sz="1500"/>
          </a:p>
          <a:p>
            <a:pPr indent="-323850" lvl="0" marL="457200" rtl="0" algn="l">
              <a:lnSpc>
                <a:spcPct val="115000"/>
              </a:lnSpc>
              <a:spcBef>
                <a:spcPts val="0"/>
              </a:spcBef>
              <a:spcAft>
                <a:spcPts val="0"/>
              </a:spcAft>
              <a:buSzPts val="1500"/>
              <a:buChar char="●"/>
            </a:pPr>
            <a:r>
              <a:rPr lang="zh-TW" sz="1500"/>
              <a:t>2 years</a:t>
            </a:r>
            <a:endParaRPr sz="1500"/>
          </a:p>
          <a:p>
            <a:pPr indent="-323850" lvl="0" marL="457200" rtl="0" algn="l">
              <a:lnSpc>
                <a:spcPct val="115000"/>
              </a:lnSpc>
              <a:spcBef>
                <a:spcPts val="0"/>
              </a:spcBef>
              <a:spcAft>
                <a:spcPts val="0"/>
              </a:spcAft>
              <a:buSzPts val="1500"/>
              <a:buChar char="●"/>
            </a:pPr>
            <a:r>
              <a:rPr lang="zh-TW" sz="1500"/>
              <a:t>5 years</a:t>
            </a:r>
            <a:endParaRPr sz="15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