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Montserrat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Montserrat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italic.fntdata"/><Relationship Id="rId25" Type="http://schemas.openxmlformats.org/officeDocument/2006/relationships/font" Target="fonts/Montserrat-bold.fntdata"/><Relationship Id="rId28" Type="http://schemas.openxmlformats.org/officeDocument/2006/relationships/font" Target="fonts/Lato-regular.fntdata"/><Relationship Id="rId27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ccbad8a73f_1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ccbad8a73f_1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ccbad8a73f_3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ccbad8a73f_3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ccbad8a73f_1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ccbad8a73f_1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ccbad8a73f_1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ccbad8a73f_1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d3baa93a4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d3baa93a4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cbad8a73f_1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ccbad8a73f_1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d376573d8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d376573d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d376573d8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d376573d8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ccbad8a73f_1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ccbad8a73f_1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0429d29b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0429d29b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ccbad8a73f_1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ccbad8a73f_1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d0429d29b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d0429d29b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ccbad8a73f_1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ccbad8a73f_1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Disease Spread Simulator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4731825" y="3671900"/>
            <a:ext cx="3822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Cameron Stevens, Joey Merline, Anthony Castellone, Justin Hess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4624: Multimedia, Hypertext, and Information Access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Professor Fox, Virginia Tech, Blacksburg VA 24061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Presented on 4/22/2021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Interface - What if Scenarios</a:t>
            </a:r>
            <a:endParaRPr/>
          </a:p>
        </p:txBody>
      </p:sp>
      <p:sp>
        <p:nvSpPr>
          <p:cNvPr id="205" name="Google Shape;205;p22"/>
          <p:cNvSpPr txBox="1"/>
          <p:nvPr>
            <p:ph idx="1" type="body"/>
          </p:nvPr>
        </p:nvSpPr>
        <p:spPr>
          <a:xfrm>
            <a:off x="306350" y="1564538"/>
            <a:ext cx="20637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Start from current data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User adjusts sliders, change view at will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Can </a:t>
            </a:r>
            <a:r>
              <a:rPr lang="en"/>
              <a:t>handle</a:t>
            </a:r>
            <a:r>
              <a:rPr lang="en"/>
              <a:t> significant changes</a:t>
            </a:r>
            <a:endParaRPr/>
          </a:p>
        </p:txBody>
      </p:sp>
      <p:pic>
        <p:nvPicPr>
          <p:cNvPr id="206" name="Google Shape;20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8625" y="1407125"/>
            <a:ext cx="5530985" cy="353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Interface - Continued</a:t>
            </a:r>
            <a:endParaRPr/>
          </a:p>
        </p:txBody>
      </p:sp>
      <p:sp>
        <p:nvSpPr>
          <p:cNvPr id="212" name="Google Shape;212;p23"/>
          <p:cNvSpPr txBox="1"/>
          <p:nvPr>
            <p:ph idx="1" type="body"/>
          </p:nvPr>
        </p:nvSpPr>
        <p:spPr>
          <a:xfrm>
            <a:off x="193025" y="1566500"/>
            <a:ext cx="2612400" cy="3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200"/>
              <a:t>O</a:t>
            </a:r>
            <a:r>
              <a:rPr lang="en" sz="1200"/>
              <a:t>ther forms of data visualization</a:t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200"/>
              <a:t>Current Data:</a:t>
            </a:r>
            <a:endParaRPr sz="1200"/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Raw totals, ratio heatmap, graph coordinates</a:t>
            </a:r>
            <a:endParaRPr sz="1200"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Toggle view</a:t>
            </a:r>
            <a:endParaRPr sz="1200"/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200"/>
              <a:t>Charts:</a:t>
            </a:r>
            <a:endParaRPr sz="1200"/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Graphs of infection rates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Ratio of healthy to unhealthy deer</a:t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52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52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525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525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SzPts val="275"/>
              <a:buNone/>
            </a:pPr>
            <a:r>
              <a:t/>
            </a:r>
            <a:endParaRPr sz="525"/>
          </a:p>
        </p:txBody>
      </p:sp>
      <p:pic>
        <p:nvPicPr>
          <p:cNvPr id="213" name="Google Shape;21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3475" y="1307850"/>
            <a:ext cx="5950261" cy="353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grpSp>
        <p:nvGrpSpPr>
          <p:cNvPr id="219" name="Google Shape;219;p24"/>
          <p:cNvGrpSpPr/>
          <p:nvPr/>
        </p:nvGrpSpPr>
        <p:grpSpPr>
          <a:xfrm>
            <a:off x="4513729" y="1864926"/>
            <a:ext cx="2480144" cy="1728853"/>
            <a:chOff x="4526679" y="1857800"/>
            <a:chExt cx="2480144" cy="1728853"/>
          </a:xfrm>
        </p:grpSpPr>
        <p:sp>
          <p:nvSpPr>
            <p:cNvPr id="220" name="Google Shape;220;p24"/>
            <p:cNvSpPr/>
            <p:nvPr/>
          </p:nvSpPr>
          <p:spPr>
            <a:xfrm>
              <a:off x="4849302" y="3079475"/>
              <a:ext cx="1958400" cy="133500"/>
            </a:xfrm>
            <a:prstGeom prst="rect">
              <a:avLst/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1" name="Google Shape;221;p24"/>
            <p:cNvGrpSpPr/>
            <p:nvPr/>
          </p:nvGrpSpPr>
          <p:grpSpPr>
            <a:xfrm>
              <a:off x="4526679" y="1857800"/>
              <a:ext cx="2480144" cy="1728853"/>
              <a:chOff x="4526679" y="1857800"/>
              <a:chExt cx="2480144" cy="1728853"/>
            </a:xfrm>
          </p:grpSpPr>
          <p:grpSp>
            <p:nvGrpSpPr>
              <p:cNvPr id="222" name="Google Shape;222;p24"/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223" name="Google Shape;223;p24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224" name="Google Shape;224;p24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25" name="Google Shape;225;p24"/>
              <p:cNvSpPr txBox="1"/>
              <p:nvPr/>
            </p:nvSpPr>
            <p:spPr>
              <a:xfrm>
                <a:off x="4526679" y="3215253"/>
                <a:ext cx="692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2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April</a:t>
                </a:r>
                <a:endParaRPr b="1" sz="12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26" name="Google Shape;226;p24"/>
              <p:cNvSpPr txBox="1"/>
              <p:nvPr/>
            </p:nvSpPr>
            <p:spPr>
              <a:xfrm>
                <a:off x="4753223" y="185780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Wrapping</a:t>
                </a:r>
                <a:r>
                  <a:rPr b="1"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 things up</a:t>
                </a:r>
                <a:endParaRPr b="1"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800"/>
                  <a:buFont typeface="Roboto"/>
                  <a:buChar char="●"/>
                </a:pPr>
                <a:r>
                  <a:rPr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R Shiny</a:t>
                </a:r>
                <a:endParaRPr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800"/>
                  <a:buFont typeface="Roboto"/>
                  <a:buChar char="●"/>
                </a:pPr>
                <a:r>
                  <a:rPr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Polish off R Script</a:t>
                </a:r>
                <a:endParaRPr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227" name="Google Shape;227;p24"/>
          <p:cNvGrpSpPr/>
          <p:nvPr/>
        </p:nvGrpSpPr>
        <p:grpSpPr>
          <a:xfrm>
            <a:off x="6422860" y="2709722"/>
            <a:ext cx="2721140" cy="1735654"/>
            <a:chOff x="6435810" y="2702596"/>
            <a:chExt cx="2721140" cy="1735654"/>
          </a:xfrm>
        </p:grpSpPr>
        <p:sp>
          <p:nvSpPr>
            <p:cNvPr id="228" name="Google Shape;228;p24"/>
            <p:cNvSpPr/>
            <p:nvPr/>
          </p:nvSpPr>
          <p:spPr>
            <a:xfrm>
              <a:off x="6807650" y="3079475"/>
              <a:ext cx="2349300" cy="133500"/>
            </a:xfrm>
            <a:prstGeom prst="rect">
              <a:avLst/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9" name="Google Shape;229;p24"/>
            <p:cNvGrpSpPr/>
            <p:nvPr/>
          </p:nvGrpSpPr>
          <p:grpSpPr>
            <a:xfrm>
              <a:off x="6435810" y="2702596"/>
              <a:ext cx="2494563" cy="1735654"/>
              <a:chOff x="6435810" y="2702596"/>
              <a:chExt cx="2494563" cy="1735654"/>
            </a:xfrm>
          </p:grpSpPr>
          <p:grpSp>
            <p:nvGrpSpPr>
              <p:cNvPr id="230" name="Google Shape;230;p24"/>
              <p:cNvGrpSpPr/>
              <p:nvPr/>
            </p:nvGrpSpPr>
            <p:grpSpPr>
              <a:xfrm rot="10800000">
                <a:off x="6760035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231" name="Google Shape;231;p24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232" name="Google Shape;232;p24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33" name="Google Shape;233;p24"/>
              <p:cNvSpPr txBox="1"/>
              <p:nvPr/>
            </p:nvSpPr>
            <p:spPr>
              <a:xfrm>
                <a:off x="6435810" y="2702596"/>
                <a:ext cx="745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2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May</a:t>
                </a:r>
                <a:endParaRPr b="1" sz="12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34" name="Google Shape;234;p24"/>
              <p:cNvSpPr txBox="1"/>
              <p:nvPr/>
            </p:nvSpPr>
            <p:spPr>
              <a:xfrm>
                <a:off x="6676773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Future</a:t>
                </a:r>
                <a:endParaRPr b="1"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800"/>
                  <a:buFont typeface="Roboto"/>
                  <a:buChar char="●"/>
                </a:pPr>
                <a:r>
                  <a:rPr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Bug fixes &amp; Testing</a:t>
                </a:r>
                <a:endParaRPr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800"/>
                  <a:buFont typeface="Roboto"/>
                  <a:buChar char="●"/>
                </a:pPr>
                <a:r>
                  <a:rPr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Refining features</a:t>
                </a:r>
                <a:endParaRPr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235" name="Google Shape;235;p24"/>
          <p:cNvGrpSpPr/>
          <p:nvPr/>
        </p:nvGrpSpPr>
        <p:grpSpPr>
          <a:xfrm>
            <a:off x="483041" y="1864926"/>
            <a:ext cx="2580731" cy="1728863"/>
            <a:chOff x="495991" y="1857800"/>
            <a:chExt cx="2580731" cy="1728863"/>
          </a:xfrm>
        </p:grpSpPr>
        <p:sp>
          <p:nvSpPr>
            <p:cNvPr id="236" name="Google Shape;236;p24"/>
            <p:cNvSpPr/>
            <p:nvPr/>
          </p:nvSpPr>
          <p:spPr>
            <a:xfrm>
              <a:off x="932600" y="3079475"/>
              <a:ext cx="1958400" cy="133500"/>
            </a:xfrm>
            <a:prstGeom prst="rect">
              <a:avLst/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37" name="Google Shape;237;p24"/>
            <p:cNvGrpSpPr/>
            <p:nvPr/>
          </p:nvGrpSpPr>
          <p:grpSpPr>
            <a:xfrm>
              <a:off x="495991" y="1857800"/>
              <a:ext cx="2580731" cy="1728863"/>
              <a:chOff x="495991" y="1857800"/>
              <a:chExt cx="2580731" cy="1728863"/>
            </a:xfrm>
          </p:grpSpPr>
          <p:sp>
            <p:nvSpPr>
              <p:cNvPr id="238" name="Google Shape;238;p24"/>
              <p:cNvSpPr txBox="1"/>
              <p:nvPr/>
            </p:nvSpPr>
            <p:spPr>
              <a:xfrm>
                <a:off x="495991" y="3215263"/>
                <a:ext cx="8712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2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February</a:t>
                </a:r>
                <a:endParaRPr b="1" sz="12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239" name="Google Shape;239;p24"/>
              <p:cNvGrpSpPr/>
              <p:nvPr/>
            </p:nvGrpSpPr>
            <p:grpSpPr>
              <a:xfrm>
                <a:off x="881025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240" name="Google Shape;240;p24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241" name="Google Shape;241;p24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42" name="Google Shape;242;p24"/>
              <p:cNvSpPr txBox="1"/>
              <p:nvPr/>
            </p:nvSpPr>
            <p:spPr>
              <a:xfrm>
                <a:off x="823122" y="185780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Completed Groundwork</a:t>
                </a:r>
                <a:endParaRPr b="1"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800"/>
                  <a:buFont typeface="Roboto"/>
                  <a:buChar char="●"/>
                </a:pPr>
                <a:r>
                  <a:rPr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Several meetings with client</a:t>
                </a:r>
                <a:endParaRPr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800"/>
                  <a:buFont typeface="Roboto"/>
                  <a:buChar char="●"/>
                </a:pPr>
                <a:r>
                  <a:rPr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Basic R script, wireframes</a:t>
                </a:r>
                <a:endParaRPr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243" name="Google Shape;243;p24"/>
          <p:cNvGrpSpPr/>
          <p:nvPr/>
        </p:nvGrpSpPr>
        <p:grpSpPr>
          <a:xfrm>
            <a:off x="2512645" y="2709722"/>
            <a:ext cx="2501355" cy="1735654"/>
            <a:chOff x="2525595" y="2702596"/>
            <a:chExt cx="2501355" cy="1735654"/>
          </a:xfrm>
        </p:grpSpPr>
        <p:sp>
          <p:nvSpPr>
            <p:cNvPr id="244" name="Google Shape;244;p24"/>
            <p:cNvSpPr/>
            <p:nvPr/>
          </p:nvSpPr>
          <p:spPr>
            <a:xfrm>
              <a:off x="2890952" y="3079475"/>
              <a:ext cx="1958400" cy="133500"/>
            </a:xfrm>
            <a:prstGeom prst="rect">
              <a:avLst/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5" name="Google Shape;245;p24"/>
            <p:cNvGrpSpPr/>
            <p:nvPr/>
          </p:nvGrpSpPr>
          <p:grpSpPr>
            <a:xfrm>
              <a:off x="2525595" y="2702596"/>
              <a:ext cx="2501355" cy="1735654"/>
              <a:chOff x="2525595" y="2702596"/>
              <a:chExt cx="2501355" cy="1735654"/>
            </a:xfrm>
          </p:grpSpPr>
          <p:sp>
            <p:nvSpPr>
              <p:cNvPr id="246" name="Google Shape;246;p24"/>
              <p:cNvSpPr txBox="1"/>
              <p:nvPr/>
            </p:nvSpPr>
            <p:spPr>
              <a:xfrm>
                <a:off x="2525595" y="2702596"/>
                <a:ext cx="745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2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March</a:t>
                </a:r>
                <a:endParaRPr b="1" sz="12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247" name="Google Shape;247;p24"/>
              <p:cNvGrpSpPr/>
              <p:nvPr/>
            </p:nvGrpSpPr>
            <p:grpSpPr>
              <a:xfrm rot="10800000">
                <a:off x="2849073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248" name="Google Shape;248;p24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249" name="Google Shape;249;p24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50" name="Google Shape;250;p24"/>
              <p:cNvSpPr txBox="1"/>
              <p:nvPr/>
            </p:nvSpPr>
            <p:spPr>
              <a:xfrm>
                <a:off x="2773350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More Progress</a:t>
                </a:r>
                <a:endParaRPr b="1"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800"/>
                  <a:buFont typeface="Roboto"/>
                  <a:buChar char="●"/>
                </a:pPr>
                <a:r>
                  <a:rPr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R script near completion</a:t>
                </a:r>
                <a:endParaRPr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800"/>
                  <a:buFont typeface="Roboto"/>
                  <a:buChar char="●"/>
                </a:pPr>
                <a:r>
                  <a:rPr lang="en" sz="80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Statistical models</a:t>
                </a:r>
                <a:endParaRPr sz="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56" name="Google Shape;256;p2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Professor Luis Escobar</a:t>
            </a:r>
            <a:endParaRPr/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Assistant Professor, Department of Fish and Wildlife Conservation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Mariana Castaneda-Guzman</a:t>
            </a:r>
            <a:endParaRPr sz="1100"/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M.Sc. Student, Department of Fish and Wildlife Conservation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Michael Tabak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co-author of a similar study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7" name="Google Shape;25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9925" y="806550"/>
            <a:ext cx="2641951" cy="3969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63" name="Google Shape;263;p26"/>
          <p:cNvSpPr txBox="1"/>
          <p:nvPr>
            <p:ph idx="1" type="body"/>
          </p:nvPr>
        </p:nvSpPr>
        <p:spPr>
          <a:xfrm>
            <a:off x="1342550" y="1307850"/>
            <a:ext cx="7089900" cy="328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9845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B. Chesnutt, “Bernoulli Distribution: Definition, Equations &amp; Examples,” Study.com. [Online]. Available: https://study.com/academy/lesson/bernoulli-distribution-definition-equations-examples.html. [Accessed: 03-May-2021]. </a:t>
            </a:r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“Photo Examples of CWD,” CWD-INFO. [Online]. Available: http://cwd-info.org/photo-examples-of-cwd/. [Accessed: 03-May-2021]. </a:t>
            </a:r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“Hunters asked to help battle chronic wasting disease,” Cache Valley Daily, 21-Sep-2019. [Online]. Available: https://www.cachevalleydaily.com/news/archive/2019/09/21/hunters-asked-to-help-battle-chronic-wasting-disease/#.YCSQMuhKiUk. [Accessed: 03-May-2021]. </a:t>
            </a:r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“Chronic Wasting Disease Occurrence,” Centers for Disease Control and Prevention, 24-Feb-2021. [Online]. Available: https://www.cdc.gov/prions/cwd/occurrence.html. [Accessed: 03-May-2021]. </a:t>
            </a:r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5857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Background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Overview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Implementation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Statistics/Backend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UI</a:t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Timeline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Acknowledgements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Questions</a:t>
            </a:r>
            <a:endParaRPr sz="1400"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0200" y="646575"/>
            <a:ext cx="3966624" cy="3966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567550"/>
            <a:ext cx="2999100" cy="32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Chronic Wasting Disease (CWD)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Caused by infected proteins called prions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Affects Cervidae family (Deer, Elk, Moose, Reindeer)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Causes severe weight loss, </a:t>
            </a:r>
            <a:r>
              <a:rPr lang="en"/>
              <a:t>neurological</a:t>
            </a:r>
            <a:r>
              <a:rPr lang="en"/>
              <a:t> symptoms and death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Spread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Can pass between saliva, feces, urine and through water or soil.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Affected deer can spread the prion for over a year before developing symptoms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CWD has spread to over 25 states in the US</a:t>
            </a:r>
            <a:endParaRPr/>
          </a:p>
        </p:txBody>
      </p:sp>
      <p:pic>
        <p:nvPicPr>
          <p:cNvPr id="149" name="Google Shape;14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3175" y="2815125"/>
            <a:ext cx="2584675" cy="19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5750" y="469350"/>
            <a:ext cx="4196675" cy="219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5"/>
          <p:cNvSpPr txBox="1"/>
          <p:nvPr/>
        </p:nvSpPr>
        <p:spPr>
          <a:xfrm>
            <a:off x="4848200" y="190375"/>
            <a:ext cx="2779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D9D9D9"/>
                </a:solidFill>
                <a:latin typeface="Lato"/>
                <a:ea typeface="Lato"/>
                <a:cs typeface="Lato"/>
                <a:sym typeface="Lato"/>
              </a:rPr>
              <a:t>deer with chronic wasting disease</a:t>
            </a:r>
            <a:endParaRPr i="1" sz="1100">
              <a:solidFill>
                <a:srgbClr val="D9D9D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2" name="Google Shape;152;p15"/>
          <p:cNvSpPr txBox="1"/>
          <p:nvPr/>
        </p:nvSpPr>
        <p:spPr>
          <a:xfrm>
            <a:off x="5373175" y="4704800"/>
            <a:ext cx="2779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D9D9D9"/>
                </a:solidFill>
                <a:latin typeface="Lato"/>
                <a:ea typeface="Lato"/>
                <a:cs typeface="Lato"/>
                <a:sym typeface="Lato"/>
              </a:rPr>
              <a:t>CWD by county across the US</a:t>
            </a:r>
            <a:endParaRPr i="1" sz="1100">
              <a:solidFill>
                <a:srgbClr val="D9D9D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158" name="Google Shape;158;p16"/>
          <p:cNvSpPr txBox="1"/>
          <p:nvPr>
            <p:ph idx="1" type="body"/>
          </p:nvPr>
        </p:nvSpPr>
        <p:spPr>
          <a:xfrm>
            <a:off x="469450" y="1562825"/>
            <a:ext cx="46740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Chronic Wasting Disease in Virginia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Disease first identified in US in the wild in 1981 (Colorado)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CWD first seen in the eastern US in 2005 (West Virginia)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The disease spread into Virginia by 2009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CWD now detected in 9 VA counties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Impact of CWD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Largest impact is Deer population health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Infected Deer cannot be consumed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Increased handling procedures to slow spread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Studies have shown limited spread to other species</a:t>
            </a:r>
            <a:endParaRPr/>
          </a:p>
        </p:txBody>
      </p:sp>
      <p:pic>
        <p:nvPicPr>
          <p:cNvPr id="159" name="Google Shape;15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1050" y="1307850"/>
            <a:ext cx="3478151" cy="2329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Overview/Project Goals</a:t>
            </a:r>
            <a:endParaRPr/>
          </a:p>
        </p:txBody>
      </p:sp>
      <p:sp>
        <p:nvSpPr>
          <p:cNvPr id="165" name="Google Shape;165;p17"/>
          <p:cNvSpPr txBox="1"/>
          <p:nvPr>
            <p:ph idx="1" type="body"/>
          </p:nvPr>
        </p:nvSpPr>
        <p:spPr>
          <a:xfrm>
            <a:off x="1252550" y="1252825"/>
            <a:ext cx="41085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Predict &amp; map CWD prevalence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Predictions based on: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Vegetation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Age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Population Density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UI designed in R-Shiny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Get user input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Display output visuals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Display prevalence values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Statistical analysis done in 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6" name="Google Shape;16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1650" y="393750"/>
            <a:ext cx="1342825" cy="1556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4357" y="2018203"/>
            <a:ext cx="4622344" cy="291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7"/>
          <p:cNvSpPr txBox="1"/>
          <p:nvPr/>
        </p:nvSpPr>
        <p:spPr>
          <a:xfrm>
            <a:off x="5073750" y="1720500"/>
            <a:ext cx="2022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D9D9D9"/>
                </a:solidFill>
                <a:latin typeface="Lato"/>
                <a:ea typeface="Lato"/>
                <a:cs typeface="Lato"/>
                <a:sym typeface="Lato"/>
              </a:rPr>
              <a:t>early wireframe of UI</a:t>
            </a:r>
            <a:endParaRPr i="1" sz="1100">
              <a:solidFill>
                <a:srgbClr val="D9D9D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</a:t>
            </a:r>
            <a:endParaRPr/>
          </a:p>
        </p:txBody>
      </p:sp>
      <p:sp>
        <p:nvSpPr>
          <p:cNvPr id="174" name="Google Shape;174;p18"/>
          <p:cNvSpPr txBox="1"/>
          <p:nvPr>
            <p:ph idx="1" type="body"/>
          </p:nvPr>
        </p:nvSpPr>
        <p:spPr>
          <a:xfrm>
            <a:off x="1245200" y="140052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Samples from Virginia Department of Wildlife Resources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roadkill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hunters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deer suspected of having CWD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across several years and counties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included sex, age, coordinates, CWD positivity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Enhanced Vegetation Index data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measure coverage of plants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coefficients </a:t>
            </a:r>
            <a:r>
              <a:rPr lang="en"/>
              <a:t>corresponding</a:t>
            </a:r>
            <a:r>
              <a:rPr lang="en"/>
              <a:t> to coordinates</a:t>
            </a:r>
            <a:endParaRPr/>
          </a:p>
        </p:txBody>
      </p:sp>
      <p:pic>
        <p:nvPicPr>
          <p:cNvPr id="175" name="Google Shape;17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0100" y="2908225"/>
            <a:ext cx="3727075" cy="196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8"/>
          <p:cNvSpPr txBox="1"/>
          <p:nvPr/>
        </p:nvSpPr>
        <p:spPr>
          <a:xfrm>
            <a:off x="5850725" y="2634475"/>
            <a:ext cx="2779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D9D9D9"/>
                </a:solidFill>
                <a:latin typeface="Lato"/>
                <a:ea typeface="Lato"/>
                <a:cs typeface="Lato"/>
                <a:sym typeface="Lato"/>
              </a:rPr>
              <a:t>medium to high vegetation index</a:t>
            </a:r>
            <a:endParaRPr i="1" sz="1100">
              <a:solidFill>
                <a:srgbClr val="D9D9D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Statistics</a:t>
            </a:r>
            <a:endParaRPr/>
          </a:p>
        </p:txBody>
      </p:sp>
      <p:sp>
        <p:nvSpPr>
          <p:cNvPr id="182" name="Google Shape;182;p19"/>
          <p:cNvSpPr txBox="1"/>
          <p:nvPr>
            <p:ph idx="1" type="body"/>
          </p:nvPr>
        </p:nvSpPr>
        <p:spPr>
          <a:xfrm>
            <a:off x="971625" y="1484363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400"/>
              <a:t>Observations follow a Bernoulli Distribution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unobserved disease state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sensitivity (P(detection | infected))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specificity (P(not detected | not infected))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unobserved disease state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predicted by demographic variables</a:t>
            </a:r>
            <a:endParaRPr sz="1400"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183" name="Google Shape;18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731" y="1376481"/>
            <a:ext cx="3809375" cy="27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9"/>
          <p:cNvSpPr txBox="1"/>
          <p:nvPr/>
        </p:nvSpPr>
        <p:spPr>
          <a:xfrm>
            <a:off x="5804500" y="1037775"/>
            <a:ext cx="2779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D9D9D9"/>
                </a:solidFill>
                <a:latin typeface="Lato"/>
                <a:ea typeface="Lato"/>
                <a:cs typeface="Lato"/>
                <a:sym typeface="Lato"/>
              </a:rPr>
              <a:t>general shape of Bernoulli distribution</a:t>
            </a:r>
            <a:endParaRPr i="1" sz="1100">
              <a:solidFill>
                <a:srgbClr val="D9D9D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Processing</a:t>
            </a:r>
            <a:endParaRPr/>
          </a:p>
        </p:txBody>
      </p:sp>
      <p:sp>
        <p:nvSpPr>
          <p:cNvPr id="190" name="Google Shape;190;p2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Model set up in RStan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 interface for Stan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built in probability mass functions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Organize data by county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Separate by year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model for each demographic variable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lowest widely applicable information criterion (WAIC)</a:t>
            </a:r>
            <a:endParaRPr/>
          </a:p>
          <a:p>
            <a:pPr indent="-29845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</a:pPr>
            <a:r>
              <a:rPr lang="en"/>
              <a:t>based on mean/variance of likelihoods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posterior distribution for best fit</a:t>
            </a:r>
            <a:endParaRPr/>
          </a:p>
        </p:txBody>
      </p:sp>
      <p:pic>
        <p:nvPicPr>
          <p:cNvPr id="191" name="Google Shape;19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4476" y="608450"/>
            <a:ext cx="2315100" cy="231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9708" y="3146600"/>
            <a:ext cx="2389875" cy="1852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Interface</a:t>
            </a:r>
            <a:endParaRPr/>
          </a:p>
        </p:txBody>
      </p:sp>
      <p:sp>
        <p:nvSpPr>
          <p:cNvPr id="198" name="Google Shape;198;p21"/>
          <p:cNvSpPr txBox="1"/>
          <p:nvPr>
            <p:ph idx="1" type="body"/>
          </p:nvPr>
        </p:nvSpPr>
        <p:spPr>
          <a:xfrm>
            <a:off x="88675" y="1567550"/>
            <a:ext cx="2733000" cy="33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Toggle between views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Tabs with various options to display data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Sliders to edit values,  alter outcomes</a:t>
            </a:r>
            <a:endParaRPr/>
          </a:p>
        </p:txBody>
      </p:sp>
      <p:pic>
        <p:nvPicPr>
          <p:cNvPr id="199" name="Google Shape;19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6475" y="1410200"/>
            <a:ext cx="5554298" cy="3530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