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5143500" type="screen16x9"/>
  <p:notesSz cx="6858000" cy="9144000"/>
  <p:embeddedFontLst>
    <p:embeddedFont>
      <p:font typeface="Lato" panose="020B0604020202020204" charset="0"/>
      <p:regular r:id="rId23"/>
      <p:bold r:id="rId24"/>
      <p:italic r:id="rId25"/>
      <p:boldItalic r:id="rId26"/>
    </p:embeddedFont>
    <p:embeddedFont>
      <p:font typeface="Montserrat" panose="020B060402020202020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5" d="100"/>
          <a:sy n="145" d="100"/>
        </p:scale>
        <p:origin x="624"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06592733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735753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0" name="Shape 20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9823282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0" name="Shape 21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4019345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9" name="Shape 21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We decided to create two new design themes for the website and present them to the clients because they noted there was a lot of unused space in the pages.</a:t>
            </a:r>
            <a:endParaRPr/>
          </a:p>
          <a:p>
            <a:pPr marL="0" lvl="0" indent="0" rtl="0">
              <a:spcBef>
                <a:spcPts val="0"/>
              </a:spcBef>
              <a:spcAft>
                <a:spcPts val="0"/>
              </a:spcAft>
              <a:buNone/>
            </a:pPr>
            <a:r>
              <a:rPr lang="en"/>
              <a:t>We ended up using the second design, utilizing alternating background colors behind the sections of the pages. </a:t>
            </a:r>
            <a:endParaRPr/>
          </a:p>
        </p:txBody>
      </p:sp>
    </p:spTree>
    <p:extLst>
      <p:ext uri="{BB962C8B-B14F-4D97-AF65-F5344CB8AC3E}">
        <p14:creationId xmlns:p14="http://schemas.microsoft.com/office/powerpoint/2010/main" val="3771929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8" name="Shape 22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We utilized dropdown content for the extra information on the slides, so that we weren’t filling the pages with text. </a:t>
            </a:r>
            <a:endParaRPr/>
          </a:p>
        </p:txBody>
      </p:sp>
    </p:spTree>
    <p:extLst>
      <p:ext uri="{BB962C8B-B14F-4D97-AF65-F5344CB8AC3E}">
        <p14:creationId xmlns:p14="http://schemas.microsoft.com/office/powerpoint/2010/main" val="13041542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Shape 2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5" name="Shape 23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We distributed a survey and the link to the home page to the Diversity Committee and the Department so that they could offer us feedback.</a:t>
            </a:r>
            <a:endParaRPr/>
          </a:p>
          <a:p>
            <a:pPr marL="0" lvl="0" indent="0" rtl="0">
              <a:spcBef>
                <a:spcPts val="0"/>
              </a:spcBef>
              <a:spcAft>
                <a:spcPts val="0"/>
              </a:spcAft>
              <a:buNone/>
            </a:pPr>
            <a:r>
              <a:rPr lang="en"/>
              <a:t>We also gave the link to an artist we know to get her opinion on design, flow, and readability. </a:t>
            </a:r>
            <a:endParaRPr/>
          </a:p>
        </p:txBody>
      </p:sp>
    </p:spTree>
    <p:extLst>
      <p:ext uri="{BB962C8B-B14F-4D97-AF65-F5344CB8AC3E}">
        <p14:creationId xmlns:p14="http://schemas.microsoft.com/office/powerpoint/2010/main" val="38566619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3" name="Shape 24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Whereas the original Diversity and Inclusion presence of the Department was only one webpage with minimal information on initiatives, we have expanded that to an additional 10 webpages with information on each facet of the Committee’s endeavors</a:t>
            </a:r>
            <a:endParaRPr/>
          </a:p>
          <a:p>
            <a:pPr marL="0" lvl="0" indent="0" rtl="0">
              <a:spcBef>
                <a:spcPts val="0"/>
              </a:spcBef>
              <a:spcAft>
                <a:spcPts val="0"/>
              </a:spcAft>
              <a:buNone/>
            </a:pPr>
            <a:r>
              <a:rPr lang="en"/>
              <a:t>We gathered a good number of multimedia content from the user survey and from the clients. </a:t>
            </a:r>
            <a:endParaRPr/>
          </a:p>
        </p:txBody>
      </p:sp>
    </p:spTree>
    <p:extLst>
      <p:ext uri="{BB962C8B-B14F-4D97-AF65-F5344CB8AC3E}">
        <p14:creationId xmlns:p14="http://schemas.microsoft.com/office/powerpoint/2010/main" val="2156737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1" name="Shape 25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31902331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Shape 2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9" name="Shape 25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0911493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Shape 2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Shape 26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5642472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7" name="Shape 27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115775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2246226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5" name="Shape 28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6541856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4" name="Shape 14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34692138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2" name="Shape 1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Trouble migrating WordPress at first because the domain we got was not live when we were attempting to use it</a:t>
            </a:r>
            <a:endParaRPr/>
          </a:p>
          <a:p>
            <a:pPr marL="0" lvl="0" indent="0">
              <a:spcBef>
                <a:spcPts val="0"/>
              </a:spcBef>
              <a:spcAft>
                <a:spcPts val="0"/>
              </a:spcAft>
              <a:buNone/>
            </a:pPr>
            <a:r>
              <a:rPr lang="en"/>
              <a:t>There was maintenance on the server hosting our website when we went to meet with the clients last week, but luckily we had screen grabs. </a:t>
            </a:r>
            <a:endParaRPr/>
          </a:p>
          <a:p>
            <a:pPr marL="0" lvl="0" indent="0" rtl="0">
              <a:spcBef>
                <a:spcPts val="0"/>
              </a:spcBef>
              <a:spcAft>
                <a:spcPts val="0"/>
              </a:spcAft>
              <a:buNone/>
            </a:pPr>
            <a:r>
              <a:rPr lang="en"/>
              <a:t>Department does not have a large stock of multimedia content for us to use, so we have had to search around and rely on them to upload pictures and video for us</a:t>
            </a:r>
            <a:endParaRPr/>
          </a:p>
        </p:txBody>
      </p:sp>
    </p:spTree>
    <p:extLst>
      <p:ext uri="{BB962C8B-B14F-4D97-AF65-F5344CB8AC3E}">
        <p14:creationId xmlns:p14="http://schemas.microsoft.com/office/powerpoint/2010/main" val="395832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0" name="Shape 16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2399937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6" name="Shape 16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After Joy helped us with getting our hosting secured, we followed the installation steps for WordPress.org by uploading these files onto the server. </a:t>
            </a:r>
            <a:endParaRPr/>
          </a:p>
        </p:txBody>
      </p:sp>
    </p:spTree>
    <p:extLst>
      <p:ext uri="{BB962C8B-B14F-4D97-AF65-F5344CB8AC3E}">
        <p14:creationId xmlns:p14="http://schemas.microsoft.com/office/powerpoint/2010/main" val="855071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5" name="Shape 17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Because we are working with a Virginia Tech Department, throughout our work, it is important that we continuously refer back to the branding to make sure we don’t get in trouble</a:t>
            </a:r>
            <a:endParaRPr/>
          </a:p>
        </p:txBody>
      </p:sp>
    </p:spTree>
    <p:extLst>
      <p:ext uri="{BB962C8B-B14F-4D97-AF65-F5344CB8AC3E}">
        <p14:creationId xmlns:p14="http://schemas.microsoft.com/office/powerpoint/2010/main" val="3763631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2" name="Shape 18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Had to dig in a little into the php to accomplish some of the functionality (clicking on logo image brings user to psychology homepage, search bar for searching the whole website)</a:t>
            </a:r>
            <a:endParaRPr/>
          </a:p>
        </p:txBody>
      </p:sp>
    </p:spTree>
    <p:extLst>
      <p:ext uri="{BB962C8B-B14F-4D97-AF65-F5344CB8AC3E}">
        <p14:creationId xmlns:p14="http://schemas.microsoft.com/office/powerpoint/2010/main" val="35066862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1" name="Shape 19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To further enhance and tailor our design to match our vision, we had to dig into some of the CSS of the website. Things like where we put things, certain colors, sizes, margins, etc.</a:t>
            </a:r>
            <a:endParaRPr/>
          </a:p>
        </p:txBody>
      </p:sp>
    </p:spTree>
    <p:extLst>
      <p:ext uri="{BB962C8B-B14F-4D97-AF65-F5344CB8AC3E}">
        <p14:creationId xmlns:p14="http://schemas.microsoft.com/office/powerpoint/2010/main" val="3069536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Shape 10"/>
          <p:cNvSpPr/>
          <p:nvPr/>
        </p:nvSpPr>
        <p:spPr>
          <a:xfrm rot="5400000">
            <a:off x="7500300" y="505"/>
            <a:ext cx="1643700" cy="1643700"/>
          </a:xfrm>
          <a:prstGeom prst="diagStripe">
            <a:avLst>
              <a:gd name="adj" fmla="val 0"/>
            </a:avLst>
          </a:prstGeom>
          <a:solidFill>
            <a:schemeClr val="lt1">
              <a:alpha val="303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11" name="Shape 11"/>
          <p:cNvGrpSpPr/>
          <p:nvPr/>
        </p:nvGrpSpPr>
        <p:grpSpPr>
          <a:xfrm>
            <a:off x="0" y="490"/>
            <a:ext cx="5153705" cy="5134399"/>
            <a:chOff x="0" y="75"/>
            <a:chExt cx="5153705" cy="5152950"/>
          </a:xfrm>
        </p:grpSpPr>
        <p:sp>
          <p:nvSpPr>
            <p:cNvPr id="12" name="Shape 12"/>
            <p:cNvSpPr/>
            <p:nvPr/>
          </p:nvSpPr>
          <p:spPr>
            <a:xfrm rot="-5400000">
              <a:off x="455" y="-225"/>
              <a:ext cx="5152800" cy="5153700"/>
            </a:xfrm>
            <a:prstGeom prst="diagStripe">
              <a:avLst>
                <a:gd name="adj" fmla="val 50000"/>
              </a:avLst>
            </a:prstGeom>
            <a:solidFill>
              <a:schemeClr val="lt1">
                <a:alpha val="303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13"/>
            <p:cNvSpPr/>
            <p:nvPr/>
          </p:nvSpPr>
          <p:spPr>
            <a:xfrm rot="-5400000">
              <a:off x="150" y="1145825"/>
              <a:ext cx="3996600" cy="3996900"/>
            </a:xfrm>
            <a:prstGeom prst="diagStripe">
              <a:avLst>
                <a:gd name="adj" fmla="val 58774"/>
              </a:avLst>
            </a:prstGeom>
            <a:solidFill>
              <a:schemeClr val="lt1">
                <a:alpha val="303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 name="Shape 14"/>
            <p:cNvSpPr/>
            <p:nvPr/>
          </p:nvSpPr>
          <p:spPr>
            <a:xfrm rot="-5400000">
              <a:off x="1646" y="-75"/>
              <a:ext cx="2299800" cy="23001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 name="Shape 15"/>
            <p:cNvSpPr/>
            <p:nvPr/>
          </p:nvSpPr>
          <p:spPr>
            <a:xfrm flipH="1">
              <a:off x="652821" y="590035"/>
              <a:ext cx="2300100" cy="2299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6" name="Shape 16"/>
          <p:cNvSpPr txBox="1">
            <a:spLocks noGrp="1"/>
          </p:cNvSpPr>
          <p:nvPr>
            <p:ph type="ctrTitle"/>
          </p:nvPr>
        </p:nvSpPr>
        <p:spPr>
          <a:xfrm>
            <a:off x="3537150" y="1578400"/>
            <a:ext cx="5017500" cy="1578900"/>
          </a:xfrm>
          <a:prstGeom prst="rect">
            <a:avLst/>
          </a:prstGeom>
        </p:spPr>
        <p:txBody>
          <a:bodyPr spcFirstLastPara="1" wrap="square" lIns="91425" tIns="91425" rIns="91425" bIns="91425" anchor="t" anchorCtr="0"/>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a:endParaRPr/>
          </a:p>
        </p:txBody>
      </p:sp>
      <p:sp>
        <p:nvSpPr>
          <p:cNvPr id="17" name="Shape 17"/>
          <p:cNvSpPr txBox="1">
            <a:spLocks noGrp="1"/>
          </p:cNvSpPr>
          <p:nvPr>
            <p:ph type="subTitle" idx="1"/>
          </p:nvPr>
        </p:nvSpPr>
        <p:spPr>
          <a:xfrm>
            <a:off x="5083950" y="3924925"/>
            <a:ext cx="3470700" cy="506100"/>
          </a:xfrm>
          <a:prstGeom prst="rect">
            <a:avLst/>
          </a:prstGeom>
        </p:spPr>
        <p:txBody>
          <a:bodyPr spcFirstLastPara="1" wrap="square" lIns="91425" tIns="91425" rIns="91425" bIns="91425" anchor="t" anchorCtr="0"/>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a:endParaRPr/>
          </a:p>
        </p:txBody>
      </p:sp>
      <p:sp>
        <p:nvSpPr>
          <p:cNvPr id="18" name="Shape 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5"/>
        <p:cNvGrpSpPr/>
        <p:nvPr/>
      </p:nvGrpSpPr>
      <p:grpSpPr>
        <a:xfrm>
          <a:off x="0" y="0"/>
          <a:ext cx="0" cy="0"/>
          <a:chOff x="0" y="0"/>
          <a:chExt cx="0" cy="0"/>
        </a:xfrm>
      </p:grpSpPr>
      <p:grpSp>
        <p:nvGrpSpPr>
          <p:cNvPr id="106" name="Shape 106"/>
          <p:cNvGrpSpPr/>
          <p:nvPr/>
        </p:nvGrpSpPr>
        <p:grpSpPr>
          <a:xfrm>
            <a:off x="4406400" y="0"/>
            <a:ext cx="4737600" cy="5143065"/>
            <a:chOff x="4406400" y="0"/>
            <a:chExt cx="4737600" cy="5143065"/>
          </a:xfrm>
        </p:grpSpPr>
        <p:sp>
          <p:nvSpPr>
            <p:cNvPr id="107" name="Shape 107"/>
            <p:cNvSpPr/>
            <p:nvPr/>
          </p:nvSpPr>
          <p:spPr>
            <a:xfrm rot="5400000">
              <a:off x="4408200" y="-1800"/>
              <a:ext cx="4734000" cy="4737600"/>
            </a:xfrm>
            <a:prstGeom prst="diagStripe">
              <a:avLst>
                <a:gd name="adj" fmla="val 49469"/>
              </a:avLst>
            </a:prstGeom>
            <a:solidFill>
              <a:schemeClr val="lt1">
                <a:alpha val="346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8" name="Shape 108"/>
            <p:cNvSpPr/>
            <p:nvPr/>
          </p:nvSpPr>
          <p:spPr>
            <a:xfrm rot="5400000">
              <a:off x="4841125" y="5700"/>
              <a:ext cx="4298100" cy="4286700"/>
            </a:xfrm>
            <a:prstGeom prst="diagStripe">
              <a:avLst>
                <a:gd name="adj" fmla="val 0"/>
              </a:avLst>
            </a:prstGeom>
            <a:solidFill>
              <a:schemeClr val="lt1">
                <a:alpha val="346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9" name="Shape 109"/>
            <p:cNvSpPr/>
            <p:nvPr/>
          </p:nvSpPr>
          <p:spPr>
            <a:xfrm rot="-5400000">
              <a:off x="5618399" y="123646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0" name="Shape 110"/>
            <p:cNvSpPr/>
            <p:nvPr/>
          </p:nvSpPr>
          <p:spPr>
            <a:xfrm flipH="1">
              <a:off x="5849857" y="144395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1" name="Shape 111"/>
            <p:cNvSpPr/>
            <p:nvPr/>
          </p:nvSpPr>
          <p:spPr>
            <a:xfrm rot="-5400000">
              <a:off x="5987081" y="24694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2" name="Shape 112"/>
            <p:cNvSpPr/>
            <p:nvPr/>
          </p:nvSpPr>
          <p:spPr>
            <a:xfrm flipH="1">
              <a:off x="6222115" y="267695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3" name="Shape 113"/>
            <p:cNvSpPr/>
            <p:nvPr/>
          </p:nvSpPr>
          <p:spPr>
            <a:xfrm rot="-5400000">
              <a:off x="6675341" y="186201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4" name="Shape 114"/>
            <p:cNvSpPr/>
            <p:nvPr/>
          </p:nvSpPr>
          <p:spPr>
            <a:xfrm flipH="1">
              <a:off x="6908099" y="2069505"/>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5" name="Shape 115"/>
            <p:cNvSpPr/>
            <p:nvPr/>
          </p:nvSpPr>
          <p:spPr>
            <a:xfrm rot="-5400000">
              <a:off x="6861141" y="247781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6" name="Shape 116"/>
            <p:cNvSpPr/>
            <p:nvPr/>
          </p:nvSpPr>
          <p:spPr>
            <a:xfrm flipH="1">
              <a:off x="7965266" y="269296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7" name="Shape 117"/>
            <p:cNvSpPr/>
            <p:nvPr/>
          </p:nvSpPr>
          <p:spPr>
            <a:xfrm flipH="1">
              <a:off x="8145082" y="330875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8" name="Shape 118"/>
            <p:cNvSpPr/>
            <p:nvPr/>
          </p:nvSpPr>
          <p:spPr>
            <a:xfrm rot="-5400000">
              <a:off x="7047599" y="309501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9" name="Shape 119"/>
            <p:cNvSpPr/>
            <p:nvPr/>
          </p:nvSpPr>
          <p:spPr>
            <a:xfrm flipH="1">
              <a:off x="7276649" y="3302502"/>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0" name="Shape 120"/>
            <p:cNvSpPr/>
            <p:nvPr/>
          </p:nvSpPr>
          <p:spPr>
            <a:xfrm rot="-5400000">
              <a:off x="7227414" y="3710807"/>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1" name="Shape 121"/>
            <p:cNvSpPr/>
            <p:nvPr/>
          </p:nvSpPr>
          <p:spPr>
            <a:xfrm flipH="1">
              <a:off x="7462448" y="3918294"/>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2" name="Shape 122"/>
            <p:cNvSpPr/>
            <p:nvPr/>
          </p:nvSpPr>
          <p:spPr>
            <a:xfrm rot="-5400000">
              <a:off x="8102491" y="371847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3" name="Shape 123"/>
            <p:cNvSpPr/>
            <p:nvPr/>
          </p:nvSpPr>
          <p:spPr>
            <a:xfrm flipH="1">
              <a:off x="8334533" y="392596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4" name="Shape 124"/>
            <p:cNvSpPr/>
            <p:nvPr/>
          </p:nvSpPr>
          <p:spPr>
            <a:xfrm rot="-5400000">
              <a:off x="8288290" y="43342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25" name="Shape 125"/>
          <p:cNvSpPr txBox="1">
            <a:spLocks noGrp="1"/>
          </p:cNvSpPr>
          <p:nvPr>
            <p:ph type="title" hasCustomPrompt="1"/>
          </p:nvPr>
        </p:nvSpPr>
        <p:spPr>
          <a:xfrm>
            <a:off x="823850" y="1284675"/>
            <a:ext cx="4776000" cy="1300800"/>
          </a:xfrm>
          <a:prstGeom prst="rect">
            <a:avLst/>
          </a:prstGeom>
        </p:spPr>
        <p:txBody>
          <a:bodyPr spcFirstLastPara="1" wrap="square" lIns="91425" tIns="91425" rIns="91425" bIns="91425" anchor="t" anchorCtr="0"/>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126" name="Shape 126"/>
          <p:cNvSpPr txBox="1">
            <a:spLocks noGrp="1"/>
          </p:cNvSpPr>
          <p:nvPr>
            <p:ph type="body" idx="1"/>
          </p:nvPr>
        </p:nvSpPr>
        <p:spPr>
          <a:xfrm>
            <a:off x="823850" y="2643124"/>
            <a:ext cx="4776000" cy="12189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127" name="Shape 1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8"/>
        <p:cNvGrpSpPr/>
        <p:nvPr/>
      </p:nvGrpSpPr>
      <p:grpSpPr>
        <a:xfrm>
          <a:off x="0" y="0"/>
          <a:ext cx="0" cy="0"/>
          <a:chOff x="0" y="0"/>
          <a:chExt cx="0" cy="0"/>
        </a:xfrm>
      </p:grpSpPr>
      <p:sp>
        <p:nvSpPr>
          <p:cNvPr id="129" name="Shape 1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
        <p:cNvGrpSpPr/>
        <p:nvPr/>
      </p:nvGrpSpPr>
      <p:grpSpPr>
        <a:xfrm>
          <a:off x="0" y="0"/>
          <a:ext cx="0" cy="0"/>
          <a:chOff x="0" y="0"/>
          <a:chExt cx="0" cy="0"/>
        </a:xfrm>
      </p:grpSpPr>
      <p:grpSp>
        <p:nvGrpSpPr>
          <p:cNvPr id="20" name="Shape 20"/>
          <p:cNvGrpSpPr/>
          <p:nvPr/>
        </p:nvGrpSpPr>
        <p:grpSpPr>
          <a:xfrm>
            <a:off x="4406400" y="0"/>
            <a:ext cx="4737600" cy="5143065"/>
            <a:chOff x="4406400" y="0"/>
            <a:chExt cx="4737600" cy="5143065"/>
          </a:xfrm>
        </p:grpSpPr>
        <p:sp>
          <p:nvSpPr>
            <p:cNvPr id="21" name="Shape 21"/>
            <p:cNvSpPr/>
            <p:nvPr/>
          </p:nvSpPr>
          <p:spPr>
            <a:xfrm rot="5400000">
              <a:off x="4408200" y="-1800"/>
              <a:ext cx="4734000" cy="4737600"/>
            </a:xfrm>
            <a:prstGeom prst="diagStripe">
              <a:avLst>
                <a:gd name="adj" fmla="val 49469"/>
              </a:avLst>
            </a:prstGeom>
            <a:solidFill>
              <a:schemeClr val="lt1">
                <a:alpha val="346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 name="Shape 22"/>
            <p:cNvSpPr/>
            <p:nvPr/>
          </p:nvSpPr>
          <p:spPr>
            <a:xfrm rot="5400000">
              <a:off x="4841125" y="5700"/>
              <a:ext cx="4298100" cy="4286700"/>
            </a:xfrm>
            <a:prstGeom prst="diagStripe">
              <a:avLst>
                <a:gd name="adj" fmla="val 0"/>
              </a:avLst>
            </a:prstGeom>
            <a:solidFill>
              <a:schemeClr val="lt1">
                <a:alpha val="346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3" name="Shape 23"/>
            <p:cNvSpPr/>
            <p:nvPr/>
          </p:nvSpPr>
          <p:spPr>
            <a:xfrm rot="-5400000">
              <a:off x="5618399" y="123646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 name="Shape 24"/>
            <p:cNvSpPr/>
            <p:nvPr/>
          </p:nvSpPr>
          <p:spPr>
            <a:xfrm flipH="1">
              <a:off x="5849857" y="144395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 name="Shape 25"/>
            <p:cNvSpPr/>
            <p:nvPr/>
          </p:nvSpPr>
          <p:spPr>
            <a:xfrm rot="-5400000">
              <a:off x="5987081" y="24694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 name="Shape 26"/>
            <p:cNvSpPr/>
            <p:nvPr/>
          </p:nvSpPr>
          <p:spPr>
            <a:xfrm flipH="1">
              <a:off x="6222115" y="267695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 name="Shape 27"/>
            <p:cNvSpPr/>
            <p:nvPr/>
          </p:nvSpPr>
          <p:spPr>
            <a:xfrm rot="-5400000">
              <a:off x="6675341" y="186201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 name="Shape 28"/>
            <p:cNvSpPr/>
            <p:nvPr/>
          </p:nvSpPr>
          <p:spPr>
            <a:xfrm flipH="1">
              <a:off x="6908099" y="2069505"/>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9" name="Shape 29"/>
            <p:cNvSpPr/>
            <p:nvPr/>
          </p:nvSpPr>
          <p:spPr>
            <a:xfrm rot="-5400000">
              <a:off x="6861141" y="247781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0" name="Shape 30"/>
            <p:cNvSpPr/>
            <p:nvPr/>
          </p:nvSpPr>
          <p:spPr>
            <a:xfrm flipH="1">
              <a:off x="7965266" y="269296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1" name="Shape 31"/>
            <p:cNvSpPr/>
            <p:nvPr/>
          </p:nvSpPr>
          <p:spPr>
            <a:xfrm flipH="1">
              <a:off x="8145082" y="330875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2" name="Shape 32"/>
            <p:cNvSpPr/>
            <p:nvPr/>
          </p:nvSpPr>
          <p:spPr>
            <a:xfrm rot="-5400000">
              <a:off x="7047599" y="309501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3" name="Shape 33"/>
            <p:cNvSpPr/>
            <p:nvPr/>
          </p:nvSpPr>
          <p:spPr>
            <a:xfrm flipH="1">
              <a:off x="7276649" y="3302502"/>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4" name="Shape 34"/>
            <p:cNvSpPr/>
            <p:nvPr/>
          </p:nvSpPr>
          <p:spPr>
            <a:xfrm rot="-5400000">
              <a:off x="7227414" y="3710807"/>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5" name="Shape 35"/>
            <p:cNvSpPr/>
            <p:nvPr/>
          </p:nvSpPr>
          <p:spPr>
            <a:xfrm flipH="1">
              <a:off x="7462448" y="3918294"/>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6" name="Shape 36"/>
            <p:cNvSpPr/>
            <p:nvPr/>
          </p:nvSpPr>
          <p:spPr>
            <a:xfrm rot="-5400000">
              <a:off x="8102491" y="371847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Shape 37"/>
            <p:cNvSpPr/>
            <p:nvPr/>
          </p:nvSpPr>
          <p:spPr>
            <a:xfrm flipH="1">
              <a:off x="8334533" y="392596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8" name="Shape 38"/>
            <p:cNvSpPr/>
            <p:nvPr/>
          </p:nvSpPr>
          <p:spPr>
            <a:xfrm rot="-5400000">
              <a:off x="8288290" y="43342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39" name="Shape 39"/>
          <p:cNvSpPr txBox="1">
            <a:spLocks noGrp="1"/>
          </p:cNvSpPr>
          <p:nvPr>
            <p:ph type="title"/>
          </p:nvPr>
        </p:nvSpPr>
        <p:spPr>
          <a:xfrm>
            <a:off x="823850" y="2053000"/>
            <a:ext cx="4587000" cy="1148700"/>
          </a:xfrm>
          <a:prstGeom prst="rect">
            <a:avLst/>
          </a:prstGeom>
        </p:spPr>
        <p:txBody>
          <a:bodyPr spcFirstLastPara="1" wrap="square" lIns="91425" tIns="91425" rIns="91425" bIns="91425" anchor="ctr"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1"/>
        <p:cNvGrpSpPr/>
        <p:nvPr/>
      </p:nvGrpSpPr>
      <p:grpSpPr>
        <a:xfrm>
          <a:off x="0" y="0"/>
          <a:ext cx="0" cy="0"/>
          <a:chOff x="0" y="0"/>
          <a:chExt cx="0" cy="0"/>
        </a:xfrm>
      </p:grpSpPr>
      <p:grpSp>
        <p:nvGrpSpPr>
          <p:cNvPr id="42" name="Shape 42"/>
          <p:cNvGrpSpPr/>
          <p:nvPr/>
        </p:nvGrpSpPr>
        <p:grpSpPr>
          <a:xfrm>
            <a:off x="0" y="381001"/>
            <a:ext cx="1037850" cy="1016287"/>
            <a:chOff x="0" y="381001"/>
            <a:chExt cx="1037850" cy="1016287"/>
          </a:xfrm>
        </p:grpSpPr>
        <p:sp>
          <p:nvSpPr>
            <p:cNvPr id="43" name="Shape 43"/>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4" name="Shape 44"/>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45" name="Shape 45"/>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6" name="Shape 46"/>
          <p:cNvSpPr txBox="1">
            <a:spLocks noGrp="1"/>
          </p:cNvSpPr>
          <p:nvPr>
            <p:ph type="body" idx="1"/>
          </p:nvPr>
        </p:nvSpPr>
        <p:spPr>
          <a:xfrm>
            <a:off x="1297500" y="1567550"/>
            <a:ext cx="7038900" cy="2911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8"/>
        <p:cNvGrpSpPr/>
        <p:nvPr/>
      </p:nvGrpSpPr>
      <p:grpSpPr>
        <a:xfrm>
          <a:off x="0" y="0"/>
          <a:ext cx="0" cy="0"/>
          <a:chOff x="0" y="0"/>
          <a:chExt cx="0" cy="0"/>
        </a:xfrm>
      </p:grpSpPr>
      <p:grpSp>
        <p:nvGrpSpPr>
          <p:cNvPr id="49" name="Shape 49"/>
          <p:cNvGrpSpPr/>
          <p:nvPr/>
        </p:nvGrpSpPr>
        <p:grpSpPr>
          <a:xfrm>
            <a:off x="0" y="381001"/>
            <a:ext cx="1037850" cy="1016287"/>
            <a:chOff x="0" y="381001"/>
            <a:chExt cx="1037850" cy="1016287"/>
          </a:xfrm>
        </p:grpSpPr>
        <p:sp>
          <p:nvSpPr>
            <p:cNvPr id="50" name="Shape 50"/>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1" name="Shape 51"/>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52" name="Shape 52"/>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53" name="Shape 53"/>
          <p:cNvSpPr txBox="1">
            <a:spLocks noGrp="1"/>
          </p:cNvSpPr>
          <p:nvPr>
            <p:ph type="body" idx="1"/>
          </p:nvPr>
        </p:nvSpPr>
        <p:spPr>
          <a:xfrm>
            <a:off x="1297500" y="1567550"/>
            <a:ext cx="3403200" cy="2911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54" name="Shape 54"/>
          <p:cNvSpPr txBox="1">
            <a:spLocks noGrp="1"/>
          </p:cNvSpPr>
          <p:nvPr>
            <p:ph type="body" idx="2"/>
          </p:nvPr>
        </p:nvSpPr>
        <p:spPr>
          <a:xfrm>
            <a:off x="4933221" y="1567550"/>
            <a:ext cx="3403200" cy="2911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55" name="Shape 5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grpSp>
        <p:nvGrpSpPr>
          <p:cNvPr id="57" name="Shape 57"/>
          <p:cNvGrpSpPr/>
          <p:nvPr/>
        </p:nvGrpSpPr>
        <p:grpSpPr>
          <a:xfrm>
            <a:off x="0" y="381001"/>
            <a:ext cx="1037850" cy="1016287"/>
            <a:chOff x="0" y="381001"/>
            <a:chExt cx="1037850" cy="1016287"/>
          </a:xfrm>
        </p:grpSpPr>
        <p:sp>
          <p:nvSpPr>
            <p:cNvPr id="58" name="Shape 58"/>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9" name="Shape 59"/>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60" name="Shape 60"/>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61" name="Shape 6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2"/>
        <p:cNvGrpSpPr/>
        <p:nvPr/>
      </p:nvGrpSpPr>
      <p:grpSpPr>
        <a:xfrm>
          <a:off x="0" y="0"/>
          <a:ext cx="0" cy="0"/>
          <a:chOff x="0" y="0"/>
          <a:chExt cx="0" cy="0"/>
        </a:xfrm>
      </p:grpSpPr>
      <p:grpSp>
        <p:nvGrpSpPr>
          <p:cNvPr id="63" name="Shape 63"/>
          <p:cNvGrpSpPr/>
          <p:nvPr/>
        </p:nvGrpSpPr>
        <p:grpSpPr>
          <a:xfrm>
            <a:off x="0" y="381001"/>
            <a:ext cx="1037850" cy="1016287"/>
            <a:chOff x="0" y="381001"/>
            <a:chExt cx="1037850" cy="1016287"/>
          </a:xfrm>
        </p:grpSpPr>
        <p:sp>
          <p:nvSpPr>
            <p:cNvPr id="64" name="Shape 64"/>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5" name="Shape 65"/>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66" name="Shape 66"/>
          <p:cNvSpPr txBox="1">
            <a:spLocks noGrp="1"/>
          </p:cNvSpPr>
          <p:nvPr>
            <p:ph type="title"/>
          </p:nvPr>
        </p:nvSpPr>
        <p:spPr>
          <a:xfrm>
            <a:off x="1297500" y="393750"/>
            <a:ext cx="3798900" cy="1493100"/>
          </a:xfrm>
          <a:prstGeom prst="rect">
            <a:avLst/>
          </a:prstGeom>
        </p:spPr>
        <p:txBody>
          <a:bodyPr spcFirstLastPara="1" wrap="square" lIns="91425" tIns="91425" rIns="91425" bIns="91425" anchor="t"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67" name="Shape 67"/>
          <p:cNvSpPr txBox="1">
            <a:spLocks noGrp="1"/>
          </p:cNvSpPr>
          <p:nvPr>
            <p:ph type="body" idx="1"/>
          </p:nvPr>
        </p:nvSpPr>
        <p:spPr>
          <a:xfrm>
            <a:off x="1297500" y="1972550"/>
            <a:ext cx="3798900" cy="24159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68" name="Shape 6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69"/>
        <p:cNvGrpSpPr/>
        <p:nvPr/>
      </p:nvGrpSpPr>
      <p:grpSpPr>
        <a:xfrm>
          <a:off x="0" y="0"/>
          <a:ext cx="0" cy="0"/>
          <a:chOff x="0" y="0"/>
          <a:chExt cx="0" cy="0"/>
        </a:xfrm>
      </p:grpSpPr>
      <p:grpSp>
        <p:nvGrpSpPr>
          <p:cNvPr id="70" name="Shape 70"/>
          <p:cNvGrpSpPr/>
          <p:nvPr/>
        </p:nvGrpSpPr>
        <p:grpSpPr>
          <a:xfrm>
            <a:off x="4406400" y="0"/>
            <a:ext cx="4737600" cy="5143500"/>
            <a:chOff x="4406400" y="0"/>
            <a:chExt cx="4737600" cy="5143500"/>
          </a:xfrm>
        </p:grpSpPr>
        <p:sp>
          <p:nvSpPr>
            <p:cNvPr id="71" name="Shape 71"/>
            <p:cNvSpPr/>
            <p:nvPr/>
          </p:nvSpPr>
          <p:spPr>
            <a:xfrm rot="5400000">
              <a:off x="4407900" y="-1500"/>
              <a:ext cx="4734600" cy="4737600"/>
            </a:xfrm>
            <a:prstGeom prst="diagStripe">
              <a:avLst>
                <a:gd name="adj" fmla="val 49469"/>
              </a:avLst>
            </a:prstGeom>
            <a:solidFill>
              <a:schemeClr val="lt1">
                <a:alpha val="346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2" name="Shape 72"/>
            <p:cNvSpPr/>
            <p:nvPr/>
          </p:nvSpPr>
          <p:spPr>
            <a:xfrm rot="5400000">
              <a:off x="4840825" y="6000"/>
              <a:ext cx="4298700" cy="4286700"/>
            </a:xfrm>
            <a:prstGeom prst="diagStripe">
              <a:avLst>
                <a:gd name="adj" fmla="val 0"/>
              </a:avLst>
            </a:prstGeom>
            <a:solidFill>
              <a:schemeClr val="lt1">
                <a:alpha val="346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3" name="Shape 73"/>
            <p:cNvSpPr/>
            <p:nvPr/>
          </p:nvSpPr>
          <p:spPr>
            <a:xfrm rot="-5400000">
              <a:off x="5618399" y="1236641"/>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4" name="Shape 74"/>
            <p:cNvSpPr/>
            <p:nvPr/>
          </p:nvSpPr>
          <p:spPr>
            <a:xfrm flipH="1">
              <a:off x="5849857" y="144407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5" name="Shape 75"/>
            <p:cNvSpPr/>
            <p:nvPr/>
          </p:nvSpPr>
          <p:spPr>
            <a:xfrm rot="-5400000">
              <a:off x="5987081" y="246974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6" name="Shape 76"/>
            <p:cNvSpPr/>
            <p:nvPr/>
          </p:nvSpPr>
          <p:spPr>
            <a:xfrm flipH="1">
              <a:off x="6222115" y="2677179"/>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7" name="Shape 77"/>
            <p:cNvSpPr/>
            <p:nvPr/>
          </p:nvSpPr>
          <p:spPr>
            <a:xfrm rot="-5400000">
              <a:off x="6675341" y="1862244"/>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8" name="Shape 78"/>
            <p:cNvSpPr/>
            <p:nvPr/>
          </p:nvSpPr>
          <p:spPr>
            <a:xfrm flipH="1">
              <a:off x="6908099" y="2069680"/>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9" name="Shape 79"/>
            <p:cNvSpPr/>
            <p:nvPr/>
          </p:nvSpPr>
          <p:spPr>
            <a:xfrm rot="-5400000">
              <a:off x="6861141" y="247808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0" name="Shape 80"/>
            <p:cNvSpPr/>
            <p:nvPr/>
          </p:nvSpPr>
          <p:spPr>
            <a:xfrm flipH="1">
              <a:off x="7965266" y="2693191"/>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1" name="Shape 81"/>
            <p:cNvSpPr/>
            <p:nvPr/>
          </p:nvSpPr>
          <p:spPr>
            <a:xfrm flipH="1">
              <a:off x="8145082" y="330903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2" name="Shape 82"/>
            <p:cNvSpPr/>
            <p:nvPr/>
          </p:nvSpPr>
          <p:spPr>
            <a:xfrm rot="-5400000">
              <a:off x="7047599" y="309534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3" name="Shape 83"/>
            <p:cNvSpPr/>
            <p:nvPr/>
          </p:nvSpPr>
          <p:spPr>
            <a:xfrm flipH="1">
              <a:off x="7276649" y="3302781"/>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4" name="Shape 84"/>
            <p:cNvSpPr/>
            <p:nvPr/>
          </p:nvSpPr>
          <p:spPr>
            <a:xfrm rot="-5400000">
              <a:off x="7227414" y="3711189"/>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5" name="Shape 85"/>
            <p:cNvSpPr/>
            <p:nvPr/>
          </p:nvSpPr>
          <p:spPr>
            <a:xfrm flipH="1">
              <a:off x="7462448" y="391862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6" name="Shape 86"/>
            <p:cNvSpPr/>
            <p:nvPr/>
          </p:nvSpPr>
          <p:spPr>
            <a:xfrm rot="-5400000">
              <a:off x="8102491" y="371885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7" name="Shape 87"/>
            <p:cNvSpPr/>
            <p:nvPr/>
          </p:nvSpPr>
          <p:spPr>
            <a:xfrm flipH="1">
              <a:off x="8334533" y="3926292"/>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8" name="Shape 88"/>
            <p:cNvSpPr/>
            <p:nvPr/>
          </p:nvSpPr>
          <p:spPr>
            <a:xfrm rot="-5400000">
              <a:off x="8288290" y="433470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89" name="Shape 89"/>
          <p:cNvSpPr txBox="1">
            <a:spLocks noGrp="1"/>
          </p:cNvSpPr>
          <p:nvPr>
            <p:ph type="title"/>
          </p:nvPr>
        </p:nvSpPr>
        <p:spPr>
          <a:xfrm>
            <a:off x="823850" y="866775"/>
            <a:ext cx="4587000" cy="3521100"/>
          </a:xfrm>
          <a:prstGeom prst="rect">
            <a:avLst/>
          </a:prstGeom>
        </p:spPr>
        <p:txBody>
          <a:bodyPr spcFirstLastPara="1" wrap="square" lIns="91425" tIns="91425" rIns="91425" bIns="91425" anchor="ctr"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90" name="Shape 9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1"/>
        <p:cNvGrpSpPr/>
        <p:nvPr/>
      </p:nvGrpSpPr>
      <p:grpSpPr>
        <a:xfrm>
          <a:off x="0" y="0"/>
          <a:ext cx="0" cy="0"/>
          <a:chOff x="0" y="0"/>
          <a:chExt cx="0" cy="0"/>
        </a:xfrm>
      </p:grpSpPr>
      <p:grpSp>
        <p:nvGrpSpPr>
          <p:cNvPr id="92" name="Shape 92"/>
          <p:cNvGrpSpPr/>
          <p:nvPr/>
        </p:nvGrpSpPr>
        <p:grpSpPr>
          <a:xfrm>
            <a:off x="0" y="381001"/>
            <a:ext cx="1037850" cy="1016287"/>
            <a:chOff x="0" y="381001"/>
            <a:chExt cx="1037850" cy="1016287"/>
          </a:xfrm>
        </p:grpSpPr>
        <p:sp>
          <p:nvSpPr>
            <p:cNvPr id="93" name="Shape 93"/>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4" name="Shape 94"/>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95" name="Shape 95"/>
          <p:cNvSpPr txBox="1">
            <a:spLocks noGrp="1"/>
          </p:cNvSpPr>
          <p:nvPr>
            <p:ph type="title"/>
          </p:nvPr>
        </p:nvSpPr>
        <p:spPr>
          <a:xfrm>
            <a:off x="1297500" y="1658325"/>
            <a:ext cx="3036300" cy="1751700"/>
          </a:xfrm>
          <a:prstGeom prst="rect">
            <a:avLst/>
          </a:prstGeom>
        </p:spPr>
        <p:txBody>
          <a:bodyPr spcFirstLastPara="1" wrap="square" lIns="91425" tIns="91425" rIns="91425" bIns="91425" anchor="t"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96" name="Shape 96"/>
          <p:cNvSpPr txBox="1">
            <a:spLocks noGrp="1"/>
          </p:cNvSpPr>
          <p:nvPr>
            <p:ph type="subTitle" idx="1"/>
          </p:nvPr>
        </p:nvSpPr>
        <p:spPr>
          <a:xfrm>
            <a:off x="1297500" y="3538000"/>
            <a:ext cx="3036300" cy="506100"/>
          </a:xfrm>
          <a:prstGeom prst="rect">
            <a:avLst/>
          </a:prstGeom>
        </p:spPr>
        <p:txBody>
          <a:bodyPr spcFirstLastPara="1" wrap="square" lIns="91425" tIns="91425" rIns="91425" bIns="91425" anchor="t" anchorCtr="0"/>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a:endParaRPr/>
          </a:p>
        </p:txBody>
      </p:sp>
      <p:sp>
        <p:nvSpPr>
          <p:cNvPr id="97" name="Shape 97"/>
          <p:cNvSpPr txBox="1">
            <a:spLocks noGrp="1"/>
          </p:cNvSpPr>
          <p:nvPr>
            <p:ph type="body" idx="2"/>
          </p:nvPr>
        </p:nvSpPr>
        <p:spPr>
          <a:xfrm>
            <a:off x="4648200" y="1696600"/>
            <a:ext cx="3676800" cy="23475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98" name="Shape 9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9"/>
        <p:cNvGrpSpPr/>
        <p:nvPr/>
      </p:nvGrpSpPr>
      <p:grpSpPr>
        <a:xfrm>
          <a:off x="0" y="0"/>
          <a:ext cx="0" cy="0"/>
          <a:chOff x="0" y="0"/>
          <a:chExt cx="0" cy="0"/>
        </a:xfrm>
      </p:grpSpPr>
      <p:grpSp>
        <p:nvGrpSpPr>
          <p:cNvPr id="100" name="Shape 100"/>
          <p:cNvGrpSpPr/>
          <p:nvPr/>
        </p:nvGrpSpPr>
        <p:grpSpPr>
          <a:xfrm>
            <a:off x="0" y="4128572"/>
            <a:ext cx="698925" cy="684657"/>
            <a:chOff x="0" y="3785672"/>
            <a:chExt cx="698925" cy="684657"/>
          </a:xfrm>
        </p:grpSpPr>
        <p:sp>
          <p:nvSpPr>
            <p:cNvPr id="101" name="Shape 101"/>
            <p:cNvSpPr/>
            <p:nvPr/>
          </p:nvSpPr>
          <p:spPr>
            <a:xfrm rot="-5400000">
              <a:off x="0" y="3785672"/>
              <a:ext cx="544800" cy="544800"/>
            </a:xfrm>
            <a:prstGeom prst="diagStripe">
              <a:avLst>
                <a:gd name="adj" fmla="val 50000"/>
              </a:avLst>
            </a:prstGeom>
            <a:solidFill>
              <a:schemeClr val="lt1">
                <a:alpha val="962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2" name="Shape 102"/>
            <p:cNvSpPr/>
            <p:nvPr/>
          </p:nvSpPr>
          <p:spPr>
            <a:xfrm flipH="1">
              <a:off x="154125" y="3925529"/>
              <a:ext cx="544800" cy="544800"/>
            </a:xfrm>
            <a:prstGeom prst="diagStripe">
              <a:avLst>
                <a:gd name="adj" fmla="val 50000"/>
              </a:avLst>
            </a:prstGeom>
            <a:solidFill>
              <a:schemeClr val="lt1">
                <a:alpha val="962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03" name="Shape 103"/>
          <p:cNvSpPr txBox="1">
            <a:spLocks noGrp="1"/>
          </p:cNvSpPr>
          <p:nvPr>
            <p:ph type="body" idx="1"/>
          </p:nvPr>
        </p:nvSpPr>
        <p:spPr>
          <a:xfrm>
            <a:off x="812725" y="4305375"/>
            <a:ext cx="6936000" cy="5238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300"/>
              <a:buNone/>
              <a:defRPr/>
            </a:lvl1pPr>
          </a:lstStyle>
          <a:p>
            <a:endParaRPr/>
          </a:p>
        </p:txBody>
      </p:sp>
      <p:sp>
        <p:nvSpPr>
          <p:cNvPr id="104" name="Shape 10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focus">
    <p:bg>
      <p:bgPr>
        <a:solidFill>
          <a:schemeClr val="dk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1115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marL="914400" lvl="1"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2pPr>
            <a:lvl3pPr marL="1371600" lvl="2"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3pPr>
            <a:lvl4pPr marL="1828800" lvl="3"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4pPr>
            <a:lvl5pPr marL="2286000" lvl="4"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5pPr>
            <a:lvl6pPr marL="2743200" lvl="5"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6pPr>
            <a:lvl7pPr marL="3200400" lvl="6"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7pPr>
            <a:lvl8pPr marL="3657600" lvl="7"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8pPr>
            <a:lvl9pPr marL="4114800" lvl="8" indent="-298450">
              <a:lnSpc>
                <a:spcPct val="115000"/>
              </a:lnSpc>
              <a:spcBef>
                <a:spcPts val="1600"/>
              </a:spcBef>
              <a:spcAft>
                <a:spcPts val="1600"/>
              </a:spcAft>
              <a:buClr>
                <a:schemeClr val="lt1"/>
              </a:buClr>
              <a:buSzPts val="1100"/>
              <a:buFont typeface="Lato"/>
              <a:buChar char="■"/>
              <a:defRPr sz="1100">
                <a:solidFill>
                  <a:schemeClr val="lt1"/>
                </a:solidFill>
                <a:latin typeface="Lato"/>
                <a:ea typeface="Lato"/>
                <a:cs typeface="Lato"/>
                <a:sym typeface="Lato"/>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1"/>
                </a:solidFill>
                <a:latin typeface="Lato"/>
                <a:ea typeface="Lato"/>
                <a:cs typeface="Lato"/>
                <a:sym typeface="Lato"/>
              </a:defRPr>
            </a:lvl1pPr>
            <a:lvl2pPr lvl="1" algn="r">
              <a:buNone/>
              <a:defRPr sz="1000">
                <a:solidFill>
                  <a:schemeClr val="lt1"/>
                </a:solidFill>
                <a:latin typeface="Lato"/>
                <a:ea typeface="Lato"/>
                <a:cs typeface="Lato"/>
                <a:sym typeface="Lato"/>
              </a:defRPr>
            </a:lvl2pPr>
            <a:lvl3pPr lvl="2" algn="r">
              <a:buNone/>
              <a:defRPr sz="1000">
                <a:solidFill>
                  <a:schemeClr val="lt1"/>
                </a:solidFill>
                <a:latin typeface="Lato"/>
                <a:ea typeface="Lato"/>
                <a:cs typeface="Lato"/>
                <a:sym typeface="Lato"/>
              </a:defRPr>
            </a:lvl3pPr>
            <a:lvl4pPr lvl="3" algn="r">
              <a:buNone/>
              <a:defRPr sz="1000">
                <a:solidFill>
                  <a:schemeClr val="lt1"/>
                </a:solidFill>
                <a:latin typeface="Lato"/>
                <a:ea typeface="Lato"/>
                <a:cs typeface="Lato"/>
                <a:sym typeface="Lato"/>
              </a:defRPr>
            </a:lvl4pPr>
            <a:lvl5pPr lvl="4" algn="r">
              <a:buNone/>
              <a:defRPr sz="1000">
                <a:solidFill>
                  <a:schemeClr val="lt1"/>
                </a:solidFill>
                <a:latin typeface="Lato"/>
                <a:ea typeface="Lato"/>
                <a:cs typeface="Lato"/>
                <a:sym typeface="Lato"/>
              </a:defRPr>
            </a:lvl5pPr>
            <a:lvl6pPr lvl="5" algn="r">
              <a:buNone/>
              <a:defRPr sz="1000">
                <a:solidFill>
                  <a:schemeClr val="lt1"/>
                </a:solidFill>
                <a:latin typeface="Lato"/>
                <a:ea typeface="Lato"/>
                <a:cs typeface="Lato"/>
                <a:sym typeface="Lato"/>
              </a:defRPr>
            </a:lvl6pPr>
            <a:lvl7pPr lvl="6" algn="r">
              <a:buNone/>
              <a:defRPr sz="1000">
                <a:solidFill>
                  <a:schemeClr val="lt1"/>
                </a:solidFill>
                <a:latin typeface="Lato"/>
                <a:ea typeface="Lato"/>
                <a:cs typeface="Lato"/>
                <a:sym typeface="Lato"/>
              </a:defRPr>
            </a:lvl7pPr>
            <a:lvl8pPr lvl="7" algn="r">
              <a:buNone/>
              <a:defRPr sz="1000">
                <a:solidFill>
                  <a:schemeClr val="lt1"/>
                </a:solidFill>
                <a:latin typeface="Lato"/>
                <a:ea typeface="Lato"/>
                <a:cs typeface="Lato"/>
                <a:sym typeface="Lato"/>
              </a:defRPr>
            </a:lvl8pPr>
            <a:lvl9pPr lvl="8" algn="r">
              <a:buNone/>
              <a:defRPr sz="1000">
                <a:solidFill>
                  <a:schemeClr val="lt1"/>
                </a:solidFill>
                <a:latin typeface="Lato"/>
                <a:ea typeface="Lato"/>
                <a:cs typeface="Lato"/>
                <a:sym typeface="Lato"/>
              </a:defRPr>
            </a:lvl9pPr>
          </a:lstStyle>
          <a:p>
            <a:pPr marL="0" lvl="0" indent="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23.jp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ctrTitle"/>
          </p:nvPr>
        </p:nvSpPr>
        <p:spPr>
          <a:xfrm>
            <a:off x="311700" y="233300"/>
            <a:ext cx="8520600" cy="2341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4800" b="1"/>
              <a:t>Website Psychology Diversity</a:t>
            </a:r>
            <a:endParaRPr sz="4800" b="1"/>
          </a:p>
          <a:p>
            <a:pPr marL="0" lvl="0" indent="0">
              <a:spcBef>
                <a:spcPts val="0"/>
              </a:spcBef>
              <a:spcAft>
                <a:spcPts val="0"/>
              </a:spcAft>
              <a:buNone/>
            </a:pPr>
            <a:endParaRPr sz="2400"/>
          </a:p>
        </p:txBody>
      </p:sp>
      <p:sp>
        <p:nvSpPr>
          <p:cNvPr id="135" name="Shape 135"/>
          <p:cNvSpPr txBox="1">
            <a:spLocks noGrp="1"/>
          </p:cNvSpPr>
          <p:nvPr>
            <p:ph type="ctrTitle"/>
          </p:nvPr>
        </p:nvSpPr>
        <p:spPr>
          <a:xfrm>
            <a:off x="311700" y="2379700"/>
            <a:ext cx="8520600" cy="259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2200" b="1"/>
          </a:p>
          <a:p>
            <a:pPr marL="0" lvl="0" indent="0">
              <a:spcBef>
                <a:spcPts val="0"/>
              </a:spcBef>
              <a:spcAft>
                <a:spcPts val="0"/>
              </a:spcAft>
              <a:buNone/>
            </a:pPr>
            <a:r>
              <a:rPr lang="en" sz="2200" b="1"/>
              <a:t>Team:</a:t>
            </a:r>
            <a:r>
              <a:rPr lang="en" sz="2200"/>
              <a:t> Michael D’Avella, Ian Imperial, Nathan Mussie, </a:t>
            </a:r>
            <a:endParaRPr sz="2200"/>
          </a:p>
          <a:p>
            <a:pPr marL="0" lvl="0" indent="0">
              <a:spcBef>
                <a:spcPts val="0"/>
              </a:spcBef>
              <a:spcAft>
                <a:spcPts val="0"/>
              </a:spcAft>
              <a:buNone/>
            </a:pPr>
            <a:r>
              <a:rPr lang="en" sz="2200"/>
              <a:t>Nabil Saad, Jay Park</a:t>
            </a:r>
            <a:endParaRPr sz="2200"/>
          </a:p>
          <a:p>
            <a:pPr marL="0" lvl="0" indent="0" rtl="0">
              <a:spcBef>
                <a:spcPts val="0"/>
              </a:spcBef>
              <a:spcAft>
                <a:spcPts val="0"/>
              </a:spcAft>
              <a:buNone/>
            </a:pPr>
            <a:r>
              <a:rPr lang="en" sz="2200" b="1"/>
              <a:t>Class: </a:t>
            </a:r>
            <a:r>
              <a:rPr lang="en" sz="2200"/>
              <a:t>CS 4624 - Multimedia, Hypertext, and Information Access</a:t>
            </a:r>
            <a:endParaRPr sz="2200"/>
          </a:p>
          <a:p>
            <a:pPr marL="0" lvl="0" indent="0" rtl="0">
              <a:spcBef>
                <a:spcPts val="0"/>
              </a:spcBef>
              <a:spcAft>
                <a:spcPts val="0"/>
              </a:spcAft>
              <a:buNone/>
            </a:pPr>
            <a:r>
              <a:rPr lang="en" sz="2200" b="1"/>
              <a:t>Instructor:</a:t>
            </a:r>
            <a:r>
              <a:rPr lang="en" sz="2200"/>
              <a:t> Edward A. Fox</a:t>
            </a:r>
            <a:endParaRPr sz="2200"/>
          </a:p>
          <a:p>
            <a:pPr marL="0" lvl="0" indent="0" rtl="0">
              <a:spcBef>
                <a:spcPts val="0"/>
              </a:spcBef>
              <a:spcAft>
                <a:spcPts val="0"/>
              </a:spcAft>
              <a:buNone/>
            </a:pPr>
            <a:r>
              <a:rPr lang="en" sz="2200" b="1"/>
              <a:t>Location:</a:t>
            </a:r>
            <a:r>
              <a:rPr lang="en" sz="2200"/>
              <a:t> Virginia Tech, Blacksburg VA, 24061</a:t>
            </a:r>
            <a:endParaRPr sz="2200"/>
          </a:p>
          <a:p>
            <a:pPr marL="0" lvl="0" indent="0" rtl="0">
              <a:spcBef>
                <a:spcPts val="0"/>
              </a:spcBef>
              <a:spcAft>
                <a:spcPts val="0"/>
              </a:spcAft>
              <a:buNone/>
            </a:pPr>
            <a:r>
              <a:rPr lang="en" sz="2200"/>
              <a:t>24 April 2018</a:t>
            </a:r>
            <a:endParaRPr sz="22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Shape 202"/>
          <p:cNvSpPr txBox="1">
            <a:spLocks noGrp="1"/>
          </p:cNvSpPr>
          <p:nvPr>
            <p:ph type="title"/>
          </p:nvPr>
        </p:nvSpPr>
        <p:spPr>
          <a:xfrm>
            <a:off x="100500" y="104125"/>
            <a:ext cx="7038900" cy="914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Events Calendar</a:t>
            </a:r>
            <a:endParaRPr/>
          </a:p>
        </p:txBody>
      </p:sp>
      <p:pic>
        <p:nvPicPr>
          <p:cNvPr id="203" name="Shape 203"/>
          <p:cNvPicPr preferRelativeResize="0"/>
          <p:nvPr/>
        </p:nvPicPr>
        <p:blipFill>
          <a:blip r:embed="rId3">
            <a:alphaModFix/>
          </a:blip>
          <a:stretch>
            <a:fillRect/>
          </a:stretch>
        </p:blipFill>
        <p:spPr>
          <a:xfrm>
            <a:off x="4283400" y="27150"/>
            <a:ext cx="4664378" cy="5089176"/>
          </a:xfrm>
          <a:prstGeom prst="rect">
            <a:avLst/>
          </a:prstGeom>
          <a:noFill/>
          <a:ln>
            <a:noFill/>
          </a:ln>
        </p:spPr>
      </p:pic>
      <p:pic>
        <p:nvPicPr>
          <p:cNvPr id="204" name="Shape 204"/>
          <p:cNvPicPr preferRelativeResize="0"/>
          <p:nvPr/>
        </p:nvPicPr>
        <p:blipFill>
          <a:blip r:embed="rId4">
            <a:alphaModFix/>
          </a:blip>
          <a:stretch>
            <a:fillRect/>
          </a:stretch>
        </p:blipFill>
        <p:spPr>
          <a:xfrm>
            <a:off x="252900" y="1683513"/>
            <a:ext cx="3524250" cy="2838450"/>
          </a:xfrm>
          <a:prstGeom prst="rect">
            <a:avLst/>
          </a:prstGeom>
          <a:noFill/>
          <a:ln>
            <a:noFill/>
          </a:ln>
        </p:spPr>
      </p:pic>
      <p:sp>
        <p:nvSpPr>
          <p:cNvPr id="205" name="Shape 205"/>
          <p:cNvSpPr/>
          <p:nvPr/>
        </p:nvSpPr>
        <p:spPr>
          <a:xfrm rot="-5400000">
            <a:off x="2965650" y="3672375"/>
            <a:ext cx="878100" cy="821100"/>
          </a:xfrm>
          <a:prstGeom prst="rtTriangl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6" name="Shape 206"/>
          <p:cNvSpPr/>
          <p:nvPr/>
        </p:nvSpPr>
        <p:spPr>
          <a:xfrm>
            <a:off x="4198650" y="4295225"/>
            <a:ext cx="878100" cy="821100"/>
          </a:xfrm>
          <a:prstGeom prst="rtTriangl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7" name="Shape 207"/>
          <p:cNvSpPr txBox="1"/>
          <p:nvPr/>
        </p:nvSpPr>
        <p:spPr>
          <a:xfrm>
            <a:off x="207859" y="4617775"/>
            <a:ext cx="4652700" cy="3081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1100">
                <a:solidFill>
                  <a:srgbClr val="FFFFFF"/>
                </a:solidFill>
              </a:rPr>
              <a:t>https://www.diversity.psyc.vt.edu/events/</a:t>
            </a:r>
            <a:endParaRPr sz="1000">
              <a:solidFill>
                <a:srgbClr val="FFFFFF"/>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Shape 212"/>
          <p:cNvSpPr txBox="1">
            <a:spLocks noGrp="1"/>
          </p:cNvSpPr>
          <p:nvPr>
            <p:ph type="title"/>
          </p:nvPr>
        </p:nvSpPr>
        <p:spPr>
          <a:xfrm>
            <a:off x="100500" y="104125"/>
            <a:ext cx="7038900" cy="9141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Dedicated Events Page</a:t>
            </a:r>
            <a:endParaRPr/>
          </a:p>
        </p:txBody>
      </p:sp>
      <p:pic>
        <p:nvPicPr>
          <p:cNvPr id="213" name="Shape 213"/>
          <p:cNvPicPr preferRelativeResize="0"/>
          <p:nvPr/>
        </p:nvPicPr>
        <p:blipFill>
          <a:blip r:embed="rId3">
            <a:alphaModFix/>
          </a:blip>
          <a:stretch>
            <a:fillRect/>
          </a:stretch>
        </p:blipFill>
        <p:spPr>
          <a:xfrm>
            <a:off x="3429000" y="677575"/>
            <a:ext cx="5592099" cy="4330925"/>
          </a:xfrm>
          <a:prstGeom prst="rect">
            <a:avLst/>
          </a:prstGeom>
          <a:noFill/>
          <a:ln>
            <a:noFill/>
          </a:ln>
        </p:spPr>
      </p:pic>
      <p:pic>
        <p:nvPicPr>
          <p:cNvPr id="214" name="Shape 214"/>
          <p:cNvPicPr preferRelativeResize="0"/>
          <p:nvPr/>
        </p:nvPicPr>
        <p:blipFill>
          <a:blip r:embed="rId4">
            <a:alphaModFix/>
          </a:blip>
          <a:stretch>
            <a:fillRect/>
          </a:stretch>
        </p:blipFill>
        <p:spPr>
          <a:xfrm>
            <a:off x="161400" y="1495438"/>
            <a:ext cx="3124200" cy="3152388"/>
          </a:xfrm>
          <a:prstGeom prst="rect">
            <a:avLst/>
          </a:prstGeom>
          <a:noFill/>
          <a:ln>
            <a:noFill/>
          </a:ln>
        </p:spPr>
      </p:pic>
      <p:sp>
        <p:nvSpPr>
          <p:cNvPr id="215" name="Shape 215"/>
          <p:cNvSpPr/>
          <p:nvPr/>
        </p:nvSpPr>
        <p:spPr>
          <a:xfrm rot="10800000">
            <a:off x="7452100" y="602875"/>
            <a:ext cx="1614000" cy="1365900"/>
          </a:xfrm>
          <a:prstGeom prst="rtTriangl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6" name="Shape 216"/>
          <p:cNvSpPr txBox="1"/>
          <p:nvPr/>
        </p:nvSpPr>
        <p:spPr>
          <a:xfrm>
            <a:off x="207853" y="4617775"/>
            <a:ext cx="3077700" cy="3081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1100">
                <a:solidFill>
                  <a:srgbClr val="FFFFFF"/>
                </a:solidFill>
              </a:rPr>
              <a:t>https://www.diversity.psyc.vt.edu/event/colloquium-dr-larry-scahill/</a:t>
            </a:r>
            <a:endParaRPr sz="1000">
              <a:solidFill>
                <a:srgbClr val="FFFFFF"/>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p:nvPr/>
        </p:nvSpPr>
        <p:spPr>
          <a:xfrm>
            <a:off x="5792519" y="4846187"/>
            <a:ext cx="3220800" cy="276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a:solidFill>
                  <a:srgbClr val="FFFFFF"/>
                </a:solidFill>
              </a:rPr>
              <a:t>https://www.diversity.psyc.vt.edu/</a:t>
            </a:r>
            <a:endParaRPr sz="1000">
              <a:solidFill>
                <a:srgbClr val="FFFFFF"/>
              </a:solidFill>
            </a:endParaRPr>
          </a:p>
        </p:txBody>
      </p:sp>
      <p:sp>
        <p:nvSpPr>
          <p:cNvPr id="222" name="Shape 222"/>
          <p:cNvSpPr txBox="1">
            <a:spLocks noGrp="1"/>
          </p:cNvSpPr>
          <p:nvPr>
            <p:ph type="body" idx="1"/>
          </p:nvPr>
        </p:nvSpPr>
        <p:spPr>
          <a:xfrm>
            <a:off x="1608450" y="-112202"/>
            <a:ext cx="5927100" cy="652200"/>
          </a:xfrm>
          <a:prstGeom prst="rect">
            <a:avLst/>
          </a:prstGeom>
          <a:noFill/>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 sz="2500" dirty="0"/>
              <a:t>Theme Considerations</a:t>
            </a:r>
            <a:endParaRPr sz="2500" dirty="0"/>
          </a:p>
          <a:p>
            <a:pPr marL="0" lvl="0" indent="0" rtl="0">
              <a:spcBef>
                <a:spcPts val="1600"/>
              </a:spcBef>
              <a:spcAft>
                <a:spcPts val="1600"/>
              </a:spcAft>
              <a:buNone/>
            </a:pPr>
            <a:endParaRPr sz="1800" dirty="0"/>
          </a:p>
        </p:txBody>
      </p:sp>
      <p:pic>
        <p:nvPicPr>
          <p:cNvPr id="223" name="Shape 223"/>
          <p:cNvPicPr preferRelativeResize="0"/>
          <p:nvPr/>
        </p:nvPicPr>
        <p:blipFill rotWithShape="1">
          <a:blip r:embed="rId3">
            <a:alphaModFix/>
          </a:blip>
          <a:srcRect l="5312" r="5695" b="3241"/>
          <a:stretch/>
        </p:blipFill>
        <p:spPr>
          <a:xfrm>
            <a:off x="106550" y="530000"/>
            <a:ext cx="5593202" cy="2759276"/>
          </a:xfrm>
          <a:prstGeom prst="rect">
            <a:avLst/>
          </a:prstGeom>
          <a:noFill/>
          <a:ln>
            <a:noFill/>
          </a:ln>
        </p:spPr>
      </p:pic>
      <p:pic>
        <p:nvPicPr>
          <p:cNvPr id="224" name="Shape 224"/>
          <p:cNvPicPr preferRelativeResize="0"/>
          <p:nvPr/>
        </p:nvPicPr>
        <p:blipFill rotWithShape="1">
          <a:blip r:embed="rId4">
            <a:alphaModFix/>
          </a:blip>
          <a:srcRect l="4618" t="3129" r="4472" b="3465"/>
          <a:stretch/>
        </p:blipFill>
        <p:spPr>
          <a:xfrm>
            <a:off x="3122176" y="2121375"/>
            <a:ext cx="5891150" cy="2759276"/>
          </a:xfrm>
          <a:prstGeom prst="rect">
            <a:avLst/>
          </a:prstGeom>
          <a:noFill/>
          <a:ln>
            <a:noFill/>
          </a:ln>
        </p:spPr>
      </p:pic>
      <p:sp>
        <p:nvSpPr>
          <p:cNvPr id="225" name="Shape 225"/>
          <p:cNvSpPr txBox="1"/>
          <p:nvPr/>
        </p:nvSpPr>
        <p:spPr>
          <a:xfrm>
            <a:off x="52497" y="3259801"/>
            <a:ext cx="3220800" cy="2760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1000">
                <a:solidFill>
                  <a:srgbClr val="FFFFFF"/>
                </a:solidFill>
              </a:rPr>
              <a:t>https://www.diversity.psyc.vt.edu/</a:t>
            </a:r>
            <a:endParaRPr sz="1000">
              <a:solidFill>
                <a:srgbClr val="FFFFF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p:nvPr/>
        </p:nvSpPr>
        <p:spPr>
          <a:xfrm>
            <a:off x="5792519" y="4846187"/>
            <a:ext cx="3220800" cy="276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a:solidFill>
                  <a:srgbClr val="FFFFFF"/>
                </a:solidFill>
              </a:rPr>
              <a:t>https://www.diversity.psyc.vt.edu/</a:t>
            </a:r>
            <a:endParaRPr sz="1000">
              <a:solidFill>
                <a:srgbClr val="FFFFFF"/>
              </a:solidFill>
            </a:endParaRPr>
          </a:p>
        </p:txBody>
      </p:sp>
      <p:sp>
        <p:nvSpPr>
          <p:cNvPr id="231" name="Shape 231"/>
          <p:cNvSpPr txBox="1">
            <a:spLocks noGrp="1"/>
          </p:cNvSpPr>
          <p:nvPr>
            <p:ph type="body" idx="1"/>
          </p:nvPr>
        </p:nvSpPr>
        <p:spPr>
          <a:xfrm>
            <a:off x="1608450" y="-120514"/>
            <a:ext cx="5927100" cy="652200"/>
          </a:xfrm>
          <a:prstGeom prst="rect">
            <a:avLst/>
          </a:prstGeom>
          <a:noFill/>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 sz="2500" dirty="0"/>
              <a:t>Dropdown Content</a:t>
            </a:r>
            <a:endParaRPr sz="2500" dirty="0"/>
          </a:p>
          <a:p>
            <a:pPr marL="0" lvl="0" indent="0" rtl="0">
              <a:spcBef>
                <a:spcPts val="1600"/>
              </a:spcBef>
              <a:spcAft>
                <a:spcPts val="1600"/>
              </a:spcAft>
              <a:buNone/>
            </a:pPr>
            <a:endParaRPr sz="1800" dirty="0"/>
          </a:p>
        </p:txBody>
      </p:sp>
      <p:pic>
        <p:nvPicPr>
          <p:cNvPr id="232" name="Shape 232"/>
          <p:cNvPicPr preferRelativeResize="0"/>
          <p:nvPr/>
        </p:nvPicPr>
        <p:blipFill>
          <a:blip r:embed="rId3">
            <a:alphaModFix/>
          </a:blip>
          <a:stretch>
            <a:fillRect/>
          </a:stretch>
        </p:blipFill>
        <p:spPr>
          <a:xfrm>
            <a:off x="212600" y="558900"/>
            <a:ext cx="8718800" cy="43370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Shape 237"/>
          <p:cNvSpPr txBox="1">
            <a:spLocks noGrp="1"/>
          </p:cNvSpPr>
          <p:nvPr>
            <p:ph type="body" idx="1"/>
          </p:nvPr>
        </p:nvSpPr>
        <p:spPr>
          <a:xfrm>
            <a:off x="-646475" y="13364"/>
            <a:ext cx="5927100" cy="652200"/>
          </a:xfrm>
          <a:prstGeom prst="rect">
            <a:avLst/>
          </a:prstGeom>
          <a:noFill/>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 sz="2500" dirty="0"/>
              <a:t>User Testing and Evaluation</a:t>
            </a:r>
            <a:endParaRPr sz="2500" dirty="0"/>
          </a:p>
          <a:p>
            <a:pPr marL="0" lvl="0" indent="0" rtl="0">
              <a:spcBef>
                <a:spcPts val="1600"/>
              </a:spcBef>
              <a:spcAft>
                <a:spcPts val="1600"/>
              </a:spcAft>
              <a:buNone/>
            </a:pPr>
            <a:endParaRPr sz="1800" dirty="0"/>
          </a:p>
        </p:txBody>
      </p:sp>
      <p:sp>
        <p:nvSpPr>
          <p:cNvPr id="238" name="Shape 238"/>
          <p:cNvSpPr txBox="1">
            <a:spLocks noGrp="1"/>
          </p:cNvSpPr>
          <p:nvPr>
            <p:ph type="body" idx="1"/>
          </p:nvPr>
        </p:nvSpPr>
        <p:spPr>
          <a:xfrm>
            <a:off x="58400" y="1657750"/>
            <a:ext cx="7038900" cy="3087900"/>
          </a:xfrm>
          <a:prstGeom prst="rect">
            <a:avLst/>
          </a:prstGeom>
        </p:spPr>
        <p:txBody>
          <a:bodyPr spcFirstLastPara="1" wrap="square" lIns="91425" tIns="91425" rIns="91425" bIns="91425" anchor="t" anchorCtr="0">
            <a:noAutofit/>
          </a:bodyPr>
          <a:lstStyle/>
          <a:p>
            <a:pPr marL="457200" marR="0" lvl="0" indent="-368300" algn="l" rtl="0">
              <a:lnSpc>
                <a:spcPct val="150000"/>
              </a:lnSpc>
              <a:spcBef>
                <a:spcPts val="0"/>
              </a:spcBef>
              <a:spcAft>
                <a:spcPts val="0"/>
              </a:spcAft>
              <a:buClr>
                <a:schemeClr val="lt1"/>
              </a:buClr>
              <a:buSzPts val="2200"/>
              <a:buFont typeface="Lato"/>
              <a:buChar char="●"/>
            </a:pPr>
            <a:r>
              <a:rPr lang="en" sz="2200"/>
              <a:t>Committee Testing</a:t>
            </a:r>
            <a:endParaRPr sz="2200"/>
          </a:p>
          <a:p>
            <a:pPr marL="457200" marR="0" lvl="0" indent="-368300" algn="l" rtl="0">
              <a:lnSpc>
                <a:spcPct val="150000"/>
              </a:lnSpc>
              <a:spcBef>
                <a:spcPts val="0"/>
              </a:spcBef>
              <a:spcAft>
                <a:spcPts val="0"/>
              </a:spcAft>
              <a:buClr>
                <a:schemeClr val="lt1"/>
              </a:buClr>
              <a:buSzPts val="2200"/>
              <a:buFont typeface="Lato"/>
              <a:buChar char="●"/>
            </a:pPr>
            <a:r>
              <a:rPr lang="en" sz="2200"/>
              <a:t>Department Testing</a:t>
            </a:r>
            <a:endParaRPr sz="2200"/>
          </a:p>
          <a:p>
            <a:pPr marL="457200" marR="0" lvl="0" indent="-368300" algn="l" rtl="0">
              <a:lnSpc>
                <a:spcPct val="150000"/>
              </a:lnSpc>
              <a:spcBef>
                <a:spcPts val="0"/>
              </a:spcBef>
              <a:spcAft>
                <a:spcPts val="0"/>
              </a:spcAft>
              <a:buSzPts val="2200"/>
              <a:buChar char="●"/>
            </a:pPr>
            <a:r>
              <a:rPr lang="en" sz="2200"/>
              <a:t>Artist Testing</a:t>
            </a:r>
            <a:endParaRPr sz="2200"/>
          </a:p>
          <a:p>
            <a:pPr marL="457200" marR="0" lvl="0" indent="-368300" algn="l" rtl="0">
              <a:lnSpc>
                <a:spcPct val="150000"/>
              </a:lnSpc>
              <a:spcBef>
                <a:spcPts val="0"/>
              </a:spcBef>
              <a:spcAft>
                <a:spcPts val="0"/>
              </a:spcAft>
              <a:buSzPts val="2200"/>
              <a:buChar char="●"/>
            </a:pPr>
            <a:r>
              <a:rPr lang="en" sz="2200"/>
              <a:t>Feedback Gathered</a:t>
            </a:r>
            <a:endParaRPr sz="2200"/>
          </a:p>
        </p:txBody>
      </p:sp>
      <p:pic>
        <p:nvPicPr>
          <p:cNvPr id="239" name="Shape 239"/>
          <p:cNvPicPr preferRelativeResize="0"/>
          <p:nvPr/>
        </p:nvPicPr>
        <p:blipFill rotWithShape="1">
          <a:blip r:embed="rId3">
            <a:alphaModFix/>
          </a:blip>
          <a:srcRect t="32459"/>
          <a:stretch/>
        </p:blipFill>
        <p:spPr>
          <a:xfrm>
            <a:off x="4355375" y="49725"/>
            <a:ext cx="4753101" cy="4695924"/>
          </a:xfrm>
          <a:prstGeom prst="rect">
            <a:avLst/>
          </a:prstGeom>
          <a:noFill/>
          <a:ln>
            <a:noFill/>
          </a:ln>
        </p:spPr>
      </p:pic>
      <p:sp>
        <p:nvSpPr>
          <p:cNvPr id="240" name="Shape 240"/>
          <p:cNvSpPr txBox="1"/>
          <p:nvPr/>
        </p:nvSpPr>
        <p:spPr>
          <a:xfrm>
            <a:off x="5842244" y="4739611"/>
            <a:ext cx="3220800" cy="276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800">
                <a:solidFill>
                  <a:srgbClr val="FFFFFF"/>
                </a:solidFill>
              </a:rPr>
              <a:t>https://docs.google.com/forms/d/e/1FAIpQLSe2Ur7cC8AmhIFe_cUjEXCxFPDTgi94gwt3hYsn8UtiCo_yIQ/viewform</a:t>
            </a:r>
            <a:endParaRPr sz="800">
              <a:solidFill>
                <a:srgbClr val="FFFFFF"/>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Shape 245"/>
          <p:cNvSpPr txBox="1">
            <a:spLocks noGrp="1"/>
          </p:cNvSpPr>
          <p:nvPr>
            <p:ph type="body" idx="1"/>
          </p:nvPr>
        </p:nvSpPr>
        <p:spPr>
          <a:xfrm>
            <a:off x="1608450" y="436932"/>
            <a:ext cx="5927100" cy="652200"/>
          </a:xfrm>
          <a:prstGeom prst="rect">
            <a:avLst/>
          </a:prstGeom>
          <a:noFill/>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 sz="2500"/>
              <a:t>Multimedia Content</a:t>
            </a:r>
            <a:endParaRPr sz="2500"/>
          </a:p>
          <a:p>
            <a:pPr marL="0" lvl="0" indent="0" rtl="0">
              <a:spcBef>
                <a:spcPts val="1600"/>
              </a:spcBef>
              <a:spcAft>
                <a:spcPts val="1600"/>
              </a:spcAft>
              <a:buNone/>
            </a:pPr>
            <a:endParaRPr sz="1800"/>
          </a:p>
        </p:txBody>
      </p:sp>
      <p:sp>
        <p:nvSpPr>
          <p:cNvPr id="246" name="Shape 246"/>
          <p:cNvSpPr txBox="1">
            <a:spLocks noGrp="1"/>
          </p:cNvSpPr>
          <p:nvPr>
            <p:ph type="body" idx="1"/>
          </p:nvPr>
        </p:nvSpPr>
        <p:spPr>
          <a:xfrm>
            <a:off x="58400" y="1284128"/>
            <a:ext cx="7038900" cy="3677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sz="1800" dirty="0"/>
              <a:t>Eleven distinct pages with content</a:t>
            </a:r>
            <a:endParaRPr sz="1800" dirty="0"/>
          </a:p>
          <a:p>
            <a:pPr marL="914400" lvl="1" indent="-342900" rtl="0">
              <a:spcBef>
                <a:spcPts val="0"/>
              </a:spcBef>
              <a:spcAft>
                <a:spcPts val="0"/>
              </a:spcAft>
              <a:buSzPts val="1800"/>
              <a:buChar char="○"/>
            </a:pPr>
            <a:r>
              <a:rPr lang="en" sz="1800" dirty="0"/>
              <a:t>Research, Resources, Programs, Achievements</a:t>
            </a:r>
            <a:endParaRPr sz="1800" dirty="0"/>
          </a:p>
          <a:p>
            <a:pPr marL="457200" lvl="0" indent="-342900" rtl="0">
              <a:spcBef>
                <a:spcPts val="0"/>
              </a:spcBef>
              <a:spcAft>
                <a:spcPts val="0"/>
              </a:spcAft>
              <a:buSzPts val="1800"/>
              <a:buChar char="●"/>
            </a:pPr>
            <a:r>
              <a:rPr lang="en" sz="1800" dirty="0"/>
              <a:t>Gathered multimedia from user survey and </a:t>
            </a:r>
            <a:r>
              <a:rPr lang="en" sz="1800" dirty="0" smtClean="0"/>
              <a:t>Google </a:t>
            </a:r>
            <a:r>
              <a:rPr lang="en" sz="1800" dirty="0"/>
              <a:t>D</a:t>
            </a:r>
            <a:r>
              <a:rPr lang="en" sz="1800" dirty="0" smtClean="0"/>
              <a:t>rive </a:t>
            </a:r>
            <a:r>
              <a:rPr lang="en" sz="1800" dirty="0"/>
              <a:t>shared with clients</a:t>
            </a:r>
            <a:endParaRPr sz="1800" dirty="0"/>
          </a:p>
        </p:txBody>
      </p:sp>
      <p:pic>
        <p:nvPicPr>
          <p:cNvPr id="247" name="Shape 247"/>
          <p:cNvPicPr preferRelativeResize="0"/>
          <p:nvPr/>
        </p:nvPicPr>
        <p:blipFill>
          <a:blip r:embed="rId3">
            <a:alphaModFix/>
          </a:blip>
          <a:stretch>
            <a:fillRect/>
          </a:stretch>
        </p:blipFill>
        <p:spPr>
          <a:xfrm>
            <a:off x="293175" y="2637506"/>
            <a:ext cx="7271827" cy="2196701"/>
          </a:xfrm>
          <a:prstGeom prst="rect">
            <a:avLst/>
          </a:prstGeom>
          <a:noFill/>
          <a:ln>
            <a:noFill/>
          </a:ln>
        </p:spPr>
      </p:pic>
      <p:sp>
        <p:nvSpPr>
          <p:cNvPr id="248" name="Shape 248"/>
          <p:cNvSpPr txBox="1"/>
          <p:nvPr/>
        </p:nvSpPr>
        <p:spPr>
          <a:xfrm>
            <a:off x="252669" y="4798181"/>
            <a:ext cx="3220800" cy="27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FFFFFF"/>
                </a:solidFill>
              </a:rPr>
              <a:t>Google Drive shared with clients </a:t>
            </a:r>
            <a:endParaRPr sz="1000">
              <a:solidFill>
                <a:srgbClr val="FFFFFF"/>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Extra Deliverables</a:t>
            </a:r>
            <a:endParaRPr/>
          </a:p>
        </p:txBody>
      </p:sp>
      <p:sp>
        <p:nvSpPr>
          <p:cNvPr id="254" name="Shape 254"/>
          <p:cNvSpPr txBox="1">
            <a:spLocks noGrp="1"/>
          </p:cNvSpPr>
          <p:nvPr>
            <p:ph type="body" idx="1"/>
          </p:nvPr>
        </p:nvSpPr>
        <p:spPr>
          <a:xfrm>
            <a:off x="-126134" y="1253800"/>
            <a:ext cx="4179600" cy="29112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sz="1800" dirty="0"/>
              <a:t>Current Department website is difficult to edit </a:t>
            </a:r>
            <a:r>
              <a:rPr lang="en" sz="1800"/>
              <a:t>for </a:t>
            </a:r>
            <a:r>
              <a:rPr lang="en" sz="1800" smtClean="0"/>
              <a:t>non-technical </a:t>
            </a:r>
            <a:r>
              <a:rPr lang="en" sz="1800" dirty="0"/>
              <a:t>personnel</a:t>
            </a:r>
            <a:endParaRPr sz="1800" dirty="0"/>
          </a:p>
          <a:p>
            <a:pPr marL="457200" lvl="0" indent="-342900" rtl="0">
              <a:spcBef>
                <a:spcPts val="0"/>
              </a:spcBef>
              <a:spcAft>
                <a:spcPts val="0"/>
              </a:spcAft>
              <a:buSzPts val="1800"/>
              <a:buChar char="●"/>
            </a:pPr>
            <a:r>
              <a:rPr lang="en" sz="1800" dirty="0"/>
              <a:t>SOLUTION: </a:t>
            </a:r>
            <a:endParaRPr sz="1800" dirty="0"/>
          </a:p>
          <a:p>
            <a:pPr marL="914400" lvl="1" indent="-342900" rtl="0">
              <a:spcBef>
                <a:spcPts val="0"/>
              </a:spcBef>
              <a:spcAft>
                <a:spcPts val="0"/>
              </a:spcAft>
              <a:buSzPts val="1800"/>
              <a:buChar char="○"/>
            </a:pPr>
            <a:r>
              <a:rPr lang="en" sz="1800" dirty="0"/>
              <a:t>Use a software to facilitate easier changes (i.e. WordPress)</a:t>
            </a:r>
            <a:endParaRPr sz="1800" dirty="0"/>
          </a:p>
          <a:p>
            <a:pPr marL="914400" lvl="1" indent="-342900" rtl="0">
              <a:spcBef>
                <a:spcPts val="0"/>
              </a:spcBef>
              <a:spcAft>
                <a:spcPts val="0"/>
              </a:spcAft>
              <a:buSzPts val="1800"/>
              <a:buChar char="○"/>
            </a:pPr>
            <a:r>
              <a:rPr lang="en" sz="1800" dirty="0"/>
              <a:t>Video tutorials on how to make any changes/add to the website</a:t>
            </a:r>
            <a:endParaRPr sz="1800" dirty="0"/>
          </a:p>
        </p:txBody>
      </p:sp>
      <p:pic>
        <p:nvPicPr>
          <p:cNvPr id="255" name="Shape 255"/>
          <p:cNvPicPr preferRelativeResize="0"/>
          <p:nvPr/>
        </p:nvPicPr>
        <p:blipFill>
          <a:blip r:embed="rId3">
            <a:alphaModFix/>
          </a:blip>
          <a:stretch>
            <a:fillRect/>
          </a:stretch>
        </p:blipFill>
        <p:spPr>
          <a:xfrm>
            <a:off x="3847353" y="1253800"/>
            <a:ext cx="5242450" cy="3178050"/>
          </a:xfrm>
          <a:prstGeom prst="rect">
            <a:avLst/>
          </a:prstGeom>
          <a:noFill/>
          <a:ln>
            <a:noFill/>
          </a:ln>
        </p:spPr>
      </p:pic>
      <p:sp>
        <p:nvSpPr>
          <p:cNvPr id="256" name="Shape 256"/>
          <p:cNvSpPr txBox="1"/>
          <p:nvPr/>
        </p:nvSpPr>
        <p:spPr>
          <a:xfrm>
            <a:off x="3762963" y="4392827"/>
            <a:ext cx="3220800" cy="27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dirty="0">
                <a:solidFill>
                  <a:srgbClr val="FFFFFF"/>
                </a:solidFill>
              </a:rPr>
              <a:t>Courses We Offer Editing Page </a:t>
            </a:r>
            <a:endParaRPr sz="1000" dirty="0">
              <a:solidFill>
                <a:srgbClr val="FFFFFF"/>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Shape 261"/>
          <p:cNvSpPr txBox="1">
            <a:spLocks noGrp="1"/>
          </p:cNvSpPr>
          <p:nvPr>
            <p:ph type="title"/>
          </p:nvPr>
        </p:nvSpPr>
        <p:spPr>
          <a:xfrm>
            <a:off x="1297500" y="345925"/>
            <a:ext cx="7038900" cy="914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Remaining Milestones</a:t>
            </a:r>
            <a:endParaRPr/>
          </a:p>
          <a:p>
            <a:pPr marL="0" lvl="0" indent="0">
              <a:spcBef>
                <a:spcPts val="0"/>
              </a:spcBef>
              <a:spcAft>
                <a:spcPts val="0"/>
              </a:spcAft>
              <a:buNone/>
            </a:pPr>
            <a:endParaRPr/>
          </a:p>
        </p:txBody>
      </p:sp>
      <p:sp>
        <p:nvSpPr>
          <p:cNvPr id="262" name="Shape 262"/>
          <p:cNvSpPr txBox="1">
            <a:spLocks noGrp="1"/>
          </p:cNvSpPr>
          <p:nvPr>
            <p:ph type="body" idx="1"/>
          </p:nvPr>
        </p:nvSpPr>
        <p:spPr>
          <a:xfrm>
            <a:off x="65525" y="1260025"/>
            <a:ext cx="7038900" cy="3677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sz="1800"/>
              <a:t>Apr. 24:</a:t>
            </a:r>
            <a:endParaRPr sz="1800"/>
          </a:p>
          <a:p>
            <a:pPr marL="914400" lvl="1" indent="-342900" rtl="0">
              <a:spcBef>
                <a:spcPts val="0"/>
              </a:spcBef>
              <a:spcAft>
                <a:spcPts val="0"/>
              </a:spcAft>
              <a:buSzPts val="1800"/>
              <a:buChar char="○"/>
            </a:pPr>
            <a:r>
              <a:rPr lang="en" sz="1800"/>
              <a:t>Creating video tutorials for future editing</a:t>
            </a:r>
            <a:endParaRPr sz="1800"/>
          </a:p>
          <a:p>
            <a:pPr marL="914400" lvl="1" indent="-342900" rtl="0">
              <a:spcBef>
                <a:spcPts val="0"/>
              </a:spcBef>
              <a:spcAft>
                <a:spcPts val="0"/>
              </a:spcAft>
              <a:buSzPts val="1800"/>
              <a:buChar char="○"/>
            </a:pPr>
            <a:r>
              <a:rPr lang="en" sz="1800"/>
              <a:t>Find CS students to maintain for the long run</a:t>
            </a:r>
            <a:endParaRPr sz="1800"/>
          </a:p>
          <a:p>
            <a:pPr marL="914400" lvl="1" indent="-342900" rtl="0">
              <a:spcBef>
                <a:spcPts val="0"/>
              </a:spcBef>
              <a:spcAft>
                <a:spcPts val="0"/>
              </a:spcAft>
              <a:buSzPts val="1800"/>
              <a:buChar char="○"/>
            </a:pPr>
            <a:r>
              <a:rPr lang="en" sz="1800"/>
              <a:t>Final presentation </a:t>
            </a:r>
            <a:endParaRPr sz="1800"/>
          </a:p>
          <a:p>
            <a:pPr marL="457200" lvl="0" indent="-342900" rtl="0">
              <a:spcBef>
                <a:spcPts val="0"/>
              </a:spcBef>
              <a:spcAft>
                <a:spcPts val="0"/>
              </a:spcAft>
              <a:buSzPts val="1800"/>
              <a:buChar char="●"/>
            </a:pPr>
            <a:r>
              <a:rPr lang="en" sz="1800"/>
              <a:t>Apr 26:</a:t>
            </a:r>
            <a:endParaRPr sz="1800"/>
          </a:p>
          <a:p>
            <a:pPr marL="914400" lvl="1" indent="-342900" rtl="0">
              <a:spcBef>
                <a:spcPts val="0"/>
              </a:spcBef>
              <a:spcAft>
                <a:spcPts val="0"/>
              </a:spcAft>
              <a:buSzPts val="1800"/>
              <a:buChar char="○"/>
            </a:pPr>
            <a:r>
              <a:rPr lang="en" sz="1800"/>
              <a:t>Showcase website </a:t>
            </a:r>
            <a:endParaRPr sz="1800"/>
          </a:p>
          <a:p>
            <a:pPr marL="914400" lvl="1" indent="-342900" rtl="0">
              <a:spcBef>
                <a:spcPts val="0"/>
              </a:spcBef>
              <a:spcAft>
                <a:spcPts val="0"/>
              </a:spcAft>
              <a:buSzPts val="1800"/>
              <a:buChar char="○"/>
            </a:pPr>
            <a:r>
              <a:rPr lang="en" sz="1800"/>
              <a:t>Gather additional feedback</a:t>
            </a:r>
            <a:endParaRPr sz="1800"/>
          </a:p>
          <a:p>
            <a:pPr marL="457200" lvl="0" indent="-342900" rtl="0">
              <a:spcBef>
                <a:spcPts val="0"/>
              </a:spcBef>
              <a:spcAft>
                <a:spcPts val="0"/>
              </a:spcAft>
              <a:buSzPts val="1800"/>
              <a:buChar char="●"/>
            </a:pPr>
            <a:r>
              <a:rPr lang="en" sz="1800"/>
              <a:t>May 1:</a:t>
            </a:r>
            <a:endParaRPr sz="1800"/>
          </a:p>
          <a:p>
            <a:pPr marL="914400" lvl="1" indent="-342900" rtl="0">
              <a:spcBef>
                <a:spcPts val="0"/>
              </a:spcBef>
              <a:spcAft>
                <a:spcPts val="0"/>
              </a:spcAft>
              <a:buSzPts val="1800"/>
              <a:buChar char="○"/>
            </a:pPr>
            <a:r>
              <a:rPr lang="en" sz="1800"/>
              <a:t>Final report submitted</a:t>
            </a:r>
            <a:endParaRPr sz="1800"/>
          </a:p>
          <a:p>
            <a:pPr marL="914400" lvl="1" indent="-342900" rtl="0">
              <a:spcBef>
                <a:spcPts val="0"/>
              </a:spcBef>
              <a:spcAft>
                <a:spcPts val="0"/>
              </a:spcAft>
              <a:buSzPts val="1800"/>
              <a:buChar char="○"/>
            </a:pPr>
            <a:r>
              <a:rPr lang="en" sz="1800"/>
              <a:t>Deployment of video tutorials</a:t>
            </a:r>
            <a:endParaRPr sz="1800"/>
          </a:p>
          <a:p>
            <a:pPr marL="914400" lvl="1" indent="-323850" rtl="0">
              <a:spcBef>
                <a:spcPts val="0"/>
              </a:spcBef>
              <a:spcAft>
                <a:spcPts val="0"/>
              </a:spcAft>
              <a:buSzPts val="1500"/>
              <a:buChar char="○"/>
            </a:pPr>
            <a:r>
              <a:rPr lang="en" sz="1800"/>
              <a:t>Fine-tuning and  troubleshooting</a:t>
            </a:r>
            <a:r>
              <a:rPr lang="en" sz="1500"/>
              <a:t> </a:t>
            </a:r>
            <a:endParaRPr sz="15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Shape 267"/>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3000"/>
              <a:t>Acknowledgements</a:t>
            </a:r>
            <a:endParaRPr sz="3000"/>
          </a:p>
        </p:txBody>
      </p:sp>
      <p:sp>
        <p:nvSpPr>
          <p:cNvPr id="268" name="Shape 268"/>
          <p:cNvSpPr txBox="1">
            <a:spLocks noGrp="1"/>
          </p:cNvSpPr>
          <p:nvPr>
            <p:ph type="body" idx="1"/>
          </p:nvPr>
        </p:nvSpPr>
        <p:spPr>
          <a:xfrm>
            <a:off x="1226725" y="1383325"/>
            <a:ext cx="7038900" cy="29112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sz="1800"/>
              <a:t>Dr. Robert Stephens - Chair of the Psychology Department</a:t>
            </a:r>
            <a:endParaRPr sz="1800"/>
          </a:p>
          <a:p>
            <a:pPr marL="457200" lvl="0" indent="-342900" rtl="0">
              <a:spcBef>
                <a:spcPts val="0"/>
              </a:spcBef>
              <a:spcAft>
                <a:spcPts val="0"/>
              </a:spcAft>
              <a:buSzPts val="1800"/>
              <a:buChar char="●"/>
            </a:pPr>
            <a:r>
              <a:rPr lang="en" sz="1800"/>
              <a:t>Dr. Danny Axsom - Chair of the Diversity Committee</a:t>
            </a:r>
            <a:endParaRPr sz="1800"/>
          </a:p>
          <a:p>
            <a:pPr marL="457200" lvl="0" indent="-342900" rtl="0">
              <a:spcBef>
                <a:spcPts val="0"/>
              </a:spcBef>
              <a:spcAft>
                <a:spcPts val="0"/>
              </a:spcAft>
              <a:buSzPts val="1800"/>
              <a:buChar char="●"/>
            </a:pPr>
            <a:r>
              <a:rPr lang="en" sz="1800"/>
              <a:t>Dr. Roseanne Foti - Incoming Chair of the Psychology Department</a:t>
            </a:r>
            <a:endParaRPr sz="1800"/>
          </a:p>
          <a:p>
            <a:pPr marL="457200" lvl="0" indent="-342900" rtl="0">
              <a:spcBef>
                <a:spcPts val="0"/>
              </a:spcBef>
              <a:spcAft>
                <a:spcPts val="0"/>
              </a:spcAft>
              <a:buSzPts val="1800"/>
              <a:buChar char="●"/>
            </a:pPr>
            <a:r>
              <a:rPr lang="en" sz="1800"/>
              <a:t>Ben Pfountz - IT Specialist</a:t>
            </a:r>
            <a:endParaRPr sz="1800"/>
          </a:p>
        </p:txBody>
      </p:sp>
      <p:pic>
        <p:nvPicPr>
          <p:cNvPr id="269" name="Shape 269"/>
          <p:cNvPicPr preferRelativeResize="0"/>
          <p:nvPr/>
        </p:nvPicPr>
        <p:blipFill rotWithShape="1">
          <a:blip r:embed="rId3">
            <a:alphaModFix/>
          </a:blip>
          <a:srcRect r="3938"/>
          <a:stretch/>
        </p:blipFill>
        <p:spPr>
          <a:xfrm>
            <a:off x="1226725" y="3160246"/>
            <a:ext cx="1306075" cy="1619680"/>
          </a:xfrm>
          <a:prstGeom prst="rect">
            <a:avLst/>
          </a:prstGeom>
          <a:noFill/>
          <a:ln>
            <a:noFill/>
          </a:ln>
        </p:spPr>
      </p:pic>
      <p:pic>
        <p:nvPicPr>
          <p:cNvPr id="270" name="Shape 270"/>
          <p:cNvPicPr preferRelativeResize="0"/>
          <p:nvPr/>
        </p:nvPicPr>
        <p:blipFill rotWithShape="1">
          <a:blip r:embed="rId4">
            <a:alphaModFix/>
          </a:blip>
          <a:srcRect l="8561" r="8561" b="2685"/>
          <a:stretch/>
        </p:blipFill>
        <p:spPr>
          <a:xfrm>
            <a:off x="6406979" y="3179600"/>
            <a:ext cx="1632246" cy="1600350"/>
          </a:xfrm>
          <a:prstGeom prst="rect">
            <a:avLst/>
          </a:prstGeom>
          <a:noFill/>
          <a:ln>
            <a:noFill/>
          </a:ln>
        </p:spPr>
      </p:pic>
      <p:sp>
        <p:nvSpPr>
          <p:cNvPr id="271" name="Shape 271"/>
          <p:cNvSpPr txBox="1"/>
          <p:nvPr/>
        </p:nvSpPr>
        <p:spPr>
          <a:xfrm>
            <a:off x="995525" y="4779925"/>
            <a:ext cx="2345700" cy="3642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sz="1000">
                <a:solidFill>
                  <a:srgbClr val="FFFFFF"/>
                </a:solidFill>
              </a:rPr>
              <a:t>http://www.psyc.vt.edu/users/stephens</a:t>
            </a:r>
            <a:endParaRPr sz="1000">
              <a:solidFill>
                <a:srgbClr val="FFFFFF"/>
              </a:solidFill>
            </a:endParaRPr>
          </a:p>
        </p:txBody>
      </p:sp>
      <p:sp>
        <p:nvSpPr>
          <p:cNvPr id="272" name="Shape 272"/>
          <p:cNvSpPr txBox="1"/>
          <p:nvPr/>
        </p:nvSpPr>
        <p:spPr>
          <a:xfrm>
            <a:off x="3628375" y="4755100"/>
            <a:ext cx="2235600" cy="2400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r>
              <a:rPr lang="en" sz="1000">
                <a:solidFill>
                  <a:srgbClr val="FFFFFF"/>
                </a:solidFill>
              </a:rPr>
              <a:t>Provided by Danny Axsom</a:t>
            </a:r>
            <a:endParaRPr sz="1000">
              <a:solidFill>
                <a:srgbClr val="FFFFFF"/>
              </a:solidFill>
            </a:endParaRPr>
          </a:p>
        </p:txBody>
      </p:sp>
      <p:sp>
        <p:nvSpPr>
          <p:cNvPr id="273" name="Shape 273"/>
          <p:cNvSpPr txBox="1"/>
          <p:nvPr/>
        </p:nvSpPr>
        <p:spPr>
          <a:xfrm>
            <a:off x="6236425" y="4738450"/>
            <a:ext cx="2588700" cy="2733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sz="1000">
                <a:solidFill>
                  <a:srgbClr val="FFFFFF"/>
                </a:solidFill>
              </a:rPr>
              <a:t>https://www.psyc.vt.edu/users/rfoti</a:t>
            </a:r>
            <a:endParaRPr sz="1000">
              <a:solidFill>
                <a:srgbClr val="FFFFFF"/>
              </a:solidFill>
            </a:endParaRPr>
          </a:p>
        </p:txBody>
      </p:sp>
      <p:pic>
        <p:nvPicPr>
          <p:cNvPr id="274" name="Shape 274"/>
          <p:cNvPicPr preferRelativeResize="0"/>
          <p:nvPr/>
        </p:nvPicPr>
        <p:blipFill>
          <a:blip r:embed="rId5">
            <a:alphaModFix/>
          </a:blip>
          <a:stretch>
            <a:fillRect/>
          </a:stretch>
        </p:blipFill>
        <p:spPr>
          <a:xfrm>
            <a:off x="4144398" y="3160250"/>
            <a:ext cx="1092777" cy="16417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Shape 279"/>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3000"/>
              <a:t>Resources</a:t>
            </a:r>
            <a:endParaRPr sz="3000"/>
          </a:p>
        </p:txBody>
      </p:sp>
      <p:sp>
        <p:nvSpPr>
          <p:cNvPr id="280" name="Shape 280"/>
          <p:cNvSpPr txBox="1">
            <a:spLocks noGrp="1"/>
          </p:cNvSpPr>
          <p:nvPr>
            <p:ph type="body" idx="1"/>
          </p:nvPr>
        </p:nvSpPr>
        <p:spPr>
          <a:xfrm>
            <a:off x="1297500" y="1423950"/>
            <a:ext cx="7038900" cy="29112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sz="1800"/>
              <a:t>Current Website: https://www.psyc.vt.edu/</a:t>
            </a:r>
            <a:endParaRPr sz="1800"/>
          </a:p>
          <a:p>
            <a:pPr marL="914400" lvl="1" indent="-342900" rtl="0">
              <a:spcBef>
                <a:spcPts val="0"/>
              </a:spcBef>
              <a:spcAft>
                <a:spcPts val="0"/>
              </a:spcAft>
              <a:buSzPts val="1800"/>
              <a:buChar char="○"/>
            </a:pPr>
            <a:r>
              <a:rPr lang="en" sz="1800"/>
              <a:t>Psychology Department, Ben Pfountz, 2010</a:t>
            </a:r>
            <a:endParaRPr sz="1800"/>
          </a:p>
          <a:p>
            <a:pPr marL="457200" lvl="0" indent="-342900" rtl="0">
              <a:spcBef>
                <a:spcPts val="0"/>
              </a:spcBef>
              <a:spcAft>
                <a:spcPts val="0"/>
              </a:spcAft>
              <a:buSzPts val="1800"/>
              <a:buChar char="●"/>
            </a:pPr>
            <a:r>
              <a:rPr lang="en" sz="1800"/>
              <a:t>InclusiveVT Inclusion and Diversity Strategic Planning Guide</a:t>
            </a:r>
            <a:endParaRPr sz="1800"/>
          </a:p>
          <a:p>
            <a:pPr marL="914400" lvl="1" indent="-342900" rtl="0">
              <a:spcBef>
                <a:spcPts val="0"/>
              </a:spcBef>
              <a:spcAft>
                <a:spcPts val="0"/>
              </a:spcAft>
              <a:buSzPts val="1800"/>
              <a:buChar char="○"/>
            </a:pPr>
            <a:r>
              <a:rPr lang="en" sz="1800"/>
              <a:t>Dr. Robert Stephens, 9 June 2017</a:t>
            </a:r>
            <a:endParaRPr sz="1800"/>
          </a:p>
        </p:txBody>
      </p:sp>
      <p:pic>
        <p:nvPicPr>
          <p:cNvPr id="281" name="Shape 281"/>
          <p:cNvPicPr preferRelativeResize="0"/>
          <p:nvPr/>
        </p:nvPicPr>
        <p:blipFill>
          <a:blip r:embed="rId3">
            <a:alphaModFix/>
          </a:blip>
          <a:stretch>
            <a:fillRect/>
          </a:stretch>
        </p:blipFill>
        <p:spPr>
          <a:xfrm>
            <a:off x="953250" y="2786925"/>
            <a:ext cx="7237499" cy="2298250"/>
          </a:xfrm>
          <a:prstGeom prst="rect">
            <a:avLst/>
          </a:prstGeom>
          <a:noFill/>
          <a:ln>
            <a:noFill/>
          </a:ln>
        </p:spPr>
      </p:pic>
      <p:sp>
        <p:nvSpPr>
          <p:cNvPr id="282" name="Shape 282"/>
          <p:cNvSpPr txBox="1"/>
          <p:nvPr/>
        </p:nvSpPr>
        <p:spPr>
          <a:xfrm>
            <a:off x="6682350" y="4805400"/>
            <a:ext cx="2659200" cy="3381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sz="1000"/>
              <a:t>https://vt.edu/brand.html</a:t>
            </a:r>
            <a:endParaRPr sz="1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1309150" y="405400"/>
            <a:ext cx="7038900" cy="914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3500"/>
              <a:t>Outline</a:t>
            </a:r>
            <a:endParaRPr sz="3500"/>
          </a:p>
        </p:txBody>
      </p:sp>
      <p:sp>
        <p:nvSpPr>
          <p:cNvPr id="141" name="Shape 141"/>
          <p:cNvSpPr txBox="1">
            <a:spLocks noGrp="1"/>
          </p:cNvSpPr>
          <p:nvPr>
            <p:ph type="body" idx="1"/>
          </p:nvPr>
        </p:nvSpPr>
        <p:spPr>
          <a:xfrm>
            <a:off x="158925" y="1518425"/>
            <a:ext cx="7038900" cy="3216900"/>
          </a:xfrm>
          <a:prstGeom prst="rect">
            <a:avLst/>
          </a:prstGeom>
        </p:spPr>
        <p:txBody>
          <a:bodyPr spcFirstLastPara="1" wrap="square" lIns="91425" tIns="91425" rIns="91425" bIns="91425" anchor="t" anchorCtr="0">
            <a:noAutofit/>
          </a:bodyPr>
          <a:lstStyle/>
          <a:p>
            <a:pPr marL="457200" lvl="0" indent="-381000" rtl="0">
              <a:spcBef>
                <a:spcPts val="0"/>
              </a:spcBef>
              <a:spcAft>
                <a:spcPts val="0"/>
              </a:spcAft>
              <a:buSzPts val="2400"/>
              <a:buChar char="●"/>
            </a:pPr>
            <a:r>
              <a:rPr lang="en" sz="2400"/>
              <a:t>Project Description</a:t>
            </a:r>
            <a:endParaRPr sz="2400"/>
          </a:p>
          <a:p>
            <a:pPr marL="457200" lvl="0" indent="-381000" rtl="0">
              <a:spcBef>
                <a:spcPts val="0"/>
              </a:spcBef>
              <a:spcAft>
                <a:spcPts val="0"/>
              </a:spcAft>
              <a:buSzPts val="2400"/>
              <a:buChar char="●"/>
            </a:pPr>
            <a:r>
              <a:rPr lang="en" sz="2400"/>
              <a:t>Setbacks</a:t>
            </a:r>
            <a:endParaRPr sz="2400"/>
          </a:p>
          <a:p>
            <a:pPr marL="457200" lvl="0" indent="-381000" rtl="0">
              <a:spcBef>
                <a:spcPts val="0"/>
              </a:spcBef>
              <a:spcAft>
                <a:spcPts val="0"/>
              </a:spcAft>
              <a:buSzPts val="2400"/>
              <a:buChar char="●"/>
            </a:pPr>
            <a:r>
              <a:rPr lang="en" sz="2400"/>
              <a:t>Accomplishments</a:t>
            </a:r>
            <a:endParaRPr sz="2400"/>
          </a:p>
          <a:p>
            <a:pPr marL="457200" lvl="0" indent="-381000" rtl="0">
              <a:spcBef>
                <a:spcPts val="0"/>
              </a:spcBef>
              <a:spcAft>
                <a:spcPts val="0"/>
              </a:spcAft>
              <a:buSzPts val="2400"/>
              <a:buChar char="●"/>
            </a:pPr>
            <a:r>
              <a:rPr lang="en" sz="2400"/>
              <a:t>Remaining Work</a:t>
            </a:r>
            <a:endParaRPr sz="2400"/>
          </a:p>
          <a:p>
            <a:pPr marL="457200" lvl="0" indent="-381000" rtl="0">
              <a:spcBef>
                <a:spcPts val="0"/>
              </a:spcBef>
              <a:spcAft>
                <a:spcPts val="0"/>
              </a:spcAft>
              <a:buSzPts val="2400"/>
              <a:buChar char="●"/>
            </a:pPr>
            <a:r>
              <a:rPr lang="en" sz="2400"/>
              <a:t>Acknowledgements</a:t>
            </a:r>
            <a:endParaRPr sz="2400"/>
          </a:p>
          <a:p>
            <a:pPr marL="457200" lvl="0" indent="-381000">
              <a:spcBef>
                <a:spcPts val="0"/>
              </a:spcBef>
              <a:spcAft>
                <a:spcPts val="0"/>
              </a:spcAft>
              <a:buSzPts val="2400"/>
              <a:buChar char="●"/>
            </a:pPr>
            <a:r>
              <a:rPr lang="en" sz="2400"/>
              <a:t>Resources</a:t>
            </a: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Shape 287"/>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3000"/>
              <a:t>Questions?</a:t>
            </a:r>
            <a:endParaRPr sz="3000"/>
          </a:p>
        </p:txBody>
      </p:sp>
      <p:pic>
        <p:nvPicPr>
          <p:cNvPr id="288" name="Shape 288" descr="Image result for question mark clip art"/>
          <p:cNvPicPr preferRelativeResize="0"/>
          <p:nvPr/>
        </p:nvPicPr>
        <p:blipFill>
          <a:blip r:embed="rId3">
            <a:alphaModFix/>
          </a:blip>
          <a:stretch>
            <a:fillRect/>
          </a:stretch>
        </p:blipFill>
        <p:spPr>
          <a:xfrm>
            <a:off x="2987888" y="1079025"/>
            <a:ext cx="3658125" cy="3658125"/>
          </a:xfrm>
          <a:prstGeom prst="rect">
            <a:avLst/>
          </a:prstGeom>
          <a:noFill/>
          <a:ln>
            <a:noFill/>
          </a:ln>
        </p:spPr>
      </p:pic>
      <p:sp>
        <p:nvSpPr>
          <p:cNvPr id="289" name="Shape 289"/>
          <p:cNvSpPr txBox="1"/>
          <p:nvPr/>
        </p:nvSpPr>
        <p:spPr>
          <a:xfrm>
            <a:off x="2998950" y="4737150"/>
            <a:ext cx="3636000" cy="2553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sz="1000">
                <a:solidFill>
                  <a:srgbClr val="FFFFFF"/>
                </a:solidFill>
              </a:rPr>
              <a:t>http://clipartbarn.com/question-mark-clipart_1592/</a:t>
            </a:r>
            <a:endParaRPr sz="1000">
              <a:solidFill>
                <a:srgbClr val="FFFF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3000"/>
              <a:t>Project Description </a:t>
            </a:r>
            <a:endParaRPr sz="3000"/>
          </a:p>
        </p:txBody>
      </p:sp>
      <p:sp>
        <p:nvSpPr>
          <p:cNvPr id="147" name="Shape 147"/>
          <p:cNvSpPr txBox="1">
            <a:spLocks noGrp="1"/>
          </p:cNvSpPr>
          <p:nvPr>
            <p:ph type="body" idx="1"/>
          </p:nvPr>
        </p:nvSpPr>
        <p:spPr>
          <a:xfrm>
            <a:off x="199675" y="1463000"/>
            <a:ext cx="4162200" cy="3334200"/>
          </a:xfrm>
          <a:prstGeom prst="rect">
            <a:avLst/>
          </a:prstGeom>
        </p:spPr>
        <p:txBody>
          <a:bodyPr spcFirstLastPara="1" wrap="square" lIns="91425" tIns="91425" rIns="91425" bIns="91425" anchor="t" anchorCtr="0">
            <a:noAutofit/>
          </a:bodyPr>
          <a:lstStyle/>
          <a:p>
            <a:pPr marL="457200" lvl="0" indent="-355600" rtl="0">
              <a:lnSpc>
                <a:spcPct val="115000"/>
              </a:lnSpc>
              <a:spcBef>
                <a:spcPts val="0"/>
              </a:spcBef>
              <a:spcAft>
                <a:spcPts val="0"/>
              </a:spcAft>
              <a:buSzPts val="2000"/>
              <a:buChar char="●"/>
            </a:pPr>
            <a:r>
              <a:rPr lang="en" sz="2000"/>
              <a:t>Create a standalone scalable website for Diversity and Inclusion for the Psychology Department</a:t>
            </a:r>
            <a:endParaRPr sz="2000"/>
          </a:p>
          <a:p>
            <a:pPr marL="0" lvl="0" indent="0" rtl="0">
              <a:lnSpc>
                <a:spcPct val="115000"/>
              </a:lnSpc>
              <a:spcBef>
                <a:spcPts val="0"/>
              </a:spcBef>
              <a:spcAft>
                <a:spcPts val="0"/>
              </a:spcAft>
              <a:buNone/>
            </a:pPr>
            <a:endParaRPr sz="2000"/>
          </a:p>
          <a:p>
            <a:pPr marL="457200" lvl="0" indent="-355600" rtl="0">
              <a:lnSpc>
                <a:spcPct val="115000"/>
              </a:lnSpc>
              <a:spcBef>
                <a:spcPts val="0"/>
              </a:spcBef>
              <a:spcAft>
                <a:spcPts val="0"/>
              </a:spcAft>
              <a:buSzPts val="2000"/>
              <a:buChar char="●"/>
            </a:pPr>
            <a:r>
              <a:rPr lang="en" sz="2000"/>
              <a:t>Showcase  the Diversity Committee’s activities and accomplishments</a:t>
            </a:r>
            <a:endParaRPr sz="2000"/>
          </a:p>
        </p:txBody>
      </p:sp>
      <p:pic>
        <p:nvPicPr>
          <p:cNvPr id="148" name="Shape 148"/>
          <p:cNvPicPr preferRelativeResize="0"/>
          <p:nvPr/>
        </p:nvPicPr>
        <p:blipFill>
          <a:blip r:embed="rId3">
            <a:alphaModFix/>
          </a:blip>
          <a:stretch>
            <a:fillRect/>
          </a:stretch>
        </p:blipFill>
        <p:spPr>
          <a:xfrm>
            <a:off x="4056400" y="2401250"/>
            <a:ext cx="4924299" cy="781475"/>
          </a:xfrm>
          <a:prstGeom prst="rect">
            <a:avLst/>
          </a:prstGeom>
          <a:noFill/>
          <a:ln>
            <a:noFill/>
          </a:ln>
        </p:spPr>
      </p:pic>
      <p:sp>
        <p:nvSpPr>
          <p:cNvPr id="149" name="Shape 149"/>
          <p:cNvSpPr txBox="1"/>
          <p:nvPr/>
        </p:nvSpPr>
        <p:spPr>
          <a:xfrm>
            <a:off x="7460779" y="3168516"/>
            <a:ext cx="1619400" cy="364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1000">
                <a:solidFill>
                  <a:srgbClr val="FFFFFF"/>
                </a:solidFill>
              </a:rPr>
              <a:t>https://www.psyc.vt.edu/</a:t>
            </a:r>
            <a:endParaRPr sz="1000">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title"/>
          </p:nvPr>
        </p:nvSpPr>
        <p:spPr>
          <a:xfrm>
            <a:off x="1297500" y="280100"/>
            <a:ext cx="7038900" cy="9141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sz="3000"/>
              <a:t>Setbacks</a:t>
            </a:r>
            <a:endParaRPr sz="3000" b="1"/>
          </a:p>
        </p:txBody>
      </p:sp>
      <p:sp>
        <p:nvSpPr>
          <p:cNvPr id="155" name="Shape 155"/>
          <p:cNvSpPr txBox="1">
            <a:spLocks noGrp="1"/>
          </p:cNvSpPr>
          <p:nvPr>
            <p:ph type="body" idx="1"/>
          </p:nvPr>
        </p:nvSpPr>
        <p:spPr>
          <a:xfrm>
            <a:off x="200700" y="1671400"/>
            <a:ext cx="7038900" cy="2911200"/>
          </a:xfrm>
          <a:prstGeom prst="rect">
            <a:avLst/>
          </a:prstGeom>
        </p:spPr>
        <p:txBody>
          <a:bodyPr spcFirstLastPara="1" wrap="square" lIns="91425" tIns="91425" rIns="91425" bIns="91425" anchor="t" anchorCtr="0">
            <a:noAutofit/>
          </a:bodyPr>
          <a:lstStyle/>
          <a:p>
            <a:pPr marL="457200" lvl="0" indent="-381000" rtl="0">
              <a:lnSpc>
                <a:spcPct val="150000"/>
              </a:lnSpc>
              <a:spcBef>
                <a:spcPts val="0"/>
              </a:spcBef>
              <a:spcAft>
                <a:spcPts val="0"/>
              </a:spcAft>
              <a:buSzPts val="2400"/>
              <a:buChar char="●"/>
            </a:pPr>
            <a:r>
              <a:rPr lang="en" sz="2400"/>
              <a:t>Server Maintenance</a:t>
            </a:r>
            <a:endParaRPr sz="2400"/>
          </a:p>
          <a:p>
            <a:pPr marL="457200" lvl="0" indent="-381000" rtl="0">
              <a:lnSpc>
                <a:spcPct val="150000"/>
              </a:lnSpc>
              <a:spcBef>
                <a:spcPts val="0"/>
              </a:spcBef>
              <a:spcAft>
                <a:spcPts val="0"/>
              </a:spcAft>
              <a:buSzPts val="2400"/>
              <a:buChar char="●"/>
            </a:pPr>
            <a:r>
              <a:rPr lang="en" sz="2400"/>
              <a:t>Design Schemes </a:t>
            </a:r>
            <a:endParaRPr sz="2400"/>
          </a:p>
          <a:p>
            <a:pPr marL="457200" lvl="0" indent="-381000" rtl="0">
              <a:lnSpc>
                <a:spcPct val="150000"/>
              </a:lnSpc>
              <a:spcBef>
                <a:spcPts val="0"/>
              </a:spcBef>
              <a:spcAft>
                <a:spcPts val="0"/>
              </a:spcAft>
              <a:buSzPts val="2400"/>
              <a:buChar char="●"/>
            </a:pPr>
            <a:r>
              <a:rPr lang="en" sz="2400"/>
              <a:t>Mobile Responsive</a:t>
            </a:r>
            <a:endParaRPr sz="2400"/>
          </a:p>
          <a:p>
            <a:pPr marL="457200" lvl="0" indent="-381000" rtl="0">
              <a:lnSpc>
                <a:spcPct val="150000"/>
              </a:lnSpc>
              <a:spcBef>
                <a:spcPts val="0"/>
              </a:spcBef>
              <a:spcAft>
                <a:spcPts val="0"/>
              </a:spcAft>
              <a:buSzPts val="2400"/>
              <a:buChar char="●"/>
            </a:pPr>
            <a:r>
              <a:rPr lang="en" sz="2400"/>
              <a:t>Multimedia Content</a:t>
            </a:r>
            <a:endParaRPr sz="2400"/>
          </a:p>
          <a:p>
            <a:pPr marL="0" lvl="0" indent="0" rtl="0">
              <a:lnSpc>
                <a:spcPct val="150000"/>
              </a:lnSpc>
              <a:spcBef>
                <a:spcPts val="1600"/>
              </a:spcBef>
              <a:spcAft>
                <a:spcPts val="0"/>
              </a:spcAft>
              <a:buNone/>
            </a:pPr>
            <a:endParaRPr sz="1800"/>
          </a:p>
          <a:p>
            <a:pPr marL="0" lvl="0" indent="0" rtl="0">
              <a:lnSpc>
                <a:spcPct val="150000"/>
              </a:lnSpc>
              <a:spcBef>
                <a:spcPts val="1600"/>
              </a:spcBef>
              <a:spcAft>
                <a:spcPts val="0"/>
              </a:spcAft>
              <a:buNone/>
            </a:pPr>
            <a:endParaRPr sz="1800"/>
          </a:p>
          <a:p>
            <a:pPr marL="0" lvl="0" indent="0" rtl="0">
              <a:lnSpc>
                <a:spcPct val="150000"/>
              </a:lnSpc>
              <a:spcBef>
                <a:spcPts val="1600"/>
              </a:spcBef>
              <a:spcAft>
                <a:spcPts val="0"/>
              </a:spcAft>
              <a:buNone/>
            </a:pPr>
            <a:endParaRPr sz="1800"/>
          </a:p>
          <a:p>
            <a:pPr marL="0" lvl="0" indent="0" rtl="0">
              <a:spcBef>
                <a:spcPts val="1600"/>
              </a:spcBef>
              <a:spcAft>
                <a:spcPts val="1600"/>
              </a:spcAft>
              <a:buNone/>
            </a:pPr>
            <a:endParaRPr sz="1800"/>
          </a:p>
        </p:txBody>
      </p:sp>
      <p:pic>
        <p:nvPicPr>
          <p:cNvPr id="156" name="Shape 156"/>
          <p:cNvPicPr preferRelativeResize="0"/>
          <p:nvPr/>
        </p:nvPicPr>
        <p:blipFill>
          <a:blip r:embed="rId3">
            <a:alphaModFix/>
          </a:blip>
          <a:stretch>
            <a:fillRect/>
          </a:stretch>
        </p:blipFill>
        <p:spPr>
          <a:xfrm>
            <a:off x="3625525" y="1194200"/>
            <a:ext cx="5337204" cy="2911200"/>
          </a:xfrm>
          <a:prstGeom prst="rect">
            <a:avLst/>
          </a:prstGeom>
          <a:noFill/>
          <a:ln>
            <a:noFill/>
          </a:ln>
        </p:spPr>
      </p:pic>
      <p:sp>
        <p:nvSpPr>
          <p:cNvPr id="157" name="Shape 157"/>
          <p:cNvSpPr txBox="1"/>
          <p:nvPr/>
        </p:nvSpPr>
        <p:spPr>
          <a:xfrm>
            <a:off x="5548725" y="4165075"/>
            <a:ext cx="3414000" cy="5211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900">
                <a:solidFill>
                  <a:srgbClr val="FFFFFF"/>
                </a:solidFill>
              </a:rPr>
              <a:t>https://easytechnow.com/learn-technology/what-means-the-famous-error-404/ </a:t>
            </a:r>
            <a:endParaRPr sz="90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1052550" y="2114700"/>
            <a:ext cx="7038900" cy="914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500"/>
              <a:t>Accomplishments</a:t>
            </a:r>
            <a:endParaRPr sz="4500" b="1"/>
          </a:p>
        </p:txBody>
      </p:sp>
      <p:sp>
        <p:nvSpPr>
          <p:cNvPr id="163" name="Shape 163"/>
          <p:cNvSpPr txBox="1"/>
          <p:nvPr/>
        </p:nvSpPr>
        <p:spPr>
          <a:xfrm>
            <a:off x="5996400" y="4738050"/>
            <a:ext cx="3147600" cy="364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endParaRPr sz="1000">
              <a:solidFill>
                <a:srgbClr val="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p:nvPr/>
        </p:nvSpPr>
        <p:spPr>
          <a:xfrm>
            <a:off x="501225" y="4871675"/>
            <a:ext cx="3990000" cy="364200"/>
          </a:xfrm>
          <a:prstGeom prst="rect">
            <a:avLst/>
          </a:prstGeom>
          <a:noFill/>
          <a:ln>
            <a:noFill/>
          </a:ln>
        </p:spPr>
        <p:txBody>
          <a:bodyPr spcFirstLastPara="1" wrap="square" lIns="91425" tIns="91425" rIns="91425" bIns="91425" anchor="t" anchorCtr="0">
            <a:noAutofit/>
          </a:bodyPr>
          <a:lstStyle/>
          <a:p>
            <a:pPr marL="0" lvl="0" indent="0" algn="r">
              <a:spcBef>
                <a:spcPts val="0"/>
              </a:spcBef>
              <a:spcAft>
                <a:spcPts val="0"/>
              </a:spcAft>
              <a:buNone/>
            </a:pPr>
            <a:r>
              <a:rPr lang="en" sz="1000">
                <a:solidFill>
                  <a:srgbClr val="FFFFFF"/>
                </a:solidFill>
              </a:rPr>
              <a:t>https://secure.hosting.vt.edu/admin/filemanager/index.jsp?r=1</a:t>
            </a:r>
            <a:endParaRPr sz="1000">
              <a:solidFill>
                <a:srgbClr val="FFFFFF"/>
              </a:solidFill>
            </a:endParaRPr>
          </a:p>
          <a:p>
            <a:pPr marL="0" lvl="0" indent="0" algn="r" rtl="0">
              <a:spcBef>
                <a:spcPts val="0"/>
              </a:spcBef>
              <a:spcAft>
                <a:spcPts val="0"/>
              </a:spcAft>
              <a:buNone/>
            </a:pPr>
            <a:endParaRPr sz="1000">
              <a:solidFill>
                <a:srgbClr val="FFFFFF"/>
              </a:solidFill>
            </a:endParaRPr>
          </a:p>
        </p:txBody>
      </p:sp>
      <p:pic>
        <p:nvPicPr>
          <p:cNvPr id="169" name="Shape 169"/>
          <p:cNvPicPr preferRelativeResize="0"/>
          <p:nvPr/>
        </p:nvPicPr>
        <p:blipFill rotWithShape="1">
          <a:blip r:embed="rId3">
            <a:alphaModFix/>
          </a:blip>
          <a:srcRect r="43661"/>
          <a:stretch/>
        </p:blipFill>
        <p:spPr>
          <a:xfrm>
            <a:off x="0" y="532825"/>
            <a:ext cx="4491225" cy="4427023"/>
          </a:xfrm>
          <a:prstGeom prst="rect">
            <a:avLst/>
          </a:prstGeom>
          <a:noFill/>
          <a:ln>
            <a:noFill/>
          </a:ln>
        </p:spPr>
      </p:pic>
      <p:pic>
        <p:nvPicPr>
          <p:cNvPr id="170" name="Shape 170"/>
          <p:cNvPicPr preferRelativeResize="0"/>
          <p:nvPr/>
        </p:nvPicPr>
        <p:blipFill rotWithShape="1">
          <a:blip r:embed="rId4">
            <a:alphaModFix/>
          </a:blip>
          <a:srcRect l="6962" t="4021" r="6867" b="10045"/>
          <a:stretch/>
        </p:blipFill>
        <p:spPr>
          <a:xfrm>
            <a:off x="4595978" y="649525"/>
            <a:ext cx="4491221" cy="4310326"/>
          </a:xfrm>
          <a:prstGeom prst="rect">
            <a:avLst/>
          </a:prstGeom>
          <a:noFill/>
          <a:ln>
            <a:noFill/>
          </a:ln>
        </p:spPr>
      </p:pic>
      <p:sp>
        <p:nvSpPr>
          <p:cNvPr id="171" name="Shape 171"/>
          <p:cNvSpPr txBox="1"/>
          <p:nvPr/>
        </p:nvSpPr>
        <p:spPr>
          <a:xfrm>
            <a:off x="6917000" y="4871675"/>
            <a:ext cx="2170200" cy="210300"/>
          </a:xfrm>
          <a:prstGeom prst="rect">
            <a:avLst/>
          </a:prstGeom>
          <a:noFill/>
          <a:ln>
            <a:noFill/>
          </a:ln>
        </p:spPr>
        <p:txBody>
          <a:bodyPr spcFirstLastPara="1" wrap="square" lIns="91425" tIns="91425" rIns="91425" bIns="91425" anchor="t" anchorCtr="0">
            <a:noAutofit/>
          </a:bodyPr>
          <a:lstStyle/>
          <a:p>
            <a:pPr marL="0" lvl="0" indent="0" algn="r">
              <a:spcBef>
                <a:spcPts val="0"/>
              </a:spcBef>
              <a:spcAft>
                <a:spcPts val="0"/>
              </a:spcAft>
              <a:buNone/>
            </a:pPr>
            <a:r>
              <a:rPr lang="en" sz="1000">
                <a:solidFill>
                  <a:srgbClr val="FFFFFF"/>
                </a:solidFill>
              </a:rPr>
              <a:t>Cyberduck</a:t>
            </a:r>
            <a:endParaRPr sz="1000">
              <a:solidFill>
                <a:srgbClr val="FFFFFF"/>
              </a:solidFill>
            </a:endParaRPr>
          </a:p>
        </p:txBody>
      </p:sp>
      <p:sp>
        <p:nvSpPr>
          <p:cNvPr id="172" name="Shape 172"/>
          <p:cNvSpPr txBox="1">
            <a:spLocks noGrp="1"/>
          </p:cNvSpPr>
          <p:nvPr>
            <p:ph type="body" idx="1"/>
          </p:nvPr>
        </p:nvSpPr>
        <p:spPr>
          <a:xfrm>
            <a:off x="1608450" y="49730"/>
            <a:ext cx="5927100" cy="652200"/>
          </a:xfrm>
          <a:prstGeom prst="rect">
            <a:avLst/>
          </a:prstGeom>
          <a:noFill/>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 sz="2500"/>
              <a:t>Hosting Through Virginia Tech</a:t>
            </a:r>
            <a:endParaRPr sz="2500"/>
          </a:p>
          <a:p>
            <a:pPr marL="0" lvl="0" indent="0" rtl="0">
              <a:spcBef>
                <a:spcPts val="1600"/>
              </a:spcBef>
              <a:spcAft>
                <a:spcPts val="1600"/>
              </a:spcAft>
              <a:buNone/>
            </a:pPr>
            <a:endParaRPr sz="18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pic>
        <p:nvPicPr>
          <p:cNvPr id="177" name="Shape 177"/>
          <p:cNvPicPr preferRelativeResize="0"/>
          <p:nvPr/>
        </p:nvPicPr>
        <p:blipFill rotWithShape="1">
          <a:blip r:embed="rId3">
            <a:alphaModFix/>
          </a:blip>
          <a:srcRect b="12487"/>
          <a:stretch/>
        </p:blipFill>
        <p:spPr>
          <a:xfrm>
            <a:off x="578200" y="584600"/>
            <a:ext cx="7987600" cy="4234324"/>
          </a:xfrm>
          <a:prstGeom prst="rect">
            <a:avLst/>
          </a:prstGeom>
          <a:noFill/>
          <a:ln>
            <a:noFill/>
          </a:ln>
        </p:spPr>
      </p:pic>
      <p:sp>
        <p:nvSpPr>
          <p:cNvPr id="178" name="Shape 178"/>
          <p:cNvSpPr txBox="1"/>
          <p:nvPr/>
        </p:nvSpPr>
        <p:spPr>
          <a:xfrm>
            <a:off x="5762600" y="4930050"/>
            <a:ext cx="2803200" cy="165600"/>
          </a:xfrm>
          <a:prstGeom prst="rect">
            <a:avLst/>
          </a:prstGeom>
          <a:noFill/>
          <a:ln>
            <a:noFill/>
          </a:ln>
        </p:spPr>
        <p:txBody>
          <a:bodyPr spcFirstLastPara="1" wrap="square" lIns="91425" tIns="91425" rIns="91425" bIns="91425" anchor="b" anchorCtr="0">
            <a:noAutofit/>
          </a:bodyPr>
          <a:lstStyle/>
          <a:p>
            <a:pPr marL="0" lvl="0" indent="0" algn="r">
              <a:spcBef>
                <a:spcPts val="0"/>
              </a:spcBef>
              <a:spcAft>
                <a:spcPts val="0"/>
              </a:spcAft>
              <a:buNone/>
            </a:pPr>
            <a:r>
              <a:rPr lang="en" sz="1000">
                <a:solidFill>
                  <a:srgbClr val="FFFFFF"/>
                </a:solidFill>
              </a:rPr>
              <a:t>https://vt.edu/brand.html</a:t>
            </a:r>
            <a:endParaRPr sz="1000">
              <a:solidFill>
                <a:srgbClr val="FFFFFF"/>
              </a:solidFill>
            </a:endParaRPr>
          </a:p>
        </p:txBody>
      </p:sp>
      <p:sp>
        <p:nvSpPr>
          <p:cNvPr id="179" name="Shape 179"/>
          <p:cNvSpPr txBox="1">
            <a:spLocks noGrp="1"/>
          </p:cNvSpPr>
          <p:nvPr>
            <p:ph type="body" idx="1"/>
          </p:nvPr>
        </p:nvSpPr>
        <p:spPr>
          <a:xfrm>
            <a:off x="1608450" y="-37385"/>
            <a:ext cx="5927100" cy="652200"/>
          </a:xfrm>
          <a:prstGeom prst="rect">
            <a:avLst/>
          </a:prstGeom>
          <a:noFill/>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 sz="2500" dirty="0"/>
              <a:t>Working with Branding</a:t>
            </a:r>
            <a:endParaRPr sz="2500" dirty="0"/>
          </a:p>
          <a:p>
            <a:pPr marL="0" lvl="0" indent="0" rtl="0">
              <a:spcBef>
                <a:spcPts val="1600"/>
              </a:spcBef>
              <a:spcAft>
                <a:spcPts val="1600"/>
              </a:spcAft>
              <a:buNone/>
            </a:pPr>
            <a:endParaRPr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Shape 184"/>
          <p:cNvPicPr preferRelativeResize="0"/>
          <p:nvPr/>
        </p:nvPicPr>
        <p:blipFill>
          <a:blip r:embed="rId3">
            <a:alphaModFix/>
          </a:blip>
          <a:stretch>
            <a:fillRect/>
          </a:stretch>
        </p:blipFill>
        <p:spPr>
          <a:xfrm>
            <a:off x="69825" y="118825"/>
            <a:ext cx="5468925" cy="4152249"/>
          </a:xfrm>
          <a:prstGeom prst="rect">
            <a:avLst/>
          </a:prstGeom>
          <a:noFill/>
          <a:ln>
            <a:noFill/>
          </a:ln>
        </p:spPr>
      </p:pic>
      <p:pic>
        <p:nvPicPr>
          <p:cNvPr id="185" name="Shape 185"/>
          <p:cNvPicPr preferRelativeResize="0"/>
          <p:nvPr/>
        </p:nvPicPr>
        <p:blipFill>
          <a:blip r:embed="rId4">
            <a:alphaModFix/>
          </a:blip>
          <a:stretch>
            <a:fillRect/>
          </a:stretch>
        </p:blipFill>
        <p:spPr>
          <a:xfrm>
            <a:off x="4370200" y="582374"/>
            <a:ext cx="4545125" cy="1360800"/>
          </a:xfrm>
          <a:prstGeom prst="rect">
            <a:avLst/>
          </a:prstGeom>
          <a:noFill/>
          <a:ln>
            <a:noFill/>
          </a:ln>
        </p:spPr>
      </p:pic>
      <p:pic>
        <p:nvPicPr>
          <p:cNvPr id="186" name="Shape 186"/>
          <p:cNvPicPr preferRelativeResize="0"/>
          <p:nvPr/>
        </p:nvPicPr>
        <p:blipFill>
          <a:blip r:embed="rId5">
            <a:alphaModFix/>
          </a:blip>
          <a:stretch>
            <a:fillRect/>
          </a:stretch>
        </p:blipFill>
        <p:spPr>
          <a:xfrm>
            <a:off x="4450850" y="3299400"/>
            <a:ext cx="4491400" cy="1494525"/>
          </a:xfrm>
          <a:prstGeom prst="rect">
            <a:avLst/>
          </a:prstGeom>
          <a:noFill/>
          <a:ln>
            <a:noFill/>
          </a:ln>
        </p:spPr>
      </p:pic>
      <p:sp>
        <p:nvSpPr>
          <p:cNvPr id="187" name="Shape 187"/>
          <p:cNvSpPr txBox="1"/>
          <p:nvPr/>
        </p:nvSpPr>
        <p:spPr>
          <a:xfrm>
            <a:off x="4316400" y="4734850"/>
            <a:ext cx="4652700" cy="308100"/>
          </a:xfrm>
          <a:prstGeom prst="rect">
            <a:avLst/>
          </a:prstGeom>
          <a:noFill/>
          <a:ln>
            <a:noFill/>
          </a:ln>
        </p:spPr>
        <p:txBody>
          <a:bodyPr spcFirstLastPara="1" wrap="square" lIns="91425" tIns="91425" rIns="91425" bIns="91425" anchor="t" anchorCtr="0">
            <a:noAutofit/>
          </a:bodyPr>
          <a:lstStyle/>
          <a:p>
            <a:pPr marL="0" lvl="0" indent="0" algn="r">
              <a:spcBef>
                <a:spcPts val="0"/>
              </a:spcBef>
              <a:spcAft>
                <a:spcPts val="0"/>
              </a:spcAft>
              <a:buNone/>
            </a:pPr>
            <a:r>
              <a:rPr lang="en" sz="1000">
                <a:solidFill>
                  <a:srgbClr val="FFFFFF"/>
                </a:solidFill>
              </a:rPr>
              <a:t>www.diversity.psyc.vt.edu</a:t>
            </a:r>
            <a:endParaRPr sz="1000">
              <a:solidFill>
                <a:srgbClr val="FFFFFF"/>
              </a:solidFill>
            </a:endParaRPr>
          </a:p>
        </p:txBody>
      </p:sp>
      <p:sp>
        <p:nvSpPr>
          <p:cNvPr id="188" name="Shape 188"/>
          <p:cNvSpPr txBox="1">
            <a:spLocks noGrp="1"/>
          </p:cNvSpPr>
          <p:nvPr>
            <p:ph type="body" idx="1"/>
          </p:nvPr>
        </p:nvSpPr>
        <p:spPr>
          <a:xfrm>
            <a:off x="1608450" y="-95574"/>
            <a:ext cx="5927100" cy="652200"/>
          </a:xfrm>
          <a:prstGeom prst="rect">
            <a:avLst/>
          </a:prstGeom>
          <a:noFill/>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 sz="2500" dirty="0"/>
              <a:t>php Coding</a:t>
            </a:r>
            <a:endParaRPr sz="2500" dirty="0"/>
          </a:p>
          <a:p>
            <a:pPr marL="0" lvl="0" indent="0" rtl="0">
              <a:spcBef>
                <a:spcPts val="1600"/>
              </a:spcBef>
              <a:spcAft>
                <a:spcPts val="1600"/>
              </a:spcAft>
              <a:buNone/>
            </a:pPr>
            <a:endParaRPr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Shape 193"/>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CSS Coding</a:t>
            </a:r>
            <a:endParaRPr/>
          </a:p>
        </p:txBody>
      </p:sp>
      <p:pic>
        <p:nvPicPr>
          <p:cNvPr id="194" name="Shape 194"/>
          <p:cNvPicPr preferRelativeResize="0"/>
          <p:nvPr/>
        </p:nvPicPr>
        <p:blipFill>
          <a:blip r:embed="rId3">
            <a:alphaModFix/>
          </a:blip>
          <a:stretch>
            <a:fillRect/>
          </a:stretch>
        </p:blipFill>
        <p:spPr>
          <a:xfrm>
            <a:off x="62525" y="1388325"/>
            <a:ext cx="6416500" cy="3208250"/>
          </a:xfrm>
          <a:prstGeom prst="rect">
            <a:avLst/>
          </a:prstGeom>
          <a:noFill/>
          <a:ln>
            <a:noFill/>
          </a:ln>
        </p:spPr>
      </p:pic>
      <p:pic>
        <p:nvPicPr>
          <p:cNvPr id="195" name="Shape 195"/>
          <p:cNvPicPr preferRelativeResize="0"/>
          <p:nvPr/>
        </p:nvPicPr>
        <p:blipFill>
          <a:blip r:embed="rId4">
            <a:alphaModFix/>
          </a:blip>
          <a:stretch>
            <a:fillRect/>
          </a:stretch>
        </p:blipFill>
        <p:spPr>
          <a:xfrm>
            <a:off x="3299350" y="2427876"/>
            <a:ext cx="5779827" cy="2344525"/>
          </a:xfrm>
          <a:prstGeom prst="rect">
            <a:avLst/>
          </a:prstGeom>
          <a:noFill/>
          <a:ln>
            <a:noFill/>
          </a:ln>
        </p:spPr>
      </p:pic>
      <p:sp>
        <p:nvSpPr>
          <p:cNvPr id="196" name="Shape 196"/>
          <p:cNvSpPr txBox="1"/>
          <p:nvPr/>
        </p:nvSpPr>
        <p:spPr>
          <a:xfrm>
            <a:off x="4453499" y="4734850"/>
            <a:ext cx="4652700" cy="3081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a:solidFill>
                  <a:srgbClr val="FFFFFF"/>
                </a:solidFill>
              </a:rPr>
              <a:t>www.diversity.psyc.vt.edu</a:t>
            </a:r>
            <a:endParaRPr sz="1000">
              <a:solidFill>
                <a:srgbClr val="FFFFFF"/>
              </a:solidFill>
            </a:endParaRPr>
          </a:p>
        </p:txBody>
      </p:sp>
      <p:sp>
        <p:nvSpPr>
          <p:cNvPr id="197" name="Shape 197"/>
          <p:cNvSpPr txBox="1"/>
          <p:nvPr/>
        </p:nvSpPr>
        <p:spPr>
          <a:xfrm>
            <a:off x="62524" y="4677050"/>
            <a:ext cx="4652700" cy="3081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800">
                <a:solidFill>
                  <a:srgbClr val="FFFFFF"/>
                </a:solidFill>
              </a:rPr>
              <a:t>https://pace.oregonstate.edu/catalog/web-development-certificate-introduction-html-css-and-javascript-programming</a:t>
            </a:r>
            <a:endParaRPr sz="800">
              <a:solidFill>
                <a:srgbClr val="FFFFFF"/>
              </a:solidFill>
            </a:endParaRPr>
          </a:p>
        </p:txBody>
      </p:sp>
    </p:spTree>
  </p:cSld>
  <p:clrMapOvr>
    <a:masterClrMapping/>
  </p:clrMapOvr>
</p:sld>
</file>

<file path=ppt/theme/theme1.xml><?xml version="1.0" encoding="utf-8"?>
<a:theme xmlns:a="http://schemas.openxmlformats.org/drawingml/2006/main"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755</Words>
  <Application>Microsoft Office PowerPoint</Application>
  <PresentationFormat>On-screen Show (16:9)</PresentationFormat>
  <Paragraphs>107</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Lato</vt:lpstr>
      <vt:lpstr>Montserrat</vt:lpstr>
      <vt:lpstr>Arial</vt:lpstr>
      <vt:lpstr>Focus</vt:lpstr>
      <vt:lpstr>Website Psychology Diversity </vt:lpstr>
      <vt:lpstr>Outline</vt:lpstr>
      <vt:lpstr>Project Description </vt:lpstr>
      <vt:lpstr>Setbacks</vt:lpstr>
      <vt:lpstr>Accomplishments</vt:lpstr>
      <vt:lpstr>PowerPoint Presentation</vt:lpstr>
      <vt:lpstr>PowerPoint Presentation</vt:lpstr>
      <vt:lpstr>PowerPoint Presentation</vt:lpstr>
      <vt:lpstr>CSS Coding</vt:lpstr>
      <vt:lpstr>Events Calendar</vt:lpstr>
      <vt:lpstr>Dedicated Events Page</vt:lpstr>
      <vt:lpstr>PowerPoint Presentation</vt:lpstr>
      <vt:lpstr>PowerPoint Presentation</vt:lpstr>
      <vt:lpstr>PowerPoint Presentation</vt:lpstr>
      <vt:lpstr>PowerPoint Presentation</vt:lpstr>
      <vt:lpstr>Extra Deliverables</vt:lpstr>
      <vt:lpstr>Remaining Milestones </vt:lpstr>
      <vt:lpstr>Acknowledgements</vt:lpstr>
      <vt:lpstr>Resources</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Website Psychology Diversity</dc:title>
  <dc:creator>Michael D'Avella</dc:creator>
  <cp:lastModifiedBy>Michael D'Avella</cp:lastModifiedBy>
  <cp:revision>5</cp:revision>
  <dcterms:modified xsi:type="dcterms:W3CDTF">2018-05-08T03:58:01Z</dcterms:modified>
</cp:coreProperties>
</file>