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embeddedFontLst>
    <p:embeddedFont>
      <p:font typeface="Proxima Nova" panose="02000506030000020004" pitchFamily="2" charset="0"/>
      <p:regular r:id="rId16"/>
      <p:bold r:id="rId17"/>
      <p:italic r:id="rId18"/>
      <p:boldItalic r:id="rId19"/>
    </p:embeddedFont>
    <p:embeddedFont>
      <p:font typeface="Roboto" panose="02000000000000000000" pitchFamily="2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/>
    <p:restoredTop sz="92373"/>
  </p:normalViewPr>
  <p:slideViewPr>
    <p:cSldViewPr snapToGrid="0" snapToObjects="1">
      <p:cViewPr varScale="1">
        <p:scale>
          <a:sx n="70" d="100"/>
          <a:sy n="70" d="100"/>
        </p:scale>
        <p:origin x="8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n-images-1.medium.com/max/760/1*YxY6eODg3r-Z8_P43oOarA.jpe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https://cdn-images-1.medium.com/max/760/1*YxY6eODg3r-Z8_P43oOarA.jpeg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hape 5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hape 6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5" name="Shape 85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aws.amazon.com/public-datasets/spacenet/" TargetMode="External"/><Relationship Id="rId13" Type="http://schemas.openxmlformats.org/officeDocument/2006/relationships/hyperlink" Target="https://tryolabs.com/blog/2018/01/18/faster-r-cnn-down-the-rabbit-hole-of-modern-object-detection/" TargetMode="External"/><Relationship Id="rId3" Type="http://schemas.openxmlformats.org/officeDocument/2006/relationships/hyperlink" Target="https://medium.com/the-downlinq/establishing-a-machine-learning-workflow-530628cfe67" TargetMode="External"/><Relationship Id="rId7" Type="http://schemas.openxmlformats.org/officeDocument/2006/relationships/hyperlink" Target="http://www.mdpi.com/2072-4292/8/9/715?trendmd_shared=0" TargetMode="External"/><Relationship Id="rId12" Type="http://schemas.openxmlformats.org/officeDocument/2006/relationships/hyperlink" Target="https://www.tensorflow.org/tutorials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github.com/ujjwalkarn/DataSciencePython" TargetMode="External"/><Relationship Id="rId11" Type="http://schemas.openxmlformats.org/officeDocument/2006/relationships/hyperlink" Target="https://towardsdatascience.com/deep-learning-for-object-detection-a-comprehensive-review-73930816d8d9" TargetMode="External"/><Relationship Id="rId5" Type="http://schemas.openxmlformats.org/officeDocument/2006/relationships/hyperlink" Target="http://www.machinalis.com/blog/obia/" TargetMode="External"/><Relationship Id="rId15" Type="http://schemas.openxmlformats.org/officeDocument/2006/relationships/hyperlink" Target="http://www.cvlibs.net/datasets/kitti/" TargetMode="External"/><Relationship Id="rId10" Type="http://schemas.openxmlformats.org/officeDocument/2006/relationships/hyperlink" Target="https://github.com/cgvict/roLabelImg" TargetMode="External"/><Relationship Id="rId4" Type="http://schemas.openxmlformats.org/officeDocument/2006/relationships/hyperlink" Target="https://medium.com/the-downlinq/getting-started-with-spacenet-data-827fd2ec9f53" TargetMode="External"/><Relationship Id="rId9" Type="http://schemas.openxmlformats.org/officeDocument/2006/relationships/hyperlink" Target="https://github.com/tzutalin/labelImg" TargetMode="External"/><Relationship Id="rId14" Type="http://schemas.openxmlformats.org/officeDocument/2006/relationships/hyperlink" Target="https://cdn-images-1.medium.com/max/760/1*YxY6eODg3r-Z8_P43oOarA.jpe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Proxima Nova"/>
                <a:ea typeface="Proxima Nova"/>
                <a:cs typeface="Proxima Nova"/>
                <a:sym typeface="Proxima Nova"/>
              </a:rPr>
              <a:t>Satellite Image Finder Parking Lot &amp; Spots</a:t>
            </a:r>
            <a:endParaRPr sz="4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ubTitle" idx="1"/>
          </p:nvPr>
        </p:nvSpPr>
        <p:spPr>
          <a:xfrm>
            <a:off x="510450" y="3182341"/>
            <a:ext cx="8123100" cy="14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Alex </a:t>
            </a:r>
            <a:r>
              <a:rPr lang="en" sz="1800" b="1" dirty="0" err="1"/>
              <a:t>Lambrides</a:t>
            </a:r>
            <a:r>
              <a:rPr lang="en" sz="1800" b="1" dirty="0"/>
              <a:t>, Thomas Wolfe, </a:t>
            </a:r>
            <a:r>
              <a:rPr lang="en" sz="1800" b="1" dirty="0" err="1"/>
              <a:t>Khoa</a:t>
            </a:r>
            <a:r>
              <a:rPr lang="en" sz="1800" b="1" dirty="0"/>
              <a:t> Le, Patrick Jahnig</a:t>
            </a:r>
            <a:endParaRPr sz="1800" b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CS 4624 – </a:t>
            </a:r>
            <a:r>
              <a:rPr lang="en-US" sz="1800" dirty="0"/>
              <a:t>Multimedia, Hypertext, and Information Access</a:t>
            </a:r>
            <a:endParaRPr sz="18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Virginia Tech, Blacksburg VA, 24061</a:t>
            </a:r>
            <a:endParaRPr sz="18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May 2, </a:t>
            </a:r>
            <a:r>
              <a:rPr lang="en" sz="1800" dirty="0"/>
              <a:t>2018</a:t>
            </a:r>
            <a:endParaRPr sz="18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Machine learning is really difficult - several headaches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Failure is OK, led to our eventual success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models before labelling data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Setting up the infrastructure is difficult</a:t>
            </a:r>
            <a:endParaRPr b="1"/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Prioritize good quality deliverable over stretch goals</a:t>
            </a:r>
            <a:endParaRPr/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1650" y="2901243"/>
            <a:ext cx="2936851" cy="195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Improvements</a:t>
            </a:r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Adjust parameters and checkpoints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Build bigger dataset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 on VT ARC for faster iterations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Relabel and train with rotated bounding boxes</a:t>
            </a:r>
            <a:endParaRPr b="1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have documented steps how to do this</a:t>
            </a:r>
            <a:endParaRPr/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7076" y="2998313"/>
            <a:ext cx="3043291" cy="18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4138" y="2998300"/>
            <a:ext cx="3152775" cy="18954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4351201" y="3743988"/>
            <a:ext cx="441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 and References</a:t>
            </a:r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Client:</a:t>
            </a:r>
            <a:r>
              <a:rPr lang="en"/>
              <a:t> Reinventing Geospatial - Mary Carome, Steven Lander and Mike Szaszy.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/>
              <a:t>References:</a:t>
            </a:r>
            <a:r>
              <a:rPr lang="en"/>
              <a:t> </a:t>
            </a:r>
            <a:endParaRPr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3"/>
              </a:rPr>
              <a:t>https://medium.com/the-downlinq/establishing-a-machine-learning-workflow-530628cfe67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4"/>
              </a:rPr>
              <a:t>https://medium.com/the-downlinq/getting-started-with-spacenet-data-827fd2ec9f53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5"/>
              </a:rPr>
              <a:t>http://www.machinalis.com/blog/obia/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6"/>
              </a:rPr>
              <a:t>https://github.com/ujjwalkarn/DataSciencePython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7"/>
              </a:rPr>
              <a:t>http://www.mdpi.com/2072-4292/8/9/715?trendmd_shared=0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1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https://aws.amazon.com/public-datasets/spacenet/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9"/>
              </a:rPr>
              <a:t>https://github.com/tzutalin/labelImg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10"/>
              </a:rPr>
              <a:t>https://github.com/cgvict/roLabelImg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11"/>
              </a:rPr>
              <a:t>https://towardsdatascience.com/deep-learning-for-object-detection-a-comprehensive-review-73930816d8d9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12"/>
              </a:rPr>
              <a:t>https://www.tensorflow.org/tutorials/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13"/>
              </a:rPr>
              <a:t>https://tryolabs.com/blog/2018/01/18/faster-r-cnn-down-the-rabbit-hole-of-modern-object-detection/</a:t>
            </a:r>
            <a:r>
              <a:rPr lang="en" sz="1200"/>
              <a:t>  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1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14"/>
              </a:rPr>
              <a:t>https://cdn-images-1.medium.com/max/760/1*YxY6eODg3r-Z8_P43oOarA.jpeg</a:t>
            </a:r>
            <a:endParaRPr sz="1200"/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050" u="sng">
                <a:solidFill>
                  <a:schemeClr val="hlink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15"/>
              </a:rPr>
              <a:t>www.cvlibs.net/datasets/kitti</a:t>
            </a:r>
            <a:r>
              <a:rPr lang="en" sz="1200" u="sng">
                <a:solidFill>
                  <a:schemeClr val="hlink"/>
                </a:solidFill>
                <a:hlinkClick r:id="rId15"/>
              </a:rPr>
              <a:t>/</a:t>
            </a:r>
            <a:r>
              <a:rPr lang="en" sz="1200"/>
              <a:t> </a:t>
            </a:r>
            <a:endParaRPr sz="12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Summary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Final Dataset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Testing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Final Training Statistics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Results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Deliverable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Accomplishments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Lessons Learned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Future Improvements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Detect parking lots in satellite images</a:t>
            </a:r>
            <a:endParaRPr b="1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Acquire and label large set of satellite images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 Faster R-CNN model for detection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Build Python script to use model to output GeoJSON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Several iterations of trial and error</a:t>
            </a:r>
            <a:endParaRPr/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methods of improving model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Dataset</a:t>
            </a: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577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3,000 images from Las Vegas, Paris, and Shanghai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~500 labelled images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Labelled using LabelImg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only label along vertical and horizontal axes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Difficulty labelling certain images</a:t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4025" y="552425"/>
            <a:ext cx="4093600" cy="397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3">
            <a:alphaModFix/>
          </a:blip>
          <a:srcRect l="41768" t="54637" r="33404" b="14067"/>
          <a:stretch/>
        </p:blipFill>
        <p:spPr>
          <a:xfrm>
            <a:off x="500800" y="1565800"/>
            <a:ext cx="3707875" cy="262924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422738" y="1121213"/>
            <a:ext cx="35592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First Training Run</a:t>
            </a:r>
            <a:endParaRPr b="1"/>
          </a:p>
        </p:txBody>
      </p:sp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5603475" y="1018451"/>
            <a:ext cx="2636675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4913175" y="1194950"/>
            <a:ext cx="2727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Second Training Run</a:t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Training Statistics</a:t>
            </a: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 l="23331" t="44445" r="1333" b="15098"/>
          <a:stretch/>
        </p:blipFill>
        <p:spPr>
          <a:xfrm>
            <a:off x="311700" y="1050900"/>
            <a:ext cx="4039325" cy="208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 rotWithShape="1">
          <a:blip r:embed="rId4">
            <a:alphaModFix/>
          </a:blip>
          <a:srcRect l="23497" t="38665" r="922" b="21062"/>
          <a:stretch/>
        </p:blipFill>
        <p:spPr>
          <a:xfrm>
            <a:off x="3757375" y="1055650"/>
            <a:ext cx="5074925" cy="207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5">
            <a:alphaModFix/>
          </a:blip>
          <a:srcRect l="23485" t="27822" r="899" b="32606"/>
          <a:stretch/>
        </p:blipFill>
        <p:spPr>
          <a:xfrm>
            <a:off x="1572488" y="2802900"/>
            <a:ext cx="5999026" cy="176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8098" y="1458400"/>
            <a:ext cx="3044624" cy="301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250" y="1458400"/>
            <a:ext cx="3044624" cy="30146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Shape 150"/>
          <p:cNvCxnSpPr>
            <a:stCxn id="149" idx="3"/>
            <a:endCxn id="148" idx="1"/>
          </p:cNvCxnSpPr>
          <p:nvPr/>
        </p:nvCxnSpPr>
        <p:spPr>
          <a:xfrm>
            <a:off x="3717874" y="2965706"/>
            <a:ext cx="13203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1" name="Shape 151"/>
          <p:cNvSpPr txBox="1"/>
          <p:nvPr/>
        </p:nvSpPr>
        <p:spPr>
          <a:xfrm>
            <a:off x="422738" y="1121213"/>
            <a:ext cx="35592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First Training Run</a:t>
            </a:r>
            <a:endParaRPr b="1"/>
          </a:p>
        </p:txBody>
      </p:sp>
      <p:sp>
        <p:nvSpPr>
          <p:cNvPr id="152" name="Shape 152"/>
          <p:cNvSpPr txBox="1"/>
          <p:nvPr/>
        </p:nvSpPr>
        <p:spPr>
          <a:xfrm>
            <a:off x="4913175" y="1121225"/>
            <a:ext cx="2727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Final Training Run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</a:t>
            </a: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Python script for detecting parking lots</a:t>
            </a: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Convert geoTIFF to JPG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Run JPG on model -&gt; return bounding boxes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Use GDAL to extract geographic information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Convert bounding boxes to GeoJSON</a:t>
            </a:r>
            <a:endParaRPr/>
          </a:p>
        </p:txBody>
      </p:sp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 t="71977" r="18785"/>
          <a:stretch/>
        </p:blipFill>
        <p:spPr>
          <a:xfrm>
            <a:off x="1813775" y="3669550"/>
            <a:ext cx="5516451" cy="89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Accomplishments</a:t>
            </a:r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Detection of parking lots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Decent accuracy when the parking lots are not tilted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Doesn’t detect parking lots in negatives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Large stockpile of training data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Documentation for improving model</a:t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 l="3815" r="1281" b="37861"/>
          <a:stretch/>
        </p:blipFill>
        <p:spPr>
          <a:xfrm>
            <a:off x="4877525" y="2297875"/>
            <a:ext cx="3954776" cy="256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Macintosh PowerPoint</Application>
  <PresentationFormat>On-screen Show (16:9)</PresentationFormat>
  <Paragraphs>77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Proxima Nova</vt:lpstr>
      <vt:lpstr>Arial</vt:lpstr>
      <vt:lpstr>Roboto</vt:lpstr>
      <vt:lpstr>Simple Light</vt:lpstr>
      <vt:lpstr>Spearmint</vt:lpstr>
      <vt:lpstr>Satellite Image Finder Parking Lot &amp; Spots </vt:lpstr>
      <vt:lpstr>Outline </vt:lpstr>
      <vt:lpstr>Summary</vt:lpstr>
      <vt:lpstr>Final Dataset</vt:lpstr>
      <vt:lpstr>Testing</vt:lpstr>
      <vt:lpstr>Final Training Statistics</vt:lpstr>
      <vt:lpstr>Results</vt:lpstr>
      <vt:lpstr>Deliverable</vt:lpstr>
      <vt:lpstr>Accomplishments</vt:lpstr>
      <vt:lpstr>Lessons Learned</vt:lpstr>
      <vt:lpstr>Future Improvements</vt:lpstr>
      <vt:lpstr>Acknowledgement and References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 Image Finder Parking Lot &amp; Spots </dc:title>
  <cp:lastModifiedBy>Microsoft Office User</cp:lastModifiedBy>
  <cp:revision>1</cp:revision>
  <dcterms:modified xsi:type="dcterms:W3CDTF">2018-05-05T18:03:54Z</dcterms:modified>
</cp:coreProperties>
</file>