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embeddedFontLst>
    <p:embeddedFont>
      <p:font typeface="Average" panose="020B0600000101010101" charset="0"/>
      <p:regular r:id="rId30"/>
    </p:embeddedFont>
    <p:embeddedFont>
      <p:font typeface="Oswald"/>
      <p:regular r:id="rId31"/>
      <p:bold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A2154EB-E25A-49F3-9FDB-5746A2A50B32}">
  <a:tblStyle styleId="{7A2154EB-E25A-49F3-9FDB-5746A2A50B3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38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DONE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HaiTao -- Could you please fix this too?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Prof wants to fix eval with bigger font in text box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DONE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DONE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DONE: Yali 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DONE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DONE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DONE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HaiTao -- Can you fix some texts?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HaiTao -- where this picture from?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DONE!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DONE!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9" y="3807170"/>
            <a:ext cx="443589" cy="140843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8" y="1321067"/>
            <a:ext cx="7801500" cy="2306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800"/>
              <a:buNone/>
              <a:defRPr sz="4800"/>
            </a:lvl1pPr>
            <a:lvl2pPr lvl="1" algn="ctr">
              <a:spcBef>
                <a:spcPts val="0"/>
              </a:spcBef>
              <a:buSzPts val="4800"/>
              <a:buNone/>
              <a:defRPr sz="4800"/>
            </a:lvl2pPr>
            <a:lvl3pPr lvl="2" algn="ctr">
              <a:spcBef>
                <a:spcPts val="0"/>
              </a:spcBef>
              <a:buSzPts val="4800"/>
              <a:buNone/>
              <a:defRPr sz="4800"/>
            </a:lvl3pPr>
            <a:lvl4pPr lvl="3" algn="ctr">
              <a:spcBef>
                <a:spcPts val="0"/>
              </a:spcBef>
              <a:buSzPts val="4800"/>
              <a:buNone/>
              <a:defRPr sz="4800"/>
            </a:lvl4pPr>
            <a:lvl5pPr lvl="4" algn="ctr">
              <a:spcBef>
                <a:spcPts val="0"/>
              </a:spcBef>
              <a:buSzPts val="4800"/>
              <a:buNone/>
              <a:defRPr sz="4800"/>
            </a:lvl5pPr>
            <a:lvl6pPr lvl="5" algn="ctr">
              <a:spcBef>
                <a:spcPts val="0"/>
              </a:spcBef>
              <a:buSzPts val="4800"/>
              <a:buNone/>
              <a:defRPr sz="4800"/>
            </a:lvl6pPr>
            <a:lvl7pPr lvl="6" algn="ctr">
              <a:spcBef>
                <a:spcPts val="0"/>
              </a:spcBef>
              <a:buSzPts val="4800"/>
              <a:buNone/>
              <a:defRPr sz="4800"/>
            </a:lvl7pPr>
            <a:lvl8pPr lvl="7" algn="ctr">
              <a:spcBef>
                <a:spcPts val="0"/>
              </a:spcBef>
              <a:buSzPts val="4800"/>
              <a:buNone/>
              <a:defRPr sz="4800"/>
            </a:lvl8pPr>
            <a:lvl9pPr lvl="8" algn="ctr">
              <a:spcBef>
                <a:spcPts val="0"/>
              </a:spcBef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4233168"/>
            <a:ext cx="7801500" cy="10569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673700"/>
            <a:ext cx="8520600" cy="25209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12000"/>
              <a:buNone/>
              <a:defRPr sz="12000"/>
            </a:lvl1pPr>
            <a:lvl2pPr lvl="1" algn="ctr">
              <a:spcBef>
                <a:spcPts val="0"/>
              </a:spcBef>
              <a:buSzPts val="12000"/>
              <a:buNone/>
              <a:defRPr sz="12000"/>
            </a:lvl2pPr>
            <a:lvl3pPr lvl="2" algn="ctr">
              <a:spcBef>
                <a:spcPts val="0"/>
              </a:spcBef>
              <a:buSzPts val="12000"/>
              <a:buNone/>
              <a:defRPr sz="12000"/>
            </a:lvl3pPr>
            <a:lvl4pPr lvl="3" algn="ctr">
              <a:spcBef>
                <a:spcPts val="0"/>
              </a:spcBef>
              <a:buSzPts val="12000"/>
              <a:buNone/>
              <a:defRPr sz="12000"/>
            </a:lvl4pPr>
            <a:lvl5pPr lvl="4" algn="ctr">
              <a:spcBef>
                <a:spcPts val="0"/>
              </a:spcBef>
              <a:buSzPts val="12000"/>
              <a:buNone/>
              <a:defRPr sz="12000"/>
            </a:lvl5pPr>
            <a:lvl6pPr lvl="5" algn="ctr">
              <a:spcBef>
                <a:spcPts val="0"/>
              </a:spcBef>
              <a:buSzPts val="12000"/>
              <a:buNone/>
              <a:defRPr sz="12000"/>
            </a:lvl6pPr>
            <a:lvl7pPr lvl="6" algn="ctr">
              <a:spcBef>
                <a:spcPts val="0"/>
              </a:spcBef>
              <a:buSzPts val="12000"/>
              <a:buNone/>
              <a:defRPr sz="12000"/>
            </a:lvl7pPr>
            <a:lvl8pPr lvl="7" algn="ctr">
              <a:spcBef>
                <a:spcPts val="0"/>
              </a:spcBef>
              <a:buSzPts val="12000"/>
              <a:buNone/>
              <a:defRPr sz="12000"/>
            </a:lvl8pPr>
            <a:lvl9pPr lvl="8" algn="ctr">
              <a:spcBef>
                <a:spcPts val="0"/>
              </a:spcBef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4304567"/>
            <a:ext cx="8520600" cy="1734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855000"/>
            <a:ext cx="7852200" cy="1148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ts val="3600"/>
              <a:buNone/>
              <a:defRPr sz="3600"/>
            </a:lvl1pPr>
            <a:lvl2pPr lvl="1" algn="ctr">
              <a:spcBef>
                <a:spcPts val="0"/>
              </a:spcBef>
              <a:buSzPts val="3600"/>
              <a:buNone/>
              <a:defRPr sz="3600"/>
            </a:lvl2pPr>
            <a:lvl3pPr lvl="2" algn="ctr">
              <a:spcBef>
                <a:spcPts val="0"/>
              </a:spcBef>
              <a:buSzPts val="3600"/>
              <a:buNone/>
              <a:defRPr sz="3600"/>
            </a:lvl3pPr>
            <a:lvl4pPr lvl="3" algn="ctr">
              <a:spcBef>
                <a:spcPts val="0"/>
              </a:spcBef>
              <a:buSzPts val="3600"/>
              <a:buNone/>
              <a:defRPr sz="3600"/>
            </a:lvl4pPr>
            <a:lvl5pPr lvl="4" algn="ctr">
              <a:spcBef>
                <a:spcPts val="0"/>
              </a:spcBef>
              <a:buSzPts val="3600"/>
              <a:buNone/>
              <a:defRPr sz="3600"/>
            </a:lvl5pPr>
            <a:lvl6pPr lvl="5" algn="ctr">
              <a:spcBef>
                <a:spcPts val="0"/>
              </a:spcBef>
              <a:buSzPts val="3600"/>
              <a:buNone/>
              <a:defRPr sz="3600"/>
            </a:lvl6pPr>
            <a:lvl7pPr lvl="6" algn="ctr">
              <a:spcBef>
                <a:spcPts val="0"/>
              </a:spcBef>
              <a:buSzPts val="3600"/>
              <a:buNone/>
              <a:defRPr sz="3600"/>
            </a:lvl7pPr>
            <a:lvl8pPr lvl="7" algn="ctr">
              <a:spcBef>
                <a:spcPts val="0"/>
              </a:spcBef>
              <a:buSzPts val="3600"/>
              <a:buNone/>
              <a:defRPr sz="3600"/>
            </a:lvl8pPr>
            <a:lvl9pPr lvl="8" algn="ctr">
              <a:spcBef>
                <a:spcPts val="0"/>
              </a:spcBef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2400"/>
              <a:buNone/>
              <a:defRPr sz="2400"/>
            </a:lvl1pPr>
            <a:lvl2pPr lvl="1">
              <a:spcBef>
                <a:spcPts val="0"/>
              </a:spcBef>
              <a:buSzPts val="2400"/>
              <a:buNone/>
              <a:defRPr sz="2400"/>
            </a:lvl2pPr>
            <a:lvl3pPr lvl="2">
              <a:spcBef>
                <a:spcPts val="0"/>
              </a:spcBef>
              <a:buSzPts val="2400"/>
              <a:buNone/>
              <a:defRPr sz="2400"/>
            </a:lvl3pPr>
            <a:lvl4pPr lvl="3">
              <a:spcBef>
                <a:spcPts val="0"/>
              </a:spcBef>
              <a:buSzPts val="2400"/>
              <a:buNone/>
              <a:defRPr sz="2400"/>
            </a:lvl4pPr>
            <a:lvl5pPr lvl="4">
              <a:spcBef>
                <a:spcPts val="0"/>
              </a:spcBef>
              <a:buSzPts val="2400"/>
              <a:buNone/>
              <a:defRPr sz="2400"/>
            </a:lvl5pPr>
            <a:lvl6pPr lvl="5">
              <a:spcBef>
                <a:spcPts val="0"/>
              </a:spcBef>
              <a:buSzPts val="2400"/>
              <a:buNone/>
              <a:defRPr sz="2400"/>
            </a:lvl6pPr>
            <a:lvl7pPr lvl="6">
              <a:spcBef>
                <a:spcPts val="0"/>
              </a:spcBef>
              <a:buSzPts val="2400"/>
              <a:buNone/>
              <a:defRPr sz="2400"/>
            </a:lvl7pPr>
            <a:lvl8pPr lvl="7">
              <a:spcBef>
                <a:spcPts val="0"/>
              </a:spcBef>
              <a:buSzPts val="2400"/>
              <a:buNone/>
              <a:defRPr sz="2400"/>
            </a:lvl8pPr>
            <a:lvl9pPr lvl="8">
              <a:spcBef>
                <a:spcPts val="0"/>
              </a:spcBef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701800"/>
            <a:ext cx="6227100" cy="54543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441867"/>
            <a:ext cx="4045200" cy="2280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200"/>
              <a:buNone/>
              <a:defRPr sz="4200"/>
            </a:lvl1pPr>
            <a:lvl2pPr lvl="1" algn="ctr">
              <a:spcBef>
                <a:spcPts val="0"/>
              </a:spcBef>
              <a:buSzPts val="4200"/>
              <a:buNone/>
              <a:defRPr sz="4200"/>
            </a:lvl2pPr>
            <a:lvl3pPr lvl="2" algn="ctr">
              <a:spcBef>
                <a:spcPts val="0"/>
              </a:spcBef>
              <a:buSzPts val="4200"/>
              <a:buNone/>
              <a:defRPr sz="4200"/>
            </a:lvl3pPr>
            <a:lvl4pPr lvl="3" algn="ctr">
              <a:spcBef>
                <a:spcPts val="0"/>
              </a:spcBef>
              <a:buSzPts val="4200"/>
              <a:buNone/>
              <a:defRPr sz="4200"/>
            </a:lvl4pPr>
            <a:lvl5pPr lvl="4" algn="ctr">
              <a:spcBef>
                <a:spcPts val="0"/>
              </a:spcBef>
              <a:buSzPts val="4200"/>
              <a:buNone/>
              <a:defRPr sz="4200"/>
            </a:lvl5pPr>
            <a:lvl6pPr lvl="5" algn="ctr">
              <a:spcBef>
                <a:spcPts val="0"/>
              </a:spcBef>
              <a:buSzPts val="4200"/>
              <a:buNone/>
              <a:defRPr sz="4200"/>
            </a:lvl6pPr>
            <a:lvl7pPr lvl="6" algn="ctr">
              <a:spcBef>
                <a:spcPts val="0"/>
              </a:spcBef>
              <a:buSzPts val="4200"/>
              <a:buNone/>
              <a:defRPr sz="4200"/>
            </a:lvl7pPr>
            <a:lvl8pPr lvl="7" algn="ctr">
              <a:spcBef>
                <a:spcPts val="0"/>
              </a:spcBef>
              <a:buSzPts val="4200"/>
              <a:buNone/>
              <a:defRPr sz="4200"/>
            </a:lvl8pPr>
            <a:lvl9pPr lvl="8" algn="ctr">
              <a:spcBef>
                <a:spcPts val="0"/>
              </a:spcBef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3793601"/>
            <a:ext cx="4045200" cy="1794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mule.dlib.vt.edu:303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1250" y="981473"/>
            <a:ext cx="7801500" cy="17307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dirty="0"/>
              <a:t>Team FE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 dirty="0"/>
              <a:t>Final Presentation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1979800" y="4597225"/>
            <a:ext cx="2049900" cy="1476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3000"/>
              <a:t>CS 5604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 sz="3000"/>
              <a:t>Fall 2017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3000"/>
              <a:t>12/12/2017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164050" y="346675"/>
            <a:ext cx="5045100" cy="369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000">
                <a:solidFill>
                  <a:srgbClr val="CCCCCC"/>
                </a:solidFill>
              </a:rPr>
              <a:t>Global Event and Trend Archive Research (GETAR), supported by NSF IIS-1619028.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4294967295"/>
          </p:nvPr>
        </p:nvSpPr>
        <p:spPr>
          <a:xfrm>
            <a:off x="4029700" y="4658275"/>
            <a:ext cx="4289100" cy="135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Haitao Wang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Yali Bian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Shuo Niu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Jieun Chon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63" name="Shape 63"/>
          <p:cNvSpPr txBox="1"/>
          <p:nvPr/>
        </p:nvSpPr>
        <p:spPr>
          <a:xfrm>
            <a:off x="1143000" y="2712175"/>
            <a:ext cx="6858000" cy="80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Virginia Tech, Blacksburg, VA, 24060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Portal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/>
              <a:t>- Functionality</a:t>
            </a:r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7836" y="420275"/>
            <a:ext cx="5754088" cy="6014724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311700" y="1872000"/>
            <a:ext cx="2442300" cy="4219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Document Details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Portal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/>
              <a:t>- Functionality</a:t>
            </a:r>
          </a:p>
        </p:txBody>
      </p:sp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7915" y="304640"/>
            <a:ext cx="5966088" cy="6186102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311700" y="1872000"/>
            <a:ext cx="2442300" cy="4219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Search History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11</a:t>
            </a:fld>
            <a:endParaRPr lang="e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Portal -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/>
              <a:t>Functionality</a:t>
            </a:r>
          </a:p>
        </p:txBody>
      </p:sp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3525" y="154375"/>
            <a:ext cx="5261725" cy="639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100" y="2684927"/>
            <a:ext cx="2175475" cy="268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15100" y="4069226"/>
            <a:ext cx="1954925" cy="2416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311700" y="1872000"/>
            <a:ext cx="2442300" cy="649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User login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12</a:t>
            </a:fld>
            <a:endParaRPr lang="e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GETAR Portal - Future Work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marR="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Spatial and temporal representation visualization of data </a:t>
            </a:r>
          </a:p>
          <a:p>
            <a:pPr marL="457200" lvl="0" indent="-3937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Integration of GETAR Portal with GETAR Visualization </a:t>
            </a:r>
          </a:p>
          <a:p>
            <a:pPr marL="457200" lvl="0" indent="-3937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More Customization</a:t>
            </a:r>
          </a:p>
          <a:p>
            <a:pPr marL="457200" lvl="0" indent="-3937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Performance Analysis</a:t>
            </a:r>
          </a:p>
          <a:p>
            <a:pPr marL="457200" lvl="0" indent="-3937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Usability Testing</a:t>
            </a:r>
          </a:p>
          <a:p>
            <a:pPr marL="457200" lvl="0" indent="-393700" rtl="0">
              <a:spcBef>
                <a:spcPts val="0"/>
              </a:spcBef>
              <a:buSzPts val="2600"/>
              <a:buChar char="●"/>
            </a:pPr>
            <a:r>
              <a:rPr lang="en" sz="2600"/>
              <a:t>Documentation for the future users/developers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13</a:t>
            </a:fld>
            <a:endParaRPr lang="en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195575" y="623592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Visualization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195575" y="1599750"/>
            <a:ext cx="2970000" cy="2754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Functions:</a:t>
            </a: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Search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View Tweets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Social Network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User Information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Timeline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Keywords</a:t>
            </a:r>
          </a:p>
          <a:p>
            <a:pPr marL="457200" lvl="0" indent="-317500">
              <a:spcBef>
                <a:spcPts val="0"/>
              </a:spcBef>
              <a:buSzPts val="1400"/>
              <a:buChar char="●"/>
            </a:pPr>
            <a:r>
              <a:rPr lang="en" sz="1400"/>
              <a:t>Geo-location</a:t>
            </a:r>
          </a:p>
          <a:p>
            <a:pPr marL="0" lvl="0" indent="0">
              <a:spcBef>
                <a:spcPts val="0"/>
              </a:spcBef>
              <a:buNone/>
            </a:pPr>
            <a:endParaRPr sz="1200"/>
          </a:p>
        </p:txBody>
      </p:sp>
      <p:pic>
        <p:nvPicPr>
          <p:cNvPr id="175" name="Shape 1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6951" y="1718074"/>
            <a:ext cx="6947050" cy="390151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14</a:t>
            </a:fld>
            <a:endParaRPr lang="en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195575" y="623592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GETAR Visualization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195575" y="1599750"/>
            <a:ext cx="2970000" cy="2754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Functions: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Search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View Tweets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Social Network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User Information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Timeline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Keywords</a:t>
            </a:r>
          </a:p>
          <a:p>
            <a:pPr marL="457200" lvl="0" indent="-317500" rtl="0">
              <a:spcBef>
                <a:spcPts val="0"/>
              </a:spcBef>
              <a:buSzPts val="1400"/>
              <a:buChar char="●"/>
            </a:pPr>
            <a:r>
              <a:rPr lang="en" sz="1400"/>
              <a:t>Geo-location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200"/>
          </a:p>
        </p:txBody>
      </p:sp>
      <p:sp>
        <p:nvSpPr>
          <p:cNvPr id="183" name="Shape 183"/>
          <p:cNvSpPr txBox="1"/>
          <p:nvPr/>
        </p:nvSpPr>
        <p:spPr>
          <a:xfrm>
            <a:off x="4501500" y="5715425"/>
            <a:ext cx="4642500" cy="632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b="1">
                <a:solidFill>
                  <a:srgbClr val="FFD966"/>
                </a:solidFill>
              </a:rPr>
              <a:t>http://mule.dlib.vt.edu/cs5604f17_fe/TweetBank/src/</a:t>
            </a:r>
          </a:p>
          <a:p>
            <a:pPr marL="0" lvl="0" indent="0" rtl="0">
              <a:spcBef>
                <a:spcPts val="0"/>
              </a:spcBef>
              <a:buNone/>
            </a:pPr>
            <a:endParaRPr b="1">
              <a:solidFill>
                <a:srgbClr val="FFD966"/>
              </a:solidFill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15</a:t>
            </a:fld>
            <a:endParaRPr lang="en"/>
          </a:p>
        </p:txBody>
      </p:sp>
      <p:pic>
        <p:nvPicPr>
          <p:cNvPr id="185" name="Shape 1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2187" y="1719100"/>
            <a:ext cx="6906763" cy="3796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Visualization - Project Framework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User input → Solr Query → PHP → Solr/Jena →  JSON → Decoded Values → D3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16</a:t>
            </a:fld>
            <a:endParaRPr lang="en"/>
          </a:p>
        </p:txBody>
      </p:sp>
      <p:pic>
        <p:nvPicPr>
          <p:cNvPr id="193" name="Shape 1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075" y="2118550"/>
            <a:ext cx="8719849" cy="397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GETAR Visualization - Framework	 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530250" y="1356875"/>
            <a:ext cx="3952500" cy="2184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 1 - Flexible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Easy to add new data types</a:t>
            </a:r>
          </a:p>
          <a:p>
            <a:pPr marL="914400" lvl="1" indent="-342900" rtl="0">
              <a:spcBef>
                <a:spcPts val="0"/>
              </a:spcBef>
              <a:buSzPts val="1800"/>
              <a:buAutoNum type="alphaLcPeriod"/>
            </a:pPr>
            <a:r>
              <a:rPr lang="en" sz="1800"/>
              <a:t>Easy to extend new views</a:t>
            </a:r>
          </a:p>
        </p:txBody>
      </p:sp>
      <p:pic>
        <p:nvPicPr>
          <p:cNvPr id="200" name="Shape 2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6741" y="2937725"/>
            <a:ext cx="6730506" cy="392027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Shape 201"/>
          <p:cNvSpPr txBox="1"/>
          <p:nvPr/>
        </p:nvSpPr>
        <p:spPr>
          <a:xfrm>
            <a:off x="4921100" y="899875"/>
            <a:ext cx="3762000" cy="2568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Feature 2 - Interactive</a:t>
            </a: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AutoNum type="alphaLcPeriod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overview and detail</a:t>
            </a: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AutoNum type="alphaLcPeriod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brushing and linking</a:t>
            </a: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Average"/>
              <a:buAutoNum type="alphaLcPeriod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exploratory searching</a:t>
            </a:r>
          </a:p>
        </p:txBody>
      </p:sp>
      <p:sp>
        <p:nvSpPr>
          <p:cNvPr id="202" name="Shape 202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17</a:t>
            </a:fld>
            <a:endParaRPr lang="e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Search</a:t>
            </a:r>
          </a:p>
        </p:txBody>
      </p:sp>
      <p:pic>
        <p:nvPicPr>
          <p:cNvPr id="208" name="Shape 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5205" y="2374725"/>
            <a:ext cx="5701825" cy="1945975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 txBox="1"/>
          <p:nvPr/>
        </p:nvSpPr>
        <p:spPr>
          <a:xfrm>
            <a:off x="785025" y="1354525"/>
            <a:ext cx="2240400" cy="915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Keyword: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Single word</a:t>
            </a: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Multiple words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6307200" y="1175713"/>
            <a:ext cx="2240400" cy="915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Search fields: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Tweet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User name</a:t>
            </a: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Hashtag</a:t>
            </a:r>
          </a:p>
        </p:txBody>
      </p:sp>
      <p:sp>
        <p:nvSpPr>
          <p:cNvPr id="211" name="Shape 211"/>
          <p:cNvSpPr txBox="1"/>
          <p:nvPr/>
        </p:nvSpPr>
        <p:spPr>
          <a:xfrm>
            <a:off x="295800" y="4704525"/>
            <a:ext cx="2240400" cy="139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Cluster: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DiamondRing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WatchEclipse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NoEnglish</a:t>
            </a: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...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3067267" y="4704525"/>
            <a:ext cx="1350300" cy="612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Time range</a:t>
            </a:r>
          </a:p>
        </p:txBody>
      </p:sp>
      <p:sp>
        <p:nvSpPr>
          <p:cNvPr id="213" name="Shape 213"/>
          <p:cNvSpPr txBox="1"/>
          <p:nvPr/>
        </p:nvSpPr>
        <p:spPr>
          <a:xfrm>
            <a:off x="4948625" y="4704525"/>
            <a:ext cx="1789800" cy="182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User info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Follower #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Friends #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Tweet #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Favorite #</a:t>
            </a: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User lang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7269500" y="4704525"/>
            <a:ext cx="1789800" cy="6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User info range: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0-10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10-100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1000-10000</a:t>
            </a: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...</a:t>
            </a:r>
          </a:p>
        </p:txBody>
      </p:sp>
      <p:cxnSp>
        <p:nvCxnSpPr>
          <p:cNvPr id="215" name="Shape 215"/>
          <p:cNvCxnSpPr/>
          <p:nvPr/>
        </p:nvCxnSpPr>
        <p:spPr>
          <a:xfrm>
            <a:off x="1768500" y="2164350"/>
            <a:ext cx="156300" cy="5283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6" name="Shape 216"/>
          <p:cNvCxnSpPr/>
          <p:nvPr/>
        </p:nvCxnSpPr>
        <p:spPr>
          <a:xfrm flipH="1">
            <a:off x="6079525" y="2166800"/>
            <a:ext cx="789000" cy="5679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7" name="Shape 217"/>
          <p:cNvCxnSpPr/>
          <p:nvPr/>
        </p:nvCxnSpPr>
        <p:spPr>
          <a:xfrm rot="10800000" flipH="1">
            <a:off x="757325" y="3470975"/>
            <a:ext cx="957300" cy="13149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8" name="Shape 218"/>
          <p:cNvCxnSpPr/>
          <p:nvPr/>
        </p:nvCxnSpPr>
        <p:spPr>
          <a:xfrm rot="10800000">
            <a:off x="3281750" y="3807575"/>
            <a:ext cx="178800" cy="9783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9" name="Shape 219"/>
          <p:cNvCxnSpPr/>
          <p:nvPr/>
        </p:nvCxnSpPr>
        <p:spPr>
          <a:xfrm rot="10800000">
            <a:off x="4081300" y="4154675"/>
            <a:ext cx="905700" cy="6312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20" name="Shape 220"/>
          <p:cNvCxnSpPr/>
          <p:nvPr/>
        </p:nvCxnSpPr>
        <p:spPr>
          <a:xfrm rot="10800000">
            <a:off x="6595175" y="4154675"/>
            <a:ext cx="905700" cy="631200"/>
          </a:xfrm>
          <a:prstGeom prst="straightConnector1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21" name="Shape 221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18</a:t>
            </a:fld>
            <a:endParaRPr lang="e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311700" y="593375"/>
            <a:ext cx="2980200" cy="1872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2500" dirty="0"/>
              <a:t>GETAR Visualization - Views: TweetList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311700" y="1972000"/>
            <a:ext cx="4112100" cy="4645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Embed all tweet metadata (Query from SOLR Team)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UTF-8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Links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Emoji 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Highlighted with keywords (NER, POS from Tweet Team)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HASHTAG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Place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Organization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Time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Number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Interactions: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Search and highlight, rerank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Search and update tag cloud</a:t>
            </a:r>
          </a:p>
          <a:p>
            <a:pPr marL="914400" lvl="1" indent="-317500">
              <a:spcBef>
                <a:spcPts val="0"/>
              </a:spcBef>
              <a:buSzPts val="1400"/>
              <a:buAutoNum type="alphaLcPeriod"/>
            </a:pPr>
            <a:r>
              <a:rPr lang="en"/>
              <a:t>highlight/unhighlight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19</a:t>
            </a:fld>
            <a:endParaRPr lang="en"/>
          </a:p>
        </p:txBody>
      </p:sp>
      <p:pic>
        <p:nvPicPr>
          <p:cNvPr id="229" name="Shape 2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4400" y="8375"/>
            <a:ext cx="4739601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Table of contents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428300"/>
            <a:ext cx="4131600" cy="455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AutoNum type="arabicPeriod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GETAR Portal Front-end 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Project Workflow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Frontend Modules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Core Metadata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Schema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Functionality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Future Work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2</a:t>
            </a:fld>
            <a:endParaRPr lang="en"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774150" y="1356875"/>
            <a:ext cx="4131600" cy="455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2.  GETAR Visualization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Functions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Framework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Search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TweetList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SNS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User Information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Timeline</a:t>
            </a:r>
          </a:p>
          <a:p>
            <a:pPr marL="914400" lvl="1" indent="-419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Char char="○"/>
            </a:pPr>
            <a:r>
              <a:rPr lang="en" sz="25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Views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Shape 2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71775"/>
            <a:ext cx="9205900" cy="558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Shape 23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Visualization - Social Network</a:t>
            </a:r>
          </a:p>
        </p:txBody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3808300" y="5127025"/>
            <a:ext cx="5177100" cy="1583100"/>
          </a:xfrm>
          <a:prstGeom prst="rect">
            <a:avLst/>
          </a:prstGeom>
          <a:effectLst>
            <a:outerShdw blurRad="57150" dist="19050" dir="5400000" algn="bl" rotWithShape="0">
              <a:srgbClr val="F3F3F3">
                <a:alpha val="50000"/>
              </a:srgbClr>
            </a:outerShdw>
          </a:effectLst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highlight>
                  <a:srgbClr val="D9D9D9"/>
                </a:highlight>
              </a:rPr>
              <a:t>Nodes: individual accounts</a:t>
            </a:r>
          </a:p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highlight>
                  <a:srgbClr val="D9D9D9"/>
                </a:highlight>
              </a:rPr>
              <a:t>Links: mentions</a:t>
            </a:r>
          </a:p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highlight>
                  <a:srgbClr val="D9D9D9"/>
                </a:highlight>
              </a:rPr>
              <a:t>Interaction: hover to show user name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20</a:t>
            </a:fld>
            <a:endParaRPr lang="e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Visualization - User information</a:t>
            </a:r>
          </a:p>
        </p:txBody>
      </p:sp>
      <p:pic>
        <p:nvPicPr>
          <p:cNvPr id="243" name="Shape 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304" y="1435625"/>
            <a:ext cx="3973101" cy="241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Shape 2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300" y="4089826"/>
            <a:ext cx="3973110" cy="236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Shape 2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57738" y="4089825"/>
            <a:ext cx="4055462" cy="236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Shape 2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98919" y="1435625"/>
            <a:ext cx="3973099" cy="2407293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Shape 247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21</a:t>
            </a:fld>
            <a:endParaRPr lang="e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Timeline</a:t>
            </a:r>
          </a:p>
        </p:txBody>
      </p:sp>
      <p:pic>
        <p:nvPicPr>
          <p:cNvPr id="253" name="Shape 2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088" y="1968574"/>
            <a:ext cx="8335824" cy="412325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Shape 254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22</a:t>
            </a:fld>
            <a:endParaRPr lang="en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311700" y="1855500"/>
            <a:ext cx="3467700" cy="455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D3-cloud: tag cloud generator for D3.js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Dynamic Update through Interactions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Summarization of current search results. 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Help users narrow down tweet list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Exploratory search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Generalization and Emotional Expression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Key Words from POS/NER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Emoji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Interaction Reaction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Searching: update based on tweet-list</a:t>
            </a:r>
          </a:p>
          <a:p>
            <a:pPr marL="914400" lvl="1" indent="-317500" rtl="0">
              <a:spcBef>
                <a:spcPts val="0"/>
              </a:spcBef>
              <a:buSzPts val="1400"/>
              <a:buAutoNum type="alphaLcPeriod"/>
            </a:pPr>
            <a:r>
              <a:rPr lang="en"/>
              <a:t>Highlight: update based on filtered tweet-list</a:t>
            </a:r>
          </a:p>
          <a:p>
            <a:pPr marL="0" lvl="0" indent="0">
              <a:spcBef>
                <a:spcPts val="0"/>
              </a:spcBef>
              <a:buNone/>
            </a:pPr>
            <a:endParaRPr sz="1400"/>
          </a:p>
          <a:p>
            <a:pPr marL="0" lvl="0" indent="0" rtl="0">
              <a:spcBef>
                <a:spcPts val="0"/>
              </a:spcBef>
              <a:buNone/>
            </a:pPr>
            <a:endParaRPr sz="1400"/>
          </a:p>
        </p:txBody>
      </p:sp>
      <p:sp>
        <p:nvSpPr>
          <p:cNvPr id="260" name="Shape 260"/>
          <p:cNvSpPr txBox="1">
            <a:spLocks noGrp="1"/>
          </p:cNvSpPr>
          <p:nvPr>
            <p:ph type="title"/>
          </p:nvPr>
        </p:nvSpPr>
        <p:spPr>
          <a:xfrm>
            <a:off x="311700" y="593379"/>
            <a:ext cx="3467700" cy="1089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Visualization Views - Tag Cloud</a:t>
            </a:r>
          </a:p>
        </p:txBody>
      </p:sp>
      <p:pic>
        <p:nvPicPr>
          <p:cNvPr id="261" name="Shape 2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9350" y="0"/>
            <a:ext cx="536464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Shape 262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23</a:t>
            </a:fld>
            <a:endParaRPr lang="e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Shape 2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18650"/>
            <a:ext cx="9144001" cy="543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Visualization Views - Geo Map 1</a:t>
            </a:r>
          </a:p>
        </p:txBody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311700" y="5610300"/>
            <a:ext cx="3135000" cy="7635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highlight>
                  <a:srgbClr val="D9D9D9"/>
                </a:highlight>
              </a:rPr>
              <a:t>Different Levels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ts val="1400"/>
              <a:buChar char="-"/>
            </a:pPr>
            <a:r>
              <a:rPr lang="en" sz="1400">
                <a:solidFill>
                  <a:srgbClr val="000000"/>
                </a:solidFill>
                <a:highlight>
                  <a:srgbClr val="D9D9D9"/>
                </a:highlight>
              </a:rPr>
              <a:t>World map, US map, State map</a:t>
            </a:r>
          </a:p>
        </p:txBody>
      </p:sp>
      <p:sp>
        <p:nvSpPr>
          <p:cNvPr id="270" name="Shape 270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24</a:t>
            </a:fld>
            <a:endParaRPr lang="e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5" y="1304350"/>
            <a:ext cx="9143999" cy="555365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Visualization Views - Geo Map 2</a:t>
            </a:r>
          </a:p>
        </p:txBody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311700" y="5358675"/>
            <a:ext cx="3524400" cy="1173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highlight>
                  <a:srgbClr val="D9D9D9"/>
                </a:highlight>
              </a:rPr>
              <a:t>Overview and Details 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 sz="1400">
                <a:solidFill>
                  <a:srgbClr val="000000"/>
                </a:solidFill>
                <a:highlight>
                  <a:srgbClr val="D9D9D9"/>
                </a:highlight>
              </a:rPr>
              <a:t>Zoom in and zoom out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 sz="1400">
                <a:solidFill>
                  <a:srgbClr val="000000"/>
                </a:solidFill>
                <a:highlight>
                  <a:srgbClr val="D9D9D9"/>
                </a:highlight>
              </a:rPr>
              <a:t>Click Countries/ States to zoom in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ts val="1400"/>
              <a:buChar char="-"/>
            </a:pPr>
            <a:r>
              <a:rPr lang="en" sz="1400">
                <a:solidFill>
                  <a:srgbClr val="000000"/>
                </a:solidFill>
                <a:highlight>
                  <a:srgbClr val="D9D9D9"/>
                </a:highlight>
              </a:rPr>
              <a:t>Click white parts (sea) to zoom out</a:t>
            </a:r>
          </a:p>
        </p:txBody>
      </p:sp>
      <p:sp>
        <p:nvSpPr>
          <p:cNvPr id="278" name="Shape 278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25</a:t>
            </a:fld>
            <a:endParaRPr lang="en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Shape 2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" y="1179725"/>
            <a:ext cx="9143999" cy="5678275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Shape 28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Visualization Views - Geo Map 3</a:t>
            </a:r>
          </a:p>
        </p:txBody>
      </p:sp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311700" y="5625025"/>
            <a:ext cx="3473700" cy="9261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rgbClr val="CCCCCC"/>
                </a:highlight>
              </a:rPr>
              <a:t>Extended based on TopoJSON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 sz="1400">
                <a:solidFill>
                  <a:srgbClr val="000000"/>
                </a:solidFill>
                <a:highlight>
                  <a:srgbClr val="CCCCCC"/>
                </a:highlight>
              </a:rPr>
              <a:t>More detailed data can be added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ts val="1400"/>
              <a:buChar char="-"/>
            </a:pPr>
            <a:r>
              <a:rPr lang="en" sz="1400">
                <a:solidFill>
                  <a:srgbClr val="000000"/>
                </a:solidFill>
                <a:highlight>
                  <a:srgbClr val="CCCCCC"/>
                </a:highlight>
              </a:rPr>
              <a:t>Cities.JSON for all cities in CA</a:t>
            </a:r>
          </a:p>
        </p:txBody>
      </p:sp>
      <p:sp>
        <p:nvSpPr>
          <p:cNvPr id="286" name="Shape 286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26</a:t>
            </a:fld>
            <a:endParaRPr lang="e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title"/>
          </p:nvPr>
        </p:nvSpPr>
        <p:spPr>
          <a:xfrm>
            <a:off x="311700" y="909201"/>
            <a:ext cx="8520600" cy="25209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10000" dirty="0"/>
              <a:t>QUESTIONS?</a:t>
            </a:r>
          </a:p>
        </p:txBody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311700" y="4304567"/>
            <a:ext cx="8520600" cy="1734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Thanks go to the US National Science Foundation for supporting Global Event and Trend Archive Research (GETAR) through IIS-1619028.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/>
              <a:t>Thank you!</a:t>
            </a:r>
          </a:p>
        </p:txBody>
      </p:sp>
      <p:sp>
        <p:nvSpPr>
          <p:cNvPr id="293" name="Shape 293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27</a:t>
            </a:fld>
            <a:endParaRPr lang="e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593417"/>
            <a:ext cx="2225100" cy="4511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Portal Front-end Project Workflow</a:t>
            </a:r>
            <a:br>
              <a:rPr lang="en"/>
            </a:br>
            <a:endParaRPr lang="en"/>
          </a:p>
          <a:p>
            <a:pPr marL="0" lvl="0" indent="0">
              <a:spcBef>
                <a:spcPts val="0"/>
              </a:spcBef>
              <a:buNone/>
            </a:pPr>
            <a:r>
              <a:rPr lang="en" sz="1800"/>
              <a:t>(w/ GeoBlacklight)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3</a:t>
            </a:fld>
            <a:endParaRPr lang="en"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6050" y="284765"/>
            <a:ext cx="6058502" cy="62884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311700" y="593400"/>
            <a:ext cx="7221900" cy="630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GETAR Portal - Frontend Modules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4</a:t>
            </a:fld>
            <a:endParaRPr lang="en"/>
          </a:p>
        </p:txBody>
      </p:sp>
      <p:pic>
        <p:nvPicPr>
          <p:cNvPr id="85" name="Shape 85" descr="workflow_2017092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6550" y="1284500"/>
            <a:ext cx="7527049" cy="5121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00" y="593400"/>
            <a:ext cx="7221900" cy="630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GETAR Portal - Core Metadata</a:t>
            </a:r>
          </a:p>
        </p:txBody>
      </p:sp>
      <p:graphicFrame>
        <p:nvGraphicFramePr>
          <p:cNvPr id="91" name="Shape 91"/>
          <p:cNvGraphicFramePr/>
          <p:nvPr/>
        </p:nvGraphicFramePr>
        <p:xfrm>
          <a:off x="432088" y="1833400"/>
          <a:ext cx="8279825" cy="4336220"/>
        </p:xfrm>
        <a:graphic>
          <a:graphicData uri="http://schemas.openxmlformats.org/drawingml/2006/table">
            <a:tbl>
              <a:tblPr>
                <a:noFill/>
                <a:tableStyleId>{7A2154EB-E25A-49F3-9FDB-5746A2A50B32}</a:tableStyleId>
              </a:tblPr>
              <a:tblGrid>
                <a:gridCol w="161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4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0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4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</a:rPr>
                        <a:t>Metadata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</a:rPr>
                        <a:t>Field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</a:rPr>
                        <a:t>Description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rgbClr val="FFFFFF"/>
                          </a:solidFill>
                        </a:rPr>
                        <a:t>Example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Document ID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id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Unique document identifier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899664353946996738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Author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dc_creator_sm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Document author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jhdee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6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Year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solr_year_i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Year when publishing the document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2017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Spatial coverage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dct_spatial_sm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Interpreted location as place name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Radford, virginia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Institution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dct_provenance_s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Institution of data collection holder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Virginia Tech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71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Spatial bounds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dct_bounds_s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Bounding box for S,W,N,E of interpreted location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ENVELOPE (34.0, -118.2, 36.5, -117.4)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URL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dct_url_s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URL of orginal documents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http://xxxx.yy.zz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Full text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dc_description_s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Full text of tweet / webpage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Full text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Topics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dc_topics_s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Related topic name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"midflight experience"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17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Collections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dct_isPartOf_sm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Related collection name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"Solar eclipse"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8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Geometry type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dc_geotype_s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Point or polygon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"point"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82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Document type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dc_format_s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Tweet or webpage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"webpage"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54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i="1">
                          <a:solidFill>
                            <a:srgbClr val="FFFFFF"/>
                          </a:solidFill>
                        </a:rPr>
                        <a:t>Hashtag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dct_hashtag_s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B7B7B7"/>
                          </a:solidFill>
                        </a:rPr>
                        <a:t>Hashtags of tweets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rgbClr val="B7B7B7"/>
                          </a:solidFill>
                        </a:rPr>
                        <a:t>#solareclipse</a:t>
                      </a:r>
                    </a:p>
                  </a:txBody>
                  <a:tcPr marL="27425" marR="27425" marT="27425" marB="27425" anchor="ctr">
                    <a:lnL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3F3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5</a:t>
            </a:fld>
            <a:endParaRPr lang="e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Portal  - Schema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560975" y="2002375"/>
            <a:ext cx="2561100" cy="3393300"/>
          </a:xfrm>
          <a:prstGeom prst="rect">
            <a:avLst/>
          </a:prstGeom>
          <a:solidFill>
            <a:srgbClr val="6D9EEB"/>
          </a:solidFill>
          <a:ln w="19050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800" b="1"/>
              <a:t>for text search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dc_creator_sm     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dc_description_s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dc_format_s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dc_identifier_s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dc_publisher_s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dc_rights_s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dc_subject_sm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dc_title_s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dct_isPartOf_sm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dct_provenance_s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dct_spatial_sm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dct_temporal_sm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layer_geom_type_s 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layer_slug_s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6188375" y="1578650"/>
            <a:ext cx="2561100" cy="1079700"/>
          </a:xfrm>
          <a:prstGeom prst="rect">
            <a:avLst/>
          </a:prstGeom>
          <a:solidFill>
            <a:srgbClr val="93C47D"/>
          </a:solidFill>
          <a:ln w="19050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1800" b="1"/>
              <a:t>for sorting text fields</a:t>
            </a:r>
            <a:r>
              <a:rPr lang="en"/>
              <a:t> </a:t>
            </a:r>
            <a:br>
              <a:rPr lang="en"/>
            </a:br>
            <a:r>
              <a:rPr lang="en"/>
              <a:t>	dc_publisher_s</a:t>
            </a:r>
            <a:br>
              <a:rPr lang="en"/>
            </a:br>
            <a:r>
              <a:rPr lang="en"/>
              <a:t>	dc_title_s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dct_provenance_s         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6188375" y="2841625"/>
            <a:ext cx="2561100" cy="1714800"/>
          </a:xfrm>
          <a:prstGeom prst="rect">
            <a:avLst/>
          </a:prstGeom>
          <a:solidFill>
            <a:srgbClr val="FFD966"/>
          </a:solidFill>
          <a:ln w="19050" cap="flat" cmpd="sng">
            <a:solidFill>
              <a:srgbClr val="BF9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800" b="1"/>
              <a:t>for spell checking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dc_creator_sm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dc_publisher_s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dc_subject_sm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dc_title_s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dct_provenance_s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dct_spatial_sm  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6188375" y="4742625"/>
            <a:ext cx="2561100" cy="1677900"/>
          </a:xfrm>
          <a:prstGeom prst="rect">
            <a:avLst/>
          </a:prstGeom>
          <a:solidFill>
            <a:srgbClr val="E06666"/>
          </a:solidFill>
          <a:ln w="19050" cap="flat" cmpd="sng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800" b="1"/>
              <a:t>for suggestions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dc_creator_sm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dc_publisher_s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dc_subject_sm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dc_title_s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dct_provenance_s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/>
              <a:t>dct_spatial_sm</a:t>
            </a:r>
          </a:p>
        </p:txBody>
      </p:sp>
      <p:pic>
        <p:nvPicPr>
          <p:cNvPr id="102" name="Shape 102" descr="CQEnFBv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7338" y="3343427"/>
            <a:ext cx="1079650" cy="1079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" name="Shape 103"/>
          <p:cNvCxnSpPr>
            <a:stCxn id="102" idx="1"/>
            <a:endCxn id="98" idx="3"/>
          </p:cNvCxnSpPr>
          <p:nvPr/>
        </p:nvCxnSpPr>
        <p:spPr>
          <a:xfrm rot="10800000">
            <a:off x="3122138" y="3699052"/>
            <a:ext cx="925200" cy="184200"/>
          </a:xfrm>
          <a:prstGeom prst="curvedConnector3">
            <a:avLst>
              <a:gd name="adj1" fmla="val 50003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4" name="Shape 104"/>
          <p:cNvCxnSpPr>
            <a:stCxn id="102" idx="3"/>
            <a:endCxn id="99" idx="1"/>
          </p:cNvCxnSpPr>
          <p:nvPr/>
        </p:nvCxnSpPr>
        <p:spPr>
          <a:xfrm rot="10800000" flipH="1">
            <a:off x="5126987" y="2118352"/>
            <a:ext cx="1061400" cy="1764900"/>
          </a:xfrm>
          <a:prstGeom prst="curved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5" name="Shape 105"/>
          <p:cNvCxnSpPr>
            <a:stCxn id="102" idx="3"/>
            <a:endCxn id="100" idx="1"/>
          </p:cNvCxnSpPr>
          <p:nvPr/>
        </p:nvCxnSpPr>
        <p:spPr>
          <a:xfrm rot="10800000" flipH="1">
            <a:off x="5126987" y="3699052"/>
            <a:ext cx="1061400" cy="184200"/>
          </a:xfrm>
          <a:prstGeom prst="curved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6" name="Shape 106"/>
          <p:cNvCxnSpPr>
            <a:stCxn id="102" idx="3"/>
            <a:endCxn id="101" idx="1"/>
          </p:cNvCxnSpPr>
          <p:nvPr/>
        </p:nvCxnSpPr>
        <p:spPr>
          <a:xfrm>
            <a:off x="5126987" y="3883252"/>
            <a:ext cx="1061400" cy="1698300"/>
          </a:xfrm>
          <a:prstGeom prst="curved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6</a:t>
            </a:fld>
            <a:endParaRPr lang="e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311700" y="593398"/>
            <a:ext cx="2605200" cy="2890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GETAR Portal - Functionality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2005" y="0"/>
            <a:ext cx="602198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/>
        </p:nvSpPr>
        <p:spPr>
          <a:xfrm>
            <a:off x="77700" y="5660000"/>
            <a:ext cx="5266800" cy="6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1800" b="1" u="sng">
                <a:solidFill>
                  <a:schemeClr val="hlink"/>
                </a:solidFill>
                <a:hlinkClick r:id="rId4"/>
              </a:rPr>
              <a:t>http://</a:t>
            </a:r>
            <a:r>
              <a:rPr lang="en" sz="1800" b="1" u="sng">
                <a:solidFill>
                  <a:schemeClr val="hlink"/>
                </a:solidFill>
                <a:hlinkClick r:id="rId4"/>
              </a:rPr>
              <a:t>mule.dlib.vt.edu:3033</a:t>
            </a:r>
            <a:r>
              <a:rPr lang="en" sz="1800" b="1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311700" y="1845000"/>
            <a:ext cx="1623300" cy="4246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Home Page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7</a:t>
            </a:fld>
            <a:endParaRPr lang="e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GETAR Portal- Functionality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311700" y="1302630"/>
            <a:ext cx="8520600" cy="1973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Facet Search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700" y="1805138"/>
            <a:ext cx="8305800" cy="4810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/>
          <p:nvPr/>
        </p:nvSpPr>
        <p:spPr>
          <a:xfrm>
            <a:off x="466350" y="2606050"/>
            <a:ext cx="2148900" cy="2469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466350" y="3343650"/>
            <a:ext cx="2148900" cy="2469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/>
          <p:nvPr/>
        </p:nvSpPr>
        <p:spPr>
          <a:xfrm>
            <a:off x="466350" y="5891800"/>
            <a:ext cx="2148900" cy="2469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8</a:t>
            </a:fld>
            <a:endParaRPr lang="e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GETAR Portal- Functionality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1623300" cy="4555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Spatial Search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8425" y="1315537"/>
            <a:ext cx="6632875" cy="4997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8490250" y="6241346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9</a:t>
            </a:fld>
            <a:endParaRPr lang="e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744</Words>
  <Application>Microsoft Office PowerPoint</Application>
  <PresentationFormat>On-screen Show (4:3)</PresentationFormat>
  <Paragraphs>284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Average</vt:lpstr>
      <vt:lpstr>Arial</vt:lpstr>
      <vt:lpstr>Oswald</vt:lpstr>
      <vt:lpstr>Slate</vt:lpstr>
      <vt:lpstr>Team FE  Final Presentation</vt:lpstr>
      <vt:lpstr>Table of contents</vt:lpstr>
      <vt:lpstr>GETAR Portal Front-end Project Workflow  (w/ GeoBlacklight)</vt:lpstr>
      <vt:lpstr>GETAR Portal - Frontend Modules</vt:lpstr>
      <vt:lpstr>GETAR Portal - Core Metadata</vt:lpstr>
      <vt:lpstr>GETAR Portal  - Schema</vt:lpstr>
      <vt:lpstr>GETAR Portal - Functionality</vt:lpstr>
      <vt:lpstr>GETAR Portal- Functionality</vt:lpstr>
      <vt:lpstr>GETAR Portal- Functionality</vt:lpstr>
      <vt:lpstr>GETAR Portal - Functionality</vt:lpstr>
      <vt:lpstr>GETAR Portal - Functionality</vt:lpstr>
      <vt:lpstr>GETAR Portal -  Functionality</vt:lpstr>
      <vt:lpstr>GETAR Portal - Future Work</vt:lpstr>
      <vt:lpstr>GETAR Visualization</vt:lpstr>
      <vt:lpstr>GETAR Visualization</vt:lpstr>
      <vt:lpstr>GETAR Visualization - Project Framework</vt:lpstr>
      <vt:lpstr>GETAR Visualization - Framework  </vt:lpstr>
      <vt:lpstr>Search</vt:lpstr>
      <vt:lpstr>GETAR Visualization - Views: TweetList</vt:lpstr>
      <vt:lpstr>GETAR Visualization - Social Network</vt:lpstr>
      <vt:lpstr>GETAR Visualization - User information</vt:lpstr>
      <vt:lpstr>Timeline</vt:lpstr>
      <vt:lpstr>Visualization Views - Tag Cloud</vt:lpstr>
      <vt:lpstr>Visualization Views - Geo Map 1</vt:lpstr>
      <vt:lpstr>Visualization Views - Geo Map 2</vt:lpstr>
      <vt:lpstr>Visualization Views - Geo Map 3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FE  Final Presentation</dc:title>
  <cp:lastModifiedBy>jieun chon</cp:lastModifiedBy>
  <cp:revision>1</cp:revision>
  <dcterms:modified xsi:type="dcterms:W3CDTF">2017-12-24T21:57:35Z</dcterms:modified>
</cp:coreProperties>
</file>