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embeddedFontLst>
    <p:embeddedFont>
      <p:font typeface="Montserrat" panose="020B0604020202020204" charset="0"/>
      <p:regular r:id="rId13"/>
      <p:bold r:id="rId14"/>
      <p:italic r:id="rId15"/>
      <p:boldItalic r:id="rId16"/>
    </p:embeddedFont>
    <p:embeddedFont>
      <p:font typeface="Lato" panose="020B0604020202020204" charset="0"/>
      <p:regular r:id="rId17"/>
      <p:bold r:id="rId18"/>
      <p:italic r:id="rId19"/>
      <p:boldItalic r:id="rId20"/>
    </p:embeddedFont>
    <p:embeddedFont>
      <p:font typeface="Consolas" panose="020B0609020204030204" pitchFamily="49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664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Problem:</a:t>
            </a:r>
            <a:endParaRPr sz="1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Mostly empty spreadsheet of tweet collections with trending keyword and date.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Goals:</a:t>
            </a:r>
            <a:endParaRPr sz="1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Fill in the empty cells of metadata using various  web sources.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Execution:</a:t>
            </a:r>
            <a:endParaRPr sz="13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Using python to fetch, filter, and fill a newly created spreadsheet for delivery.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6794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Basically fix up the code as well as document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Shape 1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Shape 107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Shape 125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Shape 2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Shape 4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Shape 4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Shape 50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hape 5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Shape 5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Shape 6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Shape 71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Shape 9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Shape 101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hyperlink" Target="mailto:liquing@vt.edu" TargetMode="External"/><Relationship Id="rId7" Type="http://schemas.openxmlformats.org/officeDocument/2006/relationships/hyperlink" Target="http://www.ctrnet.ne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tunes.apple.com/us/app/microsoft-excel/id586683407?mt=8" TargetMode="External"/><Relationship Id="rId5" Type="http://schemas.openxmlformats.org/officeDocument/2006/relationships/hyperlink" Target="https://upload.wikimedia.org/wikipedia/commons/thumb/b/b3/Wikipedia-logo-v2-en.svg/1200px-Wikipedia-logo-v2-en.svg.png" TargetMode="External"/><Relationship Id="rId4" Type="http://schemas.openxmlformats.org/officeDocument/2006/relationships/hyperlink" Target="mailto:ziqian@vt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/>
        </p:nvSpPr>
        <p:spPr>
          <a:xfrm>
            <a:off x="311700" y="744575"/>
            <a:ext cx="8520600" cy="10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Tweet Collections</a:t>
            </a:r>
            <a:endParaRPr sz="4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311700" y="1827075"/>
            <a:ext cx="8520600" cy="17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Multimedia, Hypertext, and Information Access</a:t>
            </a: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Dr. Fox</a:t>
            </a: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Virginia Tech, Blacksburg, VA 24061</a:t>
            </a: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4/26/18</a:t>
            </a: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697600" y="4531600"/>
            <a:ext cx="85206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By: Brandon Chang, Kirk Chenault, Chris Keener, Joseph Widrig</a:t>
            </a:r>
            <a:endParaRPr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914550" y="1833206"/>
            <a:ext cx="78048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/>
              <a:t>Client: 	</a:t>
            </a:r>
            <a:r>
              <a:rPr lang="en" sz="1500" b="1" dirty="0"/>
              <a:t>Liuqing Li: </a:t>
            </a:r>
            <a:r>
              <a:rPr lang="en" sz="1500" u="sng" dirty="0">
                <a:solidFill>
                  <a:schemeClr val="hlink"/>
                </a:solidFill>
                <a:hlinkClick r:id="rId3"/>
              </a:rPr>
              <a:t>liuqing@vt.edu</a:t>
            </a:r>
            <a:br>
              <a:rPr lang="en" sz="1500" dirty="0"/>
            </a:br>
            <a:r>
              <a:rPr lang="en" sz="1500"/>
              <a:t>	</a:t>
            </a:r>
            <a:r>
              <a:rPr lang="en" sz="1500" b="1"/>
              <a:t>Ziqian </a:t>
            </a:r>
            <a:r>
              <a:rPr lang="en" sz="1500" b="1" dirty="0"/>
              <a:t>Song:</a:t>
            </a:r>
            <a:r>
              <a:rPr lang="en" sz="1500" dirty="0"/>
              <a:t> </a:t>
            </a:r>
            <a:r>
              <a:rPr lang="en" sz="1500" u="sng" dirty="0">
                <a:solidFill>
                  <a:schemeClr val="hlink"/>
                </a:solidFill>
                <a:hlinkClick r:id="rId4"/>
              </a:rPr>
              <a:t>ziqian@vt.edu</a:t>
            </a:r>
            <a:endParaRPr sz="15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 dirty="0"/>
              <a:t>Images: </a:t>
            </a:r>
            <a:r>
              <a:rPr lang="en" sz="1400" u="sng" dirty="0">
                <a:solidFill>
                  <a:schemeClr val="hlink"/>
                </a:solidFill>
                <a:hlinkClick r:id="rId5"/>
              </a:rPr>
              <a:t>https://upload.wikimedia.org/wikipedia/commons/thumb/b/b3/Wikipedia-logo-v2-en.svg/1200px-Wikipedia-logo-v2-en.svg.png</a:t>
            </a:r>
            <a:endParaRPr sz="14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 dirty="0">
                <a:hlinkClick r:id="rId6"/>
              </a:rPr>
              <a:t>https://itunes.apple.com/us/app/microsoft-excel/id586683407?mt=8</a:t>
            </a:r>
            <a:endParaRPr lang="en" sz="14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400" dirty="0"/>
              <a:t>GETAR: Thanks go to NSF for support by grant IIS-1619028</a:t>
            </a:r>
          </a:p>
          <a:p>
            <a:pPr marL="0" lvl="0" indent="0">
              <a:spcBef>
                <a:spcPts val="1600"/>
              </a:spcBef>
              <a:buNone/>
            </a:pPr>
            <a:r>
              <a:rPr lang="en-US" sz="1400" dirty="0"/>
              <a:t>GETAR: </a:t>
            </a:r>
            <a:r>
              <a:rPr lang="en-US" sz="1400" dirty="0">
                <a:hlinkClick r:id="rId7"/>
              </a:rPr>
              <a:t>http://www.ctrnet.net/</a:t>
            </a:r>
            <a:r>
              <a:rPr lang="en-US" sz="1400" dirty="0"/>
              <a:t> </a:t>
            </a: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500" dirty="0"/>
              <a:t>	</a:t>
            </a:r>
            <a:endParaRPr sz="1500" dirty="0"/>
          </a:p>
        </p:txBody>
      </p:sp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1297500" y="56377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Acknowledgements &amp; References</a:t>
            </a:r>
            <a:endParaRPr sz="3000" b="1"/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8">
            <a:alphaModFix/>
          </a:blip>
          <a:srcRect l="22110" t="15932" r="41837" b="40309"/>
          <a:stretch/>
        </p:blipFill>
        <p:spPr>
          <a:xfrm>
            <a:off x="6945425" y="1245010"/>
            <a:ext cx="1390975" cy="168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297500" y="69842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Outline</a:t>
            </a:r>
            <a:endParaRPr b="1"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672100"/>
            <a:ext cx="8520600" cy="265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Overview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Testing </a:t>
            </a:r>
            <a:endParaRPr sz="1800" dirty="0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Assessment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Deliverables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Accomplishments</a:t>
            </a:r>
            <a:endParaRPr sz="1800" dirty="0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Lessons Learned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Ideas </a:t>
            </a:r>
            <a:r>
              <a:rPr lang="en-US" sz="1800" dirty="0"/>
              <a:t>f</a:t>
            </a:r>
            <a:r>
              <a:rPr lang="en" sz="1800" dirty="0"/>
              <a:t>or the Future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Acknowledgements/References</a:t>
            </a: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297500" y="609600"/>
            <a:ext cx="7038900" cy="5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Overview</a:t>
            </a:r>
            <a:endParaRPr b="1"/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225" y="1493687"/>
            <a:ext cx="961626" cy="961626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 txBox="1"/>
          <p:nvPr/>
        </p:nvSpPr>
        <p:spPr>
          <a:xfrm>
            <a:off x="83025" y="4859275"/>
            <a:ext cx="1949700" cy="1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https://en.wikipedia.org/wiki/twitter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1810425" y="4859275"/>
            <a:ext cx="2881200" cy="1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https://en.wikipedia.org/wiki/Microsoft_Excel</a:t>
            </a:r>
            <a:endParaRPr sz="700">
              <a:solidFill>
                <a:srgbClr val="FFFFFF"/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1225" y="1281514"/>
            <a:ext cx="1118100" cy="109761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/>
          <p:nvPr/>
        </p:nvSpPr>
        <p:spPr>
          <a:xfrm>
            <a:off x="1689825" y="1945400"/>
            <a:ext cx="1380600" cy="128100"/>
          </a:xfrm>
          <a:prstGeom prst="rightArrow">
            <a:avLst>
              <a:gd name="adj1" fmla="val 50000"/>
              <a:gd name="adj2" fmla="val 5410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226300" y="3181346"/>
            <a:ext cx="1169400" cy="1342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4" name="Shape 1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912" y="3140775"/>
            <a:ext cx="1169439" cy="1342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5589525" y="4859275"/>
            <a:ext cx="2344500" cy="1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https://en.wikipedia.org/wiki/</a:t>
            </a:r>
            <a:endParaRPr sz="700">
              <a:solidFill>
                <a:srgbClr val="FFFFFF"/>
              </a:solidFill>
            </a:endParaRPr>
          </a:p>
        </p:txBody>
      </p:sp>
      <p:pic>
        <p:nvPicPr>
          <p:cNvPr id="156" name="Shape 1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61081" y="3216975"/>
            <a:ext cx="2807883" cy="1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3892400" y="4894225"/>
            <a:ext cx="2881200" cy="1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https://en.wikipedia.org/wiki/python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5910450" y="3823650"/>
            <a:ext cx="1118100" cy="12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Shape 159"/>
          <p:cNvSpPr txBox="1"/>
          <p:nvPr/>
        </p:nvSpPr>
        <p:spPr>
          <a:xfrm>
            <a:off x="2194425" y="1498925"/>
            <a:ext cx="371400" cy="3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6"/>
                </a:solidFill>
              </a:rPr>
              <a:t>1</a:t>
            </a:r>
            <a:endParaRPr b="1">
              <a:solidFill>
                <a:schemeClr val="accent6"/>
              </a:solidFill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3451900" y="2514550"/>
            <a:ext cx="3714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6"/>
                </a:solidFill>
              </a:rPr>
              <a:t>2</a:t>
            </a:r>
            <a:endParaRPr b="1">
              <a:solidFill>
                <a:schemeClr val="accent6"/>
              </a:solidFill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6239850" y="3359575"/>
            <a:ext cx="4593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6"/>
                </a:solidFill>
              </a:rPr>
              <a:t>4</a:t>
            </a:r>
            <a:endParaRPr b="1">
              <a:solidFill>
                <a:schemeClr val="accent6"/>
              </a:solidFill>
            </a:endParaRPr>
          </a:p>
        </p:txBody>
      </p:sp>
      <p:sp>
        <p:nvSpPr>
          <p:cNvPr id="162" name="Shape 162"/>
          <p:cNvSpPr/>
          <p:nvPr/>
        </p:nvSpPr>
        <p:spPr>
          <a:xfrm rot="-5400000" flipH="1">
            <a:off x="3708797" y="2680300"/>
            <a:ext cx="643200" cy="159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0024" y="3283775"/>
            <a:ext cx="1224951" cy="120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/>
        </p:nvSpPr>
        <p:spPr>
          <a:xfrm>
            <a:off x="1607450" y="3701875"/>
            <a:ext cx="1118100" cy="12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Shape 165"/>
          <p:cNvSpPr txBox="1"/>
          <p:nvPr/>
        </p:nvSpPr>
        <p:spPr>
          <a:xfrm>
            <a:off x="1898738" y="3215575"/>
            <a:ext cx="4593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6"/>
                </a:solidFill>
              </a:rPr>
              <a:t>3</a:t>
            </a:r>
            <a:endParaRPr b="1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297500" y="609600"/>
            <a:ext cx="7038900" cy="5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Overview </a:t>
            </a:r>
            <a:r>
              <a:rPr lang="en-US" b="1" dirty="0"/>
              <a:t>Further Details</a:t>
            </a:r>
            <a:endParaRPr b="1" dirty="0"/>
          </a:p>
        </p:txBody>
      </p:sp>
      <p:sp>
        <p:nvSpPr>
          <p:cNvPr id="21" name="Shape 179">
            <a:extLst>
              <a:ext uri="{FF2B5EF4-FFF2-40B4-BE49-F238E27FC236}">
                <a16:creationId xmlns:a16="http://schemas.microsoft.com/office/drawing/2014/main" id="{E468CB94-D1C6-4DA5-9ABD-189C049513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84950" y="1614475"/>
            <a:ext cx="7038900" cy="14624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Tweet collections may be vaguely named</a:t>
            </a:r>
          </a:p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CSV contains these names</a:t>
            </a:r>
          </a:p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dirty="0"/>
              <a:t>We must assign meaning/more data</a:t>
            </a:r>
            <a:endParaRPr sz="1600" dirty="0"/>
          </a:p>
        </p:txBody>
      </p:sp>
      <p:pic>
        <p:nvPicPr>
          <p:cNvPr id="22" name="image27.jpg">
            <a:extLst>
              <a:ext uri="{FF2B5EF4-FFF2-40B4-BE49-F238E27FC236}">
                <a16:creationId xmlns:a16="http://schemas.microsoft.com/office/drawing/2014/main" id="{F25F620A-9801-46CE-852B-D091A6389A20}"/>
              </a:ext>
            </a:extLst>
          </p:cNvPr>
          <p:cNvPicPr/>
          <p:nvPr/>
        </p:nvPicPr>
        <p:blipFill>
          <a:blip r:embed="rId3"/>
          <a:srcRect l="880" t="4306" r="1439" b="3349"/>
          <a:stretch>
            <a:fillRect/>
          </a:stretch>
        </p:blipFill>
        <p:spPr>
          <a:xfrm>
            <a:off x="199814" y="3569547"/>
            <a:ext cx="4007932" cy="1405591"/>
          </a:xfrm>
          <a:prstGeom prst="rect">
            <a:avLst/>
          </a:prstGeom>
          <a:ln/>
        </p:spPr>
      </p:pic>
      <p:pic>
        <p:nvPicPr>
          <p:cNvPr id="1026" name="Picture 2" descr="https://lh5.googleusercontent.com/eo7zbFszMNxlqpGd6bt_brYfAPakCmBDssP817f1Rg8yxS5XpyiHcQlj2KzKKbKDXbLA8nQKwPRQk0LkrIpy2S7qc11HHPZQqJ8lKNrOxVhuA0TixnTJbe6tgkQfvzFOi4TyaXNZKw3vXOVjVQ">
            <a:extLst>
              <a:ext uri="{FF2B5EF4-FFF2-40B4-BE49-F238E27FC236}">
                <a16:creationId xmlns:a16="http://schemas.microsoft.com/office/drawing/2014/main" id="{25B96E9F-5C4A-4A9C-833D-1EC1B362D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713" y="2248747"/>
            <a:ext cx="3797473" cy="272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96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1326125" y="71070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Testing</a:t>
            </a:r>
            <a:endParaRPr b="1"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201375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Manual review of output from program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Noticed a need for more categories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Developing methods for category suggestion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Could always make more categories</a:t>
            </a:r>
            <a:endParaRPr sz="1600"/>
          </a:p>
          <a:p>
            <a:pPr marL="0" lv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  <p:pic>
        <p:nvPicPr>
          <p:cNvPr id="172" name="Shape 172"/>
          <p:cNvPicPr preferRelativeResize="0"/>
          <p:nvPr/>
        </p:nvPicPr>
        <p:blipFill rotWithShape="1">
          <a:blip r:embed="rId3">
            <a:alphaModFix/>
          </a:blip>
          <a:srcRect l="6629" r="-6629"/>
          <a:stretch/>
        </p:blipFill>
        <p:spPr>
          <a:xfrm>
            <a:off x="4396050" y="2752175"/>
            <a:ext cx="4551350" cy="202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Shape 173"/>
          <p:cNvSpPr txBox="1"/>
          <p:nvPr/>
        </p:nvSpPr>
        <p:spPr>
          <a:xfrm>
            <a:off x="3506575" y="4589825"/>
            <a:ext cx="6432000" cy="7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</a:rPr>
              <a:t>https://i0.wp.com/criticalphysio.net/wp-content/uploads/2017/07/Categories.jpg?resize=881%2C367&amp;ssl=1</a:t>
            </a:r>
            <a:endParaRPr sz="9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1297500" y="7441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Assessment</a:t>
            </a:r>
            <a:endParaRPr b="1"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284950" y="16144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Make current design developer friendly</a:t>
            </a:r>
            <a:endParaRPr sz="1600" dirty="0"/>
          </a:p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Redesign code into a modular format</a:t>
            </a:r>
            <a:endParaRPr sz="1600" dirty="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Flesh out documentation </a:t>
            </a:r>
            <a:endParaRPr sz="1600" dirty="0"/>
          </a:p>
        </p:txBody>
      </p:sp>
      <p:sp>
        <p:nvSpPr>
          <p:cNvPr id="180" name="Shape 180"/>
          <p:cNvSpPr txBox="1"/>
          <p:nvPr/>
        </p:nvSpPr>
        <p:spPr>
          <a:xfrm>
            <a:off x="5226200" y="378375"/>
            <a:ext cx="3240300" cy="6384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&gt;&gt; Header comments</a:t>
            </a:r>
            <a:endParaRPr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&gt;&gt; Meaningful variable names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5437775" y="2252550"/>
            <a:ext cx="3240300" cy="6384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&gt;&gt; Encapsulation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&gt;&gt; Easily editable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4443250" y="3765175"/>
            <a:ext cx="3240300" cy="4206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&gt;&gt; For future developers ease of use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83" name="Shape 183"/>
          <p:cNvCxnSpPr/>
          <p:nvPr/>
        </p:nvCxnSpPr>
        <p:spPr>
          <a:xfrm rot="10800000" flipH="1">
            <a:off x="4280250" y="697650"/>
            <a:ext cx="768600" cy="957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" name="Shape 184"/>
          <p:cNvCxnSpPr/>
          <p:nvPr/>
        </p:nvCxnSpPr>
        <p:spPr>
          <a:xfrm>
            <a:off x="4221200" y="2270125"/>
            <a:ext cx="1005000" cy="307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5" name="Shape 185"/>
          <p:cNvCxnSpPr/>
          <p:nvPr/>
        </p:nvCxnSpPr>
        <p:spPr>
          <a:xfrm>
            <a:off x="3109750" y="2719675"/>
            <a:ext cx="1052400" cy="1253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1297500" y="72727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Deliverables</a:t>
            </a:r>
            <a:endParaRPr b="1"/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324775" y="16413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Developer friendly script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Documentation 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Excel Spreadsheet</a:t>
            </a:r>
            <a:endParaRPr sz="1600"/>
          </a:p>
        </p:txBody>
      </p:sp>
      <p:sp>
        <p:nvSpPr>
          <p:cNvPr id="192" name="Shape 192"/>
          <p:cNvSpPr txBox="1"/>
          <p:nvPr/>
        </p:nvSpPr>
        <p:spPr>
          <a:xfrm>
            <a:off x="0" y="4668175"/>
            <a:ext cx="5133900" cy="5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</a:rPr>
              <a:t>http://www.biotech.com/wp-content/uploads/2014/05/psc-biotech_icon_documentation.png</a:t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5037075" y="3060375"/>
            <a:ext cx="1552500" cy="1492200"/>
          </a:xfrm>
          <a:prstGeom prst="ellipse">
            <a:avLst/>
          </a:prstGeom>
          <a:solidFill>
            <a:srgbClr val="53A7D7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0178" y="3360574"/>
            <a:ext cx="1233980" cy="84829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/>
          <p:nvPr/>
        </p:nvSpPr>
        <p:spPr>
          <a:xfrm>
            <a:off x="7183500" y="3109275"/>
            <a:ext cx="1462200" cy="1462200"/>
          </a:xfrm>
          <a:prstGeom prst="ellipse">
            <a:avLst/>
          </a:prstGeom>
          <a:solidFill>
            <a:schemeClr val="dk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Shape 1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5550" y="3291564"/>
            <a:ext cx="1118100" cy="109761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/>
          <p:nvPr/>
        </p:nvSpPr>
        <p:spPr>
          <a:xfrm>
            <a:off x="6007724" y="1107926"/>
            <a:ext cx="1660800" cy="1689900"/>
          </a:xfrm>
          <a:prstGeom prst="ellipse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8" name="Shape 1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9474" y="1264050"/>
            <a:ext cx="1118100" cy="111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 txBox="1"/>
          <p:nvPr/>
        </p:nvSpPr>
        <p:spPr>
          <a:xfrm>
            <a:off x="6426175" y="2504225"/>
            <a:ext cx="992700" cy="3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b="1">
                <a:solidFill>
                  <a:srgbClr val="FFD966"/>
                </a:solidFill>
                <a:latin typeface="Lato"/>
                <a:ea typeface="Lato"/>
                <a:cs typeface="Lato"/>
                <a:sym typeface="Lato"/>
              </a:rPr>
              <a:t>Python</a:t>
            </a:r>
            <a:endParaRPr b="1">
              <a:solidFill>
                <a:srgbClr val="FFD9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1297500" y="6534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Ideas for the Future</a:t>
            </a:r>
            <a:endParaRPr b="1"/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40250" y="1611375"/>
            <a:ext cx="7038900" cy="13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Modify search terms to improve results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Automatically create categories when criteria are met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More advanced metric to measure automated success</a:t>
            </a:r>
            <a:endParaRPr sz="1600"/>
          </a:p>
        </p:txBody>
      </p:sp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275" y="2925225"/>
            <a:ext cx="1889176" cy="1889176"/>
          </a:xfrm>
          <a:prstGeom prst="rect">
            <a:avLst/>
          </a:prstGeom>
          <a:noFill/>
          <a:ln>
            <a:noFill/>
          </a:ln>
          <a:effectLst>
            <a:outerShdw blurRad="128588" dist="104775" dir="1740000" algn="bl" rotWithShape="0">
              <a:srgbClr val="000000">
                <a:alpha val="88000"/>
              </a:srgbClr>
            </a:outerShdw>
          </a:effectLst>
        </p:spPr>
      </p:pic>
      <p:pic>
        <p:nvPicPr>
          <p:cNvPr id="207" name="Shape 207"/>
          <p:cNvPicPr preferRelativeResize="0"/>
          <p:nvPr/>
        </p:nvPicPr>
        <p:blipFill rotWithShape="1">
          <a:blip r:embed="rId4">
            <a:alphaModFix/>
          </a:blip>
          <a:srcRect l="6629" r="-6629"/>
          <a:stretch/>
        </p:blipFill>
        <p:spPr>
          <a:xfrm>
            <a:off x="4379074" y="2925226"/>
            <a:ext cx="4252924" cy="188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3993600" y="4890900"/>
            <a:ext cx="5150400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https://i0.wp.com/criticalphysio.net/wp-content/uploads/2017/07/Categories.jpg?resize=881%2C367&amp;ssl=1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0" y="4890900"/>
            <a:ext cx="4327500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</a:rPr>
              <a:t>https://cdn.pixabay.com/photo/2017/01/13/01/22/magnifying-glass-1976105_960_720.png</a:t>
            </a:r>
            <a:endParaRPr sz="700">
              <a:solidFill>
                <a:srgbClr val="FFFFFF"/>
              </a:solidFill>
            </a:endParaRPr>
          </a:p>
        </p:txBody>
      </p:sp>
      <p:pic>
        <p:nvPicPr>
          <p:cNvPr id="210" name="Shape 2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3905045" y="2925225"/>
            <a:ext cx="1373430" cy="1889176"/>
          </a:xfrm>
          <a:prstGeom prst="rect">
            <a:avLst/>
          </a:prstGeom>
          <a:noFill/>
          <a:ln>
            <a:noFill/>
          </a:ln>
          <a:effectLst>
            <a:outerShdw blurRad="57150" dist="28575" dir="2640000" algn="bl" rotWithShape="0">
              <a:srgbClr val="000000"/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1297500" y="70212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Lessons Learned</a:t>
            </a:r>
            <a:endParaRPr b="1"/>
          </a:p>
        </p:txBody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433975" y="161622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Automate testing whenever possible</a:t>
            </a:r>
            <a:endParaRPr sz="1600"/>
          </a:p>
          <a:p>
            <a:pPr marL="457200" lvl="0" indent="-330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Better to stick to one heuristic and improve it</a:t>
            </a:r>
            <a:endParaRPr sz="1600"/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Frequently interact with client for an agile development process</a:t>
            </a:r>
            <a:endParaRPr sz="1600"/>
          </a:p>
          <a:p>
            <a:pPr marL="0" lvl="0" indent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525" y="3077625"/>
            <a:ext cx="1345093" cy="1449799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1083350" y="3546925"/>
            <a:ext cx="2286600" cy="51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>
                <a:latin typeface="Consolas"/>
                <a:ea typeface="Consolas"/>
                <a:cs typeface="Consolas"/>
                <a:sym typeface="Consolas"/>
              </a:rPr>
              <a:t>Automation</a:t>
            </a:r>
            <a:endParaRPr b="1" i="1"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219" name="Shape 2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0534" y="3077625"/>
            <a:ext cx="1424427" cy="144980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/>
          <p:nvPr/>
        </p:nvSpPr>
        <p:spPr>
          <a:xfrm>
            <a:off x="5821500" y="4527425"/>
            <a:ext cx="3322500" cy="2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</a:rPr>
              <a:t>http://surgicalalternative.com/wp-content/uploads/2014/03/comm.jpg</a:t>
            </a:r>
            <a:endParaRPr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402</Words>
  <Application>Microsoft Office PowerPoint</Application>
  <PresentationFormat>On-screen Show (16:9)</PresentationFormat>
  <Paragraphs>77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Montserrat</vt:lpstr>
      <vt:lpstr>Lato</vt:lpstr>
      <vt:lpstr>Consolas</vt:lpstr>
      <vt:lpstr>Arial</vt:lpstr>
      <vt:lpstr>Focus</vt:lpstr>
      <vt:lpstr>PowerPoint Presentation</vt:lpstr>
      <vt:lpstr>Outline</vt:lpstr>
      <vt:lpstr>Overview</vt:lpstr>
      <vt:lpstr>Overview Further Details</vt:lpstr>
      <vt:lpstr>Testing</vt:lpstr>
      <vt:lpstr>Assessment</vt:lpstr>
      <vt:lpstr>Deliverables</vt:lpstr>
      <vt:lpstr>Ideas for the Future</vt:lpstr>
      <vt:lpstr>Lessons Learned</vt:lpstr>
      <vt:lpstr>Acknowledgements &amp;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Kirk Chenault</cp:lastModifiedBy>
  <cp:revision>5</cp:revision>
  <dcterms:modified xsi:type="dcterms:W3CDTF">2018-05-10T16:45:09Z</dcterms:modified>
</cp:coreProperties>
</file>