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5143500" cx="9144000"/>
  <p:notesSz cx="6858000" cy="9144000"/>
  <p:embeddedFontLst>
    <p:embeddedFont>
      <p:font typeface="Proxima Nova"/>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roximaNova-bold.fntdata"/><Relationship Id="rId30" Type="http://schemas.openxmlformats.org/officeDocument/2006/relationships/font" Target="fonts/ProximaNova-regular.fntdata"/><Relationship Id="rId11" Type="http://schemas.openxmlformats.org/officeDocument/2006/relationships/slide" Target="slides/slide5.xml"/><Relationship Id="rId33" Type="http://schemas.openxmlformats.org/officeDocument/2006/relationships/font" Target="fonts/ProximaNova-boldItalic.fntdata"/><Relationship Id="rId10" Type="http://schemas.openxmlformats.org/officeDocument/2006/relationships/slide" Target="slides/slide4.xml"/><Relationship Id="rId32" Type="http://schemas.openxmlformats.org/officeDocument/2006/relationships/font" Target="fonts/ProximaNova-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7f3a17c716_1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7f3a17c716_1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17f3a17c716_1_5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17f3a17c716_1_5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a066e8bd02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1a066e8bd02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a066e8bd02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a066e8bd02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a066e8bd02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1a066e8bd02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a066e8bd02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a066e8bd02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7f3a17c716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17f3a17c716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17f3a17c716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17f3a17c716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7f3a17c716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7f3a17c716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7f3a17c716_1_5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7f3a17c716_1_5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7f3a17c716_1_6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7f3a17c716_1_6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800">
              <a:solidFill>
                <a:srgbClr val="616161"/>
              </a:solidFill>
              <a:latin typeface="Proxima Nova"/>
              <a:ea typeface="Proxima Nova"/>
              <a:cs typeface="Proxima Nova"/>
              <a:sym typeface="Proxima Nova"/>
            </a:endParaRPr>
          </a:p>
          <a:p>
            <a:pPr indent="0" lvl="0" marL="0" rtl="0" algn="l">
              <a:lnSpc>
                <a:spcPct val="115000"/>
              </a:lnSpc>
              <a:spcBef>
                <a:spcPts val="0"/>
              </a:spcBef>
              <a:spcAft>
                <a:spcPts val="1200"/>
              </a:spcAft>
              <a:buNone/>
            </a:pPr>
            <a:r>
              <a:t/>
            </a:r>
            <a:endParaRPr sz="1800">
              <a:solidFill>
                <a:srgbClr val="616161"/>
              </a:solidFill>
              <a:latin typeface="Proxima Nova"/>
              <a:ea typeface="Proxima Nova"/>
              <a:cs typeface="Proxima Nova"/>
              <a:sym typeface="Proxima Nov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7f3a17c716_1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17f3a17c716_1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a066e8bd0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a066e8bd0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800">
              <a:solidFill>
                <a:srgbClr val="616161"/>
              </a:solidFill>
              <a:latin typeface="Proxima Nova"/>
              <a:ea typeface="Proxima Nova"/>
              <a:cs typeface="Proxima Nova"/>
              <a:sym typeface="Proxima Nova"/>
            </a:endParaRPr>
          </a:p>
          <a:p>
            <a:pPr indent="0" lvl="0" marL="0" rtl="0" algn="l">
              <a:lnSpc>
                <a:spcPct val="115000"/>
              </a:lnSpc>
              <a:spcBef>
                <a:spcPts val="0"/>
              </a:spcBef>
              <a:spcAft>
                <a:spcPts val="1200"/>
              </a:spcAft>
              <a:buNone/>
            </a:pPr>
            <a:r>
              <a:t/>
            </a:r>
            <a:endParaRPr sz="1800">
              <a:solidFill>
                <a:srgbClr val="616161"/>
              </a:solidFill>
              <a:latin typeface="Proxima Nova"/>
              <a:ea typeface="Proxima Nova"/>
              <a:cs typeface="Proxima Nova"/>
              <a:sym typeface="Proxima Nov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1a066e8bd02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1a066e8bd02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800">
              <a:solidFill>
                <a:srgbClr val="616161"/>
              </a:solidFill>
              <a:latin typeface="Proxima Nova"/>
              <a:ea typeface="Proxima Nova"/>
              <a:cs typeface="Proxima Nova"/>
              <a:sym typeface="Proxima Nova"/>
            </a:endParaRPr>
          </a:p>
          <a:p>
            <a:pPr indent="0" lvl="0" marL="0" rtl="0" algn="l">
              <a:lnSpc>
                <a:spcPct val="115000"/>
              </a:lnSpc>
              <a:spcBef>
                <a:spcPts val="0"/>
              </a:spcBef>
              <a:spcAft>
                <a:spcPts val="1200"/>
              </a:spcAft>
              <a:buNone/>
            </a:pPr>
            <a:r>
              <a:t/>
            </a:r>
            <a:endParaRPr sz="1800">
              <a:solidFill>
                <a:srgbClr val="616161"/>
              </a:solidFill>
              <a:latin typeface="Proxima Nova"/>
              <a:ea typeface="Proxima Nova"/>
              <a:cs typeface="Proxima Nova"/>
              <a:sym typeface="Proxima Nova"/>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7f3a17c716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7f3a17c716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17f3a17c716_1_6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17f3a17c716_1_6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7f3a17c71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7f3a17c71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7f3a17c716_1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7f3a17c716_1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7f3a17c716_1_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17f3a17c716_1_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rgbClr val="616161"/>
                </a:solidFill>
                <a:latin typeface="Proxima Nova"/>
                <a:ea typeface="Proxima Nova"/>
                <a:cs typeface="Proxima Nova"/>
                <a:sym typeface="Proxima Nova"/>
              </a:rPr>
              <a:t>This means talking about how it occurs, what restrictions there are, and what could happen if someone with this syndrome consumes something dangerous for them.</a:t>
            </a:r>
            <a:endParaRPr sz="1800">
              <a:solidFill>
                <a:srgbClr val="616161"/>
              </a:solidFill>
              <a:latin typeface="Proxima Nova"/>
              <a:ea typeface="Proxima Nova"/>
              <a:cs typeface="Proxima Nova"/>
              <a:sym typeface="Proxima Nova"/>
            </a:endParaRPr>
          </a:p>
          <a:p>
            <a:pPr indent="0" lvl="0" marL="0" rtl="0" algn="l">
              <a:lnSpc>
                <a:spcPct val="115000"/>
              </a:lnSpc>
              <a:spcBef>
                <a:spcPts val="1200"/>
              </a:spcBef>
              <a:spcAft>
                <a:spcPts val="0"/>
              </a:spcAft>
              <a:buNone/>
            </a:pPr>
            <a:r>
              <a:rPr lang="en" sz="1800">
                <a:solidFill>
                  <a:srgbClr val="616161"/>
                </a:solidFill>
                <a:latin typeface="Proxima Nova"/>
                <a:ea typeface="Proxima Nova"/>
                <a:cs typeface="Proxima Nova"/>
                <a:sym typeface="Proxima Nova"/>
              </a:rPr>
              <a:t>An App that scans products in grocery stores and gives RED, YELLOW, or GREEN light based on user-inputted dietary sensitivities. Certain users have severe allergies to certain byproducts while some users have no sensitivity to the same byproducts. Multiple users can be added to account for young and old users that cannot properly use technology. </a:t>
            </a:r>
            <a:endParaRPr sz="1800">
              <a:solidFill>
                <a:srgbClr val="616161"/>
              </a:solidFill>
              <a:latin typeface="Proxima Nova"/>
              <a:ea typeface="Proxima Nova"/>
              <a:cs typeface="Proxima Nova"/>
              <a:sym typeface="Proxima Nova"/>
            </a:endParaRPr>
          </a:p>
          <a:p>
            <a:pPr indent="0" lvl="0" marL="0" rtl="0" algn="l">
              <a:lnSpc>
                <a:spcPct val="115000"/>
              </a:lnSpc>
              <a:spcBef>
                <a:spcPts val="0"/>
              </a:spcBef>
              <a:spcAft>
                <a:spcPts val="1200"/>
              </a:spcAft>
              <a:buClr>
                <a:schemeClr val="dk1"/>
              </a:buClr>
              <a:buSzPts val="1100"/>
              <a:buFont typeface="Arial"/>
              <a:buNone/>
            </a:pPr>
            <a:r>
              <a:t/>
            </a:r>
            <a:endParaRPr sz="1800">
              <a:solidFill>
                <a:srgbClr val="616161"/>
              </a:solidFill>
              <a:latin typeface="Proxima Nova"/>
              <a:ea typeface="Proxima Nova"/>
              <a:cs typeface="Proxima Nova"/>
              <a:sym typeface="Proxima Nov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7f3a17c716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17f3a17c7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7f3a17c716_1_3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17f3a17c716_1_3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7f3a17c716_1_4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17f3a17c716_1_4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a03043186a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a03043186a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54" name="Shape 54"/>
        <p:cNvGrpSpPr/>
        <p:nvPr/>
      </p:nvGrpSpPr>
      <p:grpSpPr>
        <a:xfrm>
          <a:off x="0" y="0"/>
          <a:ext cx="0" cy="0"/>
          <a:chOff x="0" y="0"/>
          <a:chExt cx="0" cy="0"/>
        </a:xfrm>
      </p:grpSpPr>
      <p:cxnSp>
        <p:nvCxnSpPr>
          <p:cNvPr id="55" name="Google Shape;55;p14"/>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56" name="Google Shape;56;p14"/>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57" name="Google Shape;57;p14"/>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1"/>
              </a:buClr>
              <a:buSzPts val="2400"/>
              <a:buNone/>
              <a:defRPr sz="2400">
                <a:solidFill>
                  <a:schemeClr val="lt1"/>
                </a:solidFill>
              </a:defRPr>
            </a:lvl1pPr>
            <a:lvl2pPr lvl="1" rtl="0">
              <a:lnSpc>
                <a:spcPct val="100000"/>
              </a:lnSpc>
              <a:spcBef>
                <a:spcPts val="0"/>
              </a:spcBef>
              <a:spcAft>
                <a:spcPts val="0"/>
              </a:spcAft>
              <a:buClr>
                <a:schemeClr val="lt1"/>
              </a:buClr>
              <a:buSzPts val="2400"/>
              <a:buNone/>
              <a:defRPr sz="2400">
                <a:solidFill>
                  <a:schemeClr val="lt1"/>
                </a:solidFill>
              </a:defRPr>
            </a:lvl2pPr>
            <a:lvl3pPr lvl="2" rtl="0">
              <a:lnSpc>
                <a:spcPct val="100000"/>
              </a:lnSpc>
              <a:spcBef>
                <a:spcPts val="0"/>
              </a:spcBef>
              <a:spcAft>
                <a:spcPts val="0"/>
              </a:spcAft>
              <a:buClr>
                <a:schemeClr val="lt1"/>
              </a:buClr>
              <a:buSzPts val="2400"/>
              <a:buNone/>
              <a:defRPr sz="2400">
                <a:solidFill>
                  <a:schemeClr val="lt1"/>
                </a:solidFill>
              </a:defRPr>
            </a:lvl3pPr>
            <a:lvl4pPr lvl="3" rtl="0">
              <a:lnSpc>
                <a:spcPct val="100000"/>
              </a:lnSpc>
              <a:spcBef>
                <a:spcPts val="0"/>
              </a:spcBef>
              <a:spcAft>
                <a:spcPts val="0"/>
              </a:spcAft>
              <a:buClr>
                <a:schemeClr val="lt1"/>
              </a:buClr>
              <a:buSzPts val="2400"/>
              <a:buNone/>
              <a:defRPr sz="2400">
                <a:solidFill>
                  <a:schemeClr val="lt1"/>
                </a:solidFill>
              </a:defRPr>
            </a:lvl4pPr>
            <a:lvl5pPr lvl="4" rtl="0">
              <a:lnSpc>
                <a:spcPct val="100000"/>
              </a:lnSpc>
              <a:spcBef>
                <a:spcPts val="0"/>
              </a:spcBef>
              <a:spcAft>
                <a:spcPts val="0"/>
              </a:spcAft>
              <a:buClr>
                <a:schemeClr val="lt1"/>
              </a:buClr>
              <a:buSzPts val="2400"/>
              <a:buNone/>
              <a:defRPr sz="2400">
                <a:solidFill>
                  <a:schemeClr val="lt1"/>
                </a:solidFill>
              </a:defRPr>
            </a:lvl5pPr>
            <a:lvl6pPr lvl="5" rtl="0">
              <a:lnSpc>
                <a:spcPct val="100000"/>
              </a:lnSpc>
              <a:spcBef>
                <a:spcPts val="0"/>
              </a:spcBef>
              <a:spcAft>
                <a:spcPts val="0"/>
              </a:spcAft>
              <a:buClr>
                <a:schemeClr val="lt1"/>
              </a:buClr>
              <a:buSzPts val="2400"/>
              <a:buNone/>
              <a:defRPr sz="2400">
                <a:solidFill>
                  <a:schemeClr val="lt1"/>
                </a:solidFill>
              </a:defRPr>
            </a:lvl6pPr>
            <a:lvl7pPr lvl="6" rtl="0">
              <a:lnSpc>
                <a:spcPct val="100000"/>
              </a:lnSpc>
              <a:spcBef>
                <a:spcPts val="0"/>
              </a:spcBef>
              <a:spcAft>
                <a:spcPts val="0"/>
              </a:spcAft>
              <a:buClr>
                <a:schemeClr val="lt1"/>
              </a:buClr>
              <a:buSzPts val="2400"/>
              <a:buNone/>
              <a:defRPr sz="2400">
                <a:solidFill>
                  <a:schemeClr val="lt1"/>
                </a:solidFill>
              </a:defRPr>
            </a:lvl7pPr>
            <a:lvl8pPr lvl="7" rtl="0">
              <a:lnSpc>
                <a:spcPct val="100000"/>
              </a:lnSpc>
              <a:spcBef>
                <a:spcPts val="0"/>
              </a:spcBef>
              <a:spcAft>
                <a:spcPts val="0"/>
              </a:spcAft>
              <a:buClr>
                <a:schemeClr val="lt1"/>
              </a:buClr>
              <a:buSzPts val="2400"/>
              <a:buNone/>
              <a:defRPr sz="2400">
                <a:solidFill>
                  <a:schemeClr val="lt1"/>
                </a:solidFill>
              </a:defRPr>
            </a:lvl8pPr>
            <a:lvl9pPr lvl="8" rtl="0">
              <a:lnSpc>
                <a:spcPct val="100000"/>
              </a:lnSpc>
              <a:spcBef>
                <a:spcPts val="0"/>
              </a:spcBef>
              <a:spcAft>
                <a:spcPts val="0"/>
              </a:spcAft>
              <a:buClr>
                <a:schemeClr val="lt1"/>
              </a:buClr>
              <a:buSzPts val="2400"/>
              <a:buNone/>
              <a:defRPr sz="2400">
                <a:solidFill>
                  <a:schemeClr val="lt1"/>
                </a:solidFill>
              </a:defRPr>
            </a:lvl9pPr>
          </a:lstStyle>
          <a:p/>
        </p:txBody>
      </p:sp>
      <p:sp>
        <p:nvSpPr>
          <p:cNvPr id="58" name="Google Shape;58;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59" name="Shape 59"/>
        <p:cNvGrpSpPr/>
        <p:nvPr/>
      </p:nvGrpSpPr>
      <p:grpSpPr>
        <a:xfrm>
          <a:off x="0" y="0"/>
          <a:ext cx="0" cy="0"/>
          <a:chOff x="0" y="0"/>
          <a:chExt cx="0" cy="0"/>
        </a:xfrm>
      </p:grpSpPr>
      <p:cxnSp>
        <p:nvCxnSpPr>
          <p:cNvPr id="60" name="Google Shape;60;p15"/>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61" name="Google Shape;61;p15"/>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62" name="Google Shape;62;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3" name="Shape 63"/>
        <p:cNvGrpSpPr/>
        <p:nvPr/>
      </p:nvGrpSpPr>
      <p:grpSpPr>
        <a:xfrm>
          <a:off x="0" y="0"/>
          <a:ext cx="0" cy="0"/>
          <a:chOff x="0" y="0"/>
          <a:chExt cx="0" cy="0"/>
        </a:xfrm>
      </p:grpSpPr>
      <p:sp>
        <p:nvSpPr>
          <p:cNvPr id="64" name="Google Shape;64;p16"/>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6" name="Google Shape;66;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67" name="Google Shape;67;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8" name="Shape 68"/>
        <p:cNvGrpSpPr/>
        <p:nvPr/>
      </p:nvGrpSpPr>
      <p:grpSpPr>
        <a:xfrm>
          <a:off x="0" y="0"/>
          <a:ext cx="0" cy="0"/>
          <a:chOff x="0" y="0"/>
          <a:chExt cx="0" cy="0"/>
        </a:xfrm>
      </p:grpSpPr>
      <p:sp>
        <p:nvSpPr>
          <p:cNvPr id="69" name="Google Shape;69;p1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0" name="Google Shape;70;p17"/>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1" name="Google Shape;71;p17"/>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2" name="Google Shape;72;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5" name="Google Shape;75;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6" name="Shape 76"/>
        <p:cNvGrpSpPr/>
        <p:nvPr/>
      </p:nvGrpSpPr>
      <p:grpSpPr>
        <a:xfrm>
          <a:off x="0" y="0"/>
          <a:ext cx="0" cy="0"/>
          <a:chOff x="0" y="0"/>
          <a:chExt cx="0" cy="0"/>
        </a:xfrm>
      </p:grpSpPr>
      <p:sp>
        <p:nvSpPr>
          <p:cNvPr id="77" name="Google Shape;77;p19"/>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8" name="Google Shape;78;p19"/>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9" name="Google Shape;79;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80" name="Shape 80"/>
        <p:cNvGrpSpPr/>
        <p:nvPr/>
      </p:nvGrpSpPr>
      <p:grpSpPr>
        <a:xfrm>
          <a:off x="0" y="0"/>
          <a:ext cx="0" cy="0"/>
          <a:chOff x="0" y="0"/>
          <a:chExt cx="0" cy="0"/>
        </a:xfrm>
      </p:grpSpPr>
      <p:sp>
        <p:nvSpPr>
          <p:cNvPr id="81" name="Google Shape;81;p20"/>
          <p:cNvSpPr txBox="1"/>
          <p:nvPr>
            <p:ph type="title"/>
          </p:nvPr>
        </p:nvSpPr>
        <p:spPr>
          <a:xfrm>
            <a:off x="490250" y="526350"/>
            <a:ext cx="57975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2" name="Google Shape;82;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3" name="Shape 83"/>
        <p:cNvGrpSpPr/>
        <p:nvPr/>
      </p:nvGrpSpPr>
      <p:grpSpPr>
        <a:xfrm>
          <a:off x="0" y="0"/>
          <a:ext cx="0" cy="0"/>
          <a:chOff x="0" y="0"/>
          <a:chExt cx="0" cy="0"/>
        </a:xfrm>
      </p:grpSpPr>
      <p:sp>
        <p:nvSpPr>
          <p:cNvPr id="84" name="Google Shape;84;p21"/>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5" name="Google Shape;85;p21"/>
          <p:cNvCxnSpPr/>
          <p:nvPr/>
        </p:nvCxnSpPr>
        <p:spPr>
          <a:xfrm>
            <a:off x="5029675" y="4495500"/>
            <a:ext cx="468300" cy="0"/>
          </a:xfrm>
          <a:prstGeom prst="straightConnector1">
            <a:avLst/>
          </a:prstGeom>
          <a:noFill/>
          <a:ln cap="flat" cmpd="sng" w="19050">
            <a:solidFill>
              <a:schemeClr val="lt2"/>
            </a:solidFill>
            <a:prstDash val="solid"/>
            <a:round/>
            <a:headEnd len="sm" w="sm" type="none"/>
            <a:tailEnd len="sm" w="sm" type="none"/>
          </a:ln>
        </p:spPr>
      </p:cxnSp>
      <p:sp>
        <p:nvSpPr>
          <p:cNvPr id="86" name="Google Shape;86;p21"/>
          <p:cNvSpPr txBox="1"/>
          <p:nvPr>
            <p:ph type="title"/>
          </p:nvPr>
        </p:nvSpPr>
        <p:spPr>
          <a:xfrm>
            <a:off x="265500" y="1205825"/>
            <a:ext cx="4045200" cy="1509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7" name="Google Shape;87;p21"/>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8" name="Google Shape;88;p21"/>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89" name="Google Shape;89;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0" name="Shape 90"/>
        <p:cNvGrpSpPr/>
        <p:nvPr/>
      </p:nvGrpSpPr>
      <p:grpSpPr>
        <a:xfrm>
          <a:off x="0" y="0"/>
          <a:ext cx="0" cy="0"/>
          <a:chOff x="0" y="0"/>
          <a:chExt cx="0" cy="0"/>
        </a:xfrm>
      </p:grpSpPr>
      <p:sp>
        <p:nvSpPr>
          <p:cNvPr id="91" name="Google Shape;91;p22"/>
          <p:cNvSpPr txBox="1"/>
          <p:nvPr>
            <p:ph idx="1" type="body"/>
          </p:nvPr>
        </p:nvSpPr>
        <p:spPr>
          <a:xfrm>
            <a:off x="311700" y="4236825"/>
            <a:ext cx="5998800" cy="598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2100"/>
              <a:buNone/>
              <a:defRPr sz="2100"/>
            </a:lvl1pPr>
          </a:lstStyle>
          <a:p/>
        </p:txBody>
      </p:sp>
      <p:sp>
        <p:nvSpPr>
          <p:cNvPr id="92" name="Google Shape;92;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3" name="Shape 93"/>
        <p:cNvGrpSpPr/>
        <p:nvPr/>
      </p:nvGrpSpPr>
      <p:grpSpPr>
        <a:xfrm>
          <a:off x="0" y="0"/>
          <a:ext cx="0" cy="0"/>
          <a:chOff x="0" y="0"/>
          <a:chExt cx="0" cy="0"/>
        </a:xfrm>
      </p:grpSpPr>
      <p:sp>
        <p:nvSpPr>
          <p:cNvPr id="94" name="Google Shape;94;p23"/>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23"/>
          <p:cNvSpPr txBox="1"/>
          <p:nvPr>
            <p:ph hasCustomPrompt="1" type="title"/>
          </p:nvPr>
        </p:nvSpPr>
        <p:spPr>
          <a:xfrm>
            <a:off x="311700" y="991475"/>
            <a:ext cx="8520600" cy="19179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14000"/>
              <a:buNone/>
              <a:defRPr b="1" sz="14000"/>
            </a:lvl1pPr>
            <a:lvl2pPr lvl="1" rtl="0" algn="ctr">
              <a:spcBef>
                <a:spcPts val="0"/>
              </a:spcBef>
              <a:spcAft>
                <a:spcPts val="0"/>
              </a:spcAft>
              <a:buSzPts val="14000"/>
              <a:buNone/>
              <a:defRPr b="1" sz="14000"/>
            </a:lvl2pPr>
            <a:lvl3pPr lvl="2" rtl="0" algn="ctr">
              <a:spcBef>
                <a:spcPts val="0"/>
              </a:spcBef>
              <a:spcAft>
                <a:spcPts val="0"/>
              </a:spcAft>
              <a:buSzPts val="14000"/>
              <a:buNone/>
              <a:defRPr b="1" sz="14000"/>
            </a:lvl3pPr>
            <a:lvl4pPr lvl="3" rtl="0" algn="ctr">
              <a:spcBef>
                <a:spcPts val="0"/>
              </a:spcBef>
              <a:spcAft>
                <a:spcPts val="0"/>
              </a:spcAft>
              <a:buSzPts val="14000"/>
              <a:buNone/>
              <a:defRPr b="1" sz="14000"/>
            </a:lvl4pPr>
            <a:lvl5pPr lvl="4" rtl="0" algn="ctr">
              <a:spcBef>
                <a:spcPts val="0"/>
              </a:spcBef>
              <a:spcAft>
                <a:spcPts val="0"/>
              </a:spcAft>
              <a:buSzPts val="14000"/>
              <a:buNone/>
              <a:defRPr b="1" sz="14000"/>
            </a:lvl5pPr>
            <a:lvl6pPr lvl="5" rtl="0" algn="ctr">
              <a:spcBef>
                <a:spcPts val="0"/>
              </a:spcBef>
              <a:spcAft>
                <a:spcPts val="0"/>
              </a:spcAft>
              <a:buSzPts val="14000"/>
              <a:buNone/>
              <a:defRPr b="1" sz="14000"/>
            </a:lvl6pPr>
            <a:lvl7pPr lvl="6" rtl="0" algn="ctr">
              <a:spcBef>
                <a:spcPts val="0"/>
              </a:spcBef>
              <a:spcAft>
                <a:spcPts val="0"/>
              </a:spcAft>
              <a:buSzPts val="14000"/>
              <a:buNone/>
              <a:defRPr b="1" sz="14000"/>
            </a:lvl7pPr>
            <a:lvl8pPr lvl="7" rtl="0" algn="ctr">
              <a:spcBef>
                <a:spcPts val="0"/>
              </a:spcBef>
              <a:spcAft>
                <a:spcPts val="0"/>
              </a:spcAft>
              <a:buSzPts val="14000"/>
              <a:buNone/>
              <a:defRPr b="1" sz="14000"/>
            </a:lvl8pPr>
            <a:lvl9pPr lvl="8" rtl="0" algn="ctr">
              <a:spcBef>
                <a:spcPts val="0"/>
              </a:spcBef>
              <a:spcAft>
                <a:spcPts val="0"/>
              </a:spcAft>
              <a:buSzPts val="14000"/>
              <a:buNone/>
              <a:defRPr b="1" sz="14000"/>
            </a:lvl9pPr>
          </a:lstStyle>
          <a:p>
            <a:r>
              <a:t>xx%</a:t>
            </a:r>
          </a:p>
        </p:txBody>
      </p:sp>
      <p:sp>
        <p:nvSpPr>
          <p:cNvPr id="96" name="Google Shape;96;p23"/>
          <p:cNvSpPr txBox="1"/>
          <p:nvPr>
            <p:ph idx="1" type="body"/>
          </p:nvPr>
        </p:nvSpPr>
        <p:spPr>
          <a:xfrm>
            <a:off x="311700" y="3071300"/>
            <a:ext cx="8520600" cy="901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97" name="Google Shape;97;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8" name="Shape 98"/>
        <p:cNvGrpSpPr/>
        <p:nvPr/>
      </p:nvGrpSpPr>
      <p:grpSpPr>
        <a:xfrm>
          <a:off x="0" y="0"/>
          <a:ext cx="0" cy="0"/>
          <a:chOff x="0" y="0"/>
          <a:chExt cx="0" cy="0"/>
        </a:xfrm>
      </p:grpSpPr>
      <p:sp>
        <p:nvSpPr>
          <p:cNvPr id="99" name="Google Shape;99;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pearmint">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indent="-317500" lvl="1" marL="914400" rtl="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indent="-317500" lvl="2" marL="1371600" rtl="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indent="-317500" lvl="4" marL="2286000" rtl="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indent="-317500" lvl="5" marL="2743200" rtl="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indent="-317500" lvl="6" marL="3200400" rtl="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indent="-317500" lvl="7" marL="3657600" rtl="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indent="-317500" lvl="8" marL="4114800" rtl="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1"/>
                </a:solidFill>
                <a:latin typeface="Proxima Nova"/>
                <a:ea typeface="Proxima Nova"/>
                <a:cs typeface="Proxima Nova"/>
                <a:sym typeface="Proxima Nova"/>
              </a:defRPr>
            </a:lvl1pPr>
            <a:lvl2pPr lvl="1" rtl="0" algn="r">
              <a:buNone/>
              <a:defRPr sz="1000">
                <a:solidFill>
                  <a:schemeClr val="dk1"/>
                </a:solidFill>
                <a:latin typeface="Proxima Nova"/>
                <a:ea typeface="Proxima Nova"/>
                <a:cs typeface="Proxima Nova"/>
                <a:sym typeface="Proxima Nova"/>
              </a:defRPr>
            </a:lvl2pPr>
            <a:lvl3pPr lvl="2" rtl="0" algn="r">
              <a:buNone/>
              <a:defRPr sz="1000">
                <a:solidFill>
                  <a:schemeClr val="dk1"/>
                </a:solidFill>
                <a:latin typeface="Proxima Nova"/>
                <a:ea typeface="Proxima Nova"/>
                <a:cs typeface="Proxima Nova"/>
                <a:sym typeface="Proxima Nova"/>
              </a:defRPr>
            </a:lvl3pPr>
            <a:lvl4pPr lvl="3" rtl="0" algn="r">
              <a:buNone/>
              <a:defRPr sz="1000">
                <a:solidFill>
                  <a:schemeClr val="dk1"/>
                </a:solidFill>
                <a:latin typeface="Proxima Nova"/>
                <a:ea typeface="Proxima Nova"/>
                <a:cs typeface="Proxima Nova"/>
                <a:sym typeface="Proxima Nova"/>
              </a:defRPr>
            </a:lvl4pPr>
            <a:lvl5pPr lvl="4" rtl="0" algn="r">
              <a:buNone/>
              <a:defRPr sz="1000">
                <a:solidFill>
                  <a:schemeClr val="dk1"/>
                </a:solidFill>
                <a:latin typeface="Proxima Nova"/>
                <a:ea typeface="Proxima Nova"/>
                <a:cs typeface="Proxima Nova"/>
                <a:sym typeface="Proxima Nova"/>
              </a:defRPr>
            </a:lvl5pPr>
            <a:lvl6pPr lvl="5" rtl="0" algn="r">
              <a:buNone/>
              <a:defRPr sz="1000">
                <a:solidFill>
                  <a:schemeClr val="dk1"/>
                </a:solidFill>
                <a:latin typeface="Proxima Nova"/>
                <a:ea typeface="Proxima Nova"/>
                <a:cs typeface="Proxima Nova"/>
                <a:sym typeface="Proxima Nova"/>
              </a:defRPr>
            </a:lvl6pPr>
            <a:lvl7pPr lvl="6" rtl="0" algn="r">
              <a:buNone/>
              <a:defRPr sz="1000">
                <a:solidFill>
                  <a:schemeClr val="dk1"/>
                </a:solidFill>
                <a:latin typeface="Proxima Nova"/>
                <a:ea typeface="Proxima Nova"/>
                <a:cs typeface="Proxima Nova"/>
                <a:sym typeface="Proxima Nova"/>
              </a:defRPr>
            </a:lvl7pPr>
            <a:lvl8pPr lvl="7" rtl="0" algn="r">
              <a:buNone/>
              <a:defRPr sz="1000">
                <a:solidFill>
                  <a:schemeClr val="dk1"/>
                </a:solidFill>
                <a:latin typeface="Proxima Nova"/>
                <a:ea typeface="Proxima Nova"/>
                <a:cs typeface="Proxima Nova"/>
                <a:sym typeface="Proxima Nova"/>
              </a:defRPr>
            </a:lvl8pPr>
            <a:lvl9pPr lvl="8" rtl="0" algn="r">
              <a:buNone/>
              <a:defRPr sz="1000">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hyperlink" Target="https://www.cdc.gov/ticks/alpha-gal/products.html" TargetMode="External"/><Relationship Id="rId4" Type="http://schemas.openxmlformats.org/officeDocument/2006/relationships/hyperlink" Target="https://alphagalinformation.org/" TargetMode="External"/><Relationship Id="rId10" Type="http://schemas.openxmlformats.org/officeDocument/2006/relationships/hyperlink" Target="https://world.openfoodfacts.org/data" TargetMode="External"/><Relationship Id="rId9" Type="http://schemas.openxmlformats.org/officeDocument/2006/relationships/hyperlink" Target="https://www.aafa.org/allergy-facts/#:~:text=About%2026%20million%20(10.8%25)%20U.S.%20adults%20have%20food%20allergies.&amp;text=About%205.6%20million%20(7.6%25)%20U.S.%20children%20have%20food%20allergies." TargetMode="External"/><Relationship Id="rId5" Type="http://schemas.openxmlformats.org/officeDocument/2006/relationships/hyperlink" Target="https://www.twoalphagals.com/" TargetMode="External"/><Relationship Id="rId6" Type="http://schemas.openxmlformats.org/officeDocument/2006/relationships/hyperlink" Target="https://www.cdc.gov/ticks/alpha-gal/index.html" TargetMode="External"/><Relationship Id="rId7" Type="http://schemas.openxmlformats.org/officeDocument/2006/relationships/hyperlink" Target="https://www.figma.com/" TargetMode="External"/><Relationship Id="rId8" Type="http://schemas.openxmlformats.org/officeDocument/2006/relationships/hyperlink" Target="http://hdl.handle.net/10919/11005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03" name="Shape 103"/>
        <p:cNvGrpSpPr/>
        <p:nvPr/>
      </p:nvGrpSpPr>
      <p:grpSpPr>
        <a:xfrm>
          <a:off x="0" y="0"/>
          <a:ext cx="0" cy="0"/>
          <a:chOff x="0" y="0"/>
          <a:chExt cx="0" cy="0"/>
        </a:xfrm>
      </p:grpSpPr>
      <p:sp>
        <p:nvSpPr>
          <p:cNvPr id="104" name="Google Shape;104;p25"/>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6700"/>
              <a:t>Safe-Eating App</a:t>
            </a:r>
            <a:endParaRPr sz="6700"/>
          </a:p>
        </p:txBody>
      </p:sp>
      <p:sp>
        <p:nvSpPr>
          <p:cNvPr id="105" name="Google Shape;105;p25"/>
          <p:cNvSpPr txBox="1"/>
          <p:nvPr>
            <p:ph idx="1" type="subTitle"/>
          </p:nvPr>
        </p:nvSpPr>
        <p:spPr>
          <a:xfrm>
            <a:off x="311700" y="2998875"/>
            <a:ext cx="8520600" cy="1645200"/>
          </a:xfrm>
          <a:prstGeom prst="rect">
            <a:avLst/>
          </a:prstGeom>
        </p:spPr>
        <p:txBody>
          <a:bodyPr anchorCtr="0" anchor="t" bIns="91425" lIns="91425" spcFirstLastPara="1" rIns="91425" wrap="square" tIns="91425">
            <a:normAutofit fontScale="40000" lnSpcReduction="20000"/>
          </a:bodyPr>
          <a:lstStyle/>
          <a:p>
            <a:pPr indent="0" lvl="0" marL="0" rtl="0" algn="l">
              <a:spcBef>
                <a:spcPts val="0"/>
              </a:spcBef>
              <a:spcAft>
                <a:spcPts val="0"/>
              </a:spcAft>
              <a:buNone/>
            </a:pPr>
            <a:r>
              <a:t/>
            </a:r>
            <a:endParaRPr/>
          </a:p>
          <a:p>
            <a:pPr indent="0" lvl="0" marL="0" rtl="0" algn="l">
              <a:spcBef>
                <a:spcPts val="0"/>
              </a:spcBef>
              <a:spcAft>
                <a:spcPts val="0"/>
              </a:spcAft>
              <a:buNone/>
            </a:pPr>
            <a:r>
              <a:rPr lang="en"/>
              <a:t>Riddhima Deshpande</a:t>
            </a:r>
            <a:br>
              <a:rPr lang="en"/>
            </a:br>
            <a:r>
              <a:rPr lang="en"/>
              <a:t>Jonathan Awad</a:t>
            </a:r>
            <a:br>
              <a:rPr lang="en"/>
            </a:br>
            <a:r>
              <a:rPr lang="en"/>
              <a:t>Aditya Tikhe</a:t>
            </a:r>
            <a:br>
              <a:rPr lang="en"/>
            </a:br>
            <a:r>
              <a:rPr lang="en"/>
              <a:t>Sai Chittela</a:t>
            </a:r>
            <a:endParaRPr/>
          </a:p>
          <a:p>
            <a:pPr indent="0" lvl="0" marL="0" rtl="0" algn="l">
              <a:spcBef>
                <a:spcPts val="0"/>
              </a:spcBef>
              <a:spcAft>
                <a:spcPts val="0"/>
              </a:spcAft>
              <a:buNone/>
            </a:pPr>
            <a:r>
              <a:rPr lang="en"/>
              <a:t>Anish Madala</a:t>
            </a:r>
            <a:endParaRPr/>
          </a:p>
          <a:p>
            <a:pPr indent="0" lvl="0" marL="0" rtl="0" algn="l">
              <a:spcBef>
                <a:spcPts val="0"/>
              </a:spcBef>
              <a:spcAft>
                <a:spcPts val="0"/>
              </a:spcAft>
              <a:buNone/>
            </a:pPr>
            <a:r>
              <a:rPr lang="en"/>
              <a:t>Pranav Simha</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ct val="45833"/>
              <a:buFont typeface="Arial"/>
              <a:buNone/>
            </a:pPr>
            <a:r>
              <a:rPr lang="en"/>
              <a:t>CS 4624: Multimedia, Hypertext, and Information Access</a:t>
            </a:r>
            <a:endParaRPr/>
          </a:p>
          <a:p>
            <a:pPr indent="0" lvl="0" marL="0" rtl="0" algn="l">
              <a:spcBef>
                <a:spcPts val="0"/>
              </a:spcBef>
              <a:spcAft>
                <a:spcPts val="0"/>
              </a:spcAft>
              <a:buNone/>
            </a:pPr>
            <a:r>
              <a:rPr lang="en"/>
              <a:t>Professor Fox</a:t>
            </a:r>
            <a:endParaRPr/>
          </a:p>
          <a:p>
            <a:pPr indent="0" lvl="0" marL="0" rtl="0" algn="l">
              <a:spcBef>
                <a:spcPts val="0"/>
              </a:spcBef>
              <a:spcAft>
                <a:spcPts val="0"/>
              </a:spcAft>
              <a:buNone/>
            </a:pPr>
            <a:r>
              <a:rPr lang="en"/>
              <a:t>Virginia Tech, Blacksburg, VA 24061</a:t>
            </a:r>
            <a:endParaRPr/>
          </a:p>
          <a:p>
            <a:pPr indent="0" lvl="0" marL="0" rtl="0" algn="l">
              <a:spcBef>
                <a:spcPts val="0"/>
              </a:spcBef>
              <a:spcAft>
                <a:spcPts val="0"/>
              </a:spcAft>
              <a:buClr>
                <a:schemeClr val="dk1"/>
              </a:buClr>
              <a:buSzPct val="45833"/>
              <a:buFont typeface="Arial"/>
              <a:buNone/>
            </a:pPr>
            <a:r>
              <a:rPr lang="en"/>
              <a:t>12/1/2022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What’s Done: Current Application Status </a:t>
            </a:r>
            <a:endParaRPr/>
          </a:p>
        </p:txBody>
      </p:sp>
      <p:pic>
        <p:nvPicPr>
          <p:cNvPr id="165" name="Google Shape;165;p34"/>
          <p:cNvPicPr preferRelativeResize="0"/>
          <p:nvPr/>
        </p:nvPicPr>
        <p:blipFill>
          <a:blip r:embed="rId3">
            <a:alphaModFix/>
          </a:blip>
          <a:stretch>
            <a:fillRect/>
          </a:stretch>
        </p:blipFill>
        <p:spPr>
          <a:xfrm>
            <a:off x="814275" y="1066800"/>
            <a:ext cx="7362400" cy="39002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What’s Done: Current Application Status </a:t>
            </a:r>
            <a:endParaRPr/>
          </a:p>
        </p:txBody>
      </p:sp>
      <p:pic>
        <p:nvPicPr>
          <p:cNvPr id="171" name="Google Shape;171;p35"/>
          <p:cNvPicPr preferRelativeResize="0"/>
          <p:nvPr/>
        </p:nvPicPr>
        <p:blipFill>
          <a:blip r:embed="rId3">
            <a:alphaModFix/>
          </a:blip>
          <a:stretch>
            <a:fillRect/>
          </a:stretch>
        </p:blipFill>
        <p:spPr>
          <a:xfrm>
            <a:off x="508925" y="1102175"/>
            <a:ext cx="7864526" cy="37534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What’s Done: Current Application Status </a:t>
            </a:r>
            <a:endParaRPr/>
          </a:p>
        </p:txBody>
      </p:sp>
      <p:pic>
        <p:nvPicPr>
          <p:cNvPr id="177" name="Google Shape;177;p36"/>
          <p:cNvPicPr preferRelativeResize="0"/>
          <p:nvPr/>
        </p:nvPicPr>
        <p:blipFill>
          <a:blip r:embed="rId3">
            <a:alphaModFix/>
          </a:blip>
          <a:stretch>
            <a:fillRect/>
          </a:stretch>
        </p:blipFill>
        <p:spPr>
          <a:xfrm>
            <a:off x="929625" y="1017725"/>
            <a:ext cx="7206325" cy="38209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What’s Done: Current Application Status </a:t>
            </a:r>
            <a:endParaRPr/>
          </a:p>
        </p:txBody>
      </p:sp>
      <p:pic>
        <p:nvPicPr>
          <p:cNvPr id="183" name="Google Shape;183;p37"/>
          <p:cNvPicPr preferRelativeResize="0"/>
          <p:nvPr/>
        </p:nvPicPr>
        <p:blipFill>
          <a:blip r:embed="rId3">
            <a:alphaModFix/>
          </a:blip>
          <a:stretch>
            <a:fillRect/>
          </a:stretch>
        </p:blipFill>
        <p:spPr>
          <a:xfrm>
            <a:off x="2300325" y="1068475"/>
            <a:ext cx="4736375" cy="38209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What’s Done: Current Application Status </a:t>
            </a:r>
            <a:endParaRPr/>
          </a:p>
        </p:txBody>
      </p:sp>
      <p:pic>
        <p:nvPicPr>
          <p:cNvPr id="189" name="Google Shape;189;p38"/>
          <p:cNvPicPr preferRelativeResize="0"/>
          <p:nvPr/>
        </p:nvPicPr>
        <p:blipFill rotWithShape="1">
          <a:blip r:embed="rId3">
            <a:alphaModFix/>
          </a:blip>
          <a:srcRect b="0" l="49839" r="0" t="0"/>
          <a:stretch/>
        </p:blipFill>
        <p:spPr>
          <a:xfrm>
            <a:off x="3148525" y="1017725"/>
            <a:ext cx="2721025" cy="38209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9"/>
          <p:cNvSpPr txBox="1"/>
          <p:nvPr>
            <p:ph type="title"/>
          </p:nvPr>
        </p:nvSpPr>
        <p:spPr>
          <a:xfrm>
            <a:off x="311700" y="1328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Testing </a:t>
            </a:r>
            <a:endParaRPr/>
          </a:p>
        </p:txBody>
      </p:sp>
      <p:sp>
        <p:nvSpPr>
          <p:cNvPr id="195" name="Google Shape;195;p39"/>
          <p:cNvSpPr txBox="1"/>
          <p:nvPr>
            <p:ph idx="1" type="body"/>
          </p:nvPr>
        </p:nvSpPr>
        <p:spPr>
          <a:xfrm>
            <a:off x="311700" y="623200"/>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Sent app files to friends’ computers if they have a Mac</a:t>
            </a:r>
            <a:endParaRPr/>
          </a:p>
          <a:p>
            <a:pPr indent="-342900" lvl="0" marL="457200" rtl="0" algn="l">
              <a:spcBef>
                <a:spcPts val="0"/>
              </a:spcBef>
              <a:spcAft>
                <a:spcPts val="0"/>
              </a:spcAft>
              <a:buSzPts val="1800"/>
              <a:buChar char="-"/>
            </a:pPr>
            <a:r>
              <a:rPr lang="en"/>
              <a:t>Can download app to their phone and begin scanning</a:t>
            </a:r>
            <a:endParaRPr/>
          </a:p>
          <a:p>
            <a:pPr indent="-342900" lvl="0" marL="457200" rtl="0" algn="l">
              <a:spcBef>
                <a:spcPts val="0"/>
              </a:spcBef>
              <a:spcAft>
                <a:spcPts val="0"/>
              </a:spcAft>
              <a:buSzPts val="1800"/>
              <a:buChar char="-"/>
            </a:pPr>
            <a:r>
              <a:rPr lang="en"/>
              <a:t>Not all users had allergies so had them include things they wanted to avoid, like gluten. </a:t>
            </a:r>
            <a:endParaRPr/>
          </a:p>
        </p:txBody>
      </p:sp>
      <p:pic>
        <p:nvPicPr>
          <p:cNvPr id="196" name="Google Shape;196;p39"/>
          <p:cNvPicPr preferRelativeResize="0"/>
          <p:nvPr/>
        </p:nvPicPr>
        <p:blipFill>
          <a:blip r:embed="rId3">
            <a:alphaModFix/>
          </a:blip>
          <a:stretch>
            <a:fillRect/>
          </a:stretch>
        </p:blipFill>
        <p:spPr>
          <a:xfrm>
            <a:off x="2680350" y="1822575"/>
            <a:ext cx="5747424" cy="31324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Testing Results</a:t>
            </a:r>
            <a:endParaRPr/>
          </a:p>
        </p:txBody>
      </p:sp>
      <p:sp>
        <p:nvSpPr>
          <p:cNvPr id="202" name="Google Shape;202;p4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App worked as expected with users being able to scan products in their house and compare to their list of allergens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User Feedback</a:t>
            </a:r>
            <a:endParaRPr/>
          </a:p>
        </p:txBody>
      </p:sp>
      <p:sp>
        <p:nvSpPr>
          <p:cNvPr id="208" name="Google Shape;208;p4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Users also wanted ability to share recipes along with common allergens in them</a:t>
            </a:r>
            <a:endParaRPr/>
          </a:p>
          <a:p>
            <a:pPr indent="-342900" lvl="0" marL="457200" rtl="0" algn="l">
              <a:spcBef>
                <a:spcPts val="0"/>
              </a:spcBef>
              <a:spcAft>
                <a:spcPts val="0"/>
              </a:spcAft>
              <a:buSzPts val="1800"/>
              <a:buChar char="-"/>
            </a:pPr>
            <a:r>
              <a:rPr lang="en"/>
              <a:t>UI was easy to understand</a:t>
            </a:r>
            <a:endParaRPr/>
          </a:p>
          <a:p>
            <a:pPr indent="-342900" lvl="0" marL="457200" rtl="0" algn="l">
              <a:spcBef>
                <a:spcPts val="0"/>
              </a:spcBef>
              <a:spcAft>
                <a:spcPts val="0"/>
              </a:spcAft>
              <a:buSzPts val="1800"/>
              <a:buChar char="-"/>
            </a:pPr>
            <a:r>
              <a:rPr lang="en"/>
              <a:t>Function to remember previously scanned items was helpful</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What’s Next </a:t>
            </a:r>
            <a:endParaRPr/>
          </a:p>
        </p:txBody>
      </p:sp>
      <p:sp>
        <p:nvSpPr>
          <p:cNvPr id="214" name="Google Shape;214;p4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I</a:t>
            </a:r>
            <a:r>
              <a:rPr lang="en"/>
              <a:t>ncorporate another database that allows for food from restaurants as well. </a:t>
            </a:r>
            <a:endParaRPr/>
          </a:p>
          <a:p>
            <a:pPr indent="-342900" lvl="0" marL="457200" rtl="0" algn="l">
              <a:spcBef>
                <a:spcPts val="0"/>
              </a:spcBef>
              <a:spcAft>
                <a:spcPts val="0"/>
              </a:spcAft>
              <a:buSzPts val="1800"/>
              <a:buChar char="-"/>
            </a:pPr>
            <a:r>
              <a:rPr lang="en"/>
              <a:t>L</a:t>
            </a:r>
            <a:r>
              <a:rPr lang="en"/>
              <a:t>icensing for the app to deploy</a:t>
            </a:r>
            <a:endParaRPr/>
          </a:p>
          <a:p>
            <a:pPr indent="-342900" lvl="0" marL="457200" rtl="0" algn="l">
              <a:spcBef>
                <a:spcPts val="0"/>
              </a:spcBef>
              <a:spcAft>
                <a:spcPts val="0"/>
              </a:spcAft>
              <a:buSzPts val="1800"/>
              <a:buChar char="-"/>
            </a:pPr>
            <a:r>
              <a:rPr lang="en"/>
              <a:t>F</a:t>
            </a:r>
            <a:r>
              <a:rPr lang="en"/>
              <a:t>inal app demo to clients, Alpha</a:t>
            </a:r>
            <a:r>
              <a:rPr lang="en"/>
              <a:t>-G</a:t>
            </a:r>
            <a:r>
              <a:rPr lang="en"/>
              <a:t>als</a:t>
            </a:r>
            <a:endParaRPr/>
          </a:p>
          <a:p>
            <a:pPr indent="-317500" lvl="1" marL="914400" rtl="0" algn="l">
              <a:spcBef>
                <a:spcPts val="0"/>
              </a:spcBef>
              <a:spcAft>
                <a:spcPts val="0"/>
              </a:spcAft>
              <a:buSzPts val="1400"/>
              <a:buChar char="-"/>
            </a:pPr>
            <a:r>
              <a:rPr lang="en"/>
              <a:t>Finding any more features they want that we could hand off to next group handling this project.</a:t>
            </a:r>
            <a:endParaRPr/>
          </a:p>
          <a:p>
            <a:pPr indent="0" lvl="0" marL="0" rtl="0" algn="l">
              <a:spcBef>
                <a:spcPts val="1200"/>
              </a:spcBef>
              <a:spcAft>
                <a:spcPts val="12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43"/>
          <p:cNvSpPr txBox="1"/>
          <p:nvPr>
            <p:ph type="title"/>
          </p:nvPr>
        </p:nvSpPr>
        <p:spPr>
          <a:xfrm>
            <a:off x="311700" y="2495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Plan of Action: OKRs</a:t>
            </a:r>
            <a:endParaRPr/>
          </a:p>
        </p:txBody>
      </p:sp>
      <p:sp>
        <p:nvSpPr>
          <p:cNvPr id="220" name="Google Shape;220;p43"/>
          <p:cNvSpPr txBox="1"/>
          <p:nvPr/>
        </p:nvSpPr>
        <p:spPr>
          <a:xfrm>
            <a:off x="511875" y="1098050"/>
            <a:ext cx="8016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600">
              <a:solidFill>
                <a:srgbClr val="616161"/>
              </a:solidFill>
              <a:latin typeface="Proxima Nova"/>
              <a:ea typeface="Proxima Nova"/>
              <a:cs typeface="Proxima Nova"/>
              <a:sym typeface="Proxima Nova"/>
            </a:endParaRPr>
          </a:p>
        </p:txBody>
      </p:sp>
      <p:pic>
        <p:nvPicPr>
          <p:cNvPr id="221" name="Google Shape;221;p43"/>
          <p:cNvPicPr preferRelativeResize="0"/>
          <p:nvPr/>
        </p:nvPicPr>
        <p:blipFill>
          <a:blip r:embed="rId3">
            <a:alphaModFix/>
          </a:blip>
          <a:stretch>
            <a:fillRect/>
          </a:stretch>
        </p:blipFill>
        <p:spPr>
          <a:xfrm>
            <a:off x="152400" y="1835450"/>
            <a:ext cx="8839202" cy="199139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Overview</a:t>
            </a:r>
            <a:endParaRPr/>
          </a:p>
        </p:txBody>
      </p:sp>
      <p:sp>
        <p:nvSpPr>
          <p:cNvPr id="111" name="Google Shape;111;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Quick background</a:t>
            </a:r>
            <a:endParaRPr/>
          </a:p>
          <a:p>
            <a:pPr indent="-342900" lvl="1" marL="914400" rtl="0" algn="l">
              <a:spcBef>
                <a:spcPts val="0"/>
              </a:spcBef>
              <a:spcAft>
                <a:spcPts val="0"/>
              </a:spcAft>
              <a:buSzPts val="1800"/>
              <a:buChar char="○"/>
            </a:pPr>
            <a:r>
              <a:rPr lang="en" sz="1800"/>
              <a:t>Problem Background</a:t>
            </a:r>
            <a:endParaRPr sz="1800"/>
          </a:p>
          <a:p>
            <a:pPr indent="-342900" lvl="1" marL="914400" rtl="0" algn="l">
              <a:spcBef>
                <a:spcPts val="0"/>
              </a:spcBef>
              <a:spcAft>
                <a:spcPts val="0"/>
              </a:spcAft>
              <a:buSzPts val="1800"/>
              <a:buChar char="○"/>
            </a:pPr>
            <a:r>
              <a:rPr lang="en" sz="1800"/>
              <a:t>Mission Statement</a:t>
            </a:r>
            <a:endParaRPr sz="1800"/>
          </a:p>
          <a:p>
            <a:pPr indent="-342900" lvl="1" marL="914400" rtl="0" algn="l">
              <a:spcBef>
                <a:spcPts val="0"/>
              </a:spcBef>
              <a:spcAft>
                <a:spcPts val="0"/>
              </a:spcAft>
              <a:buSzPts val="1800"/>
              <a:buChar char="○"/>
            </a:pPr>
            <a:r>
              <a:rPr lang="en" sz="1800"/>
              <a:t>Deliverable</a:t>
            </a:r>
            <a:endParaRPr sz="1800"/>
          </a:p>
          <a:p>
            <a:pPr indent="-342900" lvl="0" marL="457200" rtl="0" algn="l">
              <a:spcBef>
                <a:spcPts val="0"/>
              </a:spcBef>
              <a:spcAft>
                <a:spcPts val="0"/>
              </a:spcAft>
              <a:buSzPts val="1800"/>
              <a:buChar char="★"/>
            </a:pPr>
            <a:r>
              <a:rPr lang="en"/>
              <a:t>Overall Timeline Recap</a:t>
            </a:r>
            <a:endParaRPr sz="1800"/>
          </a:p>
          <a:p>
            <a:pPr indent="-342900" lvl="0" marL="457200" rtl="0" algn="l">
              <a:spcBef>
                <a:spcPts val="0"/>
              </a:spcBef>
              <a:spcAft>
                <a:spcPts val="0"/>
              </a:spcAft>
              <a:buSzPts val="1800"/>
              <a:buChar char="★"/>
            </a:pPr>
            <a:r>
              <a:rPr lang="en"/>
              <a:t>What’s Done</a:t>
            </a:r>
            <a:endParaRPr/>
          </a:p>
          <a:p>
            <a:pPr indent="-317500" lvl="1" marL="914400" rtl="0" algn="l">
              <a:spcBef>
                <a:spcPts val="0"/>
              </a:spcBef>
              <a:spcAft>
                <a:spcPts val="0"/>
              </a:spcAft>
              <a:buSzPts val="1400"/>
              <a:buChar char="○"/>
            </a:pPr>
            <a:r>
              <a:rPr lang="en"/>
              <a:t>Meeting with the Client</a:t>
            </a:r>
            <a:endParaRPr/>
          </a:p>
          <a:p>
            <a:pPr indent="-317500" lvl="1" marL="914400" rtl="0" algn="l">
              <a:spcBef>
                <a:spcPts val="0"/>
              </a:spcBef>
              <a:spcAft>
                <a:spcPts val="0"/>
              </a:spcAft>
              <a:buSzPts val="1400"/>
              <a:buChar char="○"/>
            </a:pPr>
            <a:r>
              <a:rPr lang="en"/>
              <a:t>Current Application Status</a:t>
            </a:r>
            <a:endParaRPr/>
          </a:p>
          <a:p>
            <a:pPr indent="-317500" lvl="2" marL="1371600" rtl="0" algn="l">
              <a:spcBef>
                <a:spcPts val="0"/>
              </a:spcBef>
              <a:spcAft>
                <a:spcPts val="0"/>
              </a:spcAft>
              <a:buSzPts val="1400"/>
              <a:buChar char="■"/>
            </a:pPr>
            <a:r>
              <a:rPr lang="en"/>
              <a:t>Setbacks</a:t>
            </a:r>
            <a:endParaRPr/>
          </a:p>
          <a:p>
            <a:pPr indent="-342900" lvl="0" marL="457200" rtl="0" algn="l">
              <a:spcBef>
                <a:spcPts val="0"/>
              </a:spcBef>
              <a:spcAft>
                <a:spcPts val="0"/>
              </a:spcAft>
              <a:buSzPts val="1800"/>
              <a:buChar char="★"/>
            </a:pPr>
            <a:r>
              <a:rPr lang="en"/>
              <a:t>What’s Next</a:t>
            </a:r>
            <a:endParaRPr/>
          </a:p>
          <a:p>
            <a:pPr indent="-342900" lvl="0" marL="457200" rtl="0" algn="l">
              <a:spcBef>
                <a:spcPts val="0"/>
              </a:spcBef>
              <a:spcAft>
                <a:spcPts val="0"/>
              </a:spcAft>
              <a:buSzPts val="1800"/>
              <a:buChar char="★"/>
            </a:pPr>
            <a:r>
              <a:rPr lang="en"/>
              <a:t>Plan of Action</a:t>
            </a:r>
            <a:endParaRPr/>
          </a:p>
          <a:p>
            <a:pPr indent="-317500" lvl="1" marL="914400" rtl="0" algn="l">
              <a:spcBef>
                <a:spcPts val="0"/>
              </a:spcBef>
              <a:spcAft>
                <a:spcPts val="0"/>
              </a:spcAft>
              <a:buSzPts val="1400"/>
              <a:buChar char="○"/>
            </a:pPr>
            <a:r>
              <a:rPr lang="en"/>
              <a:t>Completed OKRs</a:t>
            </a:r>
            <a:endParaRPr/>
          </a:p>
          <a:p>
            <a:pPr indent="-342900" lvl="0" marL="457200" rtl="0" algn="l">
              <a:spcBef>
                <a:spcPts val="0"/>
              </a:spcBef>
              <a:spcAft>
                <a:spcPts val="0"/>
              </a:spcAft>
              <a:buSzPts val="1800"/>
              <a:buChar char="★"/>
            </a:pPr>
            <a:r>
              <a:rPr lang="en"/>
              <a:t>Acknowledgements/References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44"/>
          <p:cNvSpPr txBox="1"/>
          <p:nvPr>
            <p:ph type="title"/>
          </p:nvPr>
        </p:nvSpPr>
        <p:spPr>
          <a:xfrm>
            <a:off x="311700" y="2495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Plan of Action: OKRs</a:t>
            </a:r>
            <a:endParaRPr/>
          </a:p>
        </p:txBody>
      </p:sp>
      <p:sp>
        <p:nvSpPr>
          <p:cNvPr id="227" name="Google Shape;227;p44"/>
          <p:cNvSpPr txBox="1"/>
          <p:nvPr/>
        </p:nvSpPr>
        <p:spPr>
          <a:xfrm>
            <a:off x="511875" y="1098050"/>
            <a:ext cx="8016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600">
              <a:solidFill>
                <a:srgbClr val="616161"/>
              </a:solidFill>
              <a:latin typeface="Proxima Nova"/>
              <a:ea typeface="Proxima Nova"/>
              <a:cs typeface="Proxima Nova"/>
              <a:sym typeface="Proxima Nova"/>
            </a:endParaRPr>
          </a:p>
        </p:txBody>
      </p:sp>
      <p:pic>
        <p:nvPicPr>
          <p:cNvPr id="228" name="Google Shape;228;p44"/>
          <p:cNvPicPr preferRelativeResize="0"/>
          <p:nvPr/>
        </p:nvPicPr>
        <p:blipFill>
          <a:blip r:embed="rId3">
            <a:alphaModFix/>
          </a:blip>
          <a:stretch>
            <a:fillRect/>
          </a:stretch>
        </p:blipFill>
        <p:spPr>
          <a:xfrm>
            <a:off x="180613" y="993925"/>
            <a:ext cx="8782786" cy="315565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45"/>
          <p:cNvSpPr txBox="1"/>
          <p:nvPr>
            <p:ph type="title"/>
          </p:nvPr>
        </p:nvSpPr>
        <p:spPr>
          <a:xfrm>
            <a:off x="311700" y="2495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Plan of Action: OKRs</a:t>
            </a:r>
            <a:endParaRPr/>
          </a:p>
        </p:txBody>
      </p:sp>
      <p:sp>
        <p:nvSpPr>
          <p:cNvPr id="234" name="Google Shape;234;p45"/>
          <p:cNvSpPr txBox="1"/>
          <p:nvPr/>
        </p:nvSpPr>
        <p:spPr>
          <a:xfrm>
            <a:off x="511875" y="1098050"/>
            <a:ext cx="8016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600">
              <a:solidFill>
                <a:srgbClr val="616161"/>
              </a:solidFill>
              <a:latin typeface="Proxima Nova"/>
              <a:ea typeface="Proxima Nova"/>
              <a:cs typeface="Proxima Nova"/>
              <a:sym typeface="Proxima Nova"/>
            </a:endParaRPr>
          </a:p>
        </p:txBody>
      </p:sp>
      <p:pic>
        <p:nvPicPr>
          <p:cNvPr id="235" name="Google Shape;235;p45"/>
          <p:cNvPicPr preferRelativeResize="0"/>
          <p:nvPr/>
        </p:nvPicPr>
        <p:blipFill>
          <a:blip r:embed="rId3">
            <a:alphaModFix/>
          </a:blip>
          <a:stretch>
            <a:fillRect/>
          </a:stretch>
        </p:blipFill>
        <p:spPr>
          <a:xfrm>
            <a:off x="100575" y="1203775"/>
            <a:ext cx="8839201" cy="2735943"/>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Setbacks</a:t>
            </a:r>
            <a:endParaRPr/>
          </a:p>
        </p:txBody>
      </p:sp>
      <p:sp>
        <p:nvSpPr>
          <p:cNvPr id="241" name="Google Shape;241;p4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Tried to deploy app through VT with the help of Dr. Balci.</a:t>
            </a:r>
            <a:endParaRPr/>
          </a:p>
          <a:p>
            <a:pPr indent="-317500" lvl="1" marL="914400" rtl="0" algn="l">
              <a:spcBef>
                <a:spcPts val="0"/>
              </a:spcBef>
              <a:spcAft>
                <a:spcPts val="0"/>
              </a:spcAft>
              <a:buSzPts val="1400"/>
              <a:buChar char="○"/>
            </a:pPr>
            <a:r>
              <a:rPr lang="en"/>
              <a:t>Was unable to help us because not enough of us in our group took his mobile app development class. </a:t>
            </a:r>
            <a:endParaRPr/>
          </a:p>
          <a:p>
            <a:pPr indent="-317500" lvl="1" marL="914400" rtl="0" algn="l">
              <a:spcBef>
                <a:spcPts val="0"/>
              </a:spcBef>
              <a:spcAft>
                <a:spcPts val="0"/>
              </a:spcAft>
              <a:buSzPts val="1400"/>
              <a:buChar char="○"/>
            </a:pPr>
            <a:r>
              <a:rPr lang="en"/>
              <a:t>Recommended us to pay the fee to make it available in App Store.</a:t>
            </a:r>
            <a:endParaRPr/>
          </a:p>
          <a:p>
            <a:pPr indent="0" lvl="0" marL="0" rtl="0" algn="l">
              <a:spcBef>
                <a:spcPts val="1200"/>
              </a:spcBef>
              <a:spcAft>
                <a:spcPts val="120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4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Acknowledgements/References</a:t>
            </a:r>
            <a:endParaRPr/>
          </a:p>
        </p:txBody>
      </p:sp>
      <p:sp>
        <p:nvSpPr>
          <p:cNvPr id="247" name="Google Shape;247;p47"/>
          <p:cNvSpPr txBox="1"/>
          <p:nvPr>
            <p:ph idx="1" type="body"/>
          </p:nvPr>
        </p:nvSpPr>
        <p:spPr>
          <a:xfrm>
            <a:off x="311700" y="1017725"/>
            <a:ext cx="8520600" cy="3971400"/>
          </a:xfrm>
          <a:prstGeom prst="rect">
            <a:avLst/>
          </a:prstGeom>
        </p:spPr>
        <p:txBody>
          <a:bodyPr anchorCtr="0" anchor="t" bIns="91425" lIns="91425" spcFirstLastPara="1" rIns="91425" wrap="square" tIns="91425">
            <a:normAutofit fontScale="40000" lnSpcReduction="20000"/>
          </a:bodyPr>
          <a:lstStyle/>
          <a:p>
            <a:pPr indent="0" lvl="0" marL="0" rtl="0" algn="l">
              <a:spcBef>
                <a:spcPts val="0"/>
              </a:spcBef>
              <a:spcAft>
                <a:spcPts val="0"/>
              </a:spcAft>
              <a:buNone/>
            </a:pPr>
            <a:r>
              <a:rPr b="1" lang="en" sz="4000">
                <a:solidFill>
                  <a:schemeClr val="dk1"/>
                </a:solidFill>
              </a:rPr>
              <a:t>Acknowledgements:</a:t>
            </a:r>
            <a:endParaRPr b="1" sz="4000">
              <a:solidFill>
                <a:schemeClr val="dk1"/>
              </a:solidFill>
            </a:endParaRPr>
          </a:p>
          <a:p>
            <a:pPr indent="0" lvl="0" marL="0" rtl="0" algn="l">
              <a:spcBef>
                <a:spcPts val="1200"/>
              </a:spcBef>
              <a:spcAft>
                <a:spcPts val="0"/>
              </a:spcAft>
              <a:buNone/>
            </a:pPr>
            <a:r>
              <a:rPr lang="en" sz="2800">
                <a:solidFill>
                  <a:schemeClr val="dk1"/>
                </a:solidFill>
              </a:rPr>
              <a:t>Professor Fox</a:t>
            </a:r>
            <a:endParaRPr sz="2800">
              <a:solidFill>
                <a:schemeClr val="dk1"/>
              </a:solidFill>
            </a:endParaRPr>
          </a:p>
          <a:p>
            <a:pPr indent="0" lvl="0" marL="0" rtl="0" algn="l">
              <a:lnSpc>
                <a:spcPct val="100000"/>
              </a:lnSpc>
              <a:spcBef>
                <a:spcPts val="1200"/>
              </a:spcBef>
              <a:spcAft>
                <a:spcPts val="0"/>
              </a:spcAft>
              <a:buNone/>
            </a:pPr>
            <a:r>
              <a:rPr lang="en" sz="2800">
                <a:solidFill>
                  <a:srgbClr val="000000"/>
                </a:solidFill>
              </a:rPr>
              <a:t>Debbie Nichols, Candice Matthis, Bennett </a:t>
            </a:r>
            <a:endParaRPr sz="2800"/>
          </a:p>
          <a:p>
            <a:pPr indent="0" lvl="0" marL="0" rtl="0" algn="l">
              <a:spcBef>
                <a:spcPts val="0"/>
              </a:spcBef>
              <a:spcAft>
                <a:spcPts val="0"/>
              </a:spcAft>
              <a:buNone/>
            </a:pPr>
            <a:r>
              <a:t/>
            </a:r>
            <a:endParaRPr/>
          </a:p>
          <a:p>
            <a:pPr indent="0" lvl="0" marL="0" rtl="0" algn="l">
              <a:spcBef>
                <a:spcPts val="1200"/>
              </a:spcBef>
              <a:spcAft>
                <a:spcPts val="0"/>
              </a:spcAft>
              <a:buNone/>
            </a:pPr>
            <a:r>
              <a:rPr b="1" lang="en" sz="4000">
                <a:solidFill>
                  <a:schemeClr val="dk1"/>
                </a:solidFill>
              </a:rPr>
              <a:t>References:</a:t>
            </a:r>
            <a:endParaRPr b="1" sz="4000">
              <a:solidFill>
                <a:schemeClr val="dk1"/>
              </a:solidFill>
            </a:endParaRPr>
          </a:p>
          <a:p>
            <a:pPr indent="0" lvl="0" marL="0" rtl="0" algn="l">
              <a:spcBef>
                <a:spcPts val="1200"/>
              </a:spcBef>
              <a:spcAft>
                <a:spcPts val="0"/>
              </a:spcAft>
              <a:buNone/>
            </a:pPr>
            <a:r>
              <a:rPr lang="en" sz="2300">
                <a:solidFill>
                  <a:schemeClr val="dk1"/>
                </a:solidFill>
              </a:rPr>
              <a:t>Database with Common Allergens: </a:t>
            </a:r>
            <a:r>
              <a:rPr lang="en" sz="2300" u="sng">
                <a:solidFill>
                  <a:schemeClr val="hlink"/>
                </a:solidFill>
                <a:latin typeface="Arial"/>
                <a:ea typeface="Arial"/>
                <a:cs typeface="Arial"/>
                <a:sym typeface="Arial"/>
                <a:hlinkClick r:id="rId3"/>
              </a:rPr>
              <a:t>https://www.cdc.gov/ticks/alpha-gal/products.html</a:t>
            </a:r>
            <a:endParaRPr sz="2300">
              <a:solidFill>
                <a:schemeClr val="dk1"/>
              </a:solidFill>
            </a:endParaRPr>
          </a:p>
          <a:p>
            <a:pPr indent="0" lvl="0" marL="0" rtl="0" algn="l">
              <a:spcBef>
                <a:spcPts val="1200"/>
              </a:spcBef>
              <a:spcAft>
                <a:spcPts val="0"/>
              </a:spcAft>
              <a:buNone/>
            </a:pPr>
            <a:r>
              <a:rPr lang="en" sz="2300">
                <a:solidFill>
                  <a:schemeClr val="dk1"/>
                </a:solidFill>
              </a:rPr>
              <a:t>Alpha-gal Information</a:t>
            </a:r>
            <a:r>
              <a:rPr lang="en" sz="2300"/>
              <a:t>: </a:t>
            </a:r>
            <a:r>
              <a:rPr lang="en" sz="2300" u="sng">
                <a:solidFill>
                  <a:schemeClr val="hlink"/>
                </a:solidFill>
                <a:latin typeface="Arial"/>
                <a:ea typeface="Arial"/>
                <a:cs typeface="Arial"/>
                <a:sym typeface="Arial"/>
                <a:hlinkClick r:id="rId4"/>
              </a:rPr>
              <a:t>https://alphagalinformation.org/</a:t>
            </a:r>
            <a:endParaRPr sz="2300"/>
          </a:p>
          <a:p>
            <a:pPr indent="0" lvl="0" marL="0" rtl="0" algn="l">
              <a:spcBef>
                <a:spcPts val="1200"/>
              </a:spcBef>
              <a:spcAft>
                <a:spcPts val="0"/>
              </a:spcAft>
              <a:buNone/>
            </a:pPr>
            <a:r>
              <a:rPr lang="en" sz="2300">
                <a:solidFill>
                  <a:schemeClr val="dk1"/>
                </a:solidFill>
              </a:rPr>
              <a:t>Client Website:</a:t>
            </a:r>
            <a:r>
              <a:rPr lang="en" sz="2300"/>
              <a:t> </a:t>
            </a:r>
            <a:r>
              <a:rPr lang="en" sz="2300" u="sng">
                <a:solidFill>
                  <a:schemeClr val="hlink"/>
                </a:solidFill>
                <a:latin typeface="Arial"/>
                <a:ea typeface="Arial"/>
                <a:cs typeface="Arial"/>
                <a:sym typeface="Arial"/>
                <a:hlinkClick r:id="rId5"/>
              </a:rPr>
              <a:t>https://www.twoalphagals.com/</a:t>
            </a:r>
            <a:endParaRPr sz="2300"/>
          </a:p>
          <a:p>
            <a:pPr indent="0" lvl="0" marL="0" rtl="0" algn="l">
              <a:spcBef>
                <a:spcPts val="1200"/>
              </a:spcBef>
              <a:spcAft>
                <a:spcPts val="0"/>
              </a:spcAft>
              <a:buNone/>
            </a:pPr>
            <a:r>
              <a:rPr lang="en" sz="2300">
                <a:solidFill>
                  <a:schemeClr val="dk1"/>
                </a:solidFill>
              </a:rPr>
              <a:t>CDC Alpha-Gals Syndrome</a:t>
            </a:r>
            <a:r>
              <a:rPr lang="en" sz="2300"/>
              <a:t>: </a:t>
            </a:r>
            <a:r>
              <a:rPr lang="en" sz="2300" u="sng">
                <a:solidFill>
                  <a:schemeClr val="hlink"/>
                </a:solidFill>
                <a:latin typeface="Arial"/>
                <a:ea typeface="Arial"/>
                <a:cs typeface="Arial"/>
                <a:sym typeface="Arial"/>
                <a:hlinkClick r:id="rId6"/>
              </a:rPr>
              <a:t>https://www.cdc.gov/ticks/alpha-gal/index.html</a:t>
            </a:r>
            <a:endParaRPr sz="2300"/>
          </a:p>
          <a:p>
            <a:pPr indent="0" lvl="0" marL="0" rtl="0" algn="l">
              <a:spcBef>
                <a:spcPts val="1200"/>
              </a:spcBef>
              <a:spcAft>
                <a:spcPts val="0"/>
              </a:spcAft>
              <a:buNone/>
            </a:pPr>
            <a:r>
              <a:rPr lang="en" sz="2300">
                <a:solidFill>
                  <a:schemeClr val="dk1"/>
                </a:solidFill>
              </a:rPr>
              <a:t>Figma:</a:t>
            </a:r>
            <a:r>
              <a:rPr lang="en" sz="2300"/>
              <a:t> </a:t>
            </a:r>
            <a:r>
              <a:rPr lang="en" sz="2300" u="sng">
                <a:solidFill>
                  <a:schemeClr val="hlink"/>
                </a:solidFill>
                <a:latin typeface="Arial"/>
                <a:ea typeface="Arial"/>
                <a:cs typeface="Arial"/>
                <a:sym typeface="Arial"/>
                <a:hlinkClick r:id="rId7"/>
              </a:rPr>
              <a:t>https://www.figma.com/</a:t>
            </a:r>
            <a:endParaRPr sz="2300"/>
          </a:p>
          <a:p>
            <a:pPr indent="0" lvl="0" marL="0" rtl="0" algn="l">
              <a:spcBef>
                <a:spcPts val="1200"/>
              </a:spcBef>
              <a:spcAft>
                <a:spcPts val="0"/>
              </a:spcAft>
              <a:buNone/>
            </a:pPr>
            <a:r>
              <a:rPr lang="en" sz="2300">
                <a:solidFill>
                  <a:schemeClr val="dk1"/>
                </a:solidFill>
              </a:rPr>
              <a:t>Previous Project:</a:t>
            </a:r>
            <a:r>
              <a:rPr lang="en" sz="2300"/>
              <a:t> </a:t>
            </a:r>
            <a:r>
              <a:rPr lang="en" sz="2300" u="sng">
                <a:solidFill>
                  <a:schemeClr val="hlink"/>
                </a:solidFill>
                <a:latin typeface="Arial"/>
                <a:ea typeface="Arial"/>
                <a:cs typeface="Arial"/>
                <a:sym typeface="Arial"/>
                <a:hlinkClick r:id="rId8"/>
              </a:rPr>
              <a:t>http://hdl.handle.net/10919/110054</a:t>
            </a:r>
            <a:endParaRPr sz="2300"/>
          </a:p>
          <a:p>
            <a:pPr indent="0" lvl="0" marL="0" rtl="0" algn="l">
              <a:spcBef>
                <a:spcPts val="1200"/>
              </a:spcBef>
              <a:spcAft>
                <a:spcPts val="0"/>
              </a:spcAft>
              <a:buNone/>
            </a:pPr>
            <a:r>
              <a:rPr lang="en" sz="2300">
                <a:solidFill>
                  <a:schemeClr val="dk1"/>
                </a:solidFill>
              </a:rPr>
              <a:t>Allergen Information:</a:t>
            </a:r>
            <a:r>
              <a:rPr lang="en" sz="2300"/>
              <a:t> </a:t>
            </a:r>
            <a:r>
              <a:rPr lang="en" sz="2300" u="sng">
                <a:solidFill>
                  <a:schemeClr val="hlink"/>
                </a:solidFill>
                <a:hlinkClick r:id="rId9"/>
              </a:rPr>
              <a:t>Allergy Facts | AAFA.org</a:t>
            </a:r>
            <a:endParaRPr sz="2300"/>
          </a:p>
          <a:p>
            <a:pPr indent="0" lvl="0" marL="0" marR="0" rtl="0" algn="l">
              <a:lnSpc>
                <a:spcPct val="115000"/>
              </a:lnSpc>
              <a:spcBef>
                <a:spcPts val="1200"/>
              </a:spcBef>
              <a:spcAft>
                <a:spcPts val="1200"/>
              </a:spcAft>
              <a:buNone/>
            </a:pPr>
            <a:r>
              <a:rPr lang="en" sz="2300">
                <a:solidFill>
                  <a:schemeClr val="dk1"/>
                </a:solidFill>
              </a:rPr>
              <a:t>Database with ingredients and allergen information: </a:t>
            </a:r>
            <a:r>
              <a:rPr lang="en" sz="2300" u="sng">
                <a:solidFill>
                  <a:schemeClr val="hlink"/>
                </a:solidFill>
                <a:hlinkClick r:id="rId10"/>
              </a:rPr>
              <a:t>https://world.openfoodfacts.org/dat</a:t>
            </a:r>
            <a:r>
              <a:rPr lang="en" sz="2300" u="sng">
                <a:solidFill>
                  <a:schemeClr val="hlink"/>
                </a:solidFill>
              </a:rPr>
              <a:t>a</a:t>
            </a:r>
            <a:endParaRPr sz="23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Problem Background</a:t>
            </a:r>
            <a:endParaRPr/>
          </a:p>
        </p:txBody>
      </p:sp>
      <p:sp>
        <p:nvSpPr>
          <p:cNvPr id="117" name="Google Shape;117;p27"/>
          <p:cNvSpPr txBox="1"/>
          <p:nvPr>
            <p:ph idx="1" type="body"/>
          </p:nvPr>
        </p:nvSpPr>
        <p:spPr>
          <a:xfrm>
            <a:off x="311700" y="1152475"/>
            <a:ext cx="4014600" cy="34164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sz="1500"/>
              <a:t>Alpha-Gal Syndrome</a:t>
            </a:r>
            <a:endParaRPr sz="1500"/>
          </a:p>
          <a:p>
            <a:pPr indent="-323850" lvl="1" marL="914400" rtl="0" algn="l">
              <a:spcBef>
                <a:spcPts val="0"/>
              </a:spcBef>
              <a:spcAft>
                <a:spcPts val="0"/>
              </a:spcAft>
              <a:buSzPts val="1500"/>
              <a:buChar char="-"/>
            </a:pPr>
            <a:r>
              <a:rPr lang="en" sz="1500"/>
              <a:t>Lone Star Tick Bite</a:t>
            </a:r>
            <a:endParaRPr sz="1500"/>
          </a:p>
          <a:p>
            <a:pPr indent="-323850" lvl="2" marL="1371600" rtl="0" algn="l">
              <a:spcBef>
                <a:spcPts val="0"/>
              </a:spcBef>
              <a:spcAft>
                <a:spcPts val="0"/>
              </a:spcAft>
              <a:buSzPts val="1500"/>
              <a:buChar char="-"/>
            </a:pPr>
            <a:r>
              <a:rPr lang="en" sz="1500"/>
              <a:t>Carried through tick bites</a:t>
            </a:r>
            <a:endParaRPr sz="1500"/>
          </a:p>
          <a:p>
            <a:pPr indent="-323850" lvl="1" marL="914400" rtl="0" algn="l">
              <a:spcBef>
                <a:spcPts val="0"/>
              </a:spcBef>
              <a:spcAft>
                <a:spcPts val="0"/>
              </a:spcAft>
              <a:buSzPts val="1500"/>
              <a:buChar char="-"/>
            </a:pPr>
            <a:r>
              <a:rPr lang="en" sz="1500"/>
              <a:t>Red Meat Allergy</a:t>
            </a:r>
            <a:endParaRPr sz="1500"/>
          </a:p>
          <a:p>
            <a:pPr indent="-323850" lvl="2" marL="1371600" rtl="0" algn="l">
              <a:spcBef>
                <a:spcPts val="0"/>
              </a:spcBef>
              <a:spcAft>
                <a:spcPts val="0"/>
              </a:spcAft>
              <a:buSzPts val="1500"/>
              <a:buChar char="-"/>
            </a:pPr>
            <a:r>
              <a:rPr lang="en" sz="1500"/>
              <a:t>Consuming red meat</a:t>
            </a:r>
            <a:endParaRPr sz="1500"/>
          </a:p>
          <a:p>
            <a:pPr indent="-282575" lvl="1" marL="914400" rtl="0" algn="l">
              <a:spcBef>
                <a:spcPts val="0"/>
              </a:spcBef>
              <a:spcAft>
                <a:spcPts val="0"/>
              </a:spcAft>
              <a:buClr>
                <a:srgbClr val="474747"/>
              </a:buClr>
              <a:buSzPts val="850"/>
              <a:buFont typeface="Arial"/>
              <a:buChar char="-"/>
            </a:pPr>
            <a:r>
              <a:rPr lang="en" sz="1500"/>
              <a:t>Life threatening</a:t>
            </a:r>
            <a:endParaRPr sz="1500"/>
          </a:p>
          <a:p>
            <a:pPr indent="-323850" lvl="1" marL="914400" rtl="0" algn="l">
              <a:spcBef>
                <a:spcPts val="0"/>
              </a:spcBef>
              <a:spcAft>
                <a:spcPts val="0"/>
              </a:spcAft>
              <a:buSzPts val="1500"/>
              <a:buChar char="-"/>
            </a:pPr>
            <a:r>
              <a:rPr lang="en" sz="1500"/>
              <a:t>Takes about 4-6 weeks to see symptoms</a:t>
            </a:r>
            <a:endParaRPr sz="1500"/>
          </a:p>
        </p:txBody>
      </p:sp>
      <p:pic>
        <p:nvPicPr>
          <p:cNvPr id="118" name="Google Shape;118;p27"/>
          <p:cNvPicPr preferRelativeResize="0"/>
          <p:nvPr/>
        </p:nvPicPr>
        <p:blipFill>
          <a:blip r:embed="rId3">
            <a:alphaModFix/>
          </a:blip>
          <a:stretch>
            <a:fillRect/>
          </a:stretch>
        </p:blipFill>
        <p:spPr>
          <a:xfrm>
            <a:off x="5125600" y="556650"/>
            <a:ext cx="3396421" cy="38209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Mission Statement</a:t>
            </a:r>
            <a:endParaRPr/>
          </a:p>
        </p:txBody>
      </p:sp>
      <p:sp>
        <p:nvSpPr>
          <p:cNvPr id="124" name="Google Shape;124;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Our goal is to provide Blacksburg residents the opportunity to have access to the easiest diagnosis of food choices based on their dietary restrictions without having to second guess if what they are consuming is compatible with their body.</a:t>
            </a:r>
            <a:endParaRPr/>
          </a:p>
        </p:txBody>
      </p:sp>
      <p:pic>
        <p:nvPicPr>
          <p:cNvPr id="125" name="Google Shape;125;p28"/>
          <p:cNvPicPr preferRelativeResize="0"/>
          <p:nvPr/>
        </p:nvPicPr>
        <p:blipFill>
          <a:blip r:embed="rId3">
            <a:alphaModFix/>
          </a:blip>
          <a:stretch>
            <a:fillRect/>
          </a:stretch>
        </p:blipFill>
        <p:spPr>
          <a:xfrm>
            <a:off x="3225350" y="2491725"/>
            <a:ext cx="2077150" cy="20771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Deliverable</a:t>
            </a:r>
            <a:endParaRPr/>
          </a:p>
        </p:txBody>
      </p:sp>
      <p:sp>
        <p:nvSpPr>
          <p:cNvPr id="131" name="Google Shape;131;p29"/>
          <p:cNvSpPr txBox="1"/>
          <p:nvPr>
            <p:ph idx="1" type="body"/>
          </p:nvPr>
        </p:nvSpPr>
        <p:spPr>
          <a:xfrm>
            <a:off x="311700" y="751975"/>
            <a:ext cx="8520600" cy="3416400"/>
          </a:xfrm>
          <a:prstGeom prst="rect">
            <a:avLst/>
          </a:prstGeom>
          <a:ln>
            <a:noFill/>
          </a:ln>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0"/>
              </a:spcAft>
              <a:buNone/>
            </a:pPr>
            <a:r>
              <a:rPr b="1" lang="en">
                <a:solidFill>
                  <a:srgbClr val="616161"/>
                </a:solidFill>
              </a:rPr>
              <a:t>Final Deliverable:</a:t>
            </a:r>
            <a:r>
              <a:rPr lang="en">
                <a:solidFill>
                  <a:srgbClr val="616161"/>
                </a:solidFill>
              </a:rPr>
              <a:t> An App that scans products in grocery stores and gives feedback based on user-entered dietary sensitivities. Multiple users can be added to account for young or old users who cannot properly use technology. </a:t>
            </a:r>
            <a:endParaRPr>
              <a:solidFill>
                <a:srgbClr val="616161"/>
              </a:solidFill>
            </a:endParaRPr>
          </a:p>
          <a:p>
            <a:pPr indent="0" lvl="0" marL="0" rtl="0" algn="l">
              <a:spcBef>
                <a:spcPts val="0"/>
              </a:spcBef>
              <a:spcAft>
                <a:spcPts val="0"/>
              </a:spcAft>
              <a:buClr>
                <a:schemeClr val="dk1"/>
              </a:buClr>
              <a:buSzPts val="1100"/>
              <a:buFont typeface="Arial"/>
              <a:buNone/>
            </a:pPr>
            <a:r>
              <a:t/>
            </a:r>
            <a:endParaRPr b="1" sz="1100">
              <a:solidFill>
                <a:schemeClr val="dk1"/>
              </a:solidFill>
            </a:endParaRPr>
          </a:p>
        </p:txBody>
      </p:sp>
      <p:pic>
        <p:nvPicPr>
          <p:cNvPr id="132" name="Google Shape;132;p29"/>
          <p:cNvPicPr preferRelativeResize="0"/>
          <p:nvPr/>
        </p:nvPicPr>
        <p:blipFill>
          <a:blip r:embed="rId3">
            <a:alphaModFix/>
          </a:blip>
          <a:stretch>
            <a:fillRect/>
          </a:stretch>
        </p:blipFill>
        <p:spPr>
          <a:xfrm>
            <a:off x="3481925" y="2571750"/>
            <a:ext cx="2180151" cy="21950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30"/>
          <p:cNvSpPr txBox="1"/>
          <p:nvPr>
            <p:ph idx="1" type="body"/>
          </p:nvPr>
        </p:nvSpPr>
        <p:spPr>
          <a:xfrm>
            <a:off x="311700" y="1017725"/>
            <a:ext cx="8459100" cy="37536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Clr>
                <a:srgbClr val="999999"/>
              </a:buClr>
              <a:buSzPct val="100000"/>
              <a:buChar char="-"/>
            </a:pPr>
            <a:r>
              <a:rPr lang="en">
                <a:solidFill>
                  <a:srgbClr val="999999"/>
                </a:solidFill>
              </a:rPr>
              <a:t>9/9/2022: First meeting with client</a:t>
            </a:r>
            <a:endParaRPr>
              <a:solidFill>
                <a:srgbClr val="999999"/>
              </a:solidFill>
            </a:endParaRPr>
          </a:p>
          <a:p>
            <a:pPr indent="-310832" lvl="1" marL="914400" rtl="0" algn="l">
              <a:spcBef>
                <a:spcPts val="0"/>
              </a:spcBef>
              <a:spcAft>
                <a:spcPts val="0"/>
              </a:spcAft>
              <a:buClr>
                <a:srgbClr val="999999"/>
              </a:buClr>
              <a:buSzPct val="100000"/>
              <a:buChar char="-"/>
            </a:pPr>
            <a:r>
              <a:rPr lang="en">
                <a:solidFill>
                  <a:srgbClr val="999999"/>
                </a:solidFill>
              </a:rPr>
              <a:t>Final deliverable idea finalized</a:t>
            </a:r>
            <a:endParaRPr>
              <a:solidFill>
                <a:srgbClr val="999999"/>
              </a:solidFill>
            </a:endParaRPr>
          </a:p>
          <a:p>
            <a:pPr indent="-334327" lvl="0" marL="457200" rtl="0" algn="l">
              <a:spcBef>
                <a:spcPts val="0"/>
              </a:spcBef>
              <a:spcAft>
                <a:spcPts val="0"/>
              </a:spcAft>
              <a:buClr>
                <a:srgbClr val="999999"/>
              </a:buClr>
              <a:buSzPct val="100000"/>
              <a:buChar char="-"/>
            </a:pPr>
            <a:r>
              <a:rPr lang="en">
                <a:solidFill>
                  <a:srgbClr val="999999"/>
                </a:solidFill>
              </a:rPr>
              <a:t>10/7/2022: First iteration of Figma deliverable done to present to client</a:t>
            </a:r>
            <a:endParaRPr>
              <a:solidFill>
                <a:srgbClr val="999999"/>
              </a:solidFill>
            </a:endParaRPr>
          </a:p>
          <a:p>
            <a:pPr indent="-334327" lvl="0" marL="457200" rtl="0" algn="l">
              <a:spcBef>
                <a:spcPts val="0"/>
              </a:spcBef>
              <a:spcAft>
                <a:spcPts val="0"/>
              </a:spcAft>
              <a:buClr>
                <a:srgbClr val="999999"/>
              </a:buClr>
              <a:buSzPct val="100000"/>
              <a:buChar char="-"/>
            </a:pPr>
            <a:r>
              <a:rPr lang="en">
                <a:solidFill>
                  <a:srgbClr val="999999"/>
                </a:solidFill>
              </a:rPr>
              <a:t>10/12/2022: Second meeting with client</a:t>
            </a:r>
            <a:endParaRPr>
              <a:solidFill>
                <a:srgbClr val="999999"/>
              </a:solidFill>
            </a:endParaRPr>
          </a:p>
          <a:p>
            <a:pPr indent="-310832" lvl="1" marL="914400" rtl="0" algn="l">
              <a:spcBef>
                <a:spcPts val="0"/>
              </a:spcBef>
              <a:spcAft>
                <a:spcPts val="0"/>
              </a:spcAft>
              <a:buClr>
                <a:srgbClr val="999999"/>
              </a:buClr>
              <a:buSzPct val="100000"/>
              <a:buChar char="-"/>
            </a:pPr>
            <a:r>
              <a:rPr lang="en">
                <a:solidFill>
                  <a:srgbClr val="999999"/>
                </a:solidFill>
              </a:rPr>
              <a:t>Figma Demonstration, getting feedback from client</a:t>
            </a:r>
            <a:endParaRPr>
              <a:solidFill>
                <a:srgbClr val="999999"/>
              </a:solidFill>
            </a:endParaRPr>
          </a:p>
          <a:p>
            <a:pPr indent="-334327" lvl="0" marL="457200" rtl="0" algn="l">
              <a:spcBef>
                <a:spcPts val="0"/>
              </a:spcBef>
              <a:spcAft>
                <a:spcPts val="0"/>
              </a:spcAft>
              <a:buClr>
                <a:srgbClr val="999999"/>
              </a:buClr>
              <a:buSzPct val="100000"/>
              <a:buChar char="-"/>
            </a:pPr>
            <a:r>
              <a:rPr lang="en">
                <a:solidFill>
                  <a:srgbClr val="999999"/>
                </a:solidFill>
              </a:rPr>
              <a:t>10/13/2022: Google Form published for possible ideas in implementation </a:t>
            </a:r>
            <a:endParaRPr>
              <a:solidFill>
                <a:srgbClr val="999999"/>
              </a:solidFill>
            </a:endParaRPr>
          </a:p>
          <a:p>
            <a:pPr indent="-334327" lvl="0" marL="457200" rtl="0" algn="l">
              <a:spcBef>
                <a:spcPts val="0"/>
              </a:spcBef>
              <a:spcAft>
                <a:spcPts val="0"/>
              </a:spcAft>
              <a:buSzPct val="100000"/>
              <a:buChar char="-"/>
            </a:pPr>
            <a:r>
              <a:rPr lang="en">
                <a:solidFill>
                  <a:srgbClr val="999999"/>
                </a:solidFill>
              </a:rPr>
              <a:t>11/4/2022: First iteration of SafeEats Application done to show client</a:t>
            </a:r>
            <a:endParaRPr>
              <a:solidFill>
                <a:srgbClr val="999999"/>
              </a:solidFill>
            </a:endParaRPr>
          </a:p>
          <a:p>
            <a:pPr indent="-310832" lvl="1" marL="914400" rtl="0" algn="l">
              <a:spcBef>
                <a:spcPts val="0"/>
              </a:spcBef>
              <a:spcAft>
                <a:spcPts val="0"/>
              </a:spcAft>
              <a:buSzPct val="77777"/>
              <a:buChar char="-"/>
            </a:pPr>
            <a:r>
              <a:rPr lang="en" sz="1800">
                <a:solidFill>
                  <a:srgbClr val="999999"/>
                </a:solidFill>
              </a:rPr>
              <a:t>Implementation of feedback</a:t>
            </a:r>
            <a:endParaRPr sz="1800">
              <a:solidFill>
                <a:srgbClr val="999999"/>
              </a:solidFill>
            </a:endParaRPr>
          </a:p>
          <a:p>
            <a:pPr indent="-310832" lvl="1" marL="914400" rtl="0" algn="l">
              <a:spcBef>
                <a:spcPts val="0"/>
              </a:spcBef>
              <a:spcAft>
                <a:spcPts val="0"/>
              </a:spcAft>
              <a:buSzPct val="77777"/>
              <a:buChar char="-"/>
            </a:pPr>
            <a:r>
              <a:rPr lang="en" sz="1800">
                <a:solidFill>
                  <a:srgbClr val="999999"/>
                </a:solidFill>
              </a:rPr>
              <a:t>Sharing application with friends to get additional feedback</a:t>
            </a:r>
            <a:endParaRPr/>
          </a:p>
          <a:p>
            <a:pPr indent="-334327" lvl="0" marL="457200" rtl="0" algn="l">
              <a:spcBef>
                <a:spcPts val="0"/>
              </a:spcBef>
              <a:spcAft>
                <a:spcPts val="0"/>
              </a:spcAft>
              <a:buSzPct val="100000"/>
              <a:buChar char="-"/>
            </a:pPr>
            <a:r>
              <a:rPr lang="en">
                <a:solidFill>
                  <a:srgbClr val="999999"/>
                </a:solidFill>
              </a:rPr>
              <a:t>11/7/2022: Third meeting with client</a:t>
            </a:r>
            <a:endParaRPr>
              <a:solidFill>
                <a:srgbClr val="999999"/>
              </a:solidFill>
            </a:endParaRPr>
          </a:p>
          <a:p>
            <a:pPr indent="-310832" lvl="1" marL="914400" rtl="0" algn="l">
              <a:spcBef>
                <a:spcPts val="0"/>
              </a:spcBef>
              <a:spcAft>
                <a:spcPts val="0"/>
              </a:spcAft>
              <a:buSzPct val="77777"/>
              <a:buChar char="-"/>
            </a:pPr>
            <a:r>
              <a:rPr lang="en" sz="1800">
                <a:solidFill>
                  <a:srgbClr val="999999"/>
                </a:solidFill>
              </a:rPr>
              <a:t>Walkthrough of application</a:t>
            </a:r>
            <a:endParaRPr sz="1800">
              <a:solidFill>
                <a:srgbClr val="999999"/>
              </a:solidFill>
            </a:endParaRPr>
          </a:p>
          <a:p>
            <a:pPr indent="-334327" lvl="0" marL="457200" rtl="0" algn="l">
              <a:spcBef>
                <a:spcPts val="0"/>
              </a:spcBef>
              <a:spcAft>
                <a:spcPts val="0"/>
              </a:spcAft>
              <a:buClr>
                <a:srgbClr val="999999"/>
              </a:buClr>
              <a:buSzPct val="100000"/>
              <a:buChar char="-"/>
            </a:pPr>
            <a:r>
              <a:rPr lang="en">
                <a:solidFill>
                  <a:srgbClr val="999999"/>
                </a:solidFill>
              </a:rPr>
              <a:t>11/29/2022: Final version of application done</a:t>
            </a:r>
            <a:endParaRPr>
              <a:solidFill>
                <a:srgbClr val="999999"/>
              </a:solidFill>
            </a:endParaRPr>
          </a:p>
          <a:p>
            <a:pPr indent="-334327" lvl="0" marL="457200" rtl="0" algn="l">
              <a:spcBef>
                <a:spcPts val="0"/>
              </a:spcBef>
              <a:spcAft>
                <a:spcPts val="0"/>
              </a:spcAft>
              <a:buClr>
                <a:srgbClr val="999999"/>
              </a:buClr>
              <a:buSzPct val="100000"/>
              <a:buChar char="-"/>
            </a:pPr>
            <a:r>
              <a:rPr lang="en"/>
              <a:t>12/5/2022: Final demonstration of application to clients</a:t>
            </a:r>
            <a:endParaRPr/>
          </a:p>
          <a:p>
            <a:pPr indent="0" lvl="0" marL="0" rtl="0" algn="l">
              <a:spcBef>
                <a:spcPts val="1200"/>
              </a:spcBef>
              <a:spcAft>
                <a:spcPts val="1200"/>
              </a:spcAft>
              <a:buNone/>
            </a:pPr>
            <a:r>
              <a:t/>
            </a:r>
            <a:endParaRPr/>
          </a:p>
        </p:txBody>
      </p:sp>
      <p:pic>
        <p:nvPicPr>
          <p:cNvPr id="138" name="Google Shape;138;p30"/>
          <p:cNvPicPr preferRelativeResize="0"/>
          <p:nvPr/>
        </p:nvPicPr>
        <p:blipFill rotWithShape="1">
          <a:blip r:embed="rId3">
            <a:alphaModFix/>
          </a:blip>
          <a:srcRect b="2940" l="22292" r="25156" t="0"/>
          <a:stretch/>
        </p:blipFill>
        <p:spPr>
          <a:xfrm>
            <a:off x="6398400" y="3334125"/>
            <a:ext cx="2617175" cy="1611225"/>
          </a:xfrm>
          <a:prstGeom prst="rect">
            <a:avLst/>
          </a:prstGeom>
          <a:noFill/>
          <a:ln>
            <a:noFill/>
          </a:ln>
        </p:spPr>
      </p:pic>
      <p:sp>
        <p:nvSpPr>
          <p:cNvPr id="139" name="Google Shape;139;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Overall Timeline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What’s Done: Back-End UML Diagram</a:t>
            </a:r>
            <a:endParaRPr/>
          </a:p>
          <a:p>
            <a:pPr indent="0" lvl="0" marL="0" rtl="0" algn="l">
              <a:spcBef>
                <a:spcPts val="0"/>
              </a:spcBef>
              <a:spcAft>
                <a:spcPts val="0"/>
              </a:spcAft>
              <a:buNone/>
            </a:pPr>
            <a:r>
              <a:t/>
            </a:r>
            <a:endParaRPr/>
          </a:p>
        </p:txBody>
      </p:sp>
      <p:pic>
        <p:nvPicPr>
          <p:cNvPr id="145" name="Google Shape;145;p31"/>
          <p:cNvPicPr preferRelativeResize="0"/>
          <p:nvPr/>
        </p:nvPicPr>
        <p:blipFill>
          <a:blip r:embed="rId3">
            <a:alphaModFix/>
          </a:blip>
          <a:stretch>
            <a:fillRect/>
          </a:stretch>
        </p:blipFill>
        <p:spPr>
          <a:xfrm>
            <a:off x="1180625" y="1017725"/>
            <a:ext cx="6676450" cy="38219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What’s Done: Choose a Database</a:t>
            </a:r>
            <a:endParaRPr/>
          </a:p>
        </p:txBody>
      </p:sp>
      <p:sp>
        <p:nvSpPr>
          <p:cNvPr id="151" name="Google Shape;151;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Can compare scanned food ingredients to ingredients relevant to allergen</a:t>
            </a:r>
            <a:endParaRPr/>
          </a:p>
          <a:p>
            <a:pPr indent="-342900" lvl="0" marL="457200" rtl="0" algn="l">
              <a:spcBef>
                <a:spcPts val="0"/>
              </a:spcBef>
              <a:spcAft>
                <a:spcPts val="0"/>
              </a:spcAft>
              <a:buSzPts val="1800"/>
              <a:buChar char="●"/>
            </a:pPr>
            <a:r>
              <a:rPr lang="en"/>
              <a:t>Same database throughout project</a:t>
            </a:r>
            <a:endParaRPr/>
          </a:p>
          <a:p>
            <a:pPr indent="-342900" lvl="0" marL="457200" rtl="0" algn="l">
              <a:spcBef>
                <a:spcPts val="0"/>
              </a:spcBef>
              <a:spcAft>
                <a:spcPts val="0"/>
              </a:spcAft>
              <a:buSzPts val="1800"/>
              <a:buChar char="●"/>
            </a:pPr>
            <a:r>
              <a:rPr lang="en"/>
              <a:t>Why we chose this database</a:t>
            </a:r>
            <a:endParaRPr/>
          </a:p>
          <a:p>
            <a:pPr indent="-323850" lvl="1" marL="914400" rtl="0" algn="l">
              <a:spcBef>
                <a:spcPts val="0"/>
              </a:spcBef>
              <a:spcAft>
                <a:spcPts val="0"/>
              </a:spcAft>
              <a:buSzPts val="1500"/>
              <a:buChar char="○"/>
            </a:pPr>
            <a:r>
              <a:rPr lang="en" sz="1500"/>
              <a:t>Open source and collaborative</a:t>
            </a:r>
            <a:endParaRPr sz="1500"/>
          </a:p>
          <a:p>
            <a:pPr indent="-323850" lvl="1" marL="914400" rtl="0" algn="l">
              <a:spcBef>
                <a:spcPts val="0"/>
              </a:spcBef>
              <a:spcAft>
                <a:spcPts val="0"/>
              </a:spcAft>
              <a:buSzPts val="1500"/>
              <a:buChar char="○"/>
            </a:pPr>
            <a:r>
              <a:rPr lang="en" sz="1500"/>
              <a:t>Constantly updating with new food that users find and want to add</a:t>
            </a:r>
            <a:endParaRPr sz="1500"/>
          </a:p>
          <a:p>
            <a:pPr indent="-323850" lvl="1" marL="914400" rtl="0" algn="l">
              <a:spcBef>
                <a:spcPts val="0"/>
              </a:spcBef>
              <a:spcAft>
                <a:spcPts val="0"/>
              </a:spcAft>
              <a:buSzPts val="1500"/>
              <a:buChar char="○"/>
            </a:pPr>
            <a:r>
              <a:rPr lang="en" sz="1500"/>
              <a:t>Available in many different formats (MongoDB dump, JSONL, and CSV) so we have choices on how we want to access and query this data</a:t>
            </a:r>
            <a:endParaRPr sz="1500"/>
          </a:p>
          <a:p>
            <a:pPr indent="0" lvl="0" marL="914400" rtl="0" algn="l">
              <a:spcBef>
                <a:spcPts val="120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Implementation Simplified</a:t>
            </a:r>
            <a:endParaRPr/>
          </a:p>
        </p:txBody>
      </p:sp>
      <p:sp>
        <p:nvSpPr>
          <p:cNvPr id="157" name="Google Shape;157;p3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04800" lvl="0" marL="914400" rtl="0" algn="l">
              <a:lnSpc>
                <a:spcPct val="150000"/>
              </a:lnSpc>
              <a:spcBef>
                <a:spcPts val="1000"/>
              </a:spcBef>
              <a:spcAft>
                <a:spcPts val="0"/>
              </a:spcAft>
              <a:buClr>
                <a:srgbClr val="000000"/>
              </a:buClr>
              <a:buSzPts val="1200"/>
              <a:buFont typeface="Times New Roman"/>
              <a:buAutoNum type="arabicPeriod"/>
            </a:pPr>
            <a:r>
              <a:rPr lang="en" sz="1200">
                <a:solidFill>
                  <a:srgbClr val="000000"/>
                </a:solidFill>
                <a:latin typeface="Times New Roman"/>
                <a:ea typeface="Times New Roman"/>
                <a:cs typeface="Times New Roman"/>
                <a:sym typeface="Times New Roman"/>
              </a:rPr>
              <a:t>Get the product name from the barcode user took a picture of</a:t>
            </a:r>
            <a:endParaRPr sz="1200">
              <a:solidFill>
                <a:srgbClr val="000000"/>
              </a:solidFill>
              <a:latin typeface="Times New Roman"/>
              <a:ea typeface="Times New Roman"/>
              <a:cs typeface="Times New Roman"/>
              <a:sym typeface="Times New Roman"/>
            </a:endParaRPr>
          </a:p>
          <a:p>
            <a:pPr indent="-304800" lvl="0" marL="914400" rtl="0" algn="l">
              <a:lnSpc>
                <a:spcPct val="150000"/>
              </a:lnSpc>
              <a:spcBef>
                <a:spcPts val="0"/>
              </a:spcBef>
              <a:spcAft>
                <a:spcPts val="0"/>
              </a:spcAft>
              <a:buClr>
                <a:srgbClr val="000000"/>
              </a:buClr>
              <a:buSzPts val="1200"/>
              <a:buFont typeface="Times New Roman"/>
              <a:buAutoNum type="arabicPeriod"/>
            </a:pPr>
            <a:r>
              <a:rPr lang="en" sz="1200">
                <a:solidFill>
                  <a:srgbClr val="000000"/>
                </a:solidFill>
                <a:latin typeface="Times New Roman"/>
                <a:ea typeface="Times New Roman"/>
                <a:cs typeface="Times New Roman"/>
                <a:sym typeface="Times New Roman"/>
              </a:rPr>
              <a:t>Parse the database for the specific food item</a:t>
            </a:r>
            <a:endParaRPr sz="1200">
              <a:solidFill>
                <a:srgbClr val="000000"/>
              </a:solidFill>
              <a:latin typeface="Times New Roman"/>
              <a:ea typeface="Times New Roman"/>
              <a:cs typeface="Times New Roman"/>
              <a:sym typeface="Times New Roman"/>
            </a:endParaRPr>
          </a:p>
          <a:p>
            <a:pPr indent="-304800" lvl="0" marL="914400" rtl="0" algn="l">
              <a:lnSpc>
                <a:spcPct val="150000"/>
              </a:lnSpc>
              <a:spcBef>
                <a:spcPts val="0"/>
              </a:spcBef>
              <a:spcAft>
                <a:spcPts val="0"/>
              </a:spcAft>
              <a:buClr>
                <a:srgbClr val="000000"/>
              </a:buClr>
              <a:buSzPts val="1200"/>
              <a:buFont typeface="Times New Roman"/>
              <a:buAutoNum type="arabicPeriod"/>
            </a:pPr>
            <a:r>
              <a:rPr lang="en" sz="1200">
                <a:solidFill>
                  <a:srgbClr val="000000"/>
                </a:solidFill>
                <a:latin typeface="Times New Roman"/>
                <a:ea typeface="Times New Roman"/>
                <a:cs typeface="Times New Roman"/>
                <a:sym typeface="Times New Roman"/>
              </a:rPr>
              <a:t>Retrieve the JSON object associated with the food containing all of its ingredients</a:t>
            </a:r>
            <a:endParaRPr sz="1200">
              <a:solidFill>
                <a:srgbClr val="000000"/>
              </a:solidFill>
              <a:latin typeface="Times New Roman"/>
              <a:ea typeface="Times New Roman"/>
              <a:cs typeface="Times New Roman"/>
              <a:sym typeface="Times New Roman"/>
            </a:endParaRPr>
          </a:p>
          <a:p>
            <a:pPr indent="-304800" lvl="0" marL="914400" rtl="0" algn="l">
              <a:lnSpc>
                <a:spcPct val="150000"/>
              </a:lnSpc>
              <a:spcBef>
                <a:spcPts val="0"/>
              </a:spcBef>
              <a:spcAft>
                <a:spcPts val="0"/>
              </a:spcAft>
              <a:buClr>
                <a:srgbClr val="000000"/>
              </a:buClr>
              <a:buSzPts val="1200"/>
              <a:buFont typeface="Times New Roman"/>
              <a:buAutoNum type="arabicPeriod"/>
            </a:pPr>
            <a:r>
              <a:rPr lang="en" sz="1200">
                <a:solidFill>
                  <a:srgbClr val="000000"/>
                </a:solidFill>
                <a:latin typeface="Times New Roman"/>
                <a:ea typeface="Times New Roman"/>
                <a:cs typeface="Times New Roman"/>
                <a:sym typeface="Times New Roman"/>
              </a:rPr>
              <a:t>Compare the ingredients to the list of user allergies</a:t>
            </a:r>
            <a:endParaRPr sz="1200">
              <a:solidFill>
                <a:srgbClr val="000000"/>
              </a:solidFill>
              <a:latin typeface="Times New Roman"/>
              <a:ea typeface="Times New Roman"/>
              <a:cs typeface="Times New Roman"/>
              <a:sym typeface="Times New Roman"/>
            </a:endParaRPr>
          </a:p>
          <a:p>
            <a:pPr indent="-304800" lvl="0" marL="914400" rtl="0" algn="l">
              <a:lnSpc>
                <a:spcPct val="150000"/>
              </a:lnSpc>
              <a:spcBef>
                <a:spcPts val="0"/>
              </a:spcBef>
              <a:spcAft>
                <a:spcPts val="0"/>
              </a:spcAft>
              <a:buClr>
                <a:srgbClr val="000000"/>
              </a:buClr>
              <a:buSzPts val="1200"/>
              <a:buFont typeface="Times New Roman"/>
              <a:buAutoNum type="arabicPeriod"/>
            </a:pPr>
            <a:r>
              <a:rPr lang="en" sz="1200">
                <a:solidFill>
                  <a:srgbClr val="000000"/>
                </a:solidFill>
                <a:latin typeface="Times New Roman"/>
                <a:ea typeface="Times New Roman"/>
                <a:cs typeface="Times New Roman"/>
                <a:sym typeface="Times New Roman"/>
              </a:rPr>
              <a:t>Decide whether the scanned food is safe for the user</a:t>
            </a:r>
            <a:endParaRPr/>
          </a:p>
        </p:txBody>
      </p:sp>
      <p:pic>
        <p:nvPicPr>
          <p:cNvPr id="158" name="Google Shape;158;p33"/>
          <p:cNvPicPr preferRelativeResize="0"/>
          <p:nvPr/>
        </p:nvPicPr>
        <p:blipFill>
          <a:blip r:embed="rId3">
            <a:alphaModFix/>
          </a:blip>
          <a:stretch>
            <a:fillRect/>
          </a:stretch>
        </p:blipFill>
        <p:spPr>
          <a:xfrm>
            <a:off x="186325" y="2927700"/>
            <a:ext cx="4552950" cy="1524000"/>
          </a:xfrm>
          <a:prstGeom prst="rect">
            <a:avLst/>
          </a:prstGeom>
          <a:noFill/>
          <a:ln>
            <a:noFill/>
          </a:ln>
        </p:spPr>
      </p:pic>
      <p:pic>
        <p:nvPicPr>
          <p:cNvPr id="159" name="Google Shape;159;p33"/>
          <p:cNvPicPr preferRelativeResize="0"/>
          <p:nvPr/>
        </p:nvPicPr>
        <p:blipFill>
          <a:blip r:embed="rId4">
            <a:alphaModFix/>
          </a:blip>
          <a:stretch>
            <a:fillRect/>
          </a:stretch>
        </p:blipFill>
        <p:spPr>
          <a:xfrm>
            <a:off x="4858500" y="2927700"/>
            <a:ext cx="4200300" cy="1524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