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3" r:id="rId2"/>
    <p:sldId id="257" r:id="rId3"/>
    <p:sldId id="267" r:id="rId4"/>
    <p:sldId id="268" r:id="rId5"/>
    <p:sldId id="258" r:id="rId6"/>
    <p:sldId id="265" r:id="rId7"/>
    <p:sldId id="273" r:id="rId8"/>
    <p:sldId id="260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9E4642A9-4084-E748-B320-936A8B0A6296}">
          <p14:sldIdLst>
            <p14:sldId id="263"/>
            <p14:sldId id="257"/>
            <p14:sldId id="267"/>
            <p14:sldId id="268"/>
            <p14:sldId id="258"/>
            <p14:sldId id="265"/>
            <p14:sldId id="273"/>
            <p14:sldId id="260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9E9"/>
    <a:srgbClr val="FF6600"/>
    <a:srgbClr val="F7901E"/>
    <a:srgbClr val="8B1E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00" autoAdjust="0"/>
    <p:restoredTop sz="50690"/>
  </p:normalViewPr>
  <p:slideViewPr>
    <p:cSldViewPr snapToGrid="0" snapToObjects="1">
      <p:cViewPr varScale="1">
        <p:scale>
          <a:sx n="95" d="100"/>
          <a:sy n="95" d="100"/>
        </p:scale>
        <p:origin x="200" y="3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5" d="100"/>
        <a:sy n="155" d="100"/>
      </p:scale>
      <p:origin x="0" y="0"/>
    </p:cViewPr>
  </p:sorterViewPr>
  <p:notesViewPr>
    <p:cSldViewPr snapToGrid="0" snapToObjects="1">
      <p:cViewPr varScale="1">
        <p:scale>
          <a:sx n="164" d="100"/>
          <a:sy n="164" d="100"/>
        </p:scale>
        <p:origin x="1480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1DB6698-9F7C-3646-A26D-95E454953F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CCC1AF-BE92-9C4D-B80F-42521DC709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C2BE1-7593-874D-A54B-2DAF88AB4460}" type="datetimeFigureOut">
              <a:rPr lang="en-US" smtClean="0"/>
              <a:t>4/13/20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B89AE0-B5B4-A840-8B32-F59C1FA1F10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16377F-BE6A-DE44-88D8-0DBDD13263E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111589-3224-1047-8D9B-D54F751FA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5923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4-14T14:50:50.8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D444C4-D241-AB44-A8B2-A67FC57DD99A}" type="datetimeFigureOut">
              <a:rPr lang="en-US" smtClean="0"/>
              <a:t>4/13/20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AC6CA-3C20-4146-82D0-CD1C76E77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870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petersuber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2688/f1000research.8460.3" TargetMode="External"/><Relationship Id="rId3" Type="http://schemas.openxmlformats.org/officeDocument/2006/relationships/hyperlink" Target="https://doi.org/10.7717/peerj.3853" TargetMode="External"/><Relationship Id="rId7" Type="http://schemas.openxmlformats.org/officeDocument/2006/relationships/hyperlink" Target="https://scholar.google.com/scholar_lookup?title=The%20business%20of%20academic%20publishing&amp;author=McGuigan&amp;publication_year=2008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scholar.google.com/scholar_lookup?title=Open%20access%20archiving:%20the%20fast%20track%20to%20building%20research%20capacity%20in%20developing%20countries&amp;author=Chan&amp;publication_year=2005" TargetMode="External"/><Relationship Id="rId5" Type="http://schemas.openxmlformats.org/officeDocument/2006/relationships/hyperlink" Target="https://doi.org/10.1371/journal.pone.0013636" TargetMode="External"/><Relationship Id="rId4" Type="http://schemas.openxmlformats.org/officeDocument/2006/relationships/hyperlink" Target="https://doi.org/10.1007/s11192-015-1589-3" TargetMode="Externa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nuccore/MN908947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biorxiv.org/content/10.1101/2020.01.22.915660v1" TargetMode="External"/><Relationship Id="rId5" Type="http://schemas.openxmlformats.org/officeDocument/2006/relationships/hyperlink" Target="https://redlands.libanswers.com/faq/135794" TargetMode="External"/><Relationship Id="rId4" Type="http://schemas.openxmlformats.org/officeDocument/2006/relationships/hyperlink" Target="https://www.ncbi.nlm.nih.gov/genbank/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oaspa.org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oaspa.org/membership/code-of-conduct/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303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cherus Grotesque Bold"/>
              </a:rPr>
              <a:t>It’s about the information life cycle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What we’re talking about today and maybe all semester:</a:t>
            </a:r>
          </a:p>
          <a:p>
            <a:pPr lvl="1"/>
            <a:r>
              <a:rPr lang="en-US" dirty="0"/>
              <a:t>Discovery: research</a:t>
            </a:r>
          </a:p>
          <a:p>
            <a:pPr lvl="2"/>
            <a:r>
              <a:rPr lang="en-US" dirty="0"/>
              <a:t>Open Access, Creative Commons</a:t>
            </a:r>
          </a:p>
          <a:p>
            <a:pPr lvl="1"/>
            <a:r>
              <a:rPr lang="en-US" dirty="0"/>
              <a:t>Create</a:t>
            </a:r>
          </a:p>
          <a:p>
            <a:pPr lvl="2"/>
            <a:r>
              <a:rPr lang="en-US" dirty="0"/>
              <a:t>Copyright, fair use</a:t>
            </a:r>
          </a:p>
          <a:p>
            <a:pPr lvl="1"/>
            <a:r>
              <a:rPr lang="en-US" dirty="0"/>
              <a:t>Evaluate: peer review, quality control</a:t>
            </a: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Blind and open, (preprint) repositories</a:t>
            </a:r>
          </a:p>
          <a:p>
            <a:pPr lvl="1"/>
            <a:r>
              <a:rPr lang="en-US" dirty="0"/>
              <a:t>Disseminate: publish</a:t>
            </a:r>
          </a:p>
          <a:p>
            <a:pPr lvl="2"/>
            <a:r>
              <a:rPr lang="en-US" dirty="0"/>
              <a:t>Journals, monographs, </a:t>
            </a:r>
          </a:p>
          <a:p>
            <a:pPr lvl="1"/>
            <a:r>
              <a:rPr lang="en-US" dirty="0"/>
              <a:t>Preserve</a:t>
            </a:r>
          </a:p>
          <a:p>
            <a:pPr lvl="2"/>
            <a:r>
              <a:rPr lang="en-US" dirty="0"/>
              <a:t>Standard, open formats (PDF not MSWord)</a:t>
            </a:r>
          </a:p>
          <a:p>
            <a:pPr lvl="2"/>
            <a:r>
              <a:rPr lang="en-US" dirty="0"/>
              <a:t>And because it’s preserved, it’s discoverable and accessible—and the cycle begins again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43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1"/>
                </a:solidFill>
                <a:latin typeface="Times"/>
                <a:cs typeface="Times"/>
              </a:rPr>
              <a:t>OA is different things to different people, but broadly speaking it means public access.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tx1"/>
              </a:solidFill>
              <a:latin typeface="Times"/>
              <a:cs typeface="Time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1"/>
                </a:solidFill>
                <a:latin typeface="Times"/>
                <a:cs typeface="Times"/>
              </a:rPr>
              <a:t>A formal definition “literature that is ….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1"/>
                </a:solidFill>
                <a:latin typeface="Times"/>
                <a:cs typeface="Times"/>
              </a:rPr>
              <a:t>	</a:t>
            </a:r>
            <a:r>
              <a:rPr lang="en-US" dirty="0">
                <a:latin typeface="Acherus Grotesque Medium" panose="02000505000000020004" pitchFamily="2" charset="77"/>
                <a:ea typeface="Helvetica Neue" panose="02000503000000020004" pitchFamily="2" charset="0"/>
                <a:cs typeface="Helvetica Neue" panose="02000503000000020004" pitchFamily="2" charset="0"/>
              </a:rPr>
              <a:t>What makes it possible is the internet and the consent of the author or copyright-holder. </a:t>
            </a:r>
            <a:endParaRPr lang="en-US" sz="1200" dirty="0">
              <a:solidFill>
                <a:schemeClr val="tx1"/>
              </a:solidFill>
              <a:latin typeface="Times"/>
              <a:cs typeface="Time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tx1"/>
              </a:solidFill>
              <a:latin typeface="Times"/>
              <a:cs typeface="Time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1"/>
                </a:solidFill>
                <a:latin typeface="Times"/>
                <a:cs typeface="Times"/>
              </a:rPr>
              <a:t>(“A Very Brief Introduction to Open Access”  by </a:t>
            </a:r>
            <a:r>
              <a:rPr lang="en-US" sz="1200" u="sng" dirty="0">
                <a:solidFill>
                  <a:schemeClr val="tx1"/>
                </a:solidFill>
                <a:latin typeface="Times"/>
                <a:cs typeface="Times"/>
                <a:hlinkClick r:id="rId3"/>
              </a:rPr>
              <a:t>Peter Suber</a:t>
            </a:r>
            <a:r>
              <a:rPr lang="en-US" sz="1200" dirty="0">
                <a:solidFill>
                  <a:schemeClr val="tx1"/>
                </a:solidFill>
                <a:latin typeface="Times"/>
                <a:cs typeface="Times"/>
              </a:rPr>
              <a:t> http://</a:t>
            </a:r>
            <a:r>
              <a:rPr lang="en-US" sz="1200" dirty="0" err="1">
                <a:solidFill>
                  <a:schemeClr val="tx1"/>
                </a:solidFill>
                <a:latin typeface="Times"/>
                <a:cs typeface="Times"/>
              </a:rPr>
              <a:t>legacy.earlham.edu</a:t>
            </a:r>
            <a:r>
              <a:rPr lang="en-US" sz="1200" dirty="0">
                <a:solidFill>
                  <a:schemeClr val="tx1"/>
                </a:solidFill>
                <a:latin typeface="Times"/>
                <a:cs typeface="Times"/>
              </a:rPr>
              <a:t>/~peters/</a:t>
            </a:r>
            <a:r>
              <a:rPr lang="en-US" sz="1200" dirty="0" err="1">
                <a:solidFill>
                  <a:schemeClr val="tx1"/>
                </a:solidFill>
                <a:latin typeface="Times"/>
                <a:cs typeface="Times"/>
              </a:rPr>
              <a:t>fos</a:t>
            </a:r>
            <a:r>
              <a:rPr lang="en-US" sz="1200" dirty="0">
                <a:solidFill>
                  <a:schemeClr val="tx1"/>
                </a:solidFill>
                <a:latin typeface="Times"/>
                <a:cs typeface="Times"/>
              </a:rPr>
              <a:t>/</a:t>
            </a:r>
            <a:r>
              <a:rPr lang="en-US" sz="1200" dirty="0" err="1">
                <a:solidFill>
                  <a:schemeClr val="tx1"/>
                </a:solidFill>
                <a:latin typeface="Times"/>
                <a:cs typeface="Times"/>
              </a:rPr>
              <a:t>brief.htm</a:t>
            </a:r>
            <a:r>
              <a:rPr lang="en-US" sz="1200" dirty="0">
                <a:solidFill>
                  <a:schemeClr val="tx1"/>
                </a:solidFill>
                <a:latin typeface="Times"/>
                <a:cs typeface="Times"/>
              </a:rPr>
              <a:t>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tx1"/>
              </a:solidFill>
              <a:latin typeface="Times"/>
              <a:cs typeface="Time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1"/>
                </a:solidFill>
                <a:latin typeface="Times"/>
                <a:cs typeface="Times"/>
              </a:rPr>
              <a:t>How is Gold OA paid for? Coming: business models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108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Acherus Grotesque Bold"/>
              </a:rPr>
              <a:t>For students</a:t>
            </a:r>
            <a:r>
              <a:rPr lang="en-US" sz="1000" dirty="0">
                <a:latin typeface="Acherus Grotesque Bold"/>
              </a:rPr>
              <a:t> OA means being able to access scholarly literature online without paying fees to read an article.</a:t>
            </a:r>
            <a:br>
              <a:rPr lang="en-US" sz="1000" dirty="0">
                <a:latin typeface="Acherus Grotesque Bold"/>
              </a:rPr>
            </a:br>
            <a:r>
              <a:rPr lang="en-US" sz="1000" b="1" dirty="0">
                <a:latin typeface="Acherus Grotesque Bold"/>
              </a:rPr>
              <a:t>For alumni</a:t>
            </a:r>
            <a:r>
              <a:rPr lang="en-US" sz="1000" dirty="0">
                <a:latin typeface="Acherus Grotesque Bold"/>
              </a:rPr>
              <a:t> OA means not losing access to online, scholarly literature once you've graduated.</a:t>
            </a:r>
            <a:br>
              <a:rPr lang="en-US" sz="1000" dirty="0">
                <a:latin typeface="Acherus Grotesque Bold"/>
              </a:rPr>
            </a:br>
            <a:r>
              <a:rPr lang="en-US" sz="1000" b="1" dirty="0">
                <a:latin typeface="Acherus Grotesque Bold"/>
              </a:rPr>
              <a:t>For authors</a:t>
            </a:r>
            <a:r>
              <a:rPr lang="en-US" sz="1000" dirty="0">
                <a:latin typeface="Acherus Grotesque Bold"/>
              </a:rPr>
              <a:t> OA means opting to remove barriers that inhibit scholarly communication (i.e., Creative Commons licenses), and wrestling with costs and uncertainties that come with using newer business models.</a:t>
            </a:r>
            <a:br>
              <a:rPr lang="en-US" sz="1000" dirty="0">
                <a:latin typeface="Acherus Grotesque Bold"/>
              </a:rPr>
            </a:br>
            <a:r>
              <a:rPr lang="en-US" sz="1000" b="1" dirty="0">
                <a:latin typeface="Acherus Grotesque Bold"/>
              </a:rPr>
              <a:t>For the world</a:t>
            </a:r>
            <a:r>
              <a:rPr lang="en-US" sz="1000" dirty="0">
                <a:latin typeface="Acherus Grotesque Bold"/>
              </a:rPr>
              <a:t> OA means barrier-free access to information leading to research collaborations that promote discoveries.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Strasser C,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Khare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E. (2017) Estimated effects of implementing an open access policy for grantees at a private foundation.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PeerJ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5:e3853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https://doi.org/10.7717/peerj.3853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Wang X, Liu C, Mao W, Fang Z.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The open access advantage considering citation, article usage and social media attention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Scientometrics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103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(2):555-564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Gargouri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Y,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Hajjem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C,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Larivière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V, Gingras Y,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Carr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L, Brody T,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Harnad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S.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2010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Self-Selected or mandated, open access increases citation impact for higher quality research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PLOS ONE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(10):e13636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Chan L,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Kirsop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B, Arunachalam S.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2005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  <a:hlinkClick r:id="rId6" invalidUrl="https://scholar.google.com/scholar_lookup?title=Open access archiving: the fast track to building research capacity in developing countries&amp;author=Chan&amp;publication_year=2005"/>
              </a:rPr>
              <a:t>Open access archiving: the fast track to building research capacity in developing countries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Science and Development Network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Epub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ahead of print Feb 11 2005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McGuigan G, Russell RD.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2008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  <a:hlinkClick r:id="rId7" invalidUrl="https://scholar.google.com/scholar_lookup?title=The business of academic publishing&amp;author=McGuigan&amp;publication_year=2008"/>
              </a:rPr>
              <a:t>The business of academic publishing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Electronic Journal of Academic and Special Librarianship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(3):mcguigan_g01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Tennant JP, Waldner F, Jacques DC,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Masuzzo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P,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Collister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LB,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Hartgerink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C.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The academic, economic and societal impacts of open access: an evidence-based review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F1000Research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Article 632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1400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Just 3 weeks </a:t>
            </a:r>
          </a:p>
          <a:p>
            <a:r>
              <a:rPr lang="en-US" dirty="0"/>
              <a:t>Dec. 31, 2019: WHO learns of Wuhan's string of pneumonia-like cases </a:t>
            </a:r>
          </a:p>
          <a:p>
            <a:r>
              <a:rPr lang="en-US" b="1" dirty="0"/>
              <a:t>Jan. 10, 2020</a:t>
            </a:r>
            <a:r>
              <a:rPr lang="en-US" dirty="0"/>
              <a:t>: Researchers in China release the </a:t>
            </a:r>
            <a:r>
              <a:rPr lang="en-US" dirty="0">
                <a:hlinkClick r:id="rId3"/>
              </a:rPr>
              <a:t>genomic sequence of the Wuhan coronavirus</a:t>
            </a:r>
            <a:r>
              <a:rPr lang="en-US" dirty="0"/>
              <a:t> to </a:t>
            </a:r>
            <a:r>
              <a:rPr lang="en-US" dirty="0">
                <a:hlinkClick r:id="rId4"/>
              </a:rPr>
              <a:t>GenBank</a:t>
            </a:r>
            <a:r>
              <a:rPr lang="en-US" dirty="0"/>
              <a:t>, an OA repository and DB from NIH. </a:t>
            </a:r>
          </a:p>
          <a:p>
            <a:r>
              <a:rPr lang="en-US" b="1" dirty="0"/>
              <a:t>Jan. 11</a:t>
            </a:r>
            <a:r>
              <a:rPr lang="en-US" dirty="0"/>
              <a:t>: Andrew </a:t>
            </a:r>
            <a:r>
              <a:rPr lang="en-US" dirty="0" err="1"/>
              <a:t>Mesecar</a:t>
            </a:r>
            <a:r>
              <a:rPr lang="en-US" dirty="0"/>
              <a:t>, biology professor at Purdue, redirects his lab to analyze the DNA sequence; scientists from NIH's Rocky Mountain Laboratories in Montana takes steps to study the sequence in their labs. </a:t>
            </a:r>
          </a:p>
          <a:p>
            <a:r>
              <a:rPr lang="en-US" b="1" dirty="0"/>
              <a:t>January 22</a:t>
            </a:r>
            <a:r>
              <a:rPr lang="en-US" dirty="0"/>
              <a:t>: NIH scientists publish a </a:t>
            </a:r>
            <a:r>
              <a:rPr lang="en-US" dirty="0">
                <a:hlinkClick r:id="rId5"/>
              </a:rPr>
              <a:t>preprint</a:t>
            </a:r>
            <a:r>
              <a:rPr lang="en-US" dirty="0"/>
              <a:t> of their </a:t>
            </a:r>
            <a:r>
              <a:rPr lang="en-US" dirty="0">
                <a:hlinkClick r:id="rId6"/>
              </a:rPr>
              <a:t>analysis</a:t>
            </a:r>
            <a:r>
              <a:rPr lang="en-US" dirty="0"/>
              <a:t> in </a:t>
            </a:r>
            <a:r>
              <a:rPr lang="en-US" dirty="0" err="1"/>
              <a:t>bioRxiv</a:t>
            </a:r>
            <a:r>
              <a:rPr lang="en-US" dirty="0"/>
              <a:t>, a preprint OA repository. About twelve hours later, scientists in China confirm that analysis.</a:t>
            </a:r>
          </a:p>
          <a:p>
            <a:endParaRPr lang="en-US" dirty="0"/>
          </a:p>
          <a:p>
            <a:r>
              <a:rPr lang="en-US" dirty="0"/>
              <a:t>Paige Mann, STEM Librarian | Scholarly Communications Librarian, U of Redlands (Calif.)</a:t>
            </a:r>
          </a:p>
          <a:p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gisanddata.maps.arcgis.com</a:t>
            </a:r>
            <a:r>
              <a:rPr lang="en-US" dirty="0"/>
              <a:t>/apps/</a:t>
            </a:r>
            <a:r>
              <a:rPr lang="en-US" dirty="0" err="1"/>
              <a:t>opsdashboard</a:t>
            </a:r>
            <a:r>
              <a:rPr lang="en-US" dirty="0"/>
              <a:t>/</a:t>
            </a:r>
            <a:r>
              <a:rPr lang="en-US" dirty="0" err="1"/>
              <a:t>index.html</a:t>
            </a:r>
            <a:r>
              <a:rPr lang="en-US" dirty="0"/>
              <a:t>#/bda7594740fd40299423467b48e9ecf6 in https://</a:t>
            </a:r>
            <a:r>
              <a:rPr lang="en-US" dirty="0" err="1"/>
              <a:t>armacostlibrary.blogspot.com</a:t>
            </a:r>
            <a:r>
              <a:rPr lang="en-US" dirty="0"/>
              <a:t>/2020/01/</a:t>
            </a:r>
            <a:r>
              <a:rPr lang="en-US" dirty="0" err="1"/>
              <a:t>oa-coronavirus.html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620F81-61C3-8049-A866-DF05004CBC0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225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 such thing as a free lunch</a:t>
            </a:r>
          </a:p>
          <a:p>
            <a:endParaRPr lang="en-US" dirty="0"/>
          </a:p>
          <a:p>
            <a:r>
              <a:rPr lang="en-US" dirty="0"/>
              <a:t>New business models </a:t>
            </a:r>
          </a:p>
          <a:p>
            <a:endParaRPr lang="en-US" dirty="0"/>
          </a:p>
          <a:p>
            <a:r>
              <a:rPr lang="en-US" b="1" dirty="0"/>
              <a:t>Subscribe to Open</a:t>
            </a:r>
            <a:r>
              <a:rPr lang="en-US" dirty="0"/>
              <a:t> converts gated access journals to </a:t>
            </a:r>
            <a:r>
              <a:rPr lang="en-US" b="1" dirty="0"/>
              <a:t>open</a:t>
            </a:r>
            <a:r>
              <a:rPr lang="en-US" dirty="0"/>
              <a:t> access (OA) using existing library relationships and payments. Institutions </a:t>
            </a:r>
            <a:r>
              <a:rPr lang="en-US" b="1" dirty="0"/>
              <a:t>subscribe</a:t>
            </a:r>
            <a:r>
              <a:rPr lang="en-US" dirty="0"/>
              <a:t> in the normal fashion and, assuming that sufficient revenue is collected, the journal is published OA.</a:t>
            </a:r>
          </a:p>
          <a:p>
            <a:endParaRPr lang="en-US" dirty="0"/>
          </a:p>
          <a:p>
            <a:r>
              <a:rPr lang="en-US" dirty="0">
                <a:latin typeface="Acherus Grotesque Bold"/>
              </a:rPr>
              <a:t>Submission fees</a:t>
            </a:r>
          </a:p>
          <a:p>
            <a:endParaRPr lang="en-US" dirty="0">
              <a:latin typeface="Acherus Grotesque Bold"/>
            </a:endParaRPr>
          </a:p>
          <a:p>
            <a:r>
              <a:rPr lang="en-US" dirty="0">
                <a:latin typeface="Acherus Grotesque Bold"/>
              </a:rPr>
              <a:t>Transformative agreements: institutions pay to publish their authors works but all can read; authors retain copyright; transparency</a:t>
            </a:r>
          </a:p>
          <a:p>
            <a:endParaRPr lang="en-US" dirty="0">
              <a:latin typeface="Acherus Grotesque Bold"/>
            </a:endParaRPr>
          </a:p>
          <a:p>
            <a:r>
              <a:rPr lang="en-US" dirty="0">
                <a:latin typeface="Acherus Grotesque Bold"/>
              </a:rPr>
              <a:t>APC at VT 2013 $24,000 21 articles supported (28 requests, 25% not approved)</a:t>
            </a:r>
          </a:p>
          <a:p>
            <a:endParaRPr lang="en-US" dirty="0">
              <a:latin typeface="Acherus Grotesque Bold"/>
            </a:endParaRPr>
          </a:p>
          <a:p>
            <a:r>
              <a:rPr lang="en-US" dirty="0">
                <a:latin typeface="Acherus Grotesque Bold"/>
              </a:rPr>
              <a:t>APC at VT 2020 $140,000 143 articles supported (170 requests, 15% not approved) as of April 13, 2040</a:t>
            </a:r>
          </a:p>
          <a:p>
            <a:endParaRPr lang="en-US" dirty="0">
              <a:latin typeface="Acherus Grotesque Bold"/>
            </a:endParaRPr>
          </a:p>
          <a:p>
            <a:r>
              <a:rPr lang="en-US" dirty="0">
                <a:latin typeface="Acherus Grotesque Bold"/>
              </a:rPr>
              <a:t>Everyone currently at VT is eligible (faculty, students, staff)</a:t>
            </a:r>
          </a:p>
          <a:p>
            <a:endParaRPr lang="en-US" dirty="0">
              <a:latin typeface="Acherus Grotesque Bold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825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to qualify for funding:</a:t>
            </a:r>
            <a:r>
              <a:rPr lang="en-US" baseline="0" dirty="0"/>
              <a:t> J</a:t>
            </a:r>
            <a:r>
              <a:rPr lang="en-US" dirty="0"/>
              <a:t>ournal's publisher must be a member of the </a:t>
            </a:r>
            <a:r>
              <a:rPr lang="en-US" dirty="0">
                <a:hlinkClick r:id="rId3"/>
              </a:rPr>
              <a:t>Open Access Scholarly Publishers Association</a:t>
            </a:r>
            <a:r>
              <a:rPr lang="en-US" dirty="0"/>
              <a:t> (OASPA), Committee on Publishing ethics,  or comply with </a:t>
            </a:r>
            <a:r>
              <a:rPr lang="en-US" dirty="0">
                <a:hlinkClick r:id="rId4"/>
              </a:rPr>
              <a:t>OASPA's Code of Conduct</a:t>
            </a:r>
            <a:r>
              <a:rPr lang="en-US" dirty="0"/>
              <a:t>.</a:t>
            </a:r>
            <a:endParaRPr lang="en-US" baseline="0" dirty="0"/>
          </a:p>
          <a:p>
            <a:r>
              <a:rPr lang="en-US" baseline="0" dirty="0"/>
              <a:t>	clear contact info</a:t>
            </a:r>
          </a:p>
          <a:p>
            <a:r>
              <a:rPr lang="en-US" baseline="0" dirty="0"/>
              <a:t>	peer-review</a:t>
            </a:r>
          </a:p>
          <a:p>
            <a:r>
              <a:rPr lang="en-US" baseline="0" dirty="0"/>
              <a:t>	editorial or governing board of recognized experts</a:t>
            </a:r>
          </a:p>
          <a:p>
            <a:r>
              <a:rPr lang="en-US" baseline="0" dirty="0"/>
              <a:t>	clear about fees</a:t>
            </a:r>
          </a:p>
          <a:p>
            <a:r>
              <a:rPr lang="en-US" baseline="0" dirty="0"/>
              <a:t>	markets appropriately</a:t>
            </a:r>
          </a:p>
          <a:p>
            <a:r>
              <a:rPr lang="en-US" baseline="0" dirty="0"/>
              <a:t>	clear copyright license</a:t>
            </a:r>
          </a:p>
          <a:p>
            <a:r>
              <a:rPr lang="en-US" baseline="0" dirty="0"/>
              <a:t>	clear instructions</a:t>
            </a:r>
          </a:p>
          <a:p>
            <a:r>
              <a:rPr lang="en-US" baseline="0" dirty="0"/>
              <a:t>	website has high standards</a:t>
            </a:r>
          </a:p>
          <a:p>
            <a:r>
              <a:rPr lang="en-US" baseline="0" dirty="0"/>
              <a:t>	has a means of reporting misconduct</a:t>
            </a:r>
          </a:p>
          <a:p>
            <a:r>
              <a:rPr lang="en-US" b="0" dirty="0"/>
              <a:t>As of Dec. 31, 2018 we no longer support hybrid OA journals. (In line with international practices and publishers largely double dipping.</a:t>
            </a:r>
          </a:p>
          <a:p>
            <a:r>
              <a:rPr lang="en-US" baseline="0" dirty="0"/>
              <a:t>So far this FY, OASF funded 83% of requests.  Most frequent reason for not funding: </a:t>
            </a:r>
          </a:p>
          <a:p>
            <a:r>
              <a:rPr lang="en-US" baseline="0" dirty="0"/>
              <a:t>	non-qualifying hybrid journals: 84%</a:t>
            </a:r>
          </a:p>
          <a:p>
            <a:r>
              <a:rPr lang="en-US" baseline="0" dirty="0"/>
              <a:t>	other sources of funding: 8%</a:t>
            </a:r>
          </a:p>
          <a:p>
            <a:r>
              <a:rPr lang="en-US" baseline="0" dirty="0"/>
              <a:t>	other: 8% (not immediately OA)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751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6ddff181f1_2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0" name="Google Shape;150;g6ddff181f1_2_9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1" name="Google Shape;151;g6ddff181f1_2_9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93344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515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900540" y="0"/>
            <a:ext cx="9981863" cy="18491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843432" y="2113280"/>
            <a:ext cx="10170008" cy="4744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ctr"/>
          <a:lstStyle/>
          <a:p>
            <a:pPr algn="l">
              <a:lnSpc>
                <a:spcPct val="150000"/>
              </a:lnSpc>
            </a:pP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l="48729" t="-2" r="-46172" b="32720"/>
          <a:stretch/>
        </p:blipFill>
        <p:spPr>
          <a:xfrm flipH="1">
            <a:off x="6406887" y="2823827"/>
            <a:ext cx="5858111" cy="4044719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853440" y="2194560"/>
            <a:ext cx="10005060" cy="4663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7335" y="2191871"/>
            <a:ext cx="9991165" cy="4680697"/>
          </a:xfrm>
          <a:noFill/>
          <a:ln w="12700">
            <a:noFill/>
          </a:ln>
        </p:spPr>
        <p:txBody>
          <a:bodyPr wrap="square" lIns="457200" tIns="182880" rIns="365760" bIns="182880">
            <a:noAutofit/>
          </a:bodyPr>
          <a:lstStyle>
            <a:lvl1pPr marL="0" indent="0" algn="l">
              <a:lnSpc>
                <a:spcPct val="150000"/>
              </a:lnSpc>
              <a:spcAft>
                <a:spcPts val="0"/>
              </a:spcAft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13756"/>
            <a:ext cx="10986247" cy="1080296"/>
          </a:xfrm>
          <a:noFill/>
          <a:ln w="15875">
            <a:noFill/>
          </a:ln>
        </p:spPr>
        <p:txBody>
          <a:bodyPr wrap="square" lIns="1280160" rIns="365760" anchor="ctr" anchorCtr="0">
            <a:normAutofit/>
          </a:bodyPr>
          <a:lstStyle>
            <a:lvl1pPr algn="l">
              <a:defRPr sz="3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alphaModFix amt="28000"/>
          </a:blip>
          <a:srcRect l="48730" t="-2" r="-48730" b="54889"/>
          <a:stretch/>
        </p:blipFill>
        <p:spPr>
          <a:xfrm>
            <a:off x="0" y="5149188"/>
            <a:ext cx="3820160" cy="17233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L-Shape 19"/>
          <p:cNvSpPr/>
          <p:nvPr userDrawn="1"/>
        </p:nvSpPr>
        <p:spPr>
          <a:xfrm rot="5400000">
            <a:off x="639706" y="28745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0" y="6342682"/>
            <a:ext cx="1201269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8DB5FC2-DA8A-584C-8A2B-861F00E092F6}"/>
              </a:ext>
            </a:extLst>
          </p:cNvPr>
          <p:cNvCxnSpPr/>
          <p:nvPr userDrawn="1"/>
        </p:nvCxnSpPr>
        <p:spPr>
          <a:xfrm flipH="1">
            <a:off x="10071179" y="6276977"/>
            <a:ext cx="297332" cy="40516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F6B132AE-BA29-3747-9E6A-B8DFF60AEA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6242" y="6332522"/>
            <a:ext cx="1560791" cy="32516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B151E0F-97A4-F042-9DF1-7F3AD59B42A0}"/>
              </a:ext>
            </a:extLst>
          </p:cNvPr>
          <p:cNvSpPr/>
          <p:nvPr userDrawn="1"/>
        </p:nvSpPr>
        <p:spPr>
          <a:xfrm>
            <a:off x="0" y="0"/>
            <a:ext cx="539827" cy="686901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2618" r="-726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290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solidFill>
            <a:schemeClr val="bg1"/>
          </a:solidFill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-86212" y="5972177"/>
            <a:ext cx="992841" cy="365125"/>
          </a:xfrm>
        </p:spPr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4B9D2B-0802-5A45-AF31-0B5D0FBC14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370188" y="2443438"/>
            <a:ext cx="1560791" cy="32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293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01543"/>
            <a:ext cx="4772025" cy="1440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64160" y="501543"/>
            <a:ext cx="5036185" cy="1440394"/>
          </a:xfrm>
          <a:noFill/>
        </p:spPr>
        <p:txBody>
          <a:bodyPr rIns="640080" anchor="ctr" anchorCtr="0"/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501543"/>
            <a:ext cx="6172200" cy="5359507"/>
          </a:xfrm>
          <a:solidFill>
            <a:schemeClr val="bg1"/>
          </a:solidFill>
        </p:spPr>
        <p:txBody>
          <a:bodyPr tIns="36576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326340"/>
            <a:ext cx="3932237" cy="3542648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L-Shape 7"/>
          <p:cNvSpPr/>
          <p:nvPr userDrawn="1"/>
        </p:nvSpPr>
        <p:spPr>
          <a:xfrm rot="5400000" flipH="1" flipV="1">
            <a:off x="4035909" y="1710858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3931920" y="-10871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8080" y="426720"/>
            <a:ext cx="0" cy="5601637"/>
          </a:xfrm>
          <a:prstGeom prst="line">
            <a:avLst/>
          </a:prstGeom>
          <a:ln w="127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5372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1_Two Conten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/>
          <p:nvPr/>
        </p:nvSpPr>
        <p:spPr>
          <a:xfrm>
            <a:off x="838201" y="302212"/>
            <a:ext cx="9981863" cy="171704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205725" tIns="205725" rIns="68575" bIns="34275" anchor="t" anchorCtr="0">
            <a:no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SzPts val="1400"/>
              <a:buChar char="▪"/>
              <a:defRPr/>
            </a:lvl1pPr>
            <a:lvl2pPr marL="1219170" lvl="1" indent="-423323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SzPts val="1400"/>
              <a:buChar char="▪"/>
              <a:defRPr/>
            </a:lvl2pPr>
            <a:lvl3pPr marL="1828754" lvl="2" indent="-423323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SzPts val="1400"/>
              <a:buChar char="▪"/>
              <a:defRPr/>
            </a:lvl3pPr>
            <a:lvl4pPr marL="2438339" lvl="3" indent="-423323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SzPts val="1400"/>
              <a:buChar char="▪"/>
              <a:defRPr/>
            </a:lvl4pPr>
            <a:lvl5pPr marL="3047924" lvl="4" indent="-423323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SzPts val="1400"/>
              <a:buChar char="▪"/>
              <a:defRPr/>
            </a:lvl5pPr>
            <a:lvl6pPr marL="3657509" lvl="5" indent="-423323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205725" tIns="205725" rIns="68575" bIns="34275" anchor="t" anchorCtr="0">
            <a:no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SzPts val="1400"/>
              <a:buChar char="▪"/>
              <a:defRPr/>
            </a:lvl1pPr>
            <a:lvl2pPr marL="1219170" lvl="1" indent="-423323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SzPts val="1400"/>
              <a:buChar char="▪"/>
              <a:defRPr/>
            </a:lvl2pPr>
            <a:lvl3pPr marL="1828754" lvl="2" indent="-423323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SzPts val="1400"/>
              <a:buChar char="▪"/>
              <a:defRPr/>
            </a:lvl3pPr>
            <a:lvl4pPr marL="2438339" lvl="3" indent="-423323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SzPts val="1400"/>
              <a:buChar char="▪"/>
              <a:defRPr/>
            </a:lvl4pPr>
            <a:lvl5pPr marL="3047924" lvl="4" indent="-423323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SzPts val="1400"/>
              <a:buChar char="▪"/>
              <a:defRPr/>
            </a:lvl5pPr>
            <a:lvl6pPr marL="3657509" lvl="5" indent="-423323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17"/>
          <p:cNvSpPr txBox="1">
            <a:spLocks noGrp="1"/>
          </p:cNvSpPr>
          <p:nvPr>
            <p:ph type="sldNum" idx="12"/>
          </p:nvPr>
        </p:nvSpPr>
        <p:spPr>
          <a:xfrm>
            <a:off x="208429" y="6297298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96" name="Google Shape;96;p17"/>
          <p:cNvSpPr/>
          <p:nvPr/>
        </p:nvSpPr>
        <p:spPr>
          <a:xfrm>
            <a:off x="704849" y="1161018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67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7"/>
          <p:cNvSpPr txBox="1">
            <a:spLocks noGrp="1"/>
          </p:cNvSpPr>
          <p:nvPr>
            <p:ph type="title"/>
          </p:nvPr>
        </p:nvSpPr>
        <p:spPr>
          <a:xfrm>
            <a:off x="838201" y="446209"/>
            <a:ext cx="10517188" cy="1163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1525" tIns="205725" rIns="411475" bIns="205725" anchor="ctr" anchorCtr="0">
            <a:noAutofit/>
          </a:bodyPr>
          <a:lstStyle>
            <a:lvl1pPr marL="12700" lv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Trebuchet MS"/>
              <a:buNone/>
              <a:tabLst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 dirty="0"/>
          </a:p>
        </p:txBody>
      </p:sp>
      <p:sp>
        <p:nvSpPr>
          <p:cNvPr id="98" name="Google Shape;98;p17"/>
          <p:cNvSpPr/>
          <p:nvPr/>
        </p:nvSpPr>
        <p:spPr>
          <a:xfrm rot="10800000">
            <a:off x="11012706" y="30221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67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0652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309E3AA3-43BD-CC44-A1F6-A466B05F85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 flipH="1">
            <a:off x="9403741" y="-381118"/>
            <a:ext cx="2452312" cy="31667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201269" y="1969995"/>
            <a:ext cx="9869280" cy="4372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439252"/>
            <a:ext cx="10993119" cy="1107996"/>
          </a:xfrm>
          <a:ln w="12700"/>
          <a:effectLst/>
        </p:spPr>
        <p:txBody>
          <a:bodyPr rIns="274320" anchor="ctr" anchorCtr="0"/>
          <a:lstStyle>
            <a:lvl1pPr>
              <a:defRPr sz="40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08428" y="6297297"/>
            <a:ext cx="992841" cy="365125"/>
          </a:xfrm>
        </p:spPr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3515" y="1969995"/>
            <a:ext cx="9664993" cy="4372687"/>
          </a:xfrm>
          <a:ln w="12700">
            <a:noFill/>
          </a:ln>
        </p:spPr>
        <p:txBody>
          <a:bodyPr rIns="365760"/>
          <a:lstStyle>
            <a:lvl5pPr marL="2057400" indent="-452438">
              <a:tabLst>
                <a:tab pos="1828800" algn="l"/>
              </a:tabLs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0" y="6342682"/>
            <a:ext cx="1201269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L-Shape 14"/>
          <p:cNvSpPr/>
          <p:nvPr userDrawn="1"/>
        </p:nvSpPr>
        <p:spPr>
          <a:xfrm rot="5400000">
            <a:off x="639706" y="28745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72A8EE7-8280-C541-A9C3-A69175CAF9C1}"/>
              </a:ext>
            </a:extLst>
          </p:cNvPr>
          <p:cNvSpPr/>
          <p:nvPr userDrawn="1"/>
        </p:nvSpPr>
        <p:spPr>
          <a:xfrm>
            <a:off x="0" y="-1707"/>
            <a:ext cx="539827" cy="6869016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2618" r="-726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5B95579-5D57-EF43-8331-ED1CB76C1F40}"/>
              </a:ext>
            </a:extLst>
          </p:cNvPr>
          <p:cNvCxnSpPr/>
          <p:nvPr userDrawn="1"/>
        </p:nvCxnSpPr>
        <p:spPr>
          <a:xfrm flipH="1">
            <a:off x="10071179" y="6276977"/>
            <a:ext cx="297332" cy="40516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443E7989-CAEA-0D45-9D21-4CDEF01F6C1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386242" y="6332522"/>
            <a:ext cx="1560791" cy="32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668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074072E-3F34-0F46-B991-E68B2FABC0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3814011"/>
            <a:ext cx="7804412" cy="30560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4921" y="1704996"/>
            <a:ext cx="6389491" cy="2614157"/>
          </a:xfrm>
          <a:solidFill>
            <a:schemeClr val="bg1"/>
          </a:solidFill>
          <a:ln>
            <a:noFill/>
          </a:ln>
        </p:spPr>
        <p:txBody>
          <a:bodyPr lIns="457200" tIns="457200" rIns="822960" bIns="457200" anchor="ctr" anchorCtr="0">
            <a:normAutofit/>
          </a:bodyPr>
          <a:lstStyle>
            <a:lvl1pPr>
              <a:defRPr sz="5000" baseline="0">
                <a:solidFill>
                  <a:srgbClr val="FF66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" y="4903740"/>
            <a:ext cx="7804412" cy="794064"/>
          </a:xfrm>
          <a:solidFill>
            <a:schemeClr val="bg1"/>
          </a:solidFill>
        </p:spPr>
        <p:txBody>
          <a:bodyPr wrap="square" rIns="365760" bIns="182880">
            <a:spAutoFit/>
          </a:bodyPr>
          <a:lstStyle>
            <a:lvl1pPr marL="0" indent="0" algn="r">
              <a:buNone/>
              <a:defRPr sz="2400" b="1" i="0" cap="all" baseline="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L-Shape 6"/>
          <p:cNvSpPr/>
          <p:nvPr userDrawn="1"/>
        </p:nvSpPr>
        <p:spPr>
          <a:xfrm rot="5400000">
            <a:off x="1045669" y="1301072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-Shape 7"/>
          <p:cNvSpPr/>
          <p:nvPr userDrawn="1"/>
        </p:nvSpPr>
        <p:spPr>
          <a:xfrm rot="16200000">
            <a:off x="7563906" y="4078648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3B07353-8CD3-7445-AFAF-8A3DB5FFE9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41482" y="5906530"/>
            <a:ext cx="3605551" cy="7511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BC5402-6648-2D44-8CCF-AD95376C382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355596" y="-23751"/>
            <a:ext cx="3866283" cy="309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47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38200" y="302211"/>
            <a:ext cx="9981863" cy="17170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L-Shape 8"/>
          <p:cNvSpPr/>
          <p:nvPr userDrawn="1"/>
        </p:nvSpPr>
        <p:spPr>
          <a:xfrm>
            <a:off x="704848" y="1161018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9AC1B02-DE1F-CB46-AFE3-24B929042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6209"/>
            <a:ext cx="10517188" cy="1163395"/>
          </a:xfrm>
          <a:noFill/>
          <a:ln w="12700"/>
        </p:spPr>
        <p:txBody>
          <a:bodyPr rIns="548640" anchor="ctr" anchorCtr="0"/>
          <a:lstStyle>
            <a:lvl1pPr marL="12700" indent="0" algn="r">
              <a:tabLst/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L-Shape 10">
            <a:extLst>
              <a:ext uri="{FF2B5EF4-FFF2-40B4-BE49-F238E27FC236}">
                <a16:creationId xmlns:a16="http://schemas.microsoft.com/office/drawing/2014/main" id="{94EB2624-C49C-454B-A5E6-BABD7B931664}"/>
              </a:ext>
            </a:extLst>
          </p:cNvPr>
          <p:cNvSpPr/>
          <p:nvPr userDrawn="1"/>
        </p:nvSpPr>
        <p:spPr>
          <a:xfrm rot="10800000">
            <a:off x="11012706" y="30221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239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09"/>
            <a:ext cx="11355388" cy="1163395"/>
          </a:xfrm>
          <a:noFill/>
          <a:ln w="12700"/>
        </p:spPr>
        <p:txBody>
          <a:bodyPr rIns="548640" anchor="ctr" anchorCtr="0"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solidFill>
            <a:schemeClr val="bg1"/>
          </a:solidFill>
        </p:spPr>
        <p:txBody>
          <a:bodyPr anchor="ctr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solidFill>
            <a:schemeClr val="bg1"/>
          </a:solidFill>
        </p:spPr>
        <p:txBody>
          <a:bodyPr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solidFill>
            <a:schemeClr val="bg1"/>
          </a:solidFill>
        </p:spPr>
        <p:txBody>
          <a:bodyPr anchor="ctr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solidFill>
            <a:schemeClr val="bg1"/>
          </a:solidFill>
        </p:spPr>
        <p:txBody>
          <a:bodyPr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L-Shape 9"/>
          <p:cNvSpPr/>
          <p:nvPr userDrawn="1"/>
        </p:nvSpPr>
        <p:spPr>
          <a:xfrm rot="10800000">
            <a:off x="11012706" y="30221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B8E679-2D82-8B4A-B654-02E32ACE14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V="1">
            <a:off x="-29308" y="-23446"/>
            <a:ext cx="3263900" cy="88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674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4746203-B7A3-FE4D-B1DC-E89FE7886F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6424860" y="4283241"/>
            <a:ext cx="6304550" cy="25867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9EE62F5-731A-3A4F-A4CF-9F099B0B0E2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-36095" y="-36235"/>
            <a:ext cx="2905291" cy="3091803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74319" y="436517"/>
            <a:ext cx="9794240" cy="109721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1046480" y="2092960"/>
            <a:ext cx="9005196" cy="4765040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97D0191-D0E1-1740-AA5E-7AEA1BBB0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6209"/>
            <a:ext cx="11355388" cy="1163395"/>
          </a:xfrm>
          <a:noFill/>
          <a:ln w="12700"/>
        </p:spPr>
        <p:txBody>
          <a:bodyPr rIns="548640" anchor="ctr" anchorCtr="0"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L-Shape 9">
            <a:extLst>
              <a:ext uri="{FF2B5EF4-FFF2-40B4-BE49-F238E27FC236}">
                <a16:creationId xmlns:a16="http://schemas.microsoft.com/office/drawing/2014/main" id="{D284051D-08C5-4747-A618-B973C9978C76}"/>
              </a:ext>
            </a:extLst>
          </p:cNvPr>
          <p:cNvSpPr/>
          <p:nvPr userDrawn="1"/>
        </p:nvSpPr>
        <p:spPr>
          <a:xfrm rot="10800000">
            <a:off x="11012706" y="30221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41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838200" y="0"/>
            <a:ext cx="10515600" cy="6453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-86212" y="5497980"/>
            <a:ext cx="992841" cy="365125"/>
          </a:xfrm>
        </p:spPr>
        <p:txBody>
          <a:bodyPr/>
          <a:lstStyle>
            <a:lvl1pPr algn="r">
              <a:defRPr/>
            </a:lvl1pPr>
          </a:lstStyle>
          <a:p>
            <a:fld id="{F13255C3-EC6F-3E44-8738-BCB40BBB5A0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A3C7253-CE32-784E-BA3C-28D45BAADD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-370188" y="982938"/>
            <a:ext cx="1560791" cy="32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47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08428" y="6297297"/>
            <a:ext cx="992841" cy="304165"/>
          </a:xfrm>
        </p:spPr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314960" y="356237"/>
            <a:ext cx="11602720" cy="567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-Shape 5"/>
          <p:cNvSpPr/>
          <p:nvPr userDrawn="1"/>
        </p:nvSpPr>
        <p:spPr>
          <a:xfrm rot="16200000" flipV="1">
            <a:off x="464342" y="5683807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-Shape 6"/>
          <p:cNvSpPr/>
          <p:nvPr userDrawn="1"/>
        </p:nvSpPr>
        <p:spPr>
          <a:xfrm rot="5400000" flipV="1">
            <a:off x="11270774" y="223759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83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6719"/>
            <a:ext cx="4772025" cy="1605781"/>
          </a:xfrm>
          <a:noFill/>
        </p:spPr>
        <p:txBody>
          <a:bodyPr rIns="640080" anchor="b"/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26721"/>
            <a:ext cx="6172200" cy="543433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60810"/>
            <a:ext cx="3932237" cy="3408178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L-Shape 7"/>
          <p:cNvSpPr/>
          <p:nvPr userDrawn="1"/>
        </p:nvSpPr>
        <p:spPr>
          <a:xfrm rot="5400000" flipH="1" flipV="1">
            <a:off x="4035909" y="1710858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8080" y="426720"/>
            <a:ext cx="0" cy="5601637"/>
          </a:xfrm>
          <a:prstGeom prst="line">
            <a:avLst/>
          </a:prstGeom>
          <a:ln w="127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5654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825625"/>
            <a:ext cx="9213477" cy="5032375"/>
          </a:xfrm>
          <a:prstGeom prst="rect">
            <a:avLst/>
          </a:prstGeom>
          <a:noFill/>
        </p:spPr>
        <p:txBody>
          <a:bodyPr vert="horz" lIns="274320" tIns="2743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" y="393222"/>
            <a:ext cx="10051675" cy="958058"/>
          </a:xfrm>
          <a:prstGeom prst="rect">
            <a:avLst/>
          </a:prstGeom>
          <a:noFill/>
          <a:ln>
            <a:noFill/>
          </a:ln>
        </p:spPr>
        <p:txBody>
          <a:bodyPr vert="horz" wrap="square" lIns="1188720" tIns="274320" rIns="91440" bIns="2743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8428" y="6297297"/>
            <a:ext cx="9928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>
                <a:solidFill>
                  <a:schemeClr val="bg1">
                    <a:lumMod val="50000"/>
                  </a:schemeClr>
                </a:solidFill>
                <a:latin typeface="Acherus Grotesque Bold" charset="0"/>
              </a:defRPr>
            </a:lvl1pPr>
          </a:lstStyle>
          <a:p>
            <a:fld id="{F13255C3-EC6F-3E44-8738-BCB40BBB5A0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071179" y="6276977"/>
            <a:ext cx="297332" cy="40516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0" y="6342682"/>
            <a:ext cx="1201269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6ADCB5B7-1EB1-AC4B-B781-3ABF8D059D6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386242" y="6332522"/>
            <a:ext cx="1560791" cy="32516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04B8DA2-FE9B-7143-8DC5-88A550C2864D}"/>
              </a:ext>
            </a:extLst>
          </p:cNvPr>
          <p:cNvSpPr/>
          <p:nvPr userDrawn="1"/>
        </p:nvSpPr>
        <p:spPr>
          <a:xfrm>
            <a:off x="0" y="0"/>
            <a:ext cx="539827" cy="6869016"/>
          </a:xfrm>
          <a:prstGeom prst="rect">
            <a:avLst/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2618" r="-726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57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9" r:id="rId7"/>
    <p:sldLayoutId id="2147483655" r:id="rId8"/>
    <p:sldLayoutId id="2147483657" r:id="rId9"/>
    <p:sldLayoutId id="2147483658" r:id="rId10"/>
    <p:sldLayoutId id="2147483656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1" kern="1200" baseline="0">
          <a:solidFill>
            <a:schemeClr val="tx1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90000"/>
        </a:lnSpc>
        <a:spcBef>
          <a:spcPts val="1000"/>
        </a:spcBef>
        <a:spcAft>
          <a:spcPts val="600"/>
        </a:spcAft>
        <a:buClr>
          <a:srgbClr val="FF6600"/>
        </a:buClr>
        <a:buFont typeface="Wingdings" charset="2"/>
        <a:buChar char="§"/>
        <a:tabLst/>
        <a:defRPr sz="2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FF6600"/>
        </a:buClr>
        <a:buFont typeface="Wingdings" charset="2"/>
        <a:buChar char="§"/>
        <a:defRPr sz="24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FF6600"/>
        </a:buClr>
        <a:buFont typeface="Wingdings" charset="2"/>
        <a:buChar char="§"/>
        <a:defRPr sz="20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FF6600"/>
        </a:buClr>
        <a:buFont typeface="Wingdings" charset="2"/>
        <a:buChar char="§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FF6600"/>
        </a:buClr>
        <a:buFont typeface="Wingdings" charset="2"/>
        <a:buChar char="§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7/s11192-015-1589-3" TargetMode="External"/><Relationship Id="rId7" Type="http://schemas.openxmlformats.org/officeDocument/2006/relationships/hyperlink" Target="https://doi.org/10.12688/f1000research.8460.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cholar.google.com/scholar_lookup?title=The%20business%20of%20academic%20publishing&amp;author=McGuigan&amp;publication_year=2008" TargetMode="External"/><Relationship Id="rId5" Type="http://schemas.openxmlformats.org/officeDocument/2006/relationships/hyperlink" Target="https://scholar.google.com/scholar_lookup?title=Open%20access%20archiving:%20the%20fast%20track%20to%20building%20research%20capacity%20in%20developing%20countries&amp;author=Chan&amp;publication_year=2005" TargetMode="External"/><Relationship Id="rId4" Type="http://schemas.openxmlformats.org/officeDocument/2006/relationships/hyperlink" Target="https://doi.org/10.1371/journal.pone.0013636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es.lib.vt.edu/oas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openaccessbutton.org/" TargetMode="External"/><Relationship Id="rId3" Type="http://schemas.openxmlformats.org/officeDocument/2006/relationships/hyperlink" Target="https://guides.lib.vt.edu/oa" TargetMode="External"/><Relationship Id="rId7" Type="http://schemas.openxmlformats.org/officeDocument/2006/relationships/hyperlink" Target="https://unpaywall.org/" TargetMode="External"/><Relationship Id="rId12" Type="http://schemas.openxmlformats.org/officeDocument/2006/relationships/hyperlink" Target="https://guides.lib.vt.edu/oer/oeweek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ublishing.vt.edu/" TargetMode="External"/><Relationship Id="rId11" Type="http://schemas.openxmlformats.org/officeDocument/2006/relationships/hyperlink" Target="http://odyssey.lib.vt.edu/s/home/page/about" TargetMode="External"/><Relationship Id="rId5" Type="http://schemas.openxmlformats.org/officeDocument/2006/relationships/hyperlink" Target="https://vtechworks.lib.vt.edu/" TargetMode="External"/><Relationship Id="rId10" Type="http://schemas.openxmlformats.org/officeDocument/2006/relationships/hyperlink" Target="https://guides.lib.vt.edu/oer/" TargetMode="External"/><Relationship Id="rId4" Type="http://schemas.openxmlformats.org/officeDocument/2006/relationships/hyperlink" Target="https://guides.lib.vt.edu/oasf" TargetMode="External"/><Relationship Id="rId9" Type="http://schemas.openxmlformats.org/officeDocument/2006/relationships/hyperlink" Target="https://orcid.org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cherus Grotesque Bold"/>
              </a:rPr>
              <a:t>Scholarly Communication and Open Access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" y="4903740"/>
            <a:ext cx="7804412" cy="1331647"/>
          </a:xfrm>
        </p:spPr>
        <p:txBody>
          <a:bodyPr/>
          <a:lstStyle/>
          <a:p>
            <a:r>
              <a:rPr lang="en-US" dirty="0">
                <a:latin typeface="Acherus Grotesque Bold"/>
              </a:rPr>
              <a:t>GRAD 5204, April 14, 2020</a:t>
            </a:r>
          </a:p>
          <a:p>
            <a:r>
              <a:rPr lang="en-US" cap="none" dirty="0">
                <a:latin typeface="Acherus Grotesque Bold"/>
              </a:rPr>
              <a:t>Gail McMillan</a:t>
            </a: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C15AD093-2748-BE4F-B35B-197F1ED80E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1582" y="6376930"/>
            <a:ext cx="865370" cy="302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5004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7BEDC-D671-AD4C-A551-70D0674B6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Scholarly communication is</a:t>
            </a:r>
          </a:p>
        </p:txBody>
      </p:sp>
      <p:sp>
        <p:nvSpPr>
          <p:cNvPr id="3" name="Oval Callout 2">
            <a:extLst>
              <a:ext uri="{FF2B5EF4-FFF2-40B4-BE49-F238E27FC236}">
                <a16:creationId xmlns:a16="http://schemas.microsoft.com/office/drawing/2014/main" id="{CB86115D-5519-3A4C-A395-A7EA7E4FFF8D}"/>
              </a:ext>
            </a:extLst>
          </p:cNvPr>
          <p:cNvSpPr/>
          <p:nvPr/>
        </p:nvSpPr>
        <p:spPr>
          <a:xfrm>
            <a:off x="5015501" y="1778810"/>
            <a:ext cx="1881882" cy="1053595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Discovery</a:t>
            </a:r>
          </a:p>
        </p:txBody>
      </p:sp>
      <p:sp>
        <p:nvSpPr>
          <p:cNvPr id="4" name="Oval Callout 3">
            <a:extLst>
              <a:ext uri="{FF2B5EF4-FFF2-40B4-BE49-F238E27FC236}">
                <a16:creationId xmlns:a16="http://schemas.microsoft.com/office/drawing/2014/main" id="{652DD198-C6F8-1649-A438-F3BB4BDC3BEE}"/>
              </a:ext>
            </a:extLst>
          </p:cNvPr>
          <p:cNvSpPr/>
          <p:nvPr/>
        </p:nvSpPr>
        <p:spPr>
          <a:xfrm>
            <a:off x="7674796" y="3429000"/>
            <a:ext cx="1881882" cy="1053595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Creation</a:t>
            </a:r>
          </a:p>
        </p:txBody>
      </p:sp>
      <p:sp>
        <p:nvSpPr>
          <p:cNvPr id="5" name="Oval Callout 4">
            <a:extLst>
              <a:ext uri="{FF2B5EF4-FFF2-40B4-BE49-F238E27FC236}">
                <a16:creationId xmlns:a16="http://schemas.microsoft.com/office/drawing/2014/main" id="{2696AADD-BC87-424B-853D-329250D66539}"/>
              </a:ext>
            </a:extLst>
          </p:cNvPr>
          <p:cNvSpPr/>
          <p:nvPr/>
        </p:nvSpPr>
        <p:spPr>
          <a:xfrm>
            <a:off x="6085724" y="5439280"/>
            <a:ext cx="1881882" cy="1053595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Evaluation</a:t>
            </a:r>
          </a:p>
        </p:txBody>
      </p:sp>
      <p:sp>
        <p:nvSpPr>
          <p:cNvPr id="6" name="Oval Callout 5">
            <a:extLst>
              <a:ext uri="{FF2B5EF4-FFF2-40B4-BE49-F238E27FC236}">
                <a16:creationId xmlns:a16="http://schemas.microsoft.com/office/drawing/2014/main" id="{F4336CB6-BAF0-5349-A9B8-F1AD781B7A21}"/>
              </a:ext>
            </a:extLst>
          </p:cNvPr>
          <p:cNvSpPr/>
          <p:nvPr/>
        </p:nvSpPr>
        <p:spPr>
          <a:xfrm>
            <a:off x="2649071" y="4882203"/>
            <a:ext cx="2160948" cy="1148727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Dissemination</a:t>
            </a:r>
          </a:p>
        </p:txBody>
      </p:sp>
      <p:sp>
        <p:nvSpPr>
          <p:cNvPr id="7" name="Oval Callout 6">
            <a:extLst>
              <a:ext uri="{FF2B5EF4-FFF2-40B4-BE49-F238E27FC236}">
                <a16:creationId xmlns:a16="http://schemas.microsoft.com/office/drawing/2014/main" id="{DD8371C9-FF19-EC42-90F7-9EAAB604874A}"/>
              </a:ext>
            </a:extLst>
          </p:cNvPr>
          <p:cNvSpPr/>
          <p:nvPr/>
        </p:nvSpPr>
        <p:spPr>
          <a:xfrm>
            <a:off x="1763038" y="2944684"/>
            <a:ext cx="1995592" cy="113054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Preservation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B3DE851B-6A0A-A441-891F-B83386B7F57C}"/>
                  </a:ext>
                </a:extLst>
              </p14:cNvPr>
              <p14:cNvContentPartPr/>
              <p14:nvPr/>
            </p14:nvContentPartPr>
            <p14:xfrm>
              <a:off x="1763037" y="2944683"/>
              <a:ext cx="360" cy="360"/>
            </p14:xfrm>
          </p:contentPart>
        </mc:Choice>
        <mc:Fallback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B3DE851B-6A0A-A441-891F-B83386B7F57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54397" y="2935683"/>
                <a:ext cx="18000" cy="18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27929BF-A591-1441-9D29-564DB4D9C15F}"/>
              </a:ext>
            </a:extLst>
          </p:cNvPr>
          <p:cNvCxnSpPr/>
          <p:nvPr/>
        </p:nvCxnSpPr>
        <p:spPr>
          <a:xfrm>
            <a:off x="7101837" y="2396403"/>
            <a:ext cx="865769" cy="925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AA5D3B2-F971-574F-B7DC-F633CCBB5942}"/>
              </a:ext>
            </a:extLst>
          </p:cNvPr>
          <p:cNvCxnSpPr/>
          <p:nvPr/>
        </p:nvCxnSpPr>
        <p:spPr>
          <a:xfrm flipH="1">
            <a:off x="7785847" y="4787153"/>
            <a:ext cx="645459" cy="669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B2F2482-FECC-4844-8F35-BA96B6662389}"/>
              </a:ext>
            </a:extLst>
          </p:cNvPr>
          <p:cNvCxnSpPr/>
          <p:nvPr/>
        </p:nvCxnSpPr>
        <p:spPr>
          <a:xfrm flipH="1" flipV="1">
            <a:off x="4810019" y="5701553"/>
            <a:ext cx="1146423" cy="2645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775FE90-5E33-5B4E-A443-7F7B18614946}"/>
              </a:ext>
            </a:extLst>
          </p:cNvPr>
          <p:cNvCxnSpPr/>
          <p:nvPr/>
        </p:nvCxnSpPr>
        <p:spPr>
          <a:xfrm flipH="1" flipV="1">
            <a:off x="2985247" y="4222376"/>
            <a:ext cx="416859" cy="564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CADEFC5-1F40-DB4D-849B-AAA81306AD63}"/>
              </a:ext>
            </a:extLst>
          </p:cNvPr>
          <p:cNvCxnSpPr/>
          <p:nvPr/>
        </p:nvCxnSpPr>
        <p:spPr>
          <a:xfrm flipV="1">
            <a:off x="3307976" y="2305607"/>
            <a:ext cx="1502043" cy="5267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7882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cherus Grotesque Medium" panose="02000505000000020004" pitchFamily="2" charset="77"/>
              </a:rPr>
              <a:t>Open Access is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1203515" y="1323234"/>
            <a:ext cx="9664993" cy="475104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Acherus Grotesque Medium" panose="02000505000000020004" pitchFamily="2" charset="77"/>
                <a:ea typeface="Helvetica Neue" panose="02000503000000020004" pitchFamily="2" charset="0"/>
                <a:cs typeface="Helvetica Neue" panose="02000503000000020004" pitchFamily="2" charset="0"/>
              </a:rPr>
              <a:t>Open Access literature is digital, online, free of charge, and free of most copyright and licensing restrictions. 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Acherus Grotesque Medium" panose="02000505000000020004" pitchFamily="2" charset="77"/>
                <a:ea typeface="Helvetica Neue" panose="02000503000000020004" pitchFamily="2" charset="0"/>
                <a:cs typeface="Helvetica Neue" panose="02000503000000020004" pitchFamily="2" charset="0"/>
              </a:rPr>
              <a:t>Gold OA: immediate public access at time of publication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Acherus Grotesque Medium" panose="02000505000000020004" pitchFamily="2" charset="77"/>
                <a:ea typeface="Helvetica Neue" panose="02000503000000020004" pitchFamily="2" charset="0"/>
                <a:cs typeface="Helvetica Neue" panose="02000503000000020004" pitchFamily="2" charset="0"/>
              </a:rPr>
              <a:t>Green OA: self-archiving [publisher/journal policies], sometimes temporary embargoes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Acherus Grotesque Medium" panose="02000505000000020004" pitchFamily="2" charset="77"/>
                <a:cs typeface="Times"/>
              </a:rPr>
              <a:t>Bronze OA: No APC--publisher good will, but will it endure?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Acherus Grotesque Medium" panose="02000505000000020004" pitchFamily="2" charset="77"/>
                <a:cs typeface="Times"/>
              </a:rPr>
              <a:t>Platinum/Diamond OA: No APC—library/university press funded journals</a:t>
            </a:r>
          </a:p>
          <a:p>
            <a:pPr lvl="2"/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0583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cherus Grotesque Medium" panose="02000505000000020004" pitchFamily="2" charset="77"/>
              </a:rPr>
              <a:t>Open Access Benefits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1203515" y="1323234"/>
            <a:ext cx="9664993" cy="475104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>
                <a:latin typeface="Acherus Grotesque Medium" panose="02000505000000020004" pitchFamily="2" charset="77"/>
              </a:rPr>
              <a:t>Increasing visibility of research (</a:t>
            </a:r>
            <a:r>
              <a:rPr lang="en-US" dirty="0">
                <a:latin typeface="Acherus Grotesque Medium" panose="02000505000000020004" pitchFamily="2" charset="77"/>
                <a:hlinkClick r:id="rId3"/>
              </a:rPr>
              <a:t>Wang et al., 2015)</a:t>
            </a:r>
            <a:endParaRPr lang="en-US" dirty="0">
              <a:latin typeface="Acherus Grotesque Medium" panose="02000505000000020004" pitchFamily="2" charset="77"/>
            </a:endParaRPr>
          </a:p>
          <a:p>
            <a:pPr>
              <a:lnSpc>
                <a:spcPct val="110000"/>
              </a:lnSpc>
            </a:pPr>
            <a:r>
              <a:rPr lang="en-US" dirty="0">
                <a:latin typeface="Acherus Grotesque Medium" panose="02000505000000020004" pitchFamily="2" charset="77"/>
              </a:rPr>
              <a:t>Increasing citations counts (</a:t>
            </a:r>
            <a:r>
              <a:rPr lang="en-US" dirty="0">
                <a:latin typeface="Acherus Grotesque Medium" panose="02000505000000020004" pitchFamily="2" charset="77"/>
                <a:hlinkClick r:id="rId4"/>
              </a:rPr>
              <a:t>Gargouri et al., 2010</a:t>
            </a:r>
            <a:r>
              <a:rPr lang="en-US" dirty="0">
                <a:latin typeface="Acherus Grotesque Medium" panose="02000505000000020004" pitchFamily="2" charset="77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en-US" dirty="0">
                <a:latin typeface="Acherus Grotesque Medium" panose="02000505000000020004" pitchFamily="2" charset="77"/>
              </a:rPr>
              <a:t>Helps build research capacity in developing countries (</a:t>
            </a:r>
            <a:r>
              <a:rPr lang="en-US" dirty="0">
                <a:latin typeface="Acherus Grotesque Medium" panose="02000505000000020004" pitchFamily="2" charset="77"/>
                <a:hlinkClick r:id="rId5" invalidUrl="https://scholar.google.com/scholar_lookup?title=Open access archiving: the fast track to building research capacity in developing countries&amp;author=Chan&amp;publication_year=2005"/>
              </a:rPr>
              <a:t>Chan, Kirsop &amp; Arunachalam, 2005</a:t>
            </a:r>
            <a:r>
              <a:rPr lang="en-US" dirty="0">
                <a:latin typeface="Acherus Grotesque Medium" panose="02000505000000020004" pitchFamily="2" charset="77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en-US" dirty="0">
                <a:latin typeface="Acherus Grotesque Medium" panose="02000505000000020004" pitchFamily="2" charset="77"/>
              </a:rPr>
              <a:t>Decreases financial pressure on academic and research libraries (</a:t>
            </a:r>
            <a:r>
              <a:rPr lang="en-US" dirty="0">
                <a:latin typeface="Acherus Grotesque Medium" panose="02000505000000020004" pitchFamily="2" charset="77"/>
                <a:hlinkClick r:id="rId6" invalidUrl="https://scholar.google.com/scholar_lookup?title=The business of academic publishing&amp;author=McGuigan&amp;publication_year=2008"/>
              </a:rPr>
              <a:t>McGuigan &amp; Russell, 2008</a:t>
            </a:r>
            <a:r>
              <a:rPr lang="en-US" dirty="0">
                <a:latin typeface="Acherus Grotesque Medium" panose="02000505000000020004" pitchFamily="2" charset="77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en-US" dirty="0">
                <a:latin typeface="Acherus Grotesque Medium" panose="02000505000000020004" pitchFamily="2" charset="77"/>
              </a:rPr>
              <a:t>Increases funders’ impacts--higher return on investment (</a:t>
            </a:r>
            <a:r>
              <a:rPr lang="en-US" dirty="0">
                <a:latin typeface="Acherus Grotesque Medium" panose="02000505000000020004" pitchFamily="2" charset="77"/>
                <a:hlinkClick r:id="rId7"/>
              </a:rPr>
              <a:t>Tennant et al., 2016</a:t>
            </a:r>
            <a:r>
              <a:rPr lang="en-US" dirty="0">
                <a:latin typeface="Acherus Grotesque Medium" panose="02000505000000020004" pitchFamily="2" charset="77"/>
              </a:rPr>
              <a:t>), reaching beyond academia to industry and the public</a:t>
            </a:r>
          </a:p>
          <a:p>
            <a:pPr>
              <a:lnSpc>
                <a:spcPct val="110000"/>
              </a:lnSpc>
            </a:pPr>
            <a:r>
              <a:rPr lang="en-US" dirty="0">
                <a:latin typeface="Acherus Grotesque Medium" panose="02000505000000020004" pitchFamily="2" charset="77"/>
              </a:rPr>
              <a:t>Reduces duplicative efforts</a:t>
            </a:r>
          </a:p>
          <a:p>
            <a:pPr lvl="2"/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650910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97EA6-8490-9545-B1E3-1F0F60600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A screenshot of a video game&#10;&#10;Description automatically generated">
            <a:extLst>
              <a:ext uri="{FF2B5EF4-FFF2-40B4-BE49-F238E27FC236}">
                <a16:creationId xmlns:a16="http://schemas.microsoft.com/office/drawing/2014/main" id="{ABBF0D4E-E07A-B84B-8727-46E1C6C4F4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8899" y="488515"/>
            <a:ext cx="11806792" cy="5688448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91C2E45-5919-064D-A632-FB6459AC5B7E}"/>
              </a:ext>
            </a:extLst>
          </p:cNvPr>
          <p:cNvSpPr/>
          <p:nvPr/>
        </p:nvSpPr>
        <p:spPr>
          <a:xfrm>
            <a:off x="3401704" y="3244334"/>
            <a:ext cx="53885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WHO) learns of Wuhan's string of pneumonia-like cases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22EAA1-1E8A-4544-868C-0BC81EA762F1}"/>
              </a:ext>
            </a:extLst>
          </p:cNvPr>
          <p:cNvSpPr txBox="1"/>
          <p:nvPr/>
        </p:nvSpPr>
        <p:spPr>
          <a:xfrm>
            <a:off x="112733" y="6369486"/>
            <a:ext cx="48350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</a:t>
            </a:r>
            <a:r>
              <a:rPr lang="en-US" sz="12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armacostlibrary.blogspot.com</a:t>
            </a:r>
            <a:r>
              <a:rPr lang="en-US" sz="1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/2020/01/</a:t>
            </a:r>
            <a:r>
              <a:rPr lang="en-US" sz="12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oa-coronavirus.html</a:t>
            </a:r>
            <a:endParaRPr lang="en-US" sz="1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578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1A4BA-299A-6A46-8D64-88918FADF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cherus Grotesque Bold"/>
              </a:rPr>
              <a:t>Funding Open Access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41534D-DC8D-D04B-AB09-416832540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EDEDE8-EBF4-4F44-BD2A-7105E4A7B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cherus Grotesque Bold"/>
              </a:rPr>
              <a:t>Subscribe to Open</a:t>
            </a:r>
          </a:p>
          <a:p>
            <a:r>
              <a:rPr lang="en-US" dirty="0">
                <a:latin typeface="Acherus Grotesque Bold"/>
              </a:rPr>
              <a:t>Submission fees</a:t>
            </a:r>
          </a:p>
          <a:p>
            <a:r>
              <a:rPr lang="en-US" dirty="0">
                <a:latin typeface="Acherus Grotesque Bold"/>
              </a:rPr>
              <a:t>Transformative agreements</a:t>
            </a:r>
          </a:p>
          <a:p>
            <a:r>
              <a:rPr lang="en-US" dirty="0">
                <a:latin typeface="Acherus Grotesque Bold"/>
              </a:rPr>
              <a:t>APCs: article processing charges</a:t>
            </a:r>
          </a:p>
          <a:p>
            <a:pPr lvl="1"/>
            <a:r>
              <a:rPr lang="en-US" dirty="0">
                <a:latin typeface="Acherus Grotesque Bold"/>
                <a:hlinkClick r:id="rId3"/>
              </a:rPr>
              <a:t>https://</a:t>
            </a:r>
            <a:r>
              <a:rPr lang="en-US" dirty="0" err="1">
                <a:latin typeface="Acherus Grotesque Bold"/>
                <a:hlinkClick r:id="rId3"/>
              </a:rPr>
              <a:t>guides.lib.vt.edu</a:t>
            </a:r>
            <a:r>
              <a:rPr lang="en-US" dirty="0">
                <a:latin typeface="Acherus Grotesque Bold"/>
                <a:hlinkClick r:id="rId3"/>
              </a:rPr>
              <a:t>/</a:t>
            </a:r>
            <a:r>
              <a:rPr lang="en-US" dirty="0" err="1">
                <a:latin typeface="Acherus Grotesque Bold"/>
                <a:hlinkClick r:id="rId3"/>
              </a:rPr>
              <a:t>oasf</a:t>
            </a:r>
            <a:endParaRPr lang="en-US" dirty="0">
              <a:latin typeface="Acherus Grotesque Bold"/>
            </a:endParaRPr>
          </a:p>
        </p:txBody>
      </p:sp>
    </p:spTree>
    <p:extLst>
      <p:ext uri="{BB962C8B-B14F-4D97-AF65-F5344CB8AC3E}">
        <p14:creationId xmlns:p14="http://schemas.microsoft.com/office/powerpoint/2010/main" val="2625982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51444"/>
            <a:ext cx="10993119" cy="1107996"/>
          </a:xfrm>
        </p:spPr>
        <p:txBody>
          <a:bodyPr>
            <a:normAutofit/>
          </a:bodyPr>
          <a:lstStyle/>
          <a:p>
            <a:r>
              <a:rPr lang="en-US" dirty="0">
                <a:latin typeface="Acherus Grotesque Medium" panose="02000505000000020004" pitchFamily="2" charset="77"/>
              </a:rPr>
              <a:t>Guidelines for VT OASF Support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1113152" y="1559440"/>
            <a:ext cx="9879967" cy="4331974"/>
          </a:xfrm>
        </p:spPr>
        <p:txBody>
          <a:bodyPr>
            <a:normAutofit/>
          </a:bodyPr>
          <a:lstStyle/>
          <a:p>
            <a:pPr>
              <a:spcBef>
                <a:spcPts val="1320"/>
              </a:spcBef>
            </a:pPr>
            <a:r>
              <a:rPr lang="en-US" sz="2400" dirty="0">
                <a:latin typeface="Acherus Grotesque Medium" panose="02000505000000020004" pitchFamily="2" charset="77"/>
              </a:rPr>
              <a:t>Author requesting funds in currently at VT</a:t>
            </a:r>
          </a:p>
          <a:p>
            <a:pPr>
              <a:spcBef>
                <a:spcPts val="1320"/>
              </a:spcBef>
            </a:pPr>
            <a:r>
              <a:rPr lang="en-US" sz="2400" dirty="0">
                <a:latin typeface="Acherus Grotesque Medium" panose="02000505000000020004" pitchFamily="2" charset="77"/>
              </a:rPr>
              <a:t>Peer-reviewed article </a:t>
            </a:r>
            <a:r>
              <a:rPr lang="en-US" sz="2400" b="1" i="1" dirty="0">
                <a:latin typeface="Acherus Grotesque Medium" panose="02000505000000020004" pitchFamily="2" charset="77"/>
              </a:rPr>
              <a:t>accepted</a:t>
            </a:r>
            <a:r>
              <a:rPr lang="en-US" sz="2400" dirty="0">
                <a:latin typeface="Acherus Grotesque Medium" panose="02000505000000020004" pitchFamily="2" charset="77"/>
              </a:rPr>
              <a:t> for publication in OA journal (not hybrid journal )</a:t>
            </a:r>
          </a:p>
          <a:p>
            <a:pPr>
              <a:spcBef>
                <a:spcPts val="1320"/>
              </a:spcBef>
            </a:pPr>
            <a:r>
              <a:rPr lang="en-US" sz="2400" dirty="0">
                <a:latin typeface="Acherus Grotesque Medium" panose="02000505000000020004" pitchFamily="2" charset="77"/>
              </a:rPr>
              <a:t>Publisher practices appropriate code of conduct (i.e., transparent: editorial board, fees, licenses, peer review, etc.)</a:t>
            </a:r>
          </a:p>
          <a:p>
            <a:pPr>
              <a:spcBef>
                <a:spcPts val="1320"/>
              </a:spcBef>
            </a:pPr>
            <a:r>
              <a:rPr lang="en-US" sz="2400" dirty="0">
                <a:latin typeface="Acherus Grotesque Medium" panose="02000505000000020004" pitchFamily="2" charset="77"/>
              </a:rPr>
              <a:t>Journal is registered in a directory</a:t>
            </a:r>
          </a:p>
          <a:p>
            <a:pPr>
              <a:spcBef>
                <a:spcPts val="1320"/>
              </a:spcBef>
            </a:pPr>
            <a:r>
              <a:rPr lang="en-US" sz="2400" dirty="0">
                <a:latin typeface="Acherus Grotesque Medium" panose="02000505000000020004" pitchFamily="2" charset="77"/>
              </a:rPr>
              <a:t>Subvention funds are allocated in order requests received</a:t>
            </a:r>
          </a:p>
          <a:p>
            <a:pPr>
              <a:spcBef>
                <a:spcPts val="1320"/>
              </a:spcBef>
            </a:pPr>
            <a:r>
              <a:rPr lang="en-US" sz="2400" dirty="0">
                <a:latin typeface="Acherus Grotesque Medium" panose="02000505000000020004" pitchFamily="2" charset="77"/>
              </a:rPr>
              <a:t>Invoice received by library within 30 days</a:t>
            </a:r>
          </a:p>
        </p:txBody>
      </p:sp>
    </p:spTree>
    <p:extLst>
      <p:ext uri="{BB962C8B-B14F-4D97-AF65-F5344CB8AC3E}">
        <p14:creationId xmlns:p14="http://schemas.microsoft.com/office/powerpoint/2010/main" val="1163796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5"/>
          <p:cNvSpPr txBox="1">
            <a:spLocks noGrp="1"/>
          </p:cNvSpPr>
          <p:nvPr>
            <p:ph type="title"/>
          </p:nvPr>
        </p:nvSpPr>
        <p:spPr>
          <a:xfrm>
            <a:off x="838200" y="446209"/>
            <a:ext cx="10517200" cy="1163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188700" tIns="274300" rIns="274300" bIns="274300" rtlCol="0" anchor="ctr" anchorCtr="0">
            <a:noAutofit/>
          </a:bodyPr>
          <a:lstStyle/>
          <a:p>
            <a:pPr indent="12700">
              <a:buSzPts val="2700"/>
            </a:pPr>
            <a:r>
              <a:rPr lang="en" sz="3600" dirty="0">
                <a:latin typeface="Acherus Grotesque Bold"/>
              </a:rPr>
              <a:t>Scholarly Communication</a:t>
            </a:r>
            <a:endParaRPr sz="1467" dirty="0">
              <a:latin typeface="Acherus Grotesque Bold"/>
            </a:endParaRPr>
          </a:p>
        </p:txBody>
      </p:sp>
      <p:sp>
        <p:nvSpPr>
          <p:cNvPr id="154" name="Google Shape;154;p25"/>
          <p:cNvSpPr txBox="1">
            <a:spLocks noGrp="1"/>
          </p:cNvSpPr>
          <p:nvPr>
            <p:ph type="sldNum" idx="12"/>
          </p:nvPr>
        </p:nvSpPr>
        <p:spPr>
          <a:xfrm>
            <a:off x="208429" y="6297298"/>
            <a:ext cx="992841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pPr>
              <a:buClr>
                <a:srgbClr val="000000"/>
              </a:buClr>
            </a:pPr>
            <a:fld id="{00000000-1234-1234-1234-123412341234}" type="slidenum">
              <a:rPr lang="en"/>
              <a:pPr>
                <a:buClr>
                  <a:srgbClr val="000000"/>
                </a:buClr>
              </a:pPr>
              <a:t>8</a:t>
            </a:fld>
            <a:endParaRPr/>
          </a:p>
        </p:txBody>
      </p:sp>
      <p:sp>
        <p:nvSpPr>
          <p:cNvPr id="155" name="Google Shape;155;p25"/>
          <p:cNvSpPr txBox="1">
            <a:spLocks noGrp="1"/>
          </p:cNvSpPr>
          <p:nvPr>
            <p:ph type="body" idx="1"/>
          </p:nvPr>
        </p:nvSpPr>
        <p:spPr>
          <a:xfrm>
            <a:off x="1201270" y="1777751"/>
            <a:ext cx="4970930" cy="4351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274300" tIns="274300" rIns="365767" bIns="45700" rtlCol="0" anchor="t" anchorCtr="0">
            <a:noAutofit/>
          </a:bodyPr>
          <a:lstStyle/>
          <a:p>
            <a:pPr marL="0" indent="-338658">
              <a:lnSpc>
                <a:spcPct val="100000"/>
              </a:lnSpc>
              <a:spcBef>
                <a:spcPts val="0"/>
              </a:spcBef>
              <a:buSzPts val="1800"/>
            </a:pPr>
            <a:r>
              <a:rPr lang="en" dirty="0">
                <a:latin typeface="Acherus Grotesque Bold"/>
              </a:rPr>
              <a:t>Open Access</a:t>
            </a:r>
            <a:endParaRPr dirty="0">
              <a:latin typeface="Acherus Grotesque Bold"/>
            </a:endParaRPr>
          </a:p>
          <a:p>
            <a:pPr marL="609584" lvl="2" indent="-245527">
              <a:lnSpc>
                <a:spcPct val="100000"/>
              </a:lnSpc>
              <a:spcBef>
                <a:spcPts val="1333"/>
              </a:spcBef>
              <a:buSzPts val="1500"/>
            </a:pPr>
            <a:r>
              <a:rPr lang="en" sz="2400" u="sng" dirty="0">
                <a:solidFill>
                  <a:schemeClr val="hlink"/>
                </a:solidFill>
                <a:latin typeface="Acherus Grotesque Bold"/>
                <a:hlinkClick r:id="rId3"/>
              </a:rPr>
              <a:t>OA Guide</a:t>
            </a:r>
            <a:endParaRPr sz="2400" dirty="0">
              <a:latin typeface="Acherus Grotesque Bold"/>
            </a:endParaRPr>
          </a:p>
          <a:p>
            <a:pPr marL="609584" lvl="2" indent="-245527">
              <a:lnSpc>
                <a:spcPct val="100000"/>
              </a:lnSpc>
              <a:spcBef>
                <a:spcPts val="0"/>
              </a:spcBef>
              <a:buSzPts val="1500"/>
            </a:pPr>
            <a:r>
              <a:rPr lang="en" sz="2400" u="sng" dirty="0">
                <a:solidFill>
                  <a:schemeClr val="hlink"/>
                </a:solidFill>
                <a:latin typeface="Acherus Grotesque Bold"/>
                <a:hlinkClick r:id="rId4"/>
              </a:rPr>
              <a:t>OA Subvention Fund</a:t>
            </a:r>
            <a:endParaRPr sz="2400" dirty="0">
              <a:latin typeface="Acherus Grotesque Bold"/>
            </a:endParaRPr>
          </a:p>
          <a:p>
            <a:pPr marL="609584" lvl="2" indent="-245527">
              <a:lnSpc>
                <a:spcPct val="100000"/>
              </a:lnSpc>
              <a:spcBef>
                <a:spcPts val="0"/>
              </a:spcBef>
              <a:buSzPts val="1500"/>
            </a:pPr>
            <a:r>
              <a:rPr lang="en" sz="2400" u="sng" dirty="0">
                <a:solidFill>
                  <a:schemeClr val="hlink"/>
                </a:solidFill>
                <a:latin typeface="Acherus Grotesque Bold"/>
                <a:hlinkClick r:id="rId5"/>
              </a:rPr>
              <a:t>VTechWorks</a:t>
            </a:r>
            <a:r>
              <a:rPr lang="en" sz="2400" dirty="0">
                <a:latin typeface="Acherus Grotesque Bold"/>
              </a:rPr>
              <a:t>  </a:t>
            </a:r>
          </a:p>
          <a:p>
            <a:pPr marL="609584" lvl="2" indent="-270927">
              <a:lnSpc>
                <a:spcPct val="100000"/>
              </a:lnSpc>
              <a:spcBef>
                <a:spcPts val="0"/>
              </a:spcBef>
              <a:buSzPts val="1800"/>
            </a:pPr>
            <a:r>
              <a:rPr lang="en-US" sz="2400" u="sng" dirty="0">
                <a:solidFill>
                  <a:schemeClr val="hlink"/>
                </a:solidFill>
                <a:latin typeface="Acherus Grotesque Bold"/>
              </a:rPr>
              <a:t>Directory of OA Journals</a:t>
            </a:r>
          </a:p>
          <a:p>
            <a:pPr marL="609584" lvl="2" indent="-270927">
              <a:lnSpc>
                <a:spcPct val="100000"/>
              </a:lnSpc>
              <a:spcBef>
                <a:spcPts val="0"/>
              </a:spcBef>
              <a:buSzPts val="1800"/>
            </a:pPr>
            <a:r>
              <a:rPr lang="en-US" sz="2400" u="sng" dirty="0">
                <a:solidFill>
                  <a:schemeClr val="hlink"/>
                </a:solidFill>
                <a:latin typeface="Acherus Grotesque Bold"/>
              </a:rPr>
              <a:t>SHERPA/</a:t>
            </a:r>
            <a:r>
              <a:rPr lang="en-US" sz="2400" u="sng" dirty="0" err="1">
                <a:solidFill>
                  <a:schemeClr val="hlink"/>
                </a:solidFill>
                <a:latin typeface="Acherus Grotesque Bold"/>
              </a:rPr>
              <a:t>RoMEO</a:t>
            </a:r>
            <a:endParaRPr lang="en-US" sz="2400" u="sng" dirty="0">
              <a:solidFill>
                <a:schemeClr val="hlink"/>
              </a:solidFill>
              <a:latin typeface="Acherus Grotesque Bold"/>
            </a:endParaRPr>
          </a:p>
          <a:p>
            <a:pPr marL="609584" lvl="2" indent="-270927">
              <a:lnSpc>
                <a:spcPct val="100000"/>
              </a:lnSpc>
              <a:spcBef>
                <a:spcPts val="0"/>
              </a:spcBef>
              <a:buSzPts val="1800"/>
            </a:pPr>
            <a:r>
              <a:rPr lang="en-US" sz="2400" u="sng" dirty="0" err="1">
                <a:solidFill>
                  <a:schemeClr val="hlink"/>
                </a:solidFill>
                <a:latin typeface="Acherus Grotesque Bold"/>
              </a:rPr>
              <a:t>ThinkClickSubmit</a:t>
            </a:r>
            <a:endParaRPr lang="en-US" sz="2400" u="sng" dirty="0">
              <a:solidFill>
                <a:schemeClr val="hlink"/>
              </a:solidFill>
              <a:latin typeface="Acherus Grotesque Bold"/>
            </a:endParaRPr>
          </a:p>
          <a:p>
            <a:pPr marL="694249" lvl="1" indent="-245527">
              <a:lnSpc>
                <a:spcPct val="115000"/>
              </a:lnSpc>
              <a:spcBef>
                <a:spcPts val="0"/>
              </a:spcBef>
              <a:buSzPts val="1500"/>
            </a:pPr>
            <a:endParaRPr lang="en" sz="2000" dirty="0">
              <a:latin typeface="Acherus Grotesque Bold"/>
            </a:endParaRPr>
          </a:p>
          <a:p>
            <a:pPr marL="346075" indent="-346075">
              <a:lnSpc>
                <a:spcPct val="70000"/>
              </a:lnSpc>
              <a:spcBef>
                <a:spcPts val="1600"/>
              </a:spcBef>
            </a:pPr>
            <a:r>
              <a:rPr lang="en-US" u="sng" dirty="0">
                <a:solidFill>
                  <a:schemeClr val="hlink"/>
                </a:solidFill>
                <a:latin typeface="Acherus Grotesque Bold"/>
                <a:hlinkClick r:id="rId6"/>
              </a:rPr>
              <a:t>Virginia Tech Publishing</a:t>
            </a:r>
            <a:endParaRPr lang="en-US" dirty="0">
              <a:latin typeface="Acherus Grotesque Bold"/>
            </a:endParaRPr>
          </a:p>
          <a:p>
            <a:pPr marL="338658" indent="0">
              <a:lnSpc>
                <a:spcPct val="70000"/>
              </a:lnSpc>
              <a:spcBef>
                <a:spcPts val="1600"/>
              </a:spcBef>
              <a:buNone/>
            </a:pPr>
            <a:endParaRPr sz="1467" dirty="0"/>
          </a:p>
        </p:txBody>
      </p:sp>
      <p:sp>
        <p:nvSpPr>
          <p:cNvPr id="156" name="Google Shape;156;p25"/>
          <p:cNvSpPr txBox="1">
            <a:spLocks noGrp="1"/>
          </p:cNvSpPr>
          <p:nvPr>
            <p:ph type="body" idx="2"/>
          </p:nvPr>
        </p:nvSpPr>
        <p:spPr>
          <a:xfrm>
            <a:off x="6172200" y="1825633"/>
            <a:ext cx="5894800" cy="4351200"/>
          </a:xfrm>
          <a:prstGeom prst="rect">
            <a:avLst/>
          </a:prstGeom>
        </p:spPr>
        <p:txBody>
          <a:bodyPr spcFirstLastPara="1" vert="horz" wrap="square" lIns="274300" tIns="274300" rIns="91433" bIns="45700" rtlCol="0" anchor="t" anchorCtr="0">
            <a:noAutofit/>
          </a:bodyPr>
          <a:lstStyle/>
          <a:p>
            <a:pPr marL="342900" indent="-342900">
              <a:lnSpc>
                <a:spcPct val="70000"/>
              </a:lnSpc>
              <a:spcBef>
                <a:spcPts val="0"/>
              </a:spcBef>
              <a:buSzPts val="1800"/>
            </a:pPr>
            <a:r>
              <a:rPr lang="en" dirty="0">
                <a:latin typeface="Acherus Grotesque Bold"/>
              </a:rPr>
              <a:t>Useful Tools</a:t>
            </a:r>
            <a:endParaRPr dirty="0">
              <a:latin typeface="Acherus Grotesque Bold"/>
            </a:endParaRPr>
          </a:p>
          <a:p>
            <a:pPr marL="694249" lvl="1" indent="-270927">
              <a:lnSpc>
                <a:spcPct val="115000"/>
              </a:lnSpc>
              <a:spcBef>
                <a:spcPts val="1333"/>
              </a:spcBef>
              <a:buSzPts val="1800"/>
            </a:pPr>
            <a:r>
              <a:rPr lang="en" u="sng" dirty="0">
                <a:solidFill>
                  <a:schemeClr val="hlink"/>
                </a:solidFill>
                <a:latin typeface="Acherus Grotesque Bold"/>
                <a:hlinkClick r:id="rId7"/>
              </a:rPr>
              <a:t>Unpaywall</a:t>
            </a:r>
            <a:endParaRPr dirty="0">
              <a:latin typeface="Acherus Grotesque Bold"/>
            </a:endParaRPr>
          </a:p>
          <a:p>
            <a:pPr marL="694249" lvl="1" indent="-270927">
              <a:lnSpc>
                <a:spcPct val="115000"/>
              </a:lnSpc>
              <a:spcBef>
                <a:spcPts val="0"/>
              </a:spcBef>
              <a:buSzPts val="1800"/>
            </a:pPr>
            <a:r>
              <a:rPr lang="en" u="sng" dirty="0">
                <a:solidFill>
                  <a:schemeClr val="hlink"/>
                </a:solidFill>
                <a:latin typeface="Acherus Grotesque Bold"/>
                <a:hlinkClick r:id="rId8"/>
              </a:rPr>
              <a:t>OA Button</a:t>
            </a:r>
            <a:endParaRPr dirty="0">
              <a:latin typeface="Acherus Grotesque Bold"/>
            </a:endParaRPr>
          </a:p>
          <a:p>
            <a:pPr marL="694249" lvl="1" indent="-270927">
              <a:lnSpc>
                <a:spcPct val="115000"/>
              </a:lnSpc>
              <a:spcBef>
                <a:spcPts val="0"/>
              </a:spcBef>
              <a:buSzPts val="1800"/>
            </a:pPr>
            <a:r>
              <a:rPr lang="en" u="sng" dirty="0">
                <a:solidFill>
                  <a:schemeClr val="hlink"/>
                </a:solidFill>
                <a:latin typeface="Acherus Grotesque Bold"/>
                <a:hlinkClick r:id="rId9"/>
              </a:rPr>
              <a:t>ORCiD</a:t>
            </a:r>
            <a:r>
              <a:rPr lang="en" dirty="0">
                <a:latin typeface="Acherus Grotesque Bold"/>
              </a:rPr>
              <a:t>  </a:t>
            </a:r>
          </a:p>
          <a:p>
            <a:pPr marL="694249" lvl="1" indent="-270927">
              <a:lnSpc>
                <a:spcPct val="115000"/>
              </a:lnSpc>
              <a:spcBef>
                <a:spcPts val="0"/>
              </a:spcBef>
              <a:buSzPts val="1800"/>
            </a:pPr>
            <a:endParaRPr lang="en-US" u="sng" dirty="0">
              <a:solidFill>
                <a:schemeClr val="hlink"/>
              </a:solidFill>
              <a:latin typeface="Acherus Grotesque Bold"/>
            </a:endParaRPr>
          </a:p>
          <a:p>
            <a:pPr marL="84664" indent="-245527">
              <a:lnSpc>
                <a:spcPct val="115000"/>
              </a:lnSpc>
              <a:spcBef>
                <a:spcPts val="0"/>
              </a:spcBef>
              <a:buSzPts val="1500"/>
            </a:pPr>
            <a:r>
              <a:rPr lang="en-US" dirty="0">
                <a:latin typeface="Acherus Grotesque Bold"/>
              </a:rPr>
              <a:t>Open Educational Resources</a:t>
            </a:r>
          </a:p>
          <a:p>
            <a:pPr marL="609584" lvl="2" indent="-228594">
              <a:lnSpc>
                <a:spcPct val="100000"/>
              </a:lnSpc>
              <a:spcBef>
                <a:spcPts val="1333"/>
              </a:spcBef>
              <a:buSzPts val="1500"/>
            </a:pPr>
            <a:r>
              <a:rPr lang="en-US" sz="2400" u="sng" dirty="0">
                <a:solidFill>
                  <a:schemeClr val="hlink"/>
                </a:solidFill>
                <a:latin typeface="Acherus Grotesque Bold"/>
                <a:hlinkClick r:id="rId10"/>
              </a:rPr>
              <a:t>Open Education Guide</a:t>
            </a:r>
            <a:endParaRPr lang="en-US" sz="2400" dirty="0">
              <a:latin typeface="Acherus Grotesque Bold"/>
            </a:endParaRPr>
          </a:p>
          <a:p>
            <a:pPr marL="609584" lvl="2" indent="-228594">
              <a:lnSpc>
                <a:spcPct val="100000"/>
              </a:lnSpc>
              <a:spcBef>
                <a:spcPts val="0"/>
              </a:spcBef>
              <a:buSzPts val="1500"/>
            </a:pPr>
            <a:r>
              <a:rPr lang="en-US" sz="2400" u="sng" dirty="0">
                <a:solidFill>
                  <a:schemeClr val="hlink"/>
                </a:solidFill>
                <a:latin typeface="Acherus Grotesque Bold"/>
                <a:hlinkClick r:id="rId11"/>
              </a:rPr>
              <a:t>Odyssey</a:t>
            </a:r>
            <a:endParaRPr lang="en-US" sz="2400" dirty="0">
              <a:latin typeface="Acherus Grotesque Bold"/>
            </a:endParaRPr>
          </a:p>
          <a:p>
            <a:pPr marL="609584" lvl="2" indent="-228594">
              <a:lnSpc>
                <a:spcPct val="100000"/>
              </a:lnSpc>
              <a:spcBef>
                <a:spcPts val="0"/>
              </a:spcBef>
              <a:buSzPts val="1500"/>
            </a:pPr>
            <a:r>
              <a:rPr lang="en-US" sz="2400" u="sng" dirty="0">
                <a:solidFill>
                  <a:schemeClr val="hlink"/>
                </a:solidFill>
                <a:latin typeface="Acherus Grotesque Bold"/>
                <a:hlinkClick r:id="rId12"/>
              </a:rPr>
              <a:t>Open Education </a:t>
            </a:r>
            <a:r>
              <a:rPr lang="en-US" sz="2400" u="sng" dirty="0">
                <a:solidFill>
                  <a:schemeClr val="hlink"/>
                </a:solidFill>
                <a:latin typeface="Acherus Grotesque Bold"/>
                <a:hlinkClick r:id="rId12"/>
              </a:rPr>
              <a:t>Week</a:t>
            </a:r>
            <a:r>
              <a:rPr lang="en-US" sz="2400" dirty="0">
                <a:latin typeface="Acherus Grotesque Bold"/>
              </a:rPr>
              <a:t> </a:t>
            </a:r>
          </a:p>
          <a:p>
            <a:pPr marL="694249" lvl="1" indent="-270927">
              <a:lnSpc>
                <a:spcPct val="115000"/>
              </a:lnSpc>
              <a:spcBef>
                <a:spcPts val="0"/>
              </a:spcBef>
              <a:buSzPts val="1800"/>
            </a:pPr>
            <a:endParaRPr lang="en-US" u="sng" dirty="0">
              <a:solidFill>
                <a:schemeClr val="hlink"/>
              </a:solidFill>
              <a:latin typeface="Acherus Grotesque Bold"/>
            </a:endParaRPr>
          </a:p>
          <a:p>
            <a:pPr marL="694249" lvl="1" indent="-270927">
              <a:lnSpc>
                <a:spcPct val="115000"/>
              </a:lnSpc>
              <a:spcBef>
                <a:spcPts val="0"/>
              </a:spcBef>
              <a:buSzPts val="1800"/>
            </a:pPr>
            <a:endParaRPr lang="en" u="sng" dirty="0">
              <a:solidFill>
                <a:schemeClr val="hlink"/>
              </a:solidFill>
              <a:latin typeface="Acherus Grotesque Bold"/>
            </a:endParaRPr>
          </a:p>
          <a:p>
            <a:pPr marL="694249" lvl="1" indent="-270927">
              <a:lnSpc>
                <a:spcPct val="115000"/>
              </a:lnSpc>
              <a:spcBef>
                <a:spcPts val="0"/>
              </a:spcBef>
              <a:buSzPts val="1800"/>
            </a:pPr>
            <a:endParaRPr dirty="0">
              <a:latin typeface="Acherus Grotesque Bold"/>
            </a:endParaRPr>
          </a:p>
          <a:p>
            <a:pPr marL="694249" indent="0">
              <a:lnSpc>
                <a:spcPct val="115000"/>
              </a:lnSpc>
              <a:spcBef>
                <a:spcPts val="0"/>
              </a:spcBef>
              <a:buNone/>
            </a:pPr>
            <a:endParaRPr dirty="0"/>
          </a:p>
          <a:p>
            <a:pPr marL="0" indent="0">
              <a:spcAft>
                <a:spcPts val="667"/>
              </a:spcAft>
              <a:buNone/>
            </a:pP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2081051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E2BD2-C1D0-1640-8EC6-C5E53E404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39251"/>
            <a:ext cx="10993119" cy="1530743"/>
          </a:xfrm>
        </p:spPr>
        <p:txBody>
          <a:bodyPr>
            <a:normAutofit fontScale="90000"/>
          </a:bodyPr>
          <a:lstStyle/>
          <a:p>
            <a:r>
              <a:rPr lang="en-US" i="0" dirty="0">
                <a:latin typeface="Acherus Grotesque Bold"/>
              </a:rPr>
              <a:t>Scholarly Communication and Open Access</a:t>
            </a:r>
            <a:br>
              <a:rPr lang="en-US" i="0" dirty="0">
                <a:latin typeface="Acherus Grotesque Bold"/>
              </a:rPr>
            </a:br>
            <a:br>
              <a:rPr lang="en-US" i="0" dirty="0">
                <a:latin typeface="Acherus Grotesque Bold"/>
              </a:rPr>
            </a:br>
            <a:r>
              <a:rPr lang="en-US" i="0" dirty="0">
                <a:latin typeface="Acherus Grotesque Bold"/>
              </a:rPr>
              <a:t>	THANK YOU GRAD 5204</a:t>
            </a:r>
            <a:endParaRPr lang="en-US" i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7BD293-80BC-764E-9245-DFEC741A1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55C3-EC6F-3E44-8738-BCB40BBB5A07}" type="slidenum">
              <a:rPr lang="en-US" smtClean="0"/>
              <a:t>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101732-2E0B-654C-9DCA-7C01D8457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3515" y="2305878"/>
            <a:ext cx="9664993" cy="4036804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Acherus Grotesque Bold"/>
              </a:rPr>
              <a:t>Gail McMillan</a:t>
            </a:r>
          </a:p>
          <a:p>
            <a:pPr marL="0" indent="0">
              <a:buNone/>
            </a:pPr>
            <a:r>
              <a:rPr lang="en-US" dirty="0">
                <a:latin typeface="Acherus Grotesque Bold"/>
              </a:rPr>
              <a:t>Director, Scholarly Communication</a:t>
            </a:r>
          </a:p>
          <a:p>
            <a:pPr marL="0" indent="0">
              <a:buNone/>
            </a:pPr>
            <a:r>
              <a:rPr lang="en-US" dirty="0">
                <a:latin typeface="Acherus Grotesque Bold"/>
              </a:rPr>
              <a:t>Professor, Virginia Tech Libraries</a:t>
            </a:r>
          </a:p>
          <a:p>
            <a:pPr marL="0" indent="0">
              <a:buNone/>
            </a:pPr>
            <a:endParaRPr lang="en-US" dirty="0">
              <a:latin typeface="Acherus Grotesque Bold"/>
            </a:endParaRPr>
          </a:p>
          <a:p>
            <a:pPr marL="0" indent="0">
              <a:buNone/>
            </a:pPr>
            <a:r>
              <a:rPr lang="en-US" dirty="0" err="1">
                <a:latin typeface="Acherus Grotesque Bold"/>
              </a:rPr>
              <a:t>gailmac@vt.edu</a:t>
            </a:r>
            <a:endParaRPr lang="en-US" dirty="0">
              <a:latin typeface="Acherus Grotesque Bold"/>
            </a:endParaRPr>
          </a:p>
        </p:txBody>
      </p:sp>
    </p:spTree>
    <p:extLst>
      <p:ext uri="{BB962C8B-B14F-4D97-AF65-F5344CB8AC3E}">
        <p14:creationId xmlns:p14="http://schemas.microsoft.com/office/powerpoint/2010/main" val="2591330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irginia Tech Colors Fall 2018">
      <a:dk1>
        <a:srgbClr val="000000"/>
      </a:dk1>
      <a:lt1>
        <a:srgbClr val="FFFFFF"/>
      </a:lt1>
      <a:dk2>
        <a:srgbClr val="E5E1E6"/>
      </a:dk2>
      <a:lt2>
        <a:srgbClr val="D7D2CB"/>
      </a:lt2>
      <a:accent1>
        <a:srgbClr val="8B1F41"/>
      </a:accent1>
      <a:accent2>
        <a:srgbClr val="E87722"/>
      </a:accent2>
      <a:accent3>
        <a:srgbClr val="75787B"/>
      </a:accent3>
      <a:accent4>
        <a:srgbClr val="CE0058"/>
      </a:accent4>
      <a:accent5>
        <a:srgbClr val="2CD5C3"/>
      </a:accent5>
      <a:accent6>
        <a:srgbClr val="508590"/>
      </a:accent6>
      <a:hlink>
        <a:srgbClr val="508590"/>
      </a:hlink>
      <a:folHlink>
        <a:srgbClr val="2CD5C3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88916EC7-7FEC-AF43-BDB0-3DE6AE6A861F}" vid="{2559EE01-5818-5544-9433-FD3C9859E5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3038</TotalTime>
  <Words>1279</Words>
  <Application>Microsoft Macintosh PowerPoint</Application>
  <PresentationFormat>Widescreen</PresentationFormat>
  <Paragraphs>149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Acherus Grotesque Bold</vt:lpstr>
      <vt:lpstr>Acherus Grotesque Medium</vt:lpstr>
      <vt:lpstr>Arial</vt:lpstr>
      <vt:lpstr>Calibri</vt:lpstr>
      <vt:lpstr>Helvetica Neue</vt:lpstr>
      <vt:lpstr>Times</vt:lpstr>
      <vt:lpstr>Trebuchet MS</vt:lpstr>
      <vt:lpstr>Wingdings</vt:lpstr>
      <vt:lpstr>Office Theme</vt:lpstr>
      <vt:lpstr>Scholarly Communication and Open Access</vt:lpstr>
      <vt:lpstr>Scholarly communication is</vt:lpstr>
      <vt:lpstr>Open Access is</vt:lpstr>
      <vt:lpstr>Open Access Benefits</vt:lpstr>
      <vt:lpstr>PowerPoint Presentation</vt:lpstr>
      <vt:lpstr>Funding Open Access</vt:lpstr>
      <vt:lpstr>Guidelines for VT OASF Support</vt:lpstr>
      <vt:lpstr>Scholarly Communication</vt:lpstr>
      <vt:lpstr>Scholarly Communication and Open Access   THANK YOU GRAD 5204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slides are designed for three lines and the fonts will resize</dc:title>
  <dc:creator>Microsoft Office User</dc:creator>
  <cp:lastModifiedBy>McMillan, Gail</cp:lastModifiedBy>
  <cp:revision>47</cp:revision>
  <dcterms:created xsi:type="dcterms:W3CDTF">2018-05-01T14:09:38Z</dcterms:created>
  <dcterms:modified xsi:type="dcterms:W3CDTF">2020-04-14T15:32:07Z</dcterms:modified>
</cp:coreProperties>
</file>