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Arvo"/>
      <p:regular r:id="rId18"/>
      <p:bold r:id="rId19"/>
      <p:italic r:id="rId20"/>
      <p:boldItalic r:id="rId21"/>
    </p:embeddedFont>
    <p:embeddedFont>
      <p:font typeface="Roboto Condensed"/>
      <p:regular r:id="rId22"/>
      <p:bold r:id="rId23"/>
      <p:italic r:id="rId24"/>
      <p:boldItalic r:id="rId25"/>
    </p:embeddedFont>
    <p:embeddedFont>
      <p:font typeface="Roboto Condensed Light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rvo-italic.fntdata"/><Relationship Id="rId22" Type="http://schemas.openxmlformats.org/officeDocument/2006/relationships/font" Target="fonts/RobotoCondensed-regular.fntdata"/><Relationship Id="rId21" Type="http://schemas.openxmlformats.org/officeDocument/2006/relationships/font" Target="fonts/Arvo-boldItalic.fntdata"/><Relationship Id="rId24" Type="http://schemas.openxmlformats.org/officeDocument/2006/relationships/font" Target="fonts/RobotoCondensed-italic.fntdata"/><Relationship Id="rId23" Type="http://schemas.openxmlformats.org/officeDocument/2006/relationships/font" Target="fonts/RobotoCondensed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CondensedLight-regular.fntdata"/><Relationship Id="rId25" Type="http://schemas.openxmlformats.org/officeDocument/2006/relationships/font" Target="fonts/RobotoCondensed-boldItalic.fntdata"/><Relationship Id="rId28" Type="http://schemas.openxmlformats.org/officeDocument/2006/relationships/font" Target="fonts/RobotoCondensedLight-italic.fntdata"/><Relationship Id="rId27" Type="http://schemas.openxmlformats.org/officeDocument/2006/relationships/font" Target="fonts/RobotoCondensedLigh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RobotoCondensedLight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Arvo-bold.fntdata"/><Relationship Id="rId18" Type="http://schemas.openxmlformats.org/officeDocument/2006/relationships/font" Target="fonts/Arv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9" name="Shape 3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Shape 3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Shape 3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4" name="Shape 3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Shape 2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" name="Shape 3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fmla="val 32425" name="adj"/>
            </a:avLst>
          </a:prstGeom>
          <a:solidFill>
            <a:srgbClr val="26324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flipH="1" rot="10800000">
            <a:off x="1" y="1090763"/>
            <a:ext cx="8847502" cy="2961975"/>
            <a:chOff x="-8178042" y="-4493254"/>
            <a:chExt cx="19483597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3677236" y="4278349"/>
            <a:ext cx="5480828" cy="432996"/>
            <a:chOff x="5582265" y="4646738"/>
            <a:chExt cx="5480828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D26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1"/>
                <a:ext cx="28907999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2" name="Shape 22"/>
          <p:cNvSpPr txBox="1"/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b="1" i="0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b="1" i="0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b="1" i="0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b="1" i="0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b="1" i="0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b="1" i="0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b="1" i="0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b="1" i="0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Roboto Condensed"/>
              <a:buNone/>
              <a:defRPr b="1" i="0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Shape 24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25" name="Shape 25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fmla="val 32425" name="adj"/>
              </a:avLst>
            </a:prstGeom>
            <a:solidFill>
              <a:srgbClr val="2632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26" name="Shape 26"/>
            <p:cNvGrpSpPr/>
            <p:nvPr/>
          </p:nvGrpSpPr>
          <p:grpSpPr>
            <a:xfrm flipH="1" rot="10800000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27" name="Shape 27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28" name="Shape 2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29" name="Shape 29"/>
            <p:cNvGrpSpPr/>
            <p:nvPr/>
          </p:nvGrpSpPr>
          <p:grpSpPr>
            <a:xfrm flipH="1" rot="10800000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30" name="Shape 30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31" name="Shape 31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32" name="Shape 32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3" name="Shape 3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D26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" name="Shape 3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5" name="Shape 3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" name="Shape 3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Shape 3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8" name="Shape 3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Shape 3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0" name="Shape 40"/>
          <p:cNvSpPr txBox="1"/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814275" y="1537988"/>
            <a:ext cx="33783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▰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396123" y="1537988"/>
            <a:ext cx="33783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▰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000"/>
              <a:buFont typeface="Roboto Condensed Light"/>
              <a:buChar char="▻"/>
              <a:defRPr b="0" i="0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Shape 4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46" name="Shape 4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fmla="val 32425" name="adj"/>
              </a:avLst>
            </a:prstGeom>
            <a:solidFill>
              <a:srgbClr val="2632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47" name="Shape 47"/>
            <p:cNvGrpSpPr/>
            <p:nvPr/>
          </p:nvGrpSpPr>
          <p:grpSpPr>
            <a:xfrm flipH="1" rot="10800000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48" name="Shape 48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49" name="Shape 4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50" name="Shape 50"/>
            <p:cNvGrpSpPr/>
            <p:nvPr/>
          </p:nvGrpSpPr>
          <p:grpSpPr>
            <a:xfrm flipH="1" rot="10800000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51" name="Shape 51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52" name="Shape 52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53" name="Shape 5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54" name="Shape 5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D26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5" name="Shape 5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56" name="Shape 5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Shape 5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8" name="Shape 5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59" name="Shape 5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Shape 6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1" name="Shape 61"/>
          <p:cNvSpPr txBox="1"/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6" name="Shape 66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67" name="Shape 67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D26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8" name="Shape 68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69" name="Shape 69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Shape 7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1" name="Shape 71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72" name="Shape 72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Shape 73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4" name="Shape 74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75" name="Shape 7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2632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6" name="Shape 7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77" name="Shape 7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Shape 7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9" name="Shape 7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80" name="Shape 8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Shape 8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fmla="val 32425" name="adj"/>
            </a:avLst>
          </a:prstGeom>
          <a:solidFill>
            <a:srgbClr val="26324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84" name="Shape 84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85" name="Shape 85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Shape 86"/>
            <p:cNvSpPr/>
            <p:nvPr/>
          </p:nvSpPr>
          <p:spPr>
            <a:xfrm flipH="1" rot="10800000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87" name="Shape 87"/>
          <p:cNvGrpSpPr/>
          <p:nvPr/>
        </p:nvGrpSpPr>
        <p:grpSpPr>
          <a:xfrm flipH="1" rot="10800000">
            <a:off x="-2" y="2924826"/>
            <a:ext cx="6589087" cy="2027268"/>
            <a:chOff x="-9894852" y="-4493254"/>
            <a:chExt cx="21200408" cy="6522740"/>
          </a:xfrm>
        </p:grpSpPr>
        <p:sp>
          <p:nvSpPr>
            <p:cNvPr id="88" name="Shape 88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89" name="Shape 89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90" name="Shape 9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D26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8" name="Shape 98"/>
          <p:cNvSpPr txBox="1"/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"/>
              <a:buNone/>
              <a:defRPr b="1" i="0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"/>
              <a:buNone/>
              <a:defRPr b="1" i="0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"/>
              <a:buNone/>
              <a:defRPr b="1" i="0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"/>
              <a:buNone/>
              <a:defRPr b="1" i="0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"/>
              <a:buNone/>
              <a:defRPr b="1" i="0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"/>
              <a:buNone/>
              <a:defRPr b="1" i="0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"/>
              <a:buNone/>
              <a:defRPr b="1" i="0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"/>
              <a:buNone/>
              <a:defRPr b="1" i="0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"/>
              <a:buNone/>
              <a:defRPr b="1" i="0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" type="subTitle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ts val="2000"/>
              <a:buFont typeface="Roboto Condensed Light"/>
              <a:buNone/>
              <a:defRPr b="0" i="0" sz="20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lvl="1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Font typeface="Roboto Condensed Light"/>
              <a:buNone/>
              <a:defRPr b="0" i="0" sz="20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lvl="2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Font typeface="Roboto Condensed Light"/>
              <a:buNone/>
              <a:defRPr b="0" i="0" sz="20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lvl="3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Font typeface="Roboto Condensed Light"/>
              <a:buNone/>
              <a:defRPr b="0" i="0" sz="20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lvl="4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Font typeface="Roboto Condensed Light"/>
              <a:buNone/>
              <a:defRPr b="0" i="0" sz="20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lvl="5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Font typeface="Roboto Condensed Light"/>
              <a:buNone/>
              <a:defRPr b="0" i="0" sz="20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lvl="6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Font typeface="Roboto Condensed Light"/>
              <a:buNone/>
              <a:defRPr b="0" i="0" sz="20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lvl="7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Font typeface="Roboto Condensed Light"/>
              <a:buNone/>
              <a:defRPr b="0" i="0" sz="20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lvl="8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FF9800"/>
              </a:buClr>
              <a:buSzPts val="2000"/>
              <a:buFont typeface="Roboto Condensed Light"/>
              <a:buNone/>
              <a:defRPr b="0" i="0" sz="20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fmla="val 32425" name="adj"/>
            </a:avLst>
          </a:prstGeom>
          <a:solidFill>
            <a:srgbClr val="26324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03" name="Shape 103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04" name="Shape 104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 flipH="1" rot="10800000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06" name="Shape 106"/>
          <p:cNvGrpSpPr/>
          <p:nvPr/>
        </p:nvGrpSpPr>
        <p:grpSpPr>
          <a:xfrm flipH="1" rot="10800000">
            <a:off x="1" y="1090763"/>
            <a:ext cx="8847502" cy="2961975"/>
            <a:chOff x="-8178042" y="-4493254"/>
            <a:chExt cx="19483597" cy="6522736"/>
          </a:xfrm>
        </p:grpSpPr>
        <p:sp>
          <p:nvSpPr>
            <p:cNvPr id="107" name="Shape 107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sp>
        <p:nvSpPr>
          <p:cNvPr id="109" name="Shape 109"/>
          <p:cNvSpPr txBox="1"/>
          <p:nvPr>
            <p:ph idx="1" type="body"/>
          </p:nvPr>
        </p:nvSpPr>
        <p:spPr>
          <a:xfrm>
            <a:off x="829775" y="1202000"/>
            <a:ext cx="5090700" cy="27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 Light"/>
              <a:buChar char="▰"/>
              <a:defRPr b="0" i="1" sz="3000" u="none" cap="none" strike="noStrik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419100" lvl="1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 Light"/>
              <a:buChar char="▻"/>
              <a:defRPr b="0" i="1" sz="3000" u="none" cap="none" strike="noStrik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4191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 Light"/>
              <a:buChar char="▻"/>
              <a:defRPr b="0" i="1" sz="3000" u="none" cap="none" strike="noStrik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4191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 Light"/>
              <a:buChar char="▻"/>
              <a:defRPr b="0" i="1" sz="3000" u="none" cap="none" strike="noStrik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4191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 Light"/>
              <a:buChar char="▻"/>
              <a:defRPr b="0" i="1" sz="3000" u="none" cap="none" strike="noStrik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4191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 Light"/>
              <a:buChar char="▻"/>
              <a:defRPr b="0" i="1" sz="3000" u="none" cap="none" strike="noStrik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4191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 Light"/>
              <a:buChar char="▻"/>
              <a:defRPr b="0" i="1" sz="3000" u="none" cap="none" strike="noStrik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4191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 Light"/>
              <a:buChar char="▻"/>
              <a:defRPr b="0" i="1" sz="3000" u="none" cap="none" strike="noStrik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4191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Roboto Condensed Light"/>
              <a:buChar char="▻"/>
              <a:defRPr b="0" i="1" sz="3000" u="none" cap="none" strike="noStrike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110" name="Shape 110"/>
          <p:cNvSpPr txBox="1"/>
          <p:nvPr/>
        </p:nvSpPr>
        <p:spPr>
          <a:xfrm>
            <a:off x="286600" y="1014575"/>
            <a:ext cx="6765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1" i="0" lang="en" sz="7200" u="none" cap="none" strike="noStrike">
                <a:solidFill>
                  <a:srgbClr val="FF98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b="1" i="0" sz="7200" u="none" cap="none" strike="noStrike">
              <a:solidFill>
                <a:srgbClr val="FF98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Shape 111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12" name="Shape 112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D26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3" name="Shape 11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14" name="Shape 11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Shape 11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6" name="Shape 11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17" name="Shape 11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Shape 11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9" name="Shape 119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Shape 121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22" name="Shape 122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fmla="val 32425" name="adj"/>
              </a:avLst>
            </a:prstGeom>
            <a:solidFill>
              <a:srgbClr val="2632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23" name="Shape 123"/>
            <p:cNvGrpSpPr/>
            <p:nvPr/>
          </p:nvGrpSpPr>
          <p:grpSpPr>
            <a:xfrm flipH="1" rot="10800000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24" name="Shape 124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25" name="Shape 125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26" name="Shape 126"/>
            <p:cNvGrpSpPr/>
            <p:nvPr/>
          </p:nvGrpSpPr>
          <p:grpSpPr>
            <a:xfrm flipH="1" rot="10800000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27" name="Shape 127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28" name="Shape 12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29" name="Shape 129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30" name="Shape 13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D26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1" name="Shape 131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32" name="Shape 132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Shape 133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" name="Shape 134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35" name="Shape 135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Shape 136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7" name="Shape 137"/>
          <p:cNvSpPr txBox="1"/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870450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▰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2" type="body"/>
          </p:nvPr>
        </p:nvSpPr>
        <p:spPr>
          <a:xfrm>
            <a:off x="3233637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▰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3" type="body"/>
          </p:nvPr>
        </p:nvSpPr>
        <p:spPr>
          <a:xfrm>
            <a:off x="5540650" y="1545076"/>
            <a:ext cx="2247900" cy="27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▰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1800"/>
              <a:buFont typeface="Roboto Condensed Light"/>
              <a:buChar char="▻"/>
              <a:defRPr b="0" i="0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Shape 143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44" name="Shape 144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fmla="val 32425" name="adj"/>
              </a:avLst>
            </a:prstGeom>
            <a:solidFill>
              <a:srgbClr val="2632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45" name="Shape 145"/>
            <p:cNvGrpSpPr/>
            <p:nvPr/>
          </p:nvGrpSpPr>
          <p:grpSpPr>
            <a:xfrm flipH="1" rot="10800000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46" name="Shape 146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47" name="Shape 147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48" name="Shape 148"/>
            <p:cNvGrpSpPr/>
            <p:nvPr/>
          </p:nvGrpSpPr>
          <p:grpSpPr>
            <a:xfrm flipH="1" rot="10800000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49" name="Shape 149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50" name="Shape 150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51" name="Shape 151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52" name="Shape 152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D26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3" name="Shape 15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54" name="Shape 15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Shape 15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6" name="Shape 15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57" name="Shape 15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Shape 15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59" name="Shape 159"/>
          <p:cNvSpPr txBox="1"/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Shape 162"/>
          <p:cNvGrpSpPr/>
          <p:nvPr/>
        </p:nvGrpSpPr>
        <p:grpSpPr>
          <a:xfrm>
            <a:off x="2466138" y="4472723"/>
            <a:ext cx="6686825" cy="670795"/>
            <a:chOff x="5589288" y="4472723"/>
            <a:chExt cx="6686825" cy="670795"/>
          </a:xfrm>
        </p:grpSpPr>
        <p:sp>
          <p:nvSpPr>
            <p:cNvPr id="163" name="Shape 163"/>
            <p:cNvSpPr/>
            <p:nvPr/>
          </p:nvSpPr>
          <p:spPr>
            <a:xfrm rot="10800000">
              <a:off x="5589288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D26F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4" name="Shape 164"/>
            <p:cNvGrpSpPr/>
            <p:nvPr/>
          </p:nvGrpSpPr>
          <p:grpSpPr>
            <a:xfrm flipH="1">
              <a:off x="5748896" y="4472723"/>
              <a:ext cx="6527217" cy="670795"/>
              <a:chOff x="-10101302" y="330075"/>
              <a:chExt cx="16532972" cy="1699506"/>
            </a:xfrm>
          </p:grpSpPr>
          <p:sp>
            <p:nvSpPr>
              <p:cNvPr id="165" name="Shape 165"/>
              <p:cNvSpPr/>
              <p:nvPr/>
            </p:nvSpPr>
            <p:spPr>
              <a:xfrm>
                <a:off x="-10101302" y="330081"/>
                <a:ext cx="148464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Shape 166"/>
              <p:cNvSpPr/>
              <p:nvPr/>
            </p:nvSpPr>
            <p:spPr>
              <a:xfrm>
                <a:off x="4732169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7" name="Shape 167"/>
            <p:cNvGrpSpPr/>
            <p:nvPr/>
          </p:nvGrpSpPr>
          <p:grpSpPr>
            <a:xfrm flipH="1">
              <a:off x="5592255" y="4646738"/>
              <a:ext cx="6682918" cy="304563"/>
              <a:chOff x="-30922587" y="330075"/>
              <a:chExt cx="37293072" cy="1699569"/>
            </a:xfrm>
          </p:grpSpPr>
          <p:sp>
            <p:nvSpPr>
              <p:cNvPr id="168" name="Shape 168"/>
              <p:cNvSpPr/>
              <p:nvPr/>
            </p:nvSpPr>
            <p:spPr>
              <a:xfrm>
                <a:off x="-30922587" y="330144"/>
                <a:ext cx="35588101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Shape 169"/>
              <p:cNvSpPr/>
              <p:nvPr/>
            </p:nvSpPr>
            <p:spPr>
              <a:xfrm>
                <a:off x="4670984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70" name="Shape 170"/>
          <p:cNvSpPr txBox="1"/>
          <p:nvPr>
            <p:ph idx="1" type="body"/>
          </p:nvPr>
        </p:nvSpPr>
        <p:spPr>
          <a:xfrm>
            <a:off x="2682800" y="4636500"/>
            <a:ext cx="60042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ts val="1300"/>
              <a:buFont typeface="Roboto Condensed Light"/>
              <a:buNone/>
              <a:defRPr b="0" i="0" sz="13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171" name="Shape 171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72" name="Shape 172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73" name="Shape 17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fmla="val 32425" name="adj"/>
              </a:avLst>
            </a:prstGeom>
            <a:solidFill>
              <a:srgbClr val="2632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4" name="Shape 17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" name="Shape 17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b="1" i="0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810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810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810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810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b="0" i="0" sz="2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ctrTitle"/>
          </p:nvPr>
        </p:nvSpPr>
        <p:spPr>
          <a:xfrm>
            <a:off x="624000" y="1090800"/>
            <a:ext cx="5768400" cy="296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" sz="48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Tracking Theatre/Cinema Production Experience</a:t>
            </a:r>
            <a:endParaRPr b="1" i="0" sz="48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85" name="Shape 185"/>
          <p:cNvSpPr txBox="1"/>
          <p:nvPr/>
        </p:nvSpPr>
        <p:spPr>
          <a:xfrm>
            <a:off x="222550" y="4166725"/>
            <a:ext cx="36723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Keegan Weiler, Austin Sedita, Zachary Sullivan</a:t>
            </a:r>
            <a:endParaRPr b="1" i="0" sz="14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CS 4624: Multimedia, Hypertext, and information Access</a:t>
            </a:r>
            <a:endParaRPr b="1" i="0" sz="1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Prof: Edward Fox: Virginia Tech, Blacksburg VA, 24061</a:t>
            </a:r>
            <a:endParaRPr b="1" i="0" sz="1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Last edit: </a:t>
            </a:r>
            <a:r>
              <a:rPr b="1" lang="en" sz="1000"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  <a:r>
              <a:rPr b="1" i="0" lang="en" sz="1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/</a:t>
            </a:r>
            <a:r>
              <a:rPr b="1" lang="en" sz="1000">
                <a:latin typeface="Roboto Condensed"/>
                <a:ea typeface="Roboto Condensed"/>
                <a:cs typeface="Roboto Condensed"/>
                <a:sym typeface="Roboto Condensed"/>
              </a:rPr>
              <a:t>9</a:t>
            </a:r>
            <a:r>
              <a:rPr b="1" i="0" lang="en" sz="1000" u="none" cap="none" strike="noStrik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/2018</a:t>
            </a:r>
            <a:endParaRPr b="1" i="0" sz="1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/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lang="en"/>
              <a:t>Accomplishments and Impediments</a:t>
            </a:r>
            <a:endParaRPr/>
          </a:p>
        </p:txBody>
      </p:sp>
      <p:sp>
        <p:nvSpPr>
          <p:cNvPr id="322" name="Shape 322"/>
          <p:cNvSpPr txBox="1"/>
          <p:nvPr>
            <p:ph idx="1" type="body"/>
          </p:nvPr>
        </p:nvSpPr>
        <p:spPr>
          <a:xfrm>
            <a:off x="814275" y="1491000"/>
            <a:ext cx="3688500" cy="3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Roboto Condensed"/>
                <a:ea typeface="Roboto Condensed"/>
                <a:cs typeface="Roboto Condensed"/>
                <a:sym typeface="Roboto Condensed"/>
              </a:rPr>
              <a:t>Goals Accomplished</a:t>
            </a:r>
            <a:endParaRPr b="1" sz="18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▰"/>
            </a:pPr>
            <a:r>
              <a:rPr lang="en" sz="1800"/>
              <a:t>Working product</a:t>
            </a:r>
            <a:endParaRPr sz="1800"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▰"/>
            </a:pPr>
            <a:r>
              <a:rPr lang="en" sz="1800"/>
              <a:t>Client needs met</a:t>
            </a:r>
            <a:endParaRPr sz="1800"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▰"/>
            </a:pPr>
            <a:r>
              <a:rPr lang="en" sz="1800"/>
              <a:t>Extensive documentation</a:t>
            </a:r>
            <a:endParaRPr sz="1800"/>
          </a:p>
        </p:txBody>
      </p:sp>
      <p:sp>
        <p:nvSpPr>
          <p:cNvPr id="323" name="Shape 323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24" name="Shape 324"/>
          <p:cNvSpPr/>
          <p:nvPr/>
        </p:nvSpPr>
        <p:spPr>
          <a:xfrm>
            <a:off x="299079" y="623465"/>
            <a:ext cx="288740" cy="304420"/>
          </a:xfrm>
          <a:custGeom>
            <a:pathLst>
              <a:path extrusionOk="0" fill="none" h="16075" w="15247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cap="rnd" cmpd="sng" w="19050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Shape 325"/>
          <p:cNvSpPr txBox="1"/>
          <p:nvPr>
            <p:ph idx="1" type="body"/>
          </p:nvPr>
        </p:nvSpPr>
        <p:spPr>
          <a:xfrm>
            <a:off x="4699650" y="1491000"/>
            <a:ext cx="3688500" cy="3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Roboto Condensed"/>
                <a:ea typeface="Roboto Condensed"/>
                <a:cs typeface="Roboto Condensed"/>
                <a:sym typeface="Roboto Condensed"/>
              </a:rPr>
              <a:t>Impediments Encountered</a:t>
            </a:r>
            <a:endParaRPr b="1" sz="180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▰"/>
            </a:pPr>
            <a:r>
              <a:rPr lang="en" sz="1800"/>
              <a:t>CAS Integration</a:t>
            </a:r>
            <a:endParaRPr sz="1800"/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▰"/>
            </a:pPr>
            <a:r>
              <a:rPr lang="en" sz="1800"/>
              <a:t>Form for database customization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/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lang="en"/>
              <a:t>Testing and </a:t>
            </a:r>
            <a:r>
              <a:rPr lang="en"/>
              <a:t>Assessment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31" name="Shape 331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332" name="Shape 33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333" name="Shape 333"/>
            <p:cNvSpPr/>
            <p:nvPr/>
          </p:nvSpPr>
          <p:spPr>
            <a:xfrm>
              <a:off x="623125" y="313625"/>
              <a:ext cx="375100" cy="462750"/>
            </a:xfrm>
            <a:custGeom>
              <a:pathLst>
                <a:path extrusionOk="0" fill="none" h="18510" w="15004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Shape 334"/>
            <p:cNvSpPr/>
            <p:nvPr/>
          </p:nvSpPr>
          <p:spPr>
            <a:xfrm>
              <a:off x="590250" y="269775"/>
              <a:ext cx="377525" cy="462775"/>
            </a:xfrm>
            <a:custGeom>
              <a:pathLst>
                <a:path extrusionOk="0" fill="none" h="18511" w="15101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Shape 335"/>
            <p:cNvSpPr/>
            <p:nvPr/>
          </p:nvSpPr>
          <p:spPr>
            <a:xfrm>
              <a:off x="796650" y="274025"/>
              <a:ext cx="45100" cy="45100"/>
            </a:xfrm>
            <a:custGeom>
              <a:pathLst>
                <a:path extrusionOk="0" fill="none" h="1804" w="1804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Shape 336"/>
            <p:cNvSpPr/>
            <p:nvPr/>
          </p:nvSpPr>
          <p:spPr>
            <a:xfrm>
              <a:off x="713850" y="274025"/>
              <a:ext cx="45075" cy="45100"/>
            </a:xfrm>
            <a:custGeom>
              <a:pathLst>
                <a:path extrusionOk="0" fill="none" h="1804" w="1803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Shape 337"/>
            <p:cNvSpPr/>
            <p:nvPr/>
          </p:nvSpPr>
          <p:spPr>
            <a:xfrm>
              <a:off x="631050" y="274025"/>
              <a:ext cx="45075" cy="45100"/>
            </a:xfrm>
            <a:custGeom>
              <a:pathLst>
                <a:path extrusionOk="0" fill="none" h="1804" w="1803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Shape 338"/>
            <p:cNvSpPr/>
            <p:nvPr/>
          </p:nvSpPr>
          <p:spPr>
            <a:xfrm>
              <a:off x="649925" y="590050"/>
              <a:ext cx="133975" cy="25"/>
            </a:xfrm>
            <a:custGeom>
              <a:pathLst>
                <a:path extrusionOk="0" fill="none" h="1" w="5359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Shape 339"/>
            <p:cNvSpPr/>
            <p:nvPr/>
          </p:nvSpPr>
          <p:spPr>
            <a:xfrm>
              <a:off x="649925" y="5346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Shape 340"/>
            <p:cNvSpPr/>
            <p:nvPr/>
          </p:nvSpPr>
          <p:spPr>
            <a:xfrm>
              <a:off x="649925" y="4798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Shape 341"/>
            <p:cNvSpPr/>
            <p:nvPr/>
          </p:nvSpPr>
          <p:spPr>
            <a:xfrm>
              <a:off x="649925" y="4244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Shape 342"/>
            <p:cNvSpPr/>
            <p:nvPr/>
          </p:nvSpPr>
          <p:spPr>
            <a:xfrm>
              <a:off x="879475" y="274025"/>
              <a:ext cx="45075" cy="45100"/>
            </a:xfrm>
            <a:custGeom>
              <a:pathLst>
                <a:path extrusionOk="0" fill="none" h="1804" w="1803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Shape 343"/>
            <p:cNvSpPr/>
            <p:nvPr/>
          </p:nvSpPr>
          <p:spPr>
            <a:xfrm>
              <a:off x="654800" y="244200"/>
              <a:ext cx="25" cy="51175"/>
            </a:xfrm>
            <a:custGeom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Shape 344"/>
            <p:cNvSpPr/>
            <p:nvPr/>
          </p:nvSpPr>
          <p:spPr>
            <a:xfrm>
              <a:off x="737600" y="244200"/>
              <a:ext cx="25" cy="51175"/>
            </a:xfrm>
            <a:custGeom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Shape 345"/>
            <p:cNvSpPr/>
            <p:nvPr/>
          </p:nvSpPr>
          <p:spPr>
            <a:xfrm>
              <a:off x="820400" y="244200"/>
              <a:ext cx="25" cy="51175"/>
            </a:xfrm>
            <a:custGeom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Shape 346"/>
            <p:cNvSpPr/>
            <p:nvPr/>
          </p:nvSpPr>
          <p:spPr>
            <a:xfrm>
              <a:off x="903225" y="244200"/>
              <a:ext cx="25" cy="51175"/>
            </a:xfrm>
            <a:custGeom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7" name="Shape 347"/>
          <p:cNvSpPr txBox="1"/>
          <p:nvPr>
            <p:ph idx="1" type="body"/>
          </p:nvPr>
        </p:nvSpPr>
        <p:spPr>
          <a:xfrm>
            <a:off x="754775" y="149100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▰"/>
            </a:pPr>
            <a:r>
              <a:rPr lang="en"/>
              <a:t>Internal Testing with fake accounts</a:t>
            </a:r>
            <a:endParaRPr/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▰"/>
            </a:pPr>
            <a:r>
              <a:rPr lang="en"/>
              <a:t>Empirical Evaluation with given PIDs </a:t>
            </a:r>
            <a:endParaRPr/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▰"/>
            </a:pPr>
            <a:r>
              <a:rPr lang="en"/>
              <a:t>They could not find any errors</a:t>
            </a:r>
            <a:endParaRPr/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▰"/>
            </a:pPr>
            <a:r>
              <a:rPr lang="en"/>
              <a:t>If we had more time, we could do an Analytic Evaluation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pic>
        <p:nvPicPr>
          <p:cNvPr id="348" name="Shape 3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7375" y="977250"/>
            <a:ext cx="1951825" cy="195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lang="en"/>
              <a:t>Lessons Learned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54" name="Shape 354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355" name="Shape 355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356" name="Shape 356"/>
            <p:cNvSpPr/>
            <p:nvPr/>
          </p:nvSpPr>
          <p:spPr>
            <a:xfrm>
              <a:off x="623125" y="313625"/>
              <a:ext cx="375100" cy="462750"/>
            </a:xfrm>
            <a:custGeom>
              <a:pathLst>
                <a:path extrusionOk="0" fill="none" h="18510" w="15004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Shape 357"/>
            <p:cNvSpPr/>
            <p:nvPr/>
          </p:nvSpPr>
          <p:spPr>
            <a:xfrm>
              <a:off x="590250" y="269775"/>
              <a:ext cx="377525" cy="462775"/>
            </a:xfrm>
            <a:custGeom>
              <a:pathLst>
                <a:path extrusionOk="0" fill="none" h="18511" w="15101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Shape 358"/>
            <p:cNvSpPr/>
            <p:nvPr/>
          </p:nvSpPr>
          <p:spPr>
            <a:xfrm>
              <a:off x="796650" y="274025"/>
              <a:ext cx="45100" cy="45100"/>
            </a:xfrm>
            <a:custGeom>
              <a:pathLst>
                <a:path extrusionOk="0" fill="none" h="1804" w="1804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Shape 359"/>
            <p:cNvSpPr/>
            <p:nvPr/>
          </p:nvSpPr>
          <p:spPr>
            <a:xfrm>
              <a:off x="713850" y="274025"/>
              <a:ext cx="45075" cy="45100"/>
            </a:xfrm>
            <a:custGeom>
              <a:pathLst>
                <a:path extrusionOk="0" fill="none" h="1804" w="1803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Shape 360"/>
            <p:cNvSpPr/>
            <p:nvPr/>
          </p:nvSpPr>
          <p:spPr>
            <a:xfrm>
              <a:off x="631050" y="274025"/>
              <a:ext cx="45075" cy="45100"/>
            </a:xfrm>
            <a:custGeom>
              <a:pathLst>
                <a:path extrusionOk="0" fill="none" h="1804" w="1803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Shape 361"/>
            <p:cNvSpPr/>
            <p:nvPr/>
          </p:nvSpPr>
          <p:spPr>
            <a:xfrm>
              <a:off x="649925" y="590050"/>
              <a:ext cx="133975" cy="25"/>
            </a:xfrm>
            <a:custGeom>
              <a:pathLst>
                <a:path extrusionOk="0" fill="none" h="1" w="5359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Shape 362"/>
            <p:cNvSpPr/>
            <p:nvPr/>
          </p:nvSpPr>
          <p:spPr>
            <a:xfrm>
              <a:off x="649925" y="5346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Shape 363"/>
            <p:cNvSpPr/>
            <p:nvPr/>
          </p:nvSpPr>
          <p:spPr>
            <a:xfrm>
              <a:off x="649925" y="4798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Shape 364"/>
            <p:cNvSpPr/>
            <p:nvPr/>
          </p:nvSpPr>
          <p:spPr>
            <a:xfrm>
              <a:off x="649925" y="4244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Shape 365"/>
            <p:cNvSpPr/>
            <p:nvPr/>
          </p:nvSpPr>
          <p:spPr>
            <a:xfrm>
              <a:off x="879475" y="274025"/>
              <a:ext cx="45075" cy="45100"/>
            </a:xfrm>
            <a:custGeom>
              <a:pathLst>
                <a:path extrusionOk="0" fill="none" h="1804" w="1803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Shape 366"/>
            <p:cNvSpPr/>
            <p:nvPr/>
          </p:nvSpPr>
          <p:spPr>
            <a:xfrm>
              <a:off x="654800" y="244200"/>
              <a:ext cx="25" cy="51175"/>
            </a:xfrm>
            <a:custGeom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Shape 367"/>
            <p:cNvSpPr/>
            <p:nvPr/>
          </p:nvSpPr>
          <p:spPr>
            <a:xfrm>
              <a:off x="737600" y="244200"/>
              <a:ext cx="25" cy="51175"/>
            </a:xfrm>
            <a:custGeom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Shape 368"/>
            <p:cNvSpPr/>
            <p:nvPr/>
          </p:nvSpPr>
          <p:spPr>
            <a:xfrm>
              <a:off x="820400" y="244200"/>
              <a:ext cx="25" cy="51175"/>
            </a:xfrm>
            <a:custGeom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Shape 369"/>
            <p:cNvSpPr/>
            <p:nvPr/>
          </p:nvSpPr>
          <p:spPr>
            <a:xfrm>
              <a:off x="903225" y="244200"/>
              <a:ext cx="25" cy="51175"/>
            </a:xfrm>
            <a:custGeom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0" name="Shape 370"/>
          <p:cNvSpPr txBox="1"/>
          <p:nvPr>
            <p:ph idx="1" type="body"/>
          </p:nvPr>
        </p:nvSpPr>
        <p:spPr>
          <a:xfrm>
            <a:off x="754775" y="149100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▰"/>
            </a:pPr>
            <a:r>
              <a:rPr lang="en"/>
              <a:t>The importance of reasonable milestones</a:t>
            </a:r>
            <a:endParaRPr/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▰"/>
            </a:pPr>
            <a:r>
              <a:rPr lang="en"/>
              <a:t>Communicating with a client</a:t>
            </a:r>
            <a:endParaRPr/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▰"/>
            </a:pPr>
            <a:r>
              <a:rPr lang="en"/>
              <a:t>Database Creation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pic>
        <p:nvPicPr>
          <p:cNvPr id="371" name="Shape 3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7075" y="1327167"/>
            <a:ext cx="2836375" cy="1892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/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b="1" i="0" lang="en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Acknowledgements/References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77" name="Shape 377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78" name="Shape 378"/>
          <p:cNvSpPr txBox="1"/>
          <p:nvPr>
            <p:ph idx="1" type="body"/>
          </p:nvPr>
        </p:nvSpPr>
        <p:spPr>
          <a:xfrm>
            <a:off x="814275" y="1744425"/>
            <a:ext cx="3084300" cy="19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Acknowledgements:</a:t>
            </a:r>
            <a:endParaRPr b="1" i="0" sz="1800" u="none" cap="none" strike="noStrike">
              <a:solidFill>
                <a:srgbClr val="FF9800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Our Thanks to: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Patsy Lavender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Paul Steger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Jane Harrison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Jayden Smith (the guy who made this </a:t>
            </a:r>
            <a:r>
              <a:rPr lang="en" sz="1800"/>
              <a:t>P</a:t>
            </a: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ower</a:t>
            </a:r>
            <a:r>
              <a:rPr lang="en" sz="1800"/>
              <a:t>P</a:t>
            </a: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oint theme)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ts val="2000"/>
              <a:buFont typeface="Roboto Condensed Light"/>
              <a:buNone/>
            </a:pPr>
            <a:r>
              <a:t/>
            </a:r>
            <a:endParaRPr b="0" i="0" sz="20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379" name="Shape 379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380" name="Shape 380"/>
            <p:cNvSpPr/>
            <p:nvPr/>
          </p:nvSpPr>
          <p:spPr>
            <a:xfrm>
              <a:off x="623125" y="313625"/>
              <a:ext cx="375100" cy="462750"/>
            </a:xfrm>
            <a:custGeom>
              <a:pathLst>
                <a:path extrusionOk="0" fill="none" h="18510" w="15004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Shape 381"/>
            <p:cNvSpPr/>
            <p:nvPr/>
          </p:nvSpPr>
          <p:spPr>
            <a:xfrm>
              <a:off x="590250" y="269775"/>
              <a:ext cx="377525" cy="462775"/>
            </a:xfrm>
            <a:custGeom>
              <a:pathLst>
                <a:path extrusionOk="0" fill="none" h="18511" w="15101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Shape 382"/>
            <p:cNvSpPr/>
            <p:nvPr/>
          </p:nvSpPr>
          <p:spPr>
            <a:xfrm>
              <a:off x="796650" y="274025"/>
              <a:ext cx="45100" cy="45100"/>
            </a:xfrm>
            <a:custGeom>
              <a:pathLst>
                <a:path extrusionOk="0" fill="none" h="1804" w="1804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Shape 383"/>
            <p:cNvSpPr/>
            <p:nvPr/>
          </p:nvSpPr>
          <p:spPr>
            <a:xfrm>
              <a:off x="713850" y="274025"/>
              <a:ext cx="45075" cy="45100"/>
            </a:xfrm>
            <a:custGeom>
              <a:pathLst>
                <a:path extrusionOk="0" fill="none" h="1804" w="1803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Shape 384"/>
            <p:cNvSpPr/>
            <p:nvPr/>
          </p:nvSpPr>
          <p:spPr>
            <a:xfrm>
              <a:off x="631050" y="274025"/>
              <a:ext cx="45075" cy="45100"/>
            </a:xfrm>
            <a:custGeom>
              <a:pathLst>
                <a:path extrusionOk="0" fill="none" h="1804" w="1803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Shape 385"/>
            <p:cNvSpPr/>
            <p:nvPr/>
          </p:nvSpPr>
          <p:spPr>
            <a:xfrm>
              <a:off x="649925" y="590050"/>
              <a:ext cx="133975" cy="25"/>
            </a:xfrm>
            <a:custGeom>
              <a:pathLst>
                <a:path extrusionOk="0" fill="none" h="1" w="5359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Shape 386"/>
            <p:cNvSpPr/>
            <p:nvPr/>
          </p:nvSpPr>
          <p:spPr>
            <a:xfrm>
              <a:off x="649925" y="5346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Shape 387"/>
            <p:cNvSpPr/>
            <p:nvPr/>
          </p:nvSpPr>
          <p:spPr>
            <a:xfrm>
              <a:off x="649925" y="4798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Shape 388"/>
            <p:cNvSpPr/>
            <p:nvPr/>
          </p:nvSpPr>
          <p:spPr>
            <a:xfrm>
              <a:off x="649925" y="4244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Shape 389"/>
            <p:cNvSpPr/>
            <p:nvPr/>
          </p:nvSpPr>
          <p:spPr>
            <a:xfrm>
              <a:off x="879475" y="274025"/>
              <a:ext cx="45075" cy="45100"/>
            </a:xfrm>
            <a:custGeom>
              <a:pathLst>
                <a:path extrusionOk="0" fill="none" h="1804" w="1803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Shape 390"/>
            <p:cNvSpPr/>
            <p:nvPr/>
          </p:nvSpPr>
          <p:spPr>
            <a:xfrm>
              <a:off x="654800" y="244200"/>
              <a:ext cx="25" cy="51175"/>
            </a:xfrm>
            <a:custGeom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Shape 391"/>
            <p:cNvSpPr/>
            <p:nvPr/>
          </p:nvSpPr>
          <p:spPr>
            <a:xfrm>
              <a:off x="737600" y="244200"/>
              <a:ext cx="25" cy="51175"/>
            </a:xfrm>
            <a:custGeom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Shape 392"/>
            <p:cNvSpPr/>
            <p:nvPr/>
          </p:nvSpPr>
          <p:spPr>
            <a:xfrm>
              <a:off x="820400" y="244200"/>
              <a:ext cx="25" cy="51175"/>
            </a:xfrm>
            <a:custGeom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Shape 393"/>
            <p:cNvSpPr/>
            <p:nvPr/>
          </p:nvSpPr>
          <p:spPr>
            <a:xfrm>
              <a:off x="903225" y="244200"/>
              <a:ext cx="25" cy="51175"/>
            </a:xfrm>
            <a:custGeom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4" name="Shape 394"/>
          <p:cNvSpPr txBox="1"/>
          <p:nvPr>
            <p:ph idx="1" type="body"/>
          </p:nvPr>
        </p:nvSpPr>
        <p:spPr>
          <a:xfrm>
            <a:off x="3825450" y="1744425"/>
            <a:ext cx="3974700" cy="19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FF9800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References:</a:t>
            </a:r>
            <a:endParaRPr b="1" i="0" sz="1800" u="none" cap="none" strike="noStrike">
              <a:solidFill>
                <a:srgbClr val="FF9800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800">
                <a:latin typeface="Roboto Condensed"/>
                <a:ea typeface="Roboto Condensed"/>
                <a:cs typeface="Roboto Condensed"/>
                <a:sym typeface="Roboto Condensed"/>
              </a:rPr>
              <a:t>Young, Denise. The Moss Arts Center's Anne and Ellen Fife Theatre in the </a:t>
            </a:r>
            <a:br>
              <a:rPr i="1" lang="en" sz="1800"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i="1" lang="en" sz="1800">
                <a:latin typeface="Roboto Condensed"/>
                <a:ea typeface="Roboto Condensed"/>
                <a:cs typeface="Roboto Condensed"/>
                <a:sym typeface="Roboto Condensed"/>
              </a:rPr>
              <a:t>Street and Davis Performance Hall. Digital image. Virginia Tech Magazine. Virginia Tech, https://foursquare.com/v/moss-arts-center/4cc2facaf49676b0b9af71d5?openPhotoId=528a5cd411d2e03c089315b9</a:t>
            </a:r>
            <a:br>
              <a:rPr i="1" lang="en" sz="1800"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i="1" lang="en" sz="1800">
                <a:latin typeface="Roboto Condensed"/>
                <a:ea typeface="Roboto Condensed"/>
                <a:cs typeface="Roboto Condensed"/>
                <a:sym typeface="Roboto Condensed"/>
              </a:rPr>
              <a:t>Accessed February 15th, 2018</a:t>
            </a:r>
            <a:br>
              <a:rPr i="1" lang="en" sz="1800">
                <a:latin typeface="Roboto Condensed"/>
                <a:ea typeface="Roboto Condensed"/>
                <a:cs typeface="Roboto Condensed"/>
                <a:sym typeface="Roboto Condensed"/>
              </a:rPr>
            </a:b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ts val="2000"/>
              <a:buFont typeface="Roboto Condensed Light"/>
              <a:buNone/>
            </a:pPr>
            <a:r>
              <a:t/>
            </a:r>
            <a:endParaRPr b="0" i="0" sz="20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b="1" i="0" lang="en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PRESENTATION OUTLINE: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91" name="Shape 191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192" name="Shape 192"/>
          <p:cNvGrpSpPr/>
          <p:nvPr/>
        </p:nvGrpSpPr>
        <p:grpSpPr>
          <a:xfrm>
            <a:off x="293683" y="574116"/>
            <a:ext cx="309041" cy="403123"/>
            <a:chOff x="590250" y="244200"/>
            <a:chExt cx="407975" cy="532175"/>
          </a:xfrm>
        </p:grpSpPr>
        <p:sp>
          <p:nvSpPr>
            <p:cNvPr id="193" name="Shape 193"/>
            <p:cNvSpPr/>
            <p:nvPr/>
          </p:nvSpPr>
          <p:spPr>
            <a:xfrm>
              <a:off x="623125" y="313625"/>
              <a:ext cx="375100" cy="462750"/>
            </a:xfrm>
            <a:custGeom>
              <a:pathLst>
                <a:path extrusionOk="0" fill="none" h="18510" w="15004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Shape 194"/>
            <p:cNvSpPr/>
            <p:nvPr/>
          </p:nvSpPr>
          <p:spPr>
            <a:xfrm>
              <a:off x="590250" y="269775"/>
              <a:ext cx="377525" cy="462775"/>
            </a:xfrm>
            <a:custGeom>
              <a:pathLst>
                <a:path extrusionOk="0" fill="none" h="18511" w="15101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Shape 195"/>
            <p:cNvSpPr/>
            <p:nvPr/>
          </p:nvSpPr>
          <p:spPr>
            <a:xfrm>
              <a:off x="796650" y="274025"/>
              <a:ext cx="45100" cy="45100"/>
            </a:xfrm>
            <a:custGeom>
              <a:pathLst>
                <a:path extrusionOk="0" fill="none" h="1804" w="1804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Shape 196"/>
            <p:cNvSpPr/>
            <p:nvPr/>
          </p:nvSpPr>
          <p:spPr>
            <a:xfrm>
              <a:off x="713850" y="274025"/>
              <a:ext cx="45075" cy="45100"/>
            </a:xfrm>
            <a:custGeom>
              <a:pathLst>
                <a:path extrusionOk="0" fill="none" h="1804" w="1803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631050" y="274025"/>
              <a:ext cx="45075" cy="45100"/>
            </a:xfrm>
            <a:custGeom>
              <a:pathLst>
                <a:path extrusionOk="0" fill="none" h="1804" w="1803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649925" y="590050"/>
              <a:ext cx="133975" cy="25"/>
            </a:xfrm>
            <a:custGeom>
              <a:pathLst>
                <a:path extrusionOk="0" fill="none" h="1" w="5359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649925" y="5346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649925" y="4798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649925" y="424425"/>
              <a:ext cx="255750" cy="25"/>
            </a:xfrm>
            <a:custGeom>
              <a:pathLst>
                <a:path extrusionOk="0" fill="none" h="1" w="1023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879475" y="274025"/>
              <a:ext cx="45075" cy="45100"/>
            </a:xfrm>
            <a:custGeom>
              <a:pathLst>
                <a:path extrusionOk="0" fill="none" h="1804" w="1803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654800" y="244200"/>
              <a:ext cx="25" cy="51175"/>
            </a:xfrm>
            <a:custGeom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737600" y="244200"/>
              <a:ext cx="25" cy="51175"/>
            </a:xfrm>
            <a:custGeom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820400" y="244200"/>
              <a:ext cx="25" cy="51175"/>
            </a:xfrm>
            <a:custGeom>
              <a:pathLst>
                <a:path extrusionOk="0" fill="none" h="2047" w="1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Shape 206"/>
            <p:cNvSpPr/>
            <p:nvPr/>
          </p:nvSpPr>
          <p:spPr>
            <a:xfrm>
              <a:off x="903225" y="244200"/>
              <a:ext cx="25" cy="51175"/>
            </a:xfrm>
            <a:custGeom>
              <a:pathLst>
                <a:path extrusionOk="0" fill="none" h="2047" w="1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cap="rnd" cmpd="sng" w="12175">
              <a:solidFill>
                <a:srgbClr val="FF98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7" name="Shape 207"/>
          <p:cNvSpPr txBox="1"/>
          <p:nvPr>
            <p:ph idx="1" type="body"/>
          </p:nvPr>
        </p:nvSpPr>
        <p:spPr>
          <a:xfrm>
            <a:off x="814275" y="149100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▰"/>
            </a:pPr>
            <a:r>
              <a:rPr b="0" i="0" lang="en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Project Overview</a:t>
            </a:r>
            <a:endParaRPr b="0" i="0" sz="20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▰"/>
            </a:pPr>
            <a:r>
              <a:rPr b="0" i="0" lang="en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Milestones</a:t>
            </a:r>
            <a:endParaRPr b="0" i="0" sz="20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▰"/>
            </a:pPr>
            <a:r>
              <a:rPr lang="en"/>
              <a:t>Demo</a:t>
            </a:r>
            <a:endParaRPr/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▰"/>
            </a:pPr>
            <a:r>
              <a:rPr lang="en"/>
              <a:t>Accomplishments and Impediments</a:t>
            </a:r>
            <a:endParaRPr/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▰"/>
            </a:pPr>
            <a:r>
              <a:rPr lang="en"/>
              <a:t>Testing and Assessment</a:t>
            </a:r>
            <a:endParaRPr/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000"/>
              <a:buFont typeface="Roboto Condensed Light"/>
              <a:buChar char="▰"/>
            </a:pPr>
            <a:r>
              <a:rPr lang="en"/>
              <a:t>Lessons Learned</a:t>
            </a:r>
            <a:endParaRPr b="0" i="0" sz="20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000"/>
              <a:buFont typeface="Roboto Condensed Light"/>
              <a:buChar char="▰"/>
            </a:pPr>
            <a:r>
              <a:rPr b="0" i="0" lang="en" sz="20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Acknowledgements/References</a:t>
            </a:r>
            <a:endParaRPr b="0" i="0" sz="20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b="1" i="0" lang="en" sz="2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OVERVIEW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814275" y="1491000"/>
            <a:ext cx="3688500" cy="3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Client: Virginia Tech School of Performing Arts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t/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Required by the National Association of Schools of Theatre (NAST) to track student production (plays, film, music, etc) experience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t/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rPr b="0" i="0" lang="en" sz="18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They want a webform and database to gather and store the required information</a:t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t/>
            </a:r>
            <a:endParaRPr b="0" i="0" sz="18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pic>
        <p:nvPicPr>
          <p:cNvPr id="214" name="Shape 214"/>
          <p:cNvPicPr preferRelativeResize="0"/>
          <p:nvPr/>
        </p:nvPicPr>
        <p:blipFill rotWithShape="1">
          <a:blip r:embed="rId3">
            <a:alphaModFix/>
          </a:blip>
          <a:srcRect b="0" l="13450" r="13442" t="0"/>
          <a:stretch/>
        </p:blipFill>
        <p:spPr>
          <a:xfrm>
            <a:off x="4675375" y="909350"/>
            <a:ext cx="4097700" cy="4097700"/>
          </a:xfrm>
          <a:prstGeom prst="diamond">
            <a:avLst/>
          </a:prstGeom>
          <a:noFill/>
          <a:ln>
            <a:noFill/>
          </a:ln>
        </p:spPr>
      </p:pic>
      <p:sp>
        <p:nvSpPr>
          <p:cNvPr id="215" name="Shape 215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299079" y="623465"/>
            <a:ext cx="288740" cy="304420"/>
          </a:xfrm>
          <a:custGeom>
            <a:pathLst>
              <a:path extrusionOk="0" fill="none" h="16075" w="15247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cap="rnd" cmpd="sng" w="19050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idx="4294967295" type="title"/>
          </p:nvPr>
        </p:nvSpPr>
        <p:spPr>
          <a:xfrm>
            <a:off x="1942800" y="877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b="1" i="0" lang="en" sz="2000" u="none" cap="none" strike="noStrike">
                <a:solidFill>
                  <a:srgbClr val="FF98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MILESTONES</a:t>
            </a:r>
            <a:endParaRPr b="1" i="0" sz="2000" u="none" cap="none" strike="noStrike">
              <a:solidFill>
                <a:srgbClr val="FF98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22" name="Shape 222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23" name="Shape 223"/>
          <p:cNvSpPr txBox="1"/>
          <p:nvPr>
            <p:ph idx="4294967295" type="body"/>
          </p:nvPr>
        </p:nvSpPr>
        <p:spPr>
          <a:xfrm>
            <a:off x="583225" y="1475470"/>
            <a:ext cx="2334600" cy="9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rPr b="0" i="0" lang="en" sz="1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Database design and E/R model. Website wireframes and initial draft of forms</a:t>
            </a:r>
            <a:endParaRPr b="0" i="0" sz="14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24" name="Shape 224"/>
          <p:cNvSpPr txBox="1"/>
          <p:nvPr>
            <p:ph idx="4294967295" type="body"/>
          </p:nvPr>
        </p:nvSpPr>
        <p:spPr>
          <a:xfrm>
            <a:off x="3089675" y="1471125"/>
            <a:ext cx="2394900" cy="9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rPr b="0" i="0" lang="en" sz="1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Prototype web page/forms. Working database with base functionality</a:t>
            </a:r>
            <a:endParaRPr b="0" i="0" sz="14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25" name="Shape 225"/>
          <p:cNvSpPr txBox="1"/>
          <p:nvPr>
            <p:ph idx="4294967295" type="body"/>
          </p:nvPr>
        </p:nvSpPr>
        <p:spPr>
          <a:xfrm>
            <a:off x="5532100" y="1133788"/>
            <a:ext cx="2394900" cy="12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t/>
            </a:r>
            <a:endParaRPr b="1" i="0" sz="14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rPr b="0" i="0" lang="en" sz="1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Functioning prototype, begin testing, including UX analysis. </a:t>
            </a:r>
            <a:endParaRPr b="0" i="0" sz="14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t/>
            </a:r>
            <a:endParaRPr b="0" i="0" sz="14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26" name="Shape 226"/>
          <p:cNvSpPr txBox="1"/>
          <p:nvPr>
            <p:ph idx="4294967295" type="body"/>
          </p:nvPr>
        </p:nvSpPr>
        <p:spPr>
          <a:xfrm>
            <a:off x="642925" y="3060088"/>
            <a:ext cx="23949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rPr b="0" i="0" lang="en" sz="1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Fully functioning version (not live on website), extensive user testing, provide documentation and train client in product’s use</a:t>
            </a:r>
            <a:endParaRPr b="0" i="0" sz="14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27" name="Shape 227"/>
          <p:cNvSpPr txBox="1"/>
          <p:nvPr>
            <p:ph idx="4294967295" type="body"/>
          </p:nvPr>
        </p:nvSpPr>
        <p:spPr>
          <a:xfrm>
            <a:off x="3163187" y="3120888"/>
            <a:ext cx="22479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rPr b="0" i="0" lang="en" sz="1400" u="none" cap="none" strike="noStrike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Complete version live on website, continued testing and improvement. Client fully capable of using the product.  </a:t>
            </a:r>
            <a:endParaRPr b="0" i="0" sz="14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228" name="Shape 228"/>
          <p:cNvSpPr txBox="1"/>
          <p:nvPr>
            <p:ph idx="4294967295" type="body"/>
          </p:nvPr>
        </p:nvSpPr>
        <p:spPr>
          <a:xfrm>
            <a:off x="5536425" y="3060088"/>
            <a:ext cx="2394900" cy="1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rPr lang="en" sz="1400"/>
              <a:t>Deliver the final product to the client.</a:t>
            </a:r>
            <a:endParaRPr b="0" i="0" sz="14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None/>
            </a:pPr>
            <a:r>
              <a:t/>
            </a:r>
            <a:endParaRPr b="0" i="0" sz="1200" u="none" cap="none" strike="noStrike">
              <a:solidFill>
                <a:srgbClr val="263248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229" name="Shape 229"/>
          <p:cNvGrpSpPr/>
          <p:nvPr/>
        </p:nvGrpSpPr>
        <p:grpSpPr>
          <a:xfrm rot="10800000">
            <a:off x="583215" y="922985"/>
            <a:ext cx="2981641" cy="552489"/>
            <a:chOff x="185742" y="1697030"/>
            <a:chExt cx="5165698" cy="1658130"/>
          </a:xfrm>
        </p:grpSpPr>
        <p:sp>
          <p:nvSpPr>
            <p:cNvPr id="230" name="Shape 230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" sz="2400" u="none" cap="none" strike="noStrike">
                  <a:solidFill>
                    <a:srgbClr val="263248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Feb 10th</a:t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31" name="Shape 231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33" name="Shape 23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234" name="Shape 234"/>
          <p:cNvGrpSpPr/>
          <p:nvPr/>
        </p:nvGrpSpPr>
        <p:grpSpPr>
          <a:xfrm rot="10800000">
            <a:off x="5492475" y="2492597"/>
            <a:ext cx="2981641" cy="552489"/>
            <a:chOff x="185742" y="1697030"/>
            <a:chExt cx="5165698" cy="1658130"/>
          </a:xfrm>
        </p:grpSpPr>
        <p:sp>
          <p:nvSpPr>
            <p:cNvPr id="235" name="Shape 235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" sz="2400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May 2nd</a:t>
              </a:r>
              <a:endParaRPr b="0" i="0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36" name="Shape 236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37" name="Shape 237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38" name="Shape 238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2632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239" name="Shape 239"/>
          <p:cNvGrpSpPr/>
          <p:nvPr/>
        </p:nvGrpSpPr>
        <p:grpSpPr>
          <a:xfrm rot="10800000">
            <a:off x="3037852" y="922985"/>
            <a:ext cx="2981641" cy="552489"/>
            <a:chOff x="185742" y="1697030"/>
            <a:chExt cx="5165698" cy="1658130"/>
          </a:xfrm>
        </p:grpSpPr>
        <p:sp>
          <p:nvSpPr>
            <p:cNvPr id="240" name="Shape 240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" sz="2400" u="none" cap="none" strike="noStrike">
                  <a:solidFill>
                    <a:srgbClr val="263248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Feb 20th</a:t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41" name="Shape 241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42" name="Shape 242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43" name="Shape 24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244" name="Shape 244"/>
          <p:cNvGrpSpPr/>
          <p:nvPr/>
        </p:nvGrpSpPr>
        <p:grpSpPr>
          <a:xfrm rot="10800000">
            <a:off x="5492486" y="922985"/>
            <a:ext cx="2981641" cy="552489"/>
            <a:chOff x="185742" y="1697030"/>
            <a:chExt cx="5165698" cy="1658130"/>
          </a:xfrm>
        </p:grpSpPr>
        <p:sp>
          <p:nvSpPr>
            <p:cNvPr id="245" name="Shape 245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" sz="2400" u="none" cap="none" strike="noStrike">
                  <a:solidFill>
                    <a:srgbClr val="263248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Apr 1st</a:t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46" name="Shape 246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47" name="Shape 247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48" name="Shape 248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249" name="Shape 249"/>
          <p:cNvGrpSpPr/>
          <p:nvPr/>
        </p:nvGrpSpPr>
        <p:grpSpPr>
          <a:xfrm rot="10800000">
            <a:off x="583211" y="2492597"/>
            <a:ext cx="2981641" cy="552489"/>
            <a:chOff x="185742" y="1697030"/>
            <a:chExt cx="5165698" cy="1658130"/>
          </a:xfrm>
        </p:grpSpPr>
        <p:sp>
          <p:nvSpPr>
            <p:cNvPr id="250" name="Shape 250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" sz="2400" u="none" cap="none" strike="noStrike">
                  <a:solidFill>
                    <a:srgbClr val="263248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Apr 1</a:t>
              </a:r>
              <a:r>
                <a:rPr lang="en" sz="2400">
                  <a:solidFill>
                    <a:srgbClr val="263248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2</a:t>
              </a:r>
              <a:r>
                <a:rPr b="0" i="0" lang="en" sz="2400" u="none" cap="none" strike="noStrike">
                  <a:solidFill>
                    <a:srgbClr val="263248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th</a:t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51" name="Shape 251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52" name="Shape 252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53" name="Shape 25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254" name="Shape 254"/>
          <p:cNvGrpSpPr/>
          <p:nvPr/>
        </p:nvGrpSpPr>
        <p:grpSpPr>
          <a:xfrm rot="10800000">
            <a:off x="3037850" y="2477510"/>
            <a:ext cx="2981641" cy="552489"/>
            <a:chOff x="185742" y="1697030"/>
            <a:chExt cx="5165698" cy="1658130"/>
          </a:xfrm>
        </p:grpSpPr>
        <p:sp>
          <p:nvSpPr>
            <p:cNvPr id="255" name="Shape 255"/>
            <p:cNvSpPr/>
            <p:nvPr/>
          </p:nvSpPr>
          <p:spPr>
            <a:xfrm flipH="1" rot="10800000">
              <a:off x="1421872" y="1697030"/>
              <a:ext cx="2693400" cy="12438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en" sz="2400" u="none" cap="none" strike="noStrike">
                  <a:solidFill>
                    <a:srgbClr val="FFFFFF"/>
                  </a:solidFill>
                  <a:latin typeface="Roboto Condensed"/>
                  <a:ea typeface="Roboto Condensed"/>
                  <a:cs typeface="Roboto Condensed"/>
                  <a:sym typeface="Roboto Condensed"/>
                </a:rPr>
                <a:t>April 20th</a:t>
              </a:r>
              <a:endParaRPr b="0" i="0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56" name="Shape 256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57" name="Shape 257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58" name="Shape 258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26324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259" name="Shape 259"/>
          <p:cNvGrpSpPr/>
          <p:nvPr/>
        </p:nvGrpSpPr>
        <p:grpSpPr>
          <a:xfrm rot="10800000">
            <a:off x="7974536" y="922985"/>
            <a:ext cx="2981641" cy="552489"/>
            <a:chOff x="185742" y="1697030"/>
            <a:chExt cx="5165698" cy="1658130"/>
          </a:xfrm>
        </p:grpSpPr>
        <p:sp>
          <p:nvSpPr>
            <p:cNvPr id="260" name="Shape 260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grpSp>
        <p:nvGrpSpPr>
          <p:cNvPr id="264" name="Shape 264"/>
          <p:cNvGrpSpPr/>
          <p:nvPr/>
        </p:nvGrpSpPr>
        <p:grpSpPr>
          <a:xfrm rot="10800000">
            <a:off x="-1913364" y="2492597"/>
            <a:ext cx="2981641" cy="552489"/>
            <a:chOff x="185742" y="1697030"/>
            <a:chExt cx="5165698" cy="1658130"/>
          </a:xfrm>
        </p:grpSpPr>
        <p:sp>
          <p:nvSpPr>
            <p:cNvPr id="265" name="Shape 265"/>
            <p:cNvSpPr/>
            <p:nvPr/>
          </p:nvSpPr>
          <p:spPr>
            <a:xfrm flipH="1" rot="10800000">
              <a:off x="1426312" y="1697030"/>
              <a:ext cx="2693400" cy="1243800"/>
            </a:xfrm>
            <a:prstGeom prst="rect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 flipH="1" rot="10800000">
              <a:off x="4107640" y="1697043"/>
              <a:ext cx="1243800" cy="1243800"/>
            </a:xfrm>
            <a:prstGeom prst="rtTriangle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67" name="Shape 267"/>
            <p:cNvSpPr/>
            <p:nvPr/>
          </p:nvSpPr>
          <p:spPr>
            <a:xfrm flipH="1">
              <a:off x="185742" y="1697043"/>
              <a:ext cx="1243800" cy="1243800"/>
            </a:xfrm>
            <a:prstGeom prst="rtTriangle">
              <a:avLst/>
            </a:prstGeom>
            <a:solidFill>
              <a:srgbClr val="92A8C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  <p:sp>
          <p:nvSpPr>
            <p:cNvPr id="268" name="Shape 268"/>
            <p:cNvSpPr/>
            <p:nvPr/>
          </p:nvSpPr>
          <p:spPr>
            <a:xfrm rot="10800000">
              <a:off x="185748" y="2940860"/>
              <a:ext cx="1243800" cy="414300"/>
            </a:xfrm>
            <a:prstGeom prst="triangle">
              <a:avLst>
                <a:gd fmla="val 0" name="adj"/>
              </a:avLst>
            </a:prstGeom>
            <a:solidFill>
              <a:srgbClr val="3F53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263248"/>
                </a:solidFill>
                <a:latin typeface="Roboto Condensed"/>
                <a:ea typeface="Roboto Condensed"/>
                <a:cs typeface="Roboto Condensed"/>
                <a:sym typeface="Roboto Condensed"/>
              </a:endParaRPr>
            </a:p>
          </p:txBody>
        </p:sp>
      </p:grpSp>
      <p:sp>
        <p:nvSpPr>
          <p:cNvPr id="269" name="Shape 269"/>
          <p:cNvSpPr txBox="1"/>
          <p:nvPr/>
        </p:nvSpPr>
        <p:spPr>
          <a:xfrm>
            <a:off x="-111275" y="-73800"/>
            <a:ext cx="2460600" cy="766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Shape 270"/>
          <p:cNvSpPr/>
          <p:nvPr/>
        </p:nvSpPr>
        <p:spPr>
          <a:xfrm>
            <a:off x="8474125" y="2714405"/>
            <a:ext cx="315600" cy="315600"/>
          </a:xfrm>
          <a:prstGeom prst="ellipse">
            <a:avLst/>
          </a:prstGeom>
          <a:solidFill>
            <a:srgbClr val="FF9800"/>
          </a:solidFill>
          <a:ln cap="flat" cmpd="sng" w="9525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106000" y="1015725"/>
            <a:ext cx="736500" cy="455400"/>
          </a:xfrm>
          <a:prstGeom prst="homePlate">
            <a:avLst>
              <a:gd fmla="val 89361" name="adj"/>
            </a:avLst>
          </a:prstGeom>
          <a:solidFill>
            <a:srgbClr val="FF9800"/>
          </a:solidFill>
          <a:ln cap="flat" cmpd="sng" w="9525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2" name="Shape 2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9240" y="240368"/>
            <a:ext cx="1270000" cy="1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Shape 2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863" y="248168"/>
            <a:ext cx="1270000" cy="1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Shape 2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6888" y="240368"/>
            <a:ext cx="1270000" cy="1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39340" y="1790093"/>
            <a:ext cx="1270000" cy="127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Shape 2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24040" y="1790093"/>
            <a:ext cx="1270000" cy="12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lang="en"/>
              <a:t>Site Map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82" name="Shape 282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299079" y="623465"/>
            <a:ext cx="288740" cy="304420"/>
          </a:xfrm>
          <a:custGeom>
            <a:pathLst>
              <a:path extrusionOk="0" fill="none" h="16075" w="15247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cap="rnd" cmpd="sng" w="19050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Figure X: Site Map Diagram" id="284" name="Shape 284" title="Figure X: Site Map Diagram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6900" y="1368550"/>
            <a:ext cx="4551850" cy="365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lang="en"/>
              <a:t>ER Diagram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90" name="Shape 290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299079" y="623465"/>
            <a:ext cx="288740" cy="304420"/>
          </a:xfrm>
          <a:custGeom>
            <a:pathLst>
              <a:path extrusionOk="0" fill="none" h="16075" w="15247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cap="rnd" cmpd="sng" w="19050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2" name="Shape 2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9475" y="1158775"/>
            <a:ext cx="3901493" cy="398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lang="en"/>
              <a:t>Demo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98" name="Shape 298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99" name="Shape 299"/>
          <p:cNvSpPr/>
          <p:nvPr/>
        </p:nvSpPr>
        <p:spPr>
          <a:xfrm>
            <a:off x="299079" y="623465"/>
            <a:ext cx="288740" cy="304420"/>
          </a:xfrm>
          <a:custGeom>
            <a:pathLst>
              <a:path extrusionOk="0" fill="none" h="16075" w="15247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cap="rnd" cmpd="sng" w="19050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0" name="Shape 3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350" y="1158775"/>
            <a:ext cx="7840560" cy="383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/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lang="en"/>
              <a:t>Demo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06" name="Shape 306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07" name="Shape 307"/>
          <p:cNvSpPr/>
          <p:nvPr/>
        </p:nvSpPr>
        <p:spPr>
          <a:xfrm>
            <a:off x="299079" y="623465"/>
            <a:ext cx="288740" cy="304420"/>
          </a:xfrm>
          <a:custGeom>
            <a:pathLst>
              <a:path extrusionOk="0" fill="none" h="16075" w="15247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cap="rnd" cmpd="sng" w="19050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8" name="Shape 3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400" y="1234550"/>
            <a:ext cx="7505201" cy="3908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/>
          <p:nvPr>
            <p:ph type="title"/>
          </p:nvPr>
        </p:nvSpPr>
        <p:spPr>
          <a:xfrm>
            <a:off x="814275" y="392575"/>
            <a:ext cx="5492400" cy="76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</a:pPr>
            <a:r>
              <a:rPr lang="en"/>
              <a:t>Demo</a:t>
            </a:r>
            <a:endParaRPr b="1" i="0" sz="20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4" name="Shape 314"/>
          <p:cNvSpPr txBox="1"/>
          <p:nvPr>
            <p:ph idx="12" type="sldNum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en" sz="12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b="1" i="0" sz="1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5" name="Shape 315"/>
          <p:cNvSpPr/>
          <p:nvPr/>
        </p:nvSpPr>
        <p:spPr>
          <a:xfrm>
            <a:off x="299079" y="623465"/>
            <a:ext cx="288740" cy="304420"/>
          </a:xfrm>
          <a:custGeom>
            <a:pathLst>
              <a:path extrusionOk="0" fill="none" h="16075" w="15247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cap="rnd" cmpd="sng" w="19050">
            <a:solidFill>
              <a:srgbClr val="FF98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6" name="Shape 3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125" y="1271775"/>
            <a:ext cx="7479741" cy="387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