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B92F2CA-7665-4EAC-A618-A1DB1D6E3534}">
  <a:tblStyle styleId="{4B92F2CA-7665-4EAC-A618-A1DB1D6E35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e487c49a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g25e487c49a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g25e487c49a_0_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5e487c49a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g25e487c49a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25e487c49a_0_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e487c49a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g25e487c49a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25e487c49a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5e487c49a_0_1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g25e487c49a_0_1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25e487c49a_0_10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5e487c49a_0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g25e487c49a_0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g25e487c49a_0_1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5e487c49a_0_1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g25e487c49a_0_1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g25e487c49a_0_1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5e487c49a_0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25e487c49a_0_1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25e487c49a_0_1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5e487c49a_0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g25e487c49a_0_1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25e487c49a_0_1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5e487c49a_0_1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g25e487c49a_0_1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g25e487c49a_0_1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5e487c49a_0_1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g25e487c49a_0_1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25e487c49a_0_1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3cd7de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5df3cd7de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5df3cd7de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5e487c49a_0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25e487c49a_0_1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25e487c49a_0_1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5e487c49a_0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25e487c49a_0_1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g25e487c49a_0_1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5e487c49a_0_1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g25e487c49a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25e487c49a_0_1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5df3cd7de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25df3cd7de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25df3cd7de_0_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5df3cd7de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25df3cd7de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25df3cd7de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5e487c49a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g25e487c49a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25e487c49a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5e487c49a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25e487c49a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5e487c49a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5e487c49a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25e487c49a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25e487c49a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5e487c49a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g25e487c49a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g25e487c49a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 b="-2432" l="12240" r="-12239" t="23034"/>
          <a:stretch/>
        </p:blipFill>
        <p:spPr>
          <a:xfrm rot="10800000">
            <a:off x="5045804" y="1141979"/>
            <a:ext cx="7146196" cy="5673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-2432" l="12240" r="-12239" t="23034"/>
          <a:stretch/>
        </p:blipFill>
        <p:spPr>
          <a:xfrm>
            <a:off x="0" y="0"/>
            <a:ext cx="5054632" cy="401330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>
            <p:ph type="title"/>
          </p:nvPr>
        </p:nvSpPr>
        <p:spPr>
          <a:xfrm>
            <a:off x="1414921" y="1704996"/>
            <a:ext cx="6389491" cy="26141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5000"/>
              <a:buFont typeface="Trebuchet MS"/>
              <a:buNone/>
              <a:defRPr b="0" i="1" sz="5000" u="none" cap="none" strike="noStrike">
                <a:solidFill>
                  <a:srgbClr val="FF66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2"/>
          <p:cNvSpPr txBox="1"/>
          <p:nvPr>
            <p:ph idx="1" type="body"/>
          </p:nvPr>
        </p:nvSpPr>
        <p:spPr>
          <a:xfrm>
            <a:off x="1" y="4903740"/>
            <a:ext cx="7804412" cy="794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"/>
          <p:cNvSpPr/>
          <p:nvPr/>
        </p:nvSpPr>
        <p:spPr>
          <a:xfrm rot="5400000">
            <a:off x="1045669" y="1301072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/>
          <p:nvPr/>
        </p:nvSpPr>
        <p:spPr>
          <a:xfrm rot="-5400000">
            <a:off x="7563906" y="407864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showMasterSp="0" type="vertTx">
  <p:cSld name="VERTICAL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0" name="Google Shape;110;p11"/>
          <p:cNvSpPr txBox="1"/>
          <p:nvPr>
            <p:ph idx="1" type="body"/>
          </p:nvPr>
        </p:nvSpPr>
        <p:spPr>
          <a:xfrm rot="5400000">
            <a:off x="2928750" y="-264926"/>
            <a:ext cx="5032375" cy="92134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11"/>
          <p:cNvSpPr txBox="1"/>
          <p:nvPr>
            <p:ph idx="12" type="sldNum"/>
          </p:nvPr>
        </p:nvSpPr>
        <p:spPr>
          <a:xfrm rot="5400000">
            <a:off x="-86212" y="597217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2" name="Google Shape;11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5713" y="2090235"/>
            <a:ext cx="901573" cy="372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/>
          <p:nvPr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2"/>
          <p:cNvSpPr txBox="1"/>
          <p:nvPr>
            <p:ph type="title"/>
          </p:nvPr>
        </p:nvSpPr>
        <p:spPr>
          <a:xfrm>
            <a:off x="-264160" y="501543"/>
            <a:ext cx="5036185" cy="1440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b="0" i="1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5183188" y="501543"/>
            <a:ext cx="6172200" cy="535950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12"/>
          <p:cNvSpPr txBox="1"/>
          <p:nvPr>
            <p:ph idx="2" type="body"/>
          </p:nvPr>
        </p:nvSpPr>
        <p:spPr>
          <a:xfrm>
            <a:off x="839788" y="2326340"/>
            <a:ext cx="3932237" cy="35426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12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12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p12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1" name="Google Shape;121;p12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2"/>
          <p:cNvSpPr txBox="1"/>
          <p:nvPr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3" name="Google Shape;123;p12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2">
            <a:alphaModFix amt="37000"/>
          </a:blip>
          <a:srcRect b="32719" l="48729" r="-46171" t="-2"/>
          <a:stretch/>
        </p:blipFill>
        <p:spPr>
          <a:xfrm flipH="1">
            <a:off x="6450969" y="2823827"/>
            <a:ext cx="5814029" cy="403339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"/>
          <p:cNvSpPr/>
          <p:nvPr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 txBox="1"/>
          <p:nvPr>
            <p:ph idx="1" type="subTitle"/>
          </p:nvPr>
        </p:nvSpPr>
        <p:spPr>
          <a:xfrm>
            <a:off x="867335" y="2191871"/>
            <a:ext cx="9991165" cy="46806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type="ctrTitle"/>
          </p:nvPr>
        </p:nvSpPr>
        <p:spPr>
          <a:xfrm>
            <a:off x="0" y="513756"/>
            <a:ext cx="109862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rebuchet MS"/>
              <a:buNone/>
              <a:defRPr b="0" i="1" sz="3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2" name="Google Shape;32;p3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3"/>
          <p:cNvSpPr/>
          <p:nvPr/>
        </p:nvSpPr>
        <p:spPr>
          <a:xfrm rot="-5400000">
            <a:off x="10772934" y="152249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3"/>
          <p:cNvPicPr preferRelativeResize="0"/>
          <p:nvPr/>
        </p:nvPicPr>
        <p:blipFill rotWithShape="1">
          <a:blip r:embed="rId3">
            <a:alphaModFix amt="28000"/>
          </a:blip>
          <a:srcRect b="54889" l="48730" r="-48730" t="-2"/>
          <a:stretch/>
        </p:blipFill>
        <p:spPr>
          <a:xfrm>
            <a:off x="0" y="5149188"/>
            <a:ext cx="3789599" cy="1717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548" y="6300510"/>
            <a:ext cx="901573" cy="3723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p3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" name="Google Shape;38;p3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3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40" name="Google Shape;40;p3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showMasterSp="0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"/>
          <p:cNvSpPr/>
          <p:nvPr/>
        </p:nvSpPr>
        <p:spPr>
          <a:xfrm>
            <a:off x="1201269" y="1969995"/>
            <a:ext cx="9869280" cy="488800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0" y="1"/>
            <a:ext cx="10993120" cy="17170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4"/>
          <p:cNvSpPr txBox="1"/>
          <p:nvPr>
            <p:ph type="title"/>
          </p:nvPr>
        </p:nvSpPr>
        <p:spPr>
          <a:xfrm>
            <a:off x="1" y="439252"/>
            <a:ext cx="10993119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4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4"/>
          <p:cNvSpPr/>
          <p:nvPr/>
        </p:nvSpPr>
        <p:spPr>
          <a:xfrm rot="-5400000">
            <a:off x="10628002" y="1431005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9" name="Google Shape;4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70548" y="6300510"/>
            <a:ext cx="901573" cy="3723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Google Shape;50;p4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1" name="Google Shape;51;p4"/>
          <p:cNvSpPr txBox="1"/>
          <p:nvPr>
            <p:ph idx="1" type="body"/>
          </p:nvPr>
        </p:nvSpPr>
        <p:spPr>
          <a:xfrm>
            <a:off x="1203515" y="1969995"/>
            <a:ext cx="9664993" cy="4888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52" name="Google Shape;52;p4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53" name="Google Shape;53;p4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>
            <a:off x="900540" y="0"/>
            <a:ext cx="9981863" cy="17170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 txBox="1"/>
          <p:nvPr>
            <p:ph type="title"/>
          </p:nvPr>
        </p:nvSpPr>
        <p:spPr>
          <a:xfrm>
            <a:off x="1" y="331241"/>
            <a:ext cx="11564470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7" name="Google Shape;57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5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5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5"/>
          <p:cNvSpPr/>
          <p:nvPr/>
        </p:nvSpPr>
        <p:spPr>
          <a:xfrm rot="10800000">
            <a:off x="10726268" y="2006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704848" y="116101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>
            <a:off x="839788" y="436517"/>
            <a:ext cx="11606212" cy="12805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6"/>
          <p:cNvSpPr txBox="1"/>
          <p:nvPr>
            <p:ph type="title"/>
          </p:nvPr>
        </p:nvSpPr>
        <p:spPr>
          <a:xfrm>
            <a:off x="0" y="446209"/>
            <a:ext cx="11355388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6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6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6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6"/>
          <p:cNvSpPr/>
          <p:nvPr/>
        </p:nvSpPr>
        <p:spPr>
          <a:xfrm rot="10800000">
            <a:off x="10726268" y="3022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7"/>
          <p:cNvPicPr preferRelativeResize="0"/>
          <p:nvPr/>
        </p:nvPicPr>
        <p:blipFill rotWithShape="1">
          <a:blip r:embed="rId2">
            <a:alphaModFix/>
          </a:blip>
          <a:srcRect b="-2857" l="48729" r="-46171" t="-1"/>
          <a:stretch/>
        </p:blipFill>
        <p:spPr>
          <a:xfrm flipH="1" rot="10800000">
            <a:off x="-1" y="-36928"/>
            <a:ext cx="5151181" cy="5412506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/>
          <p:nvPr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7"/>
          <p:cNvPicPr preferRelativeResize="0"/>
          <p:nvPr/>
        </p:nvPicPr>
        <p:blipFill rotWithShape="1">
          <a:blip r:embed="rId3">
            <a:alphaModFix/>
          </a:blip>
          <a:srcRect b="32719" l="48729" r="-46171" t="-2"/>
          <a:stretch/>
        </p:blipFill>
        <p:spPr>
          <a:xfrm flipH="1">
            <a:off x="7138869" y="3302386"/>
            <a:ext cx="5126130" cy="355617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7"/>
          <p:cNvSpPr/>
          <p:nvPr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7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Google Shape;81;p7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7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7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7"/>
          <p:cNvSpPr/>
          <p:nvPr/>
        </p:nvSpPr>
        <p:spPr>
          <a:xfrm rot="10800000">
            <a:off x="9344508" y="21077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 flipH="1" rot="5400000">
            <a:off x="722502" y="1332763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showMasterSp="0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/>
          <p:nvPr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9" name="Google Shape;89;p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 rot="5400000">
            <a:off x="-86212" y="5497980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5713" y="629735"/>
            <a:ext cx="901573" cy="372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9"/>
          <p:cNvSpPr txBox="1"/>
          <p:nvPr>
            <p:ph idx="12" type="sldNum"/>
          </p:nvPr>
        </p:nvSpPr>
        <p:spPr>
          <a:xfrm>
            <a:off x="208428" y="6297297"/>
            <a:ext cx="992841" cy="304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9"/>
          <p:cNvSpPr/>
          <p:nvPr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9"/>
          <p:cNvSpPr/>
          <p:nvPr/>
        </p:nvSpPr>
        <p:spPr>
          <a:xfrm flipH="1" rot="5400000">
            <a:off x="464342" y="5683807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9"/>
          <p:cNvSpPr/>
          <p:nvPr/>
        </p:nvSpPr>
        <p:spPr>
          <a:xfrm flipH="1" rot="-5400000">
            <a:off x="11270774" y="223759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/>
          <p:nvPr/>
        </p:nvSpPr>
        <p:spPr>
          <a:xfrm>
            <a:off x="0" y="-1591"/>
            <a:ext cx="4772025" cy="19435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0"/>
          <p:cNvSpPr txBox="1"/>
          <p:nvPr>
            <p:ph type="title"/>
          </p:nvPr>
        </p:nvSpPr>
        <p:spPr>
          <a:xfrm>
            <a:off x="0" y="426719"/>
            <a:ext cx="4772025" cy="16057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b="0" i="1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1" name="Google Shape;101;p10"/>
          <p:cNvSpPr/>
          <p:nvPr>
            <p:ph idx="2" type="pic"/>
          </p:nvPr>
        </p:nvSpPr>
        <p:spPr>
          <a:xfrm>
            <a:off x="5183188" y="426721"/>
            <a:ext cx="6172200" cy="5434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10"/>
          <p:cNvSpPr txBox="1"/>
          <p:nvPr>
            <p:ph idx="1" type="body"/>
          </p:nvPr>
        </p:nvSpPr>
        <p:spPr>
          <a:xfrm>
            <a:off x="839788" y="2460810"/>
            <a:ext cx="3932237" cy="34081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10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10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10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0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idx="1" type="body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070548" y="6300510"/>
            <a:ext cx="901573" cy="3723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Google Shape;16;p1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" name="Google Shape;17;p1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drexel.edu/hr/career/review/perfevaltips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hr.berkeley.edu/node/4591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www.hr.virginia.edu/uploads/documents/media/Writing_SMART_Goals.pdf" TargetMode="External"/><Relationship Id="rId4" Type="http://schemas.openxmlformats.org/officeDocument/2006/relationships/hyperlink" Target="http://drexel.edu/hr/career/review/perfevaltips/" TargetMode="External"/><Relationship Id="rId5" Type="http://schemas.openxmlformats.org/officeDocument/2006/relationships/hyperlink" Target="https://hr.berkeley.edu/node/4591" TargetMode="External"/><Relationship Id="rId6" Type="http://schemas.openxmlformats.org/officeDocument/2006/relationships/hyperlink" Target="https://goo.gl/AZnjdH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oed.com/view/Entry/79557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hr.virginia.edu/uploads/documents/media/Writing_SMART_Goals.pdf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 txBox="1"/>
          <p:nvPr>
            <p:ph type="title"/>
          </p:nvPr>
        </p:nvSpPr>
        <p:spPr>
          <a:xfrm>
            <a:off x="1414921" y="1704996"/>
            <a:ext cx="6389491" cy="26141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200" lIns="457200" spcFirstLastPara="1" rIns="822950" wrap="square" tIns="4572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4500"/>
              <a:t>Goal Setting in Residencies</a:t>
            </a:r>
            <a:endParaRPr b="0" i="1" sz="4500" u="none" cap="none" strike="noStrike">
              <a:solidFill>
                <a:srgbClr val="FF66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0" name="Google Shape;130;p13"/>
          <p:cNvSpPr txBox="1"/>
          <p:nvPr>
            <p:ph idx="1" type="body"/>
          </p:nvPr>
        </p:nvSpPr>
        <p:spPr>
          <a:xfrm>
            <a:off x="1" y="4903740"/>
            <a:ext cx="7804412" cy="794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274300" spcFirstLastPara="1" rIns="365750" wrap="square" tIns="2743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/>
              <a:t>ANTHONY WRIGHT DE HERNANDEZ</a:t>
            </a:r>
            <a:endParaRPr/>
          </a:p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id="131" name="Google Shape;13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31929" y="5517689"/>
            <a:ext cx="2257084" cy="9321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2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4" name="Google Shape;214;p22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 - What, How, Why</a:t>
            </a:r>
            <a:endParaRPr sz="2600">
              <a:solidFill>
                <a:srgbClr val="FF6600"/>
              </a:solidFill>
            </a:endParaRPr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 - Tangible outcome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 - Challenging but within your skill level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 - Measure outcomes</a:t>
            </a:r>
            <a:endParaRPr sz="2600"/>
          </a:p>
          <a:p>
            <a:pPr indent="-21590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Activities aren’t outcomes.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Making the slide deck isn’t the goal. The goal is helping residents find resources and form strategies.</a:t>
            </a:r>
            <a:endParaRPr sz="2200"/>
          </a:p>
          <a:p>
            <a:pPr indent="-331787" lvl="0" marL="34448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</a:t>
            </a:r>
            <a:endParaRPr sz="2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3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3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3" name="Google Shape;223;p23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 - What, How, Why</a:t>
            </a:r>
            <a:endParaRPr sz="2600">
              <a:solidFill>
                <a:srgbClr val="FF6600"/>
              </a:solidFill>
            </a:endParaRPr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 - Tangible outcome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 - Challenging but within your skill level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 - Measure outcomes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 - Give it some urgency</a:t>
            </a:r>
            <a:endParaRPr sz="2600"/>
          </a:p>
          <a:p>
            <a:pPr indent="-215900" lvl="1" marL="685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Setting the timeframe too far out means there’s no sense of urgency. It’s not likely to get done.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Giving a specific date (within a reasonable time frame) lends urgency and keeps it a priority. e.g. October 25, 2017</a:t>
            </a:r>
            <a:endParaRPr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4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4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Job</a:t>
            </a:r>
            <a:r>
              <a:rPr lang="en-US" sz="3600"/>
              <a:t> goals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2" name="Google Shape;232;p24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 - What, How, Why</a:t>
            </a:r>
            <a:endParaRPr sz="2600">
              <a:solidFill>
                <a:srgbClr val="FF6600"/>
              </a:solidFill>
            </a:endParaRPr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 - Tangible outcome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 - Challenging but within your skill level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 - Measure outcomes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 - Give it some urgency</a:t>
            </a:r>
            <a:endParaRPr sz="2600"/>
          </a:p>
          <a:p>
            <a:pPr indent="-215900" lvl="1" marL="685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Setting the timeframe too far out means there’s no sense of urgency. It’s not likely to get done.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Giving a specific date (within a reasonable time frame) lends urgency and keeps it a priority. e.g. October 25, 2017</a:t>
            </a:r>
            <a:endParaRPr sz="2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"/>
          <p:cNvSpPr txBox="1"/>
          <p:nvPr>
            <p:ph idx="1" type="subTitle"/>
          </p:nvPr>
        </p:nvSpPr>
        <p:spPr>
          <a:xfrm>
            <a:off x="867335" y="2191871"/>
            <a:ext cx="9991200" cy="46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800"/>
              <a:t>You can use the S.M.A.R.T. format here as well. These will be longer term goals but should still be specific, measurable, achievable, results-based, and time-bound.</a:t>
            </a:r>
            <a:endParaRPr sz="18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800"/>
              <a:t>The main differences here are the longer time-frame and that they should be tied to specific library and university objectives. e.g. improved digital literacy.</a:t>
            </a:r>
            <a:endParaRPr sz="18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800"/>
              <a:t>You will also have professional engagement and university service goals.</a:t>
            </a:r>
            <a:endParaRPr sz="18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200">
                <a:highlight>
                  <a:srgbClr val="FFFFFF"/>
                </a:highlight>
              </a:rPr>
              <a:t>"Performance Evaluation Tips &amp; Goals." </a:t>
            </a:r>
            <a:r>
              <a:rPr i="1" lang="en-US" sz="1200"/>
              <a:t>Human Resources, Drexel University</a:t>
            </a:r>
            <a:r>
              <a:rPr lang="en-US" sz="1200">
                <a:highlight>
                  <a:srgbClr val="FFFFFF"/>
                </a:highlight>
              </a:rPr>
              <a:t>, n.d., </a:t>
            </a: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drexel.edu/hr/career/review/perfevaltips/</a:t>
            </a:r>
            <a:r>
              <a:rPr lang="en-US" sz="1200">
                <a:highlight>
                  <a:srgbClr val="FFFFFF"/>
                </a:highlight>
              </a:rPr>
              <a:t>. Accessed 24 October 2017.</a:t>
            </a:r>
            <a:endParaRPr sz="1200"/>
          </a:p>
        </p:txBody>
      </p:sp>
      <p:sp>
        <p:nvSpPr>
          <p:cNvPr id="239" name="Google Shape;239;p25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Job goals</a:t>
            </a:r>
            <a:endParaRPr sz="3420"/>
          </a:p>
        </p:txBody>
      </p:sp>
      <p:sp>
        <p:nvSpPr>
          <p:cNvPr id="240" name="Google Shape;240;p25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5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6"/>
          <p:cNvSpPr txBox="1"/>
          <p:nvPr>
            <p:ph idx="1" type="subTitle"/>
          </p:nvPr>
        </p:nvSpPr>
        <p:spPr>
          <a:xfrm>
            <a:off x="867335" y="2191871"/>
            <a:ext cx="9991200" cy="46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2000"/>
              <a:t>These will be 5, 10, 15, or more years out. They require thought and will likely change over time.</a:t>
            </a:r>
            <a:endParaRPr sz="20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2000"/>
              <a:t>It can be helpful to develop a Career Vision Statement. That statement can then guide your path as you choose what job to take and what goals to set in your current job.</a:t>
            </a:r>
            <a:endParaRPr sz="20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 sz="12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200">
                <a:highlight>
                  <a:srgbClr val="FFFFFF"/>
                </a:highlight>
              </a:rPr>
              <a:t>"Developing a Vision &amp; Goals for Your Career Plan." </a:t>
            </a:r>
            <a:r>
              <a:rPr i="1" lang="en-US" sz="1200"/>
              <a:t>Human Resources, Berkeley University of California</a:t>
            </a:r>
            <a:r>
              <a:rPr lang="en-US" sz="1200">
                <a:highlight>
                  <a:srgbClr val="FFFFFF"/>
                </a:highlight>
              </a:rPr>
              <a:t>, 2017, </a:t>
            </a: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hr.berkeley.edu/node/4591</a:t>
            </a:r>
            <a:r>
              <a:rPr lang="en-US" sz="1200">
                <a:highlight>
                  <a:srgbClr val="FFFFFF"/>
                </a:highlight>
              </a:rPr>
              <a:t>. Accessed 24 October 2017.</a:t>
            </a:r>
            <a:endParaRPr sz="1200"/>
          </a:p>
        </p:txBody>
      </p:sp>
      <p:sp>
        <p:nvSpPr>
          <p:cNvPr id="248" name="Google Shape;248;p26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Career</a:t>
            </a:r>
            <a:r>
              <a:rPr lang="en-US" sz="3420"/>
              <a:t> goals</a:t>
            </a:r>
            <a:endParaRPr sz="3420"/>
          </a:p>
        </p:txBody>
      </p:sp>
      <p:sp>
        <p:nvSpPr>
          <p:cNvPr id="249" name="Google Shape;249;p26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6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7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Career goals</a:t>
            </a:r>
            <a:endParaRPr sz="3420"/>
          </a:p>
        </p:txBody>
      </p:sp>
      <p:sp>
        <p:nvSpPr>
          <p:cNvPr id="257" name="Google Shape;257;p27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7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/>
              <a:t>Berkeley references Randall S. Hansen’s steps:</a:t>
            </a:r>
            <a:endParaRPr sz="2600">
              <a:solidFill>
                <a:srgbClr val="FF6600"/>
              </a:solidFill>
            </a:endParaRPr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Carve out a chunk of time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Review your career goals and core work values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Suspend logic and pragmatic thinking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Try a visioning exercise (on the site)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Put it all together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Keep your vision visible</a:t>
            </a:r>
            <a:endParaRPr sz="2400"/>
          </a:p>
          <a:p>
            <a:pPr indent="-3190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Review your career vision statement regularly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Let’s get real - My experience</a:t>
            </a:r>
            <a:endParaRPr sz="3420"/>
          </a:p>
        </p:txBody>
      </p:sp>
      <p:sp>
        <p:nvSpPr>
          <p:cNvPr id="266" name="Google Shape;266;p28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8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8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100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Virginia Tech Residency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Unformed when I started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Interview presentation was an overview of my 3 years as resident</a:t>
            </a:r>
            <a:endParaRPr sz="2200"/>
          </a:p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/>
              <a:t>Rotation</a:t>
            </a:r>
            <a:endParaRPr sz="26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7 possible departments - required to pick 3</a:t>
            </a:r>
            <a:endParaRPr sz="22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No direction</a:t>
            </a:r>
            <a:endParaRPr sz="2200"/>
          </a:p>
          <a:p>
            <a: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Interviewed department heads to decide</a:t>
            </a:r>
            <a:endParaRPr sz="1800"/>
          </a:p>
          <a:p>
            <a: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Asked about specific projects I could do in their department</a:t>
            </a:r>
            <a:endParaRPr sz="1800"/>
          </a:p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Post-Rotation</a:t>
            </a:r>
            <a:endParaRPr sz="26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Created new job description</a:t>
            </a:r>
            <a:endParaRPr sz="22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Defined goals as though I was on standard appointment</a:t>
            </a:r>
            <a:endParaRPr sz="2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9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Let’s get real - My experience - Career goals</a:t>
            </a:r>
            <a:endParaRPr sz="3420"/>
          </a:p>
        </p:txBody>
      </p:sp>
      <p:sp>
        <p:nvSpPr>
          <p:cNvPr id="275" name="Google Shape;275;p29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9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100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Pre-Residency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Get a job to get experience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Move back to Minnesota</a:t>
            </a:r>
            <a:endParaRPr sz="2200"/>
          </a:p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/>
              <a:t>Post-Rotation</a:t>
            </a:r>
            <a:endParaRPr sz="26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Build a career in Archives &amp; Special Collections</a:t>
            </a:r>
            <a:endParaRPr sz="22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Work with Community-based Archives</a:t>
            </a:r>
            <a:endParaRPr sz="2200"/>
          </a:p>
          <a:p>
            <a: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LGBTQ+ or Theatre focused archives</a:t>
            </a:r>
            <a:endParaRPr sz="1800"/>
          </a:p>
          <a:p>
            <a:pPr indent="-3683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Move back to Minnesota</a:t>
            </a:r>
            <a:endParaRPr sz="2200"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Goal: Full-time employment at a Minnesota college or university working with community-based archival collections within 5 years.</a:t>
            </a:r>
            <a:endParaRPr sz="1800"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800"/>
              <a:t>Aspiration: Curator of the Tretter Collection in Gay, Lesbian, Bisexual and Transgender Studies at the University of Minnesota within 10 years.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0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Let’s get real - My experience - Job goals</a:t>
            </a:r>
            <a:endParaRPr sz="3420"/>
          </a:p>
        </p:txBody>
      </p:sp>
      <p:sp>
        <p:nvSpPr>
          <p:cNvPr id="284" name="Google Shape;284;p30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0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Goal: Full-time employment at a Minnesota college or university working with community-based archival collections within 5 years.</a:t>
            </a:r>
            <a:endParaRPr sz="2600"/>
          </a:p>
          <a:p>
            <a: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Continue to build partnerships and collections related to LGBTQ community at the campus, local, and regional levels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Conduct a survey of the regional Islamic community and available collections to begin a relationship with that community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Process Melinda Pittman Theatre collection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Work with others to create a remembrance exhibition and participate in the ten-year April 16, 2007 commemoration activities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Contribute to the special collections blog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Contribute to the planning of the Digital Forensics program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Participate in collaborative grant projects and proposals related to digitization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1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Let’s get real - My experience - Projects</a:t>
            </a:r>
            <a:endParaRPr sz="3420"/>
          </a:p>
        </p:txBody>
      </p:sp>
      <p:sp>
        <p:nvSpPr>
          <p:cNvPr id="293" name="Google Shape;293;p31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1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1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Goal: Full-time employment at a Minnesota college or university working with community-based archival collections within 5 years.</a:t>
            </a:r>
            <a:endParaRPr sz="2600"/>
          </a:p>
          <a:p>
            <a: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Hosted ALA PPO grant-funded Native Voices exhibit and planned corresponding programs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Processed Melinda Pittman Theatre collection - Hosted an event highlighting the collection for the campus community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Processing HokiePRIDE collection - LGBTQ+ student group records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Hosted LGBTQ+ History at Virginia Tech exhibit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Partnered with LGBTQ+ Resource Center to bring exhibit on History of the LGBTQ Civil Rights Movement from ONE Archives Foundation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Collection development around LGBTQ+ topics</a:t>
            </a:r>
            <a:endParaRPr sz="2000"/>
          </a:p>
          <a:p>
            <a:pPr indent="-355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Bringing author Nnedi Okorafor to campus in partnership with the Black Cultural Center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14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About me: Anthony Wright de Hernandez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9" name="Google Shape;139;p14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4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100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Education: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MLIS: University of Washington Seattle, 2013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BA Community Studies: UMass Boston, 2008</a:t>
            </a:r>
            <a:endParaRPr sz="22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Residency: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Virginia Tech, 2015 - 2018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1st resident</a:t>
            </a:r>
            <a:endParaRPr sz="22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▪"/>
            </a:pPr>
            <a:r>
              <a:rPr lang="en-US" sz="2600"/>
              <a:t>Prior work: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Business: Wells Fargo HR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Academic: ACT - NCAA Initial-Eligibility Clearinghouse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Library Related:</a:t>
            </a:r>
            <a:endParaRPr sz="22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OCLC Directed Fieldwork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 sz="1800"/>
              <a:t>Church librarian - Community of Christ, Minneapolis, MN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2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Q&amp;A</a:t>
            </a:r>
            <a:endParaRPr sz="3420"/>
          </a:p>
        </p:txBody>
      </p:sp>
      <p:sp>
        <p:nvSpPr>
          <p:cNvPr id="302" name="Google Shape;302;p32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32"/>
          <p:cNvSpPr txBox="1"/>
          <p:nvPr>
            <p:ph idx="1" type="subTitle"/>
          </p:nvPr>
        </p:nvSpPr>
        <p:spPr>
          <a:xfrm>
            <a:off x="867335" y="2191871"/>
            <a:ext cx="9991200" cy="46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3400"/>
              <a:t>Time for your questions.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3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3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33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Resources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3" name="Google Shape;313;p33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293688" lvl="0" marL="34448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www.hr.virginia.edu/uploads/documents/media/Writing_SMART_Goals.pdf</a:t>
            </a:r>
            <a:endParaRPr sz="2000"/>
          </a:p>
          <a:p>
            <a:pPr indent="-293688" lvl="0" marL="34448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drexel.edu/hr/career/review/perfevaltips/</a:t>
            </a:r>
            <a:endParaRPr sz="2000"/>
          </a:p>
          <a:p>
            <a:pPr indent="-293688" lvl="0" marL="34448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hr.berkeley.edu/node/4591</a:t>
            </a:r>
            <a:endParaRPr sz="2000"/>
          </a:p>
          <a:p>
            <a:pPr indent="-293688" lvl="0" marL="34448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My 16/17 goals: </a:t>
            </a:r>
            <a:r>
              <a:rPr lang="en-US" sz="2000" u="sng">
                <a:solidFill>
                  <a:schemeClr val="hlink"/>
                </a:solidFill>
                <a:hlinkClick r:id="rId6"/>
              </a:rPr>
              <a:t>https://goo.gl/AZnjdH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4"/>
          <p:cNvSpPr txBox="1"/>
          <p:nvPr>
            <p:ph type="title"/>
          </p:nvPr>
        </p:nvSpPr>
        <p:spPr>
          <a:xfrm>
            <a:off x="1136175" y="1705000"/>
            <a:ext cx="6827400" cy="2614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200" lIns="457200" spcFirstLastPara="1" rIns="822950" wrap="square" tIns="4572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4500"/>
              <a:t>Anthony</a:t>
            </a:r>
            <a:endParaRPr sz="45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4500"/>
              <a:t>Wright de Hernandez</a:t>
            </a:r>
            <a:endParaRPr sz="45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b="1" i="0" lang="en-US"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Community Collections Archivist</a:t>
            </a:r>
            <a:br>
              <a:rPr b="1" i="0" lang="en-US"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Cultural &amp; Community Centers Librarian</a:t>
            </a:r>
            <a:endParaRPr b="1" i="0" sz="20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b="1" i="0" lang="en-US"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Resident Librarian</a:t>
            </a:r>
            <a:endParaRPr b="1" i="0" sz="20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34"/>
          <p:cNvSpPr txBox="1"/>
          <p:nvPr>
            <p:ph idx="1" type="body"/>
          </p:nvPr>
        </p:nvSpPr>
        <p:spPr>
          <a:xfrm>
            <a:off x="1" y="4903740"/>
            <a:ext cx="7804500" cy="79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274300" spcFirstLastPara="1" rIns="365750" wrap="square" tIns="2743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/>
              <a:t>antwri@vt.edu</a:t>
            </a:r>
            <a:endParaRPr/>
          </a:p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id="321" name="Google Shape;32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31929" y="5517689"/>
            <a:ext cx="2257082" cy="9321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idx="1" type="subTitle"/>
          </p:nvPr>
        </p:nvSpPr>
        <p:spPr>
          <a:xfrm>
            <a:off x="867335" y="2191871"/>
            <a:ext cx="9991165" cy="4680697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2200"/>
              <a:t>3. a. An </a:t>
            </a:r>
            <a:r>
              <a:rPr lang="en-US" sz="2200" u="sng"/>
              <a:t>aim or outcome which a person</a:t>
            </a:r>
            <a:r>
              <a:rPr lang="en-US" sz="2200"/>
              <a:t>, group, or organization </a:t>
            </a:r>
            <a:r>
              <a:rPr lang="en-US" sz="2200" u="sng"/>
              <a:t>works towards or strives to achieve</a:t>
            </a:r>
            <a:r>
              <a:rPr lang="en-US" sz="2200"/>
              <a:t>; the object of a person’s ambition or effort. Later also: (</a:t>
            </a:r>
            <a:r>
              <a:rPr i="1" lang="en-US" sz="2200"/>
              <a:t>Psycho.</a:t>
            </a:r>
            <a:r>
              <a:rPr lang="en-US" sz="2200"/>
              <a:t>) an end or result to which a series of actions, choices, events, etc., lead (whether consciously or unconsciously directed), the achievement of which brings reward or satisfaction.</a:t>
            </a:r>
            <a:endParaRPr sz="22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2200"/>
              <a:t>3. c. The end point or destination of a journey. Also in figurative contexts with reference to the achievement of an aim or desired outcome.</a:t>
            </a:r>
            <a:endParaRPr sz="2200"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 sz="1200"/>
              <a:t>"goal, n." OED Online, Oxford University Press, June 2017, </a:t>
            </a:r>
            <a:r>
              <a:rPr lang="en-US" sz="1200" u="sng">
                <a:solidFill>
                  <a:schemeClr val="hlink"/>
                </a:solidFill>
                <a:hlinkClick r:id="rId3"/>
              </a:rPr>
              <a:t>www.oed.com/view/Entry/79557</a:t>
            </a:r>
            <a:r>
              <a:rPr lang="en-US" sz="1200"/>
              <a:t>. Accessed 25 October 2017.</a:t>
            </a:r>
            <a:endParaRPr sz="1200"/>
          </a:p>
        </p:txBody>
      </p:sp>
      <p:sp>
        <p:nvSpPr>
          <p:cNvPr id="147" name="Google Shape;147;p15"/>
          <p:cNvSpPr txBox="1"/>
          <p:nvPr>
            <p:ph type="ctrTitle"/>
          </p:nvPr>
        </p:nvSpPr>
        <p:spPr>
          <a:xfrm>
            <a:off x="0" y="513756"/>
            <a:ext cx="109862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What is a goal?</a:t>
            </a:r>
            <a:endParaRPr sz="342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Definitions from the Oxford English Dictionary</a:t>
            </a:r>
            <a:endParaRPr sz="3420"/>
          </a:p>
        </p:txBody>
      </p:sp>
      <p:sp>
        <p:nvSpPr>
          <p:cNvPr id="148" name="Google Shape;148;p15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5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What </a:t>
            </a:r>
            <a:r>
              <a:rPr lang="en-US" sz="3420" strike="sngStrike"/>
              <a:t>is</a:t>
            </a:r>
            <a:r>
              <a:rPr lang="en-US" sz="3420"/>
              <a:t> </a:t>
            </a:r>
            <a:r>
              <a:rPr lang="en-US" sz="3420">
                <a:solidFill>
                  <a:srgbClr val="FF6600"/>
                </a:solidFill>
              </a:rPr>
              <a:t>are</a:t>
            </a:r>
            <a:r>
              <a:rPr lang="en-US" sz="3420"/>
              <a:t> the goal</a:t>
            </a:r>
            <a:r>
              <a:rPr lang="en-US" sz="3420">
                <a:solidFill>
                  <a:srgbClr val="FF6600"/>
                </a:solidFill>
              </a:rPr>
              <a:t>s</a:t>
            </a:r>
            <a:r>
              <a:rPr lang="en-US" sz="3420"/>
              <a:t> of a residency?</a:t>
            </a:r>
            <a:endParaRPr sz="3420"/>
          </a:p>
        </p:txBody>
      </p:sp>
      <p:sp>
        <p:nvSpPr>
          <p:cNvPr id="156" name="Google Shape;156;p16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6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6"/>
          <p:cNvSpPr txBox="1"/>
          <p:nvPr>
            <p:ph idx="1" type="subTitle"/>
          </p:nvPr>
        </p:nvSpPr>
        <p:spPr>
          <a:xfrm>
            <a:off x="867325" y="2191875"/>
            <a:ext cx="10269900" cy="46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</a:pPr>
            <a:r>
              <a:rPr lang="en-US"/>
              <a:t>There are multiple goals sought by those involved with the residency:</a:t>
            </a:r>
            <a:endParaRPr/>
          </a:p>
        </p:txBody>
      </p:sp>
      <p:graphicFrame>
        <p:nvGraphicFramePr>
          <p:cNvPr id="159" name="Google Shape;159;p16"/>
          <p:cNvGraphicFramePr/>
          <p:nvPr/>
        </p:nvGraphicFramePr>
        <p:xfrm>
          <a:off x="1230400" y="318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{4B92F2CA-7665-4EAC-A618-A1DB1D6E3534}</a:tableStyleId>
              </a:tblPr>
              <a:tblGrid>
                <a:gridCol w="3131925"/>
                <a:gridCol w="3393350"/>
                <a:gridCol w="3381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000"/>
                        <a:t>Profession</a:t>
                      </a:r>
                      <a:endParaRPr b="1" i="1" sz="20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000"/>
                        <a:t>Institution</a:t>
                      </a:r>
                      <a:endParaRPr b="1" i="1" sz="20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US" sz="2000"/>
                        <a:t>Resident</a:t>
                      </a:r>
                      <a:endParaRPr b="1" i="1" sz="20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More diverse profession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More qualified professionals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Institutional diversity initiatives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Better qualified applicants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Reputation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Be treated as a professional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Get experience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-293687" lvl="0" marL="344487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Pts val="2000"/>
                        <a:buFont typeface="Noto Sans Symbols"/>
                        <a:buChar char="▪"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Position oneself for the next step in one’s career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>
            <p:ph type="ctrTitle"/>
          </p:nvPr>
        </p:nvSpPr>
        <p:spPr>
          <a:xfrm>
            <a:off x="0" y="513756"/>
            <a:ext cx="109863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20"/>
              <a:buFont typeface="Trebuchet MS"/>
              <a:buNone/>
            </a:pPr>
            <a:r>
              <a:rPr lang="en-US" sz="3420"/>
              <a:t>Three types of goals for residents</a:t>
            </a:r>
            <a:endParaRPr b="0" i="1" sz="342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6" name="Google Shape;166;p17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7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19087" lvl="0" marL="34448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Project</a:t>
            </a:r>
            <a:endParaRPr sz="2400"/>
          </a:p>
          <a:p>
            <a:pPr indent="-203200" lvl="1" marL="6858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Short term - day, week, month, year, or more</a:t>
            </a:r>
            <a:endParaRPr sz="2000"/>
          </a:p>
          <a:p>
            <a:pPr indent="-203200" lvl="1" marL="6858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Measurable - specific outcomes sought</a:t>
            </a:r>
            <a:endParaRPr sz="2000"/>
          </a:p>
          <a:p>
            <a:pPr indent="-319087" lvl="0" marL="344487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Job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1" marL="6858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Medium term - duration of time in a position</a:t>
            </a:r>
            <a:endParaRPr sz="2000"/>
          </a:p>
          <a:p>
            <a:pPr indent="-203200" lvl="1" marL="6858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Measurable - probably on your performance review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9088" lvl="0" marL="344488" rtl="0" algn="l">
              <a:spcBef>
                <a:spcPts val="1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</a:pPr>
            <a:r>
              <a:rPr lang="en-US" sz="2400"/>
              <a:t>Career</a:t>
            </a:r>
            <a:endParaRPr sz="2400"/>
          </a:p>
          <a:p>
            <a:pPr indent="-203200" lvl="1" marL="685800" rtl="0" algn="l"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Long term - think 5, 10, or 15 years into the future</a:t>
            </a:r>
            <a:endParaRPr sz="2000"/>
          </a:p>
          <a:p>
            <a:pPr indent="-203200" lvl="1" marL="685800" rtl="0" algn="l">
              <a:spcBef>
                <a:spcPts val="11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</a:pPr>
            <a:r>
              <a:rPr lang="en-US" sz="2000"/>
              <a:t>May change - will influence medium and short term goals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8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8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8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7" name="Google Shape;177;p18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</a:t>
            </a:r>
            <a:endParaRPr sz="26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highlight>
                  <a:srgbClr val="FFFFFF"/>
                </a:highlight>
              </a:rPr>
              <a:t>Employee Development, Human Resources, University of Virginia. “Writing S.M.A.R.T. Goals.”, University of Virginia, n.d., </a:t>
            </a:r>
            <a:r>
              <a:rPr lang="en-US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www.hr.virginia.edu/uploads/documents/media/Writing_SMART_Goals.pdf</a:t>
            </a:r>
            <a:r>
              <a:rPr lang="en-US" sz="1200">
                <a:highlight>
                  <a:srgbClr val="FFFFFF"/>
                </a:highlight>
              </a:rPr>
              <a:t>. Accessed 24 October 2017.</a:t>
            </a:r>
            <a:endParaRPr sz="1200"/>
          </a:p>
        </p:txBody>
      </p:sp>
      <p:sp>
        <p:nvSpPr>
          <p:cNvPr id="178" name="Google Shape;178;p18"/>
          <p:cNvSpPr txBox="1"/>
          <p:nvPr/>
        </p:nvSpPr>
        <p:spPr>
          <a:xfrm>
            <a:off x="6113450" y="1970000"/>
            <a:ext cx="4157100" cy="338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F6600"/>
                </a:solidFill>
              </a:rPr>
              <a:t>Example:</a:t>
            </a:r>
            <a:endParaRPr sz="2200">
              <a:solidFill>
                <a:srgbClr val="FF66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200">
                <a:solidFill>
                  <a:schemeClr val="dk1"/>
                </a:solidFill>
              </a:rPr>
              <a:t>By October 25, 2017, create a slide deck about goal setting using the Virginia Tech presentation template so that current residents can locate resources and form strategies to set their own goals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9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7" name="Google Shape;187;p19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 - simple and descriptive</a:t>
            </a:r>
            <a:endParaRPr sz="2600"/>
          </a:p>
          <a:p>
            <a:pPr indent="-21590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What, How, and Why</a:t>
            </a:r>
            <a:endParaRPr sz="2200"/>
          </a:p>
          <a:p>
            <a:pPr indent="-2159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create a slide deck about goal setting </a:t>
            </a:r>
            <a:r>
              <a:rPr lang="en-US" sz="2200">
                <a:solidFill>
                  <a:srgbClr val="FF6600"/>
                </a:solidFill>
              </a:rPr>
              <a:t>(what)</a:t>
            </a:r>
            <a:r>
              <a:rPr lang="en-US" sz="2200"/>
              <a:t> using the Virginia Tech presentation template </a:t>
            </a:r>
            <a:r>
              <a:rPr lang="en-US" sz="2200">
                <a:solidFill>
                  <a:srgbClr val="FF6600"/>
                </a:solidFill>
              </a:rPr>
              <a:t>(how)</a:t>
            </a:r>
            <a:r>
              <a:rPr lang="en-US" sz="2200"/>
              <a:t> so that current residents can locate resources and form strategies to set their own goals </a:t>
            </a:r>
            <a:r>
              <a:rPr lang="en-US" sz="2200">
                <a:solidFill>
                  <a:srgbClr val="FF6600"/>
                </a:solidFill>
              </a:rPr>
              <a:t>(why)</a:t>
            </a:r>
            <a:endParaRPr sz="2200">
              <a:solidFill>
                <a:srgbClr val="FF6600"/>
              </a:solidFill>
            </a:endParaRPr>
          </a:p>
          <a:p>
            <a:pPr indent="-331787" lvl="0" marL="34448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</a:t>
            </a:r>
            <a:endParaRPr sz="2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0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6" name="Google Shape;196;p20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chemeClr val="accent2"/>
                </a:solidFill>
              </a:rPr>
              <a:t>S</a:t>
            </a:r>
            <a:r>
              <a:rPr lang="en-US" sz="2600"/>
              <a:t>pecific - What, How, and Why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chemeClr val="accent2"/>
                </a:solidFill>
              </a:rPr>
              <a:t>M</a:t>
            </a:r>
            <a:r>
              <a:rPr lang="en-US" sz="2600"/>
              <a:t>easurable - </a:t>
            </a:r>
            <a:r>
              <a:rPr lang="en-US" sz="2600"/>
              <a:t>something tangible when it’s done</a:t>
            </a:r>
            <a:endParaRPr sz="2600"/>
          </a:p>
          <a:p>
            <a:pPr indent="-21590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Defines level of success</a:t>
            </a:r>
            <a:endParaRPr sz="2200"/>
          </a:p>
          <a:p>
            <a:pPr indent="-21590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Is there a presentation? Yes.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But - by October 25, 2017 is the important measure - if it’s not done by then, the project wasn’t successful</a:t>
            </a:r>
            <a:endParaRPr sz="2200"/>
          </a:p>
          <a:p>
            <a:pPr indent="-331787" lvl="0" marL="34448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chemeClr val="accent2"/>
                </a:solidFill>
              </a:rPr>
              <a:t>A</a:t>
            </a:r>
            <a:r>
              <a:rPr lang="en-US" sz="2600"/>
              <a:t>chievable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chemeClr val="accent2"/>
                </a:solidFill>
              </a:rPr>
              <a:t>R</a:t>
            </a:r>
            <a:r>
              <a:rPr lang="en-US" sz="2600"/>
              <a:t>esults-focused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chemeClr val="accent2"/>
                </a:solidFill>
              </a:rPr>
              <a:t>T</a:t>
            </a:r>
            <a:r>
              <a:rPr lang="en-US" sz="2600"/>
              <a:t>ime-bound</a:t>
            </a:r>
            <a:endParaRPr sz="2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1"/>
          <p:cNvSpPr txBox="1"/>
          <p:nvPr>
            <p:ph idx="10" type="dt"/>
          </p:nvPr>
        </p:nvSpPr>
        <p:spPr>
          <a:xfrm>
            <a:off x="208428" y="602835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10/</a:t>
            </a:r>
            <a:r>
              <a:rPr lang="en-US"/>
              <a:t>25</a:t>
            </a:r>
            <a:r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/17</a:t>
            </a:r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1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1"/>
          <p:cNvSpPr txBox="1"/>
          <p:nvPr>
            <p:ph idx="4294967295"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sz="3600"/>
              <a:t>Project goals - the S.M.A.R.T. way</a:t>
            </a:r>
            <a:endParaRPr b="0" i="1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5" name="Google Shape;205;p21"/>
          <p:cNvSpPr txBox="1"/>
          <p:nvPr>
            <p:ph idx="4294967295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S</a:t>
            </a:r>
            <a:r>
              <a:rPr lang="en-US" sz="2600"/>
              <a:t>pecific - What, How, Why</a:t>
            </a:r>
            <a:endParaRPr sz="2600">
              <a:solidFill>
                <a:srgbClr val="FF6600"/>
              </a:solidFill>
            </a:endParaRPr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M</a:t>
            </a:r>
            <a:r>
              <a:rPr lang="en-US" sz="2600"/>
              <a:t>easurable - Tangible Outcome</a:t>
            </a:r>
            <a:endParaRPr sz="2600"/>
          </a:p>
          <a:p>
            <a:pPr indent="-331787" lvl="0" marL="344487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A</a:t>
            </a:r>
            <a:r>
              <a:rPr lang="en-US" sz="2600"/>
              <a:t>chievable - Set reasonable goals</a:t>
            </a:r>
            <a:endParaRPr sz="2600"/>
          </a:p>
          <a:p>
            <a:pPr indent="-21590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Goal should be challenging enough to keep you interested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Time frame for completion should be sufficient to accomplish the goal</a:t>
            </a:r>
            <a:endParaRPr sz="2200"/>
          </a:p>
          <a:p>
            <a:pPr indent="-215900" lvl="1" marL="685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200"/>
              <a:buFont typeface="Noto Sans Symbols"/>
              <a:buChar char="▪"/>
            </a:pPr>
            <a:r>
              <a:rPr lang="en-US" sz="2200"/>
              <a:t>You should have a skill-set sufficient to do the work</a:t>
            </a:r>
            <a:endParaRPr sz="2200"/>
          </a:p>
          <a:p>
            <a:pPr indent="-331787" lvl="0" marL="34448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R</a:t>
            </a:r>
            <a:r>
              <a:rPr lang="en-US" sz="2600"/>
              <a:t>esults-focused</a:t>
            </a:r>
            <a:endParaRPr sz="2600"/>
          </a:p>
          <a:p>
            <a:pPr indent="-331787" lvl="0" marL="3444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2600"/>
              <a:buFont typeface="Noto Sans Symbols"/>
              <a:buChar char="▪"/>
            </a:pPr>
            <a:r>
              <a:rPr lang="en-US" sz="2600">
                <a:solidFill>
                  <a:srgbClr val="FF6600"/>
                </a:solidFill>
              </a:rPr>
              <a:t>T</a:t>
            </a:r>
            <a:r>
              <a:rPr lang="en-US" sz="2600"/>
              <a:t>ime-bound</a:t>
            </a: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