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_rels/presentation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6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3.xml.rels" ContentType="application/vnd.openxmlformats-package.relationships+xml"/>
  <Override PartName="/ppt/slides/_rels/slide16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19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18.xml.rels" ContentType="application/vnd.openxmlformats-package.relationships+xml"/>
  <Override PartName="/ppt/slides/_rels/slide17.xml.rels" ContentType="application/vnd.openxmlformats-package.relationships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9144000" cy="51435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5B7EB47D-7A29-444D-898C-B6F16C8D8C2D}" type="slidenum">
              <a:t>&lt;#&gt;</a:t>
            </a:fld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D703350E-8AE0-4F2B-BCEB-08849624355F}" type="slidenum">
              <a:t>&lt;#&gt;</a:t>
            </a:fld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CC4CE5C5-B280-4169-8AE5-B4CA2CCF9838}" type="slidenum">
              <a:t>&lt;#&gt;</a:t>
            </a:fld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3192480" y="115236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6073200" y="115236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311760" y="293688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/>
          </p:nvPr>
        </p:nvSpPr>
        <p:spPr>
          <a:xfrm>
            <a:off x="3192480" y="293688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/>
          </p:nvPr>
        </p:nvSpPr>
        <p:spPr>
          <a:xfrm>
            <a:off x="6073200" y="293688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98978BA5-2AF0-4589-928C-A0AB8497C4E5}" type="slidenum">
              <a:t>&lt;#&gt;</a:t>
            </a:fld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E7B84F2-5C99-4F45-BD61-847986297729}" type="slidenum">
              <a:t>&lt;#&gt;</a:t>
            </a:fld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95FD9ED-A801-4CFE-93E6-24EE165632AE}" type="slidenum">
              <a:t>&lt;#&gt;</a:t>
            </a:fld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FD150C4-63DF-4608-9BB8-5105DD606AE9}" type="slidenum">
              <a:t>&lt;#&gt;</a:t>
            </a:fld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4CFAABA-369D-4592-BF02-4A4785892B47}" type="slidenum">
              <a:t>&lt;#&gt;</a:t>
            </a:fld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ED79C57-1ABD-42E2-A0D7-122C9E81AF10}" type="slidenum">
              <a:t>&lt;#&gt;</a:t>
            </a:fld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20120" cy="2654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171AE36-8E79-4890-8F33-0FD54F7C02A6}" type="slidenum">
              <a:t>&lt;#&gt;</a:t>
            </a:fld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17C5D4A-21CD-4177-86A5-CC285348DA40}" type="slidenum">
              <a:t>&lt;#&gt;</a:t>
            </a:fld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C8F14A8C-B925-42AF-A44C-C6F8B5088FCF}" type="slidenum">
              <a:t>&lt;#&gt;</a:t>
            </a:fld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72B55C6-5932-4110-B9B9-6E3380DC80FF}" type="slidenum">
              <a:t>&lt;#&gt;</a:t>
            </a:fld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52677F9-3C4D-4EF3-8E63-C2F6A7770F05}" type="slidenum">
              <a:t>&lt;#&gt;</a:t>
            </a:fld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4E27A26-D69D-4605-9819-672CEE3103B9}" type="slidenum">
              <a:t>&lt;#&gt;</a:t>
            </a:fld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B11BC78-CA5B-497E-A94A-77012C9C85AA}" type="slidenum">
              <a:t>&lt;#&gt;</a:t>
            </a:fld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3192480" y="115236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6073200" y="115236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/>
          </p:nvPr>
        </p:nvSpPr>
        <p:spPr>
          <a:xfrm>
            <a:off x="311760" y="293688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/>
          </p:nvPr>
        </p:nvSpPr>
        <p:spPr>
          <a:xfrm>
            <a:off x="3192480" y="293688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/>
          </p:nvPr>
        </p:nvSpPr>
        <p:spPr>
          <a:xfrm>
            <a:off x="6073200" y="293688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A4D1DB9-78C0-46BA-B38B-E5AA2CB59D7D}" type="slidenum">
              <a:t>&lt;#&gt;</a:t>
            </a:fld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594279B-7926-456F-96ED-C0497FC7C760}" type="slidenum">
              <a:t>&lt;#&gt;</a:t>
            </a:fld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B9B323D-794E-44B4-B241-B803446BFF8E}" type="slidenum">
              <a:t>&lt;#&gt;</a:t>
            </a:fld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7E09CE0-C616-43C1-A041-FB5CDF364B97}" type="slidenum">
              <a:t>&lt;#&gt;</a:t>
            </a:fld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385EB11-8F8B-4DBD-8A0D-F12F8040F568}" type="slidenum">
              <a:t>&lt;#&gt;</a:t>
            </a:fld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61E6FCF-BBAB-4315-836E-68A469FF42B6}" type="slidenum">
              <a:t>&lt;#&gt;</a:t>
            </a:fld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F1324908-5752-47F8-914A-298A6EA8A025}" type="slidenum">
              <a:t>&lt;#&gt;</a:t>
            </a:fld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20120" cy="2654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A3D1082-8B89-4A91-A071-AF6896DA4CA9}" type="slidenum">
              <a:t>&lt;#&gt;</a:t>
            </a:fld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E5DE287-5207-49A5-877C-526397EED036}" type="slidenum">
              <a:t>&lt;#&gt;</a:t>
            </a:fld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224612C-941C-4E2D-9429-D5E012688911}" type="slidenum">
              <a:t>&lt;#&gt;</a:t>
            </a:fld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4901713-AB87-4110-BD8D-463223EB0937}" type="slidenum">
              <a:t>&lt;#&gt;</a:t>
            </a:fld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2682687-E7A3-4448-A65A-60AC2922FF4C}" type="slidenum">
              <a:t>&lt;#&gt;</a:t>
            </a:fld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5"/>
          <p:cNvSpPr>
            <a:spLocks noGrp="1"/>
          </p:cNvSpPr>
          <p:nvPr>
            <p:ph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B86743D-75D2-4EDA-BCDB-E44658C7EB31}" type="slidenum">
              <a:t>&lt;#&gt;</a:t>
            </a:fld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3192480" y="115236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6073200" y="115236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/>
          </p:nvPr>
        </p:nvSpPr>
        <p:spPr>
          <a:xfrm>
            <a:off x="311760" y="293688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6"/>
          <p:cNvSpPr>
            <a:spLocks noGrp="1"/>
          </p:cNvSpPr>
          <p:nvPr>
            <p:ph/>
          </p:nvPr>
        </p:nvSpPr>
        <p:spPr>
          <a:xfrm>
            <a:off x="3192480" y="293688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7"/>
          <p:cNvSpPr>
            <a:spLocks noGrp="1"/>
          </p:cNvSpPr>
          <p:nvPr>
            <p:ph/>
          </p:nvPr>
        </p:nvSpPr>
        <p:spPr>
          <a:xfrm>
            <a:off x="6073200" y="2936880"/>
            <a:ext cx="274320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B7E719F-0975-47E8-B17B-D96B283779AA}" type="slidenum">
              <a:t>&lt;#&gt;</a:t>
            </a:fld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F9DA05B1-761E-4EFA-A4FE-6570D774A341}" type="slidenum">
              <a:t>&lt;#&gt;</a:t>
            </a:fld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060368DA-A87A-48B2-9D9C-D4E7D0A365AC}" type="slidenum">
              <a:t>&lt;#&gt;</a:t>
            </a:fld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20120" cy="2654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5EFFC51F-D9E8-4629-B3F5-5D53EB546B6F}" type="slidenum">
              <a:t>&lt;#&gt;</a:t>
            </a:fld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8474806F-013E-4147-95E9-8652DB7F3DDE}" type="slidenum">
              <a:t>&lt;#&gt;</a:t>
            </a:fld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C3CFFB8E-1F83-4C83-891D-8656E037D49B}" type="slidenum">
              <a:t>&lt;#&gt;</a:t>
            </a:fld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55DD599C-6A11-417D-9B49-0E48EBB2616B}" type="slidenum">
              <a:t>&lt;#&gt;</a:t>
            </a:fld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b">
            <a:normAutofit/>
          </a:bodyPr>
          <a:p>
            <a:r>
              <a:rPr b="0" lang="en-US" sz="52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5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1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lstStyle>
            <a:lvl1pPr algn="r">
              <a:lnSpc>
                <a:spcPct val="100000"/>
              </a:lnSpc>
              <a:buNone/>
              <a:tabLst>
                <a:tab algn="l" pos="0"/>
              </a:tabLst>
              <a:defRPr b="0" lang="en" sz="1000" spc="-1" strike="noStrike">
                <a:solidFill>
                  <a:srgbClr val="adadad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fld id="{B7A8CA11-FA7D-473E-8156-C61024EDE9B5}" type="slidenum">
              <a:rPr b="0" lang="en" sz="1000" spc="-1" strike="noStrike">
                <a:solidFill>
                  <a:srgbClr val="adadad"/>
                </a:solidFill>
                <a:latin typeface="Arial"/>
                <a:ea typeface="Arial"/>
              </a:rPr>
              <a:t>&lt;number&gt;</a:t>
            </a:fld>
            <a:endParaRPr b="0" lang="en-US" sz="10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sldNum" idx="2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lstStyle>
            <a:lvl1pPr algn="r">
              <a:lnSpc>
                <a:spcPct val="100000"/>
              </a:lnSpc>
              <a:buNone/>
              <a:tabLst>
                <a:tab algn="l" pos="0"/>
              </a:tabLst>
              <a:defRPr b="0" lang="en" sz="1000" spc="-1" strike="noStrike">
                <a:solidFill>
                  <a:srgbClr val="adadad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fld id="{48DE6D17-57A4-4617-92E0-52490952CF96}" type="slidenum">
              <a:rPr b="0" lang="en" sz="1000" spc="-1" strike="noStrike">
                <a:solidFill>
                  <a:srgbClr val="adadad"/>
                </a:solidFill>
                <a:latin typeface="Arial"/>
                <a:ea typeface="Arial"/>
              </a:rPr>
              <a:t>&lt;number&gt;</a:t>
            </a:fld>
            <a:endParaRPr b="0" lang="en-US" sz="10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body"/>
          </p:nvPr>
        </p:nvSpPr>
        <p:spPr>
          <a:xfrm>
            <a:off x="311760" y="4230720"/>
            <a:ext cx="5998320" cy="6048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 fontScale="18000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ldNum" idx="3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lstStyle>
            <a:lvl1pPr algn="r">
              <a:lnSpc>
                <a:spcPct val="100000"/>
              </a:lnSpc>
              <a:buNone/>
              <a:tabLst>
                <a:tab algn="l" pos="0"/>
              </a:tabLst>
              <a:defRPr b="0" lang="en" sz="1000" spc="-1" strike="noStrike">
                <a:solidFill>
                  <a:srgbClr val="adadad"/>
                </a:solidFill>
                <a:latin typeface="Arial"/>
                <a:ea typeface="Arial"/>
              </a:defRPr>
            </a:lvl1pPr>
          </a:lstStyle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fld id="{3204E4D1-8C36-4237-B367-1781D57B82BC}" type="slidenum">
              <a:rPr b="0" lang="en" sz="1000" spc="-1" strike="noStrike">
                <a:solidFill>
                  <a:srgbClr val="adadad"/>
                </a:solidFill>
                <a:latin typeface="Arial"/>
                <a:ea typeface="Arial"/>
              </a:rPr>
              <a:t>&lt;number&gt;</a:t>
            </a:fld>
            <a:endParaRPr b="0" lang="en-US" sz="1000" spc="-1" strike="noStrike">
              <a:latin typeface="Times New Roman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hyperlink" Target="https://github.com/mozilla/TTS" TargetMode="External"/><Relationship Id="rId2" Type="http://schemas.openxmlformats.org/officeDocument/2006/relationships/hyperlink" Target="https://commons.wikimedia.org/wiki/File:Google_Translate_logo.svg" TargetMode="External"/><Relationship Id="rId3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Autofit/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" sz="3380" spc="-1" strike="noStrike">
                <a:solidFill>
                  <a:srgbClr val="ffffff"/>
                </a:solidFill>
                <a:latin typeface="Arial"/>
                <a:ea typeface="Arial"/>
              </a:rPr>
              <a:t>A Human-Machine Interface to Assess Tactile Perception in Individuals with Stroke</a:t>
            </a:r>
            <a:endParaRPr b="0" lang="en-US" sz="338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subTitle"/>
          </p:nvPr>
        </p:nvSpPr>
        <p:spPr>
          <a:xfrm>
            <a:off x="311760" y="2834280"/>
            <a:ext cx="8520120" cy="19796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83000"/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" sz="2800" spc="-1" strike="noStrike">
                <a:solidFill>
                  <a:srgbClr val="adadad"/>
                </a:solidFill>
                <a:latin typeface="Arial"/>
                <a:ea typeface="Arial"/>
              </a:rPr>
              <a:t>Jackson Todd </a:t>
            </a:r>
            <a:endParaRPr b="0" lang="en-US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" sz="2800" spc="-1" strike="noStrike">
                <a:solidFill>
                  <a:srgbClr val="adadad"/>
                </a:solidFill>
                <a:latin typeface="Arial"/>
                <a:ea typeface="Arial"/>
              </a:rPr>
              <a:t>CS 4624 - Multimedia, Hypertext and Information Access </a:t>
            </a:r>
            <a:endParaRPr b="0" lang="en-US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" sz="2800" spc="-1" strike="noStrike">
                <a:solidFill>
                  <a:srgbClr val="adadad"/>
                </a:solidFill>
                <a:latin typeface="Arial"/>
                <a:ea typeface="Arial"/>
              </a:rPr>
              <a:t>Professor: Dr. Edward Fox  </a:t>
            </a:r>
            <a:endParaRPr b="0" lang="en-US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" sz="2800" spc="-1" strike="noStrike">
                <a:solidFill>
                  <a:srgbClr val="adadad"/>
                </a:solidFill>
                <a:latin typeface="Arial"/>
                <a:ea typeface="Arial"/>
              </a:rPr>
              <a:t>Virginia Tech, Blacksburg, VA 24061 </a:t>
            </a:r>
            <a:endParaRPr b="0" lang="en-US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" sz="2800" spc="-1" strike="noStrike">
                <a:solidFill>
                  <a:srgbClr val="adadad"/>
                </a:solidFill>
                <a:latin typeface="Arial"/>
                <a:ea typeface="Arial"/>
              </a:rPr>
              <a:t>11 May 2023</a:t>
            </a:r>
            <a:endParaRPr b="0" lang="en-U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08;p22" descr=""/>
          <p:cNvPicPr/>
          <p:nvPr/>
        </p:nvPicPr>
        <p:blipFill>
          <a:blip r:embed="rId1"/>
          <a:stretch/>
        </p:blipFill>
        <p:spPr>
          <a:xfrm>
            <a:off x="1077120" y="0"/>
            <a:ext cx="6989760" cy="5143320"/>
          </a:xfrm>
          <a:prstGeom prst="rect">
            <a:avLst/>
          </a:prstGeom>
          <a:ln w="0">
            <a:noFill/>
          </a:ln>
        </p:spPr>
      </p:pic>
      <p:sp>
        <p:nvSpPr>
          <p:cNvPr id="136" name="PlaceHolder 1"/>
          <p:cNvSpPr>
            <a:spLocks noGrp="1"/>
          </p:cNvSpPr>
          <p:nvPr>
            <p:ph/>
          </p:nvPr>
        </p:nvSpPr>
        <p:spPr>
          <a:xfrm>
            <a:off x="6538680" y="4509000"/>
            <a:ext cx="1426320" cy="6048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 fontScale="77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" sz="1800" spc="-1" strike="noStrike">
                <a:solidFill>
                  <a:srgbClr val="212121"/>
                </a:solidFill>
                <a:latin typeface="Arial"/>
                <a:ea typeface="Arial"/>
              </a:rPr>
              <a:t>Software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" sz="1800" spc="-1" strike="noStrike">
                <a:solidFill>
                  <a:srgbClr val="212121"/>
                </a:solidFill>
                <a:latin typeface="Arial"/>
                <a:ea typeface="Arial"/>
              </a:rPr>
              <a:t>Architecture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14;p23" descr=""/>
          <p:cNvPicPr/>
          <p:nvPr/>
        </p:nvPicPr>
        <p:blipFill>
          <a:blip r:embed="rId1"/>
          <a:stretch/>
        </p:blipFill>
        <p:spPr>
          <a:xfrm>
            <a:off x="152280" y="152280"/>
            <a:ext cx="8601840" cy="4838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19;p24" descr=""/>
          <p:cNvPicPr/>
          <p:nvPr/>
        </p:nvPicPr>
        <p:blipFill>
          <a:blip r:embed="rId1"/>
          <a:stretch/>
        </p:blipFill>
        <p:spPr>
          <a:xfrm>
            <a:off x="152280" y="152280"/>
            <a:ext cx="8601840" cy="4838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24;p25" descr=""/>
          <p:cNvPicPr/>
          <p:nvPr/>
        </p:nvPicPr>
        <p:blipFill>
          <a:blip r:embed="rId1"/>
          <a:stretch/>
        </p:blipFill>
        <p:spPr>
          <a:xfrm>
            <a:off x="152280" y="152280"/>
            <a:ext cx="8601840" cy="4838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29;p26" descr=""/>
          <p:cNvPicPr/>
          <p:nvPr/>
        </p:nvPicPr>
        <p:blipFill>
          <a:blip r:embed="rId1"/>
          <a:stretch/>
        </p:blipFill>
        <p:spPr>
          <a:xfrm>
            <a:off x="152280" y="152280"/>
            <a:ext cx="8601840" cy="4838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Text to speech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Initially selected Mozilla TTS as the text-to-speech engine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Produces fairly natural-sounding results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Generation is done locally, so no internet required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Uses a ~300MB model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Dependency conflict with the live-plotting library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199"/>
              </a:spcBef>
              <a:spcAft>
                <a:spcPts val="1199"/>
              </a:spcAft>
              <a:buNone/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3" name="Google Shape;136;p27" descr=""/>
          <p:cNvPicPr/>
          <p:nvPr/>
        </p:nvPicPr>
        <p:blipFill>
          <a:blip r:embed="rId1"/>
          <a:stretch/>
        </p:blipFill>
        <p:spPr>
          <a:xfrm>
            <a:off x="7478640" y="1017720"/>
            <a:ext cx="1353240" cy="1353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Text to speech cont.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Pivoted to gTTS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Wrapper for calls to Google Translate’s tts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Sounds even better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Much faster than Mozilla TTS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Requires internet at time of generation, but results are cached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No dependency conflict!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199"/>
              </a:spcBef>
              <a:spcAft>
                <a:spcPts val="1199"/>
              </a:spcAft>
              <a:buNone/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6" name="Google Shape;143;p28" descr=""/>
          <p:cNvPicPr/>
          <p:nvPr/>
        </p:nvPicPr>
        <p:blipFill>
          <a:blip r:embed="rId1"/>
          <a:stretch/>
        </p:blipFill>
        <p:spPr>
          <a:xfrm>
            <a:off x="7362360" y="1017720"/>
            <a:ext cx="1469520" cy="1469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Performance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The data input/output needs to run at 1000Hz to 4000Hz.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43080">
              <a:lnSpc>
                <a:spcPct val="115000"/>
              </a:lnSpc>
              <a:buClr>
                <a:srgbClr val="adadad"/>
              </a:buClr>
              <a:buFont typeface="Arial"/>
              <a:buChar char="○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Currently running at 1600Hz.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Simple reading and writing uses 8% of the period, leaving plenty of time for experiment logic.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Currently, most “expensive” experimental procedure takes about 30%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Time-sharing OSs have inherent non-determinism.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43080">
              <a:lnSpc>
                <a:spcPct val="115000"/>
              </a:lnSpc>
              <a:buClr>
                <a:srgbClr val="adadad"/>
              </a:buClr>
              <a:buFont typeface="Arial"/>
              <a:buChar char="○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Not an issue because DAQ hardware reads samples exactly on time, and buffers them.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Future work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Integration of GUI created by other student teams this semester.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More advanced visuals for planned interactive experiments.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Acknowledgements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Dr. Fox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Dr. Gurari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Anna Feldbush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Grants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17520">
              <a:lnSpc>
                <a:spcPct val="115000"/>
              </a:lnSpc>
              <a:buClr>
                <a:srgbClr val="adadad"/>
              </a:buClr>
              <a:buFont typeface="Arial"/>
              <a:buChar char="○"/>
            </a:pPr>
            <a:r>
              <a:rPr b="0" lang="en" sz="1400" spc="-1" strike="noStrike">
                <a:solidFill>
                  <a:srgbClr val="adadad"/>
                </a:solidFill>
                <a:latin typeface="Arial"/>
                <a:ea typeface="Arial"/>
              </a:rPr>
              <a:t>Department of Biomedical Engineering and Mechanics Start-up Funds, Virginia Tech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17520">
              <a:lnSpc>
                <a:spcPct val="115000"/>
              </a:lnSpc>
              <a:buClr>
                <a:srgbClr val="adadad"/>
              </a:buClr>
              <a:buFont typeface="Arial"/>
              <a:buChar char="○"/>
            </a:pPr>
            <a:r>
              <a:rPr b="0" lang="en" sz="1400" spc="-1" strike="noStrike">
                <a:solidFill>
                  <a:srgbClr val="adadad"/>
                </a:solidFill>
                <a:latin typeface="Arial"/>
                <a:ea typeface="Arial"/>
              </a:rPr>
              <a:t>Institute for Critical Technology and Applied Science Junior Faculty Program, Virginia Tech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199"/>
              </a:spcBef>
              <a:spcAft>
                <a:spcPts val="1199"/>
              </a:spcAft>
              <a:buNone/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Outline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AutoNum type="arabicPeriod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Background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AutoNum type="arabicPeriod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Plan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AutoNum type="arabicPeriod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Results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AutoNum type="arabicPeriod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Future work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AutoNum type="arabicPeriod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Acknowledgements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Image credits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en" sz="1200" spc="-1" strike="noStrike">
                <a:solidFill>
                  <a:srgbClr val="adadad"/>
                </a:solidFill>
                <a:latin typeface="Arial"/>
                <a:ea typeface="Arial"/>
              </a:rPr>
              <a:t>[1] </a:t>
            </a:r>
            <a:r>
              <a:rPr b="0" lang="en" sz="1200" spc="-1" strike="noStrike" u="sng">
                <a:solidFill>
                  <a:srgbClr val="4dd0e1"/>
                </a:solidFill>
                <a:uFillTx/>
                <a:latin typeface="Arial"/>
                <a:ea typeface="Arial"/>
                <a:hlinkClick r:id="rId1"/>
              </a:rPr>
              <a:t>https://github.com/mozilla/TTS</a:t>
            </a:r>
            <a:r>
              <a:rPr b="0" lang="en" sz="1200" spc="-1" strike="noStrike">
                <a:solidFill>
                  <a:srgbClr val="adadad"/>
                </a:solidFill>
                <a:latin typeface="Arial"/>
                <a:ea typeface="Arial"/>
              </a:rPr>
              <a:t> 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spcBef>
                <a:spcPts val="1199"/>
              </a:spcBef>
              <a:spcAft>
                <a:spcPts val="1199"/>
              </a:spcAft>
              <a:buNone/>
              <a:tabLst>
                <a:tab algn="l" pos="0"/>
              </a:tabLst>
            </a:pPr>
            <a:r>
              <a:rPr b="0" lang="en" sz="1200" spc="-1" strike="noStrike">
                <a:solidFill>
                  <a:srgbClr val="adadad"/>
                </a:solidFill>
                <a:latin typeface="Arial"/>
                <a:ea typeface="Arial"/>
              </a:rPr>
              <a:t>[2] </a:t>
            </a:r>
            <a:r>
              <a:rPr b="0" lang="en" sz="1200" spc="-1" strike="noStrike" u="sng">
                <a:solidFill>
                  <a:srgbClr val="4dd0e1"/>
                </a:solidFill>
                <a:uFillTx/>
                <a:latin typeface="Arial"/>
                <a:ea typeface="Arial"/>
                <a:hlinkClick r:id="rId2"/>
              </a:rPr>
              <a:t>https://commons.wikimedia.org/wiki/File:Google_Translate_logo.svg</a:t>
            </a:r>
            <a:r>
              <a:rPr b="0" lang="en" sz="1200" spc="-1" strike="noStrike">
                <a:solidFill>
                  <a:srgbClr val="adadad"/>
                </a:solidFill>
                <a:latin typeface="Arial"/>
                <a:ea typeface="Arial"/>
              </a:rPr>
              <a:t> 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The Client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Dr. Netta Gurari, head of the </a:t>
            </a:r>
            <a:r>
              <a:rPr b="0" lang="en" sz="1800" spc="-1" strike="noStrike" u="sng">
                <a:solidFill>
                  <a:srgbClr val="adadad"/>
                </a:solidFill>
                <a:uFillTx/>
                <a:latin typeface="Arial"/>
                <a:ea typeface="Arial"/>
              </a:rPr>
              <a:t>Ro</a:t>
            </a: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botics and </a:t>
            </a:r>
            <a:r>
              <a:rPr b="0" lang="en" sz="1800" spc="-1" strike="noStrike" u="sng">
                <a:solidFill>
                  <a:srgbClr val="adadad"/>
                </a:solidFill>
                <a:uFillTx/>
                <a:latin typeface="Arial"/>
                <a:ea typeface="Arial"/>
              </a:rPr>
              <a:t>Sen</a:t>
            </a: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sorimotor </a:t>
            </a:r>
            <a:r>
              <a:rPr b="0" lang="en" sz="1800" spc="-1" strike="noStrike" u="sng">
                <a:solidFill>
                  <a:srgbClr val="adadad"/>
                </a:solidFill>
                <a:uFillTx/>
                <a:latin typeface="Arial"/>
                <a:ea typeface="Arial"/>
              </a:rPr>
              <a:t>Co</a:t>
            </a: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ntrol Laboratory in the Department of Biomedical Engineering &amp; Mechanics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317520">
              <a:lnSpc>
                <a:spcPct val="115000"/>
              </a:lnSpc>
              <a:buClr>
                <a:srgbClr val="adadad"/>
              </a:buClr>
              <a:buFont typeface="Arial"/>
              <a:buChar char="○"/>
            </a:pPr>
            <a:r>
              <a:rPr b="0" lang="en" sz="1400" spc="-1" strike="noStrike">
                <a:solidFill>
                  <a:srgbClr val="adadad"/>
                </a:solidFill>
                <a:latin typeface="Arial"/>
                <a:ea typeface="Arial"/>
              </a:rPr>
              <a:t>The name of the lab is often abbreviated RoSenCo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Researchers, primarily Anna Feldbush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Motivation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RoSenCo endeavours to understand how people move after brain injury.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Stroke is a leading cause of disability, and the asymmetric nature of strokes allows comparing the two sides of the brain to gain insight.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The Problem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Currently: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Old software written in a mix of MatLab, C, and Python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Bespoke hardware, difficult to make and use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Goal: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Python only code-base, open and more well-known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Off-the-shelf hardware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  <a:tabLst>
                <a:tab algn="l" pos="0"/>
              </a:tabLst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Improved and extensible functionality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Plan for collaboration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Not very relevant for a “team” of one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Met every Monday morning with the clients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Deliverable(s)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681480" y="1127520"/>
            <a:ext cx="7781040" cy="22608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sngStrike">
                <a:solidFill>
                  <a:srgbClr val="adadad"/>
                </a:solidFill>
                <a:latin typeface="Arial"/>
                <a:ea typeface="Arial"/>
              </a:rPr>
              <a:t>Packaged program that can be easily distributed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Python code that meets the requirements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Char char="●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Excellent documentation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" sz="2800" spc="-1" strike="noStrike">
                <a:solidFill>
                  <a:srgbClr val="ffffff"/>
                </a:solidFill>
                <a:latin typeface="Arial"/>
                <a:ea typeface="Arial"/>
              </a:rPr>
              <a:t>System capabilities/requirements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AutoNum type="arabicPeriod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Must control actuators &amp; read sensors at 1000 Hz to 4000 Hz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AutoNum type="arabicPeriod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Display live plots of data to the experimenter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AutoNum type="arabicPeriod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Output audio/visual feedback for the participant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AutoNum type="arabicPeriod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Save data for processing after experiment is completed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457200" indent="-343080">
              <a:lnSpc>
                <a:spcPct val="115000"/>
              </a:lnSpc>
              <a:buClr>
                <a:srgbClr val="adadad"/>
              </a:buClr>
              <a:buFont typeface="Arial"/>
              <a:buAutoNum type="arabicPeriod"/>
            </a:pPr>
            <a:r>
              <a:rPr b="0" lang="en" sz="1800" spc="-1" strike="noStrike">
                <a:solidFill>
                  <a:srgbClr val="adadad"/>
                </a:solidFill>
                <a:latin typeface="Arial"/>
                <a:ea typeface="Arial"/>
              </a:rPr>
              <a:t>Must use Python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02;p21" descr=""/>
          <p:cNvPicPr/>
          <p:nvPr/>
        </p:nvPicPr>
        <p:blipFill>
          <a:blip r:embed="rId1"/>
          <a:stretch/>
        </p:blipFill>
        <p:spPr>
          <a:xfrm>
            <a:off x="1274040" y="0"/>
            <a:ext cx="6595560" cy="5143320"/>
          </a:xfrm>
          <a:prstGeom prst="rect">
            <a:avLst/>
          </a:prstGeom>
          <a:ln w="0">
            <a:noFill/>
          </a:ln>
        </p:spPr>
      </p:pic>
      <p:sp>
        <p:nvSpPr>
          <p:cNvPr id="134" name="PlaceHolder 1"/>
          <p:cNvSpPr>
            <a:spLocks noGrp="1"/>
          </p:cNvSpPr>
          <p:nvPr>
            <p:ph/>
          </p:nvPr>
        </p:nvSpPr>
        <p:spPr>
          <a:xfrm>
            <a:off x="1338480" y="170640"/>
            <a:ext cx="1694880" cy="6048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" sz="1800" spc="-1" strike="noStrike">
                <a:solidFill>
                  <a:srgbClr val="000000"/>
                </a:solidFill>
                <a:latin typeface="Arial"/>
                <a:ea typeface="Arial"/>
              </a:rPr>
              <a:t>Physical setup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LibreOffice/7.3.7.2$Linux_X86_64 LibreOffice_project/30$Build-2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dcterms:modified xsi:type="dcterms:W3CDTF">2023-05-11T00:26:35Z</dcterms:modified>
  <cp:revision>1</cp:revision>
  <dc:subject/>
  <dc:title/>
</cp:coreProperties>
</file>