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32"/>
  </p:notesMasterIdLst>
  <p:handoutMasterIdLst>
    <p:handoutMasterId r:id="rId33"/>
  </p:handoutMasterIdLst>
  <p:sldIdLst>
    <p:sldId id="347" r:id="rId6"/>
    <p:sldId id="348" r:id="rId7"/>
    <p:sldId id="352" r:id="rId8"/>
    <p:sldId id="276" r:id="rId9"/>
    <p:sldId id="340" r:id="rId10"/>
    <p:sldId id="339" r:id="rId11"/>
    <p:sldId id="285" r:id="rId12"/>
    <p:sldId id="289" r:id="rId13"/>
    <p:sldId id="290" r:id="rId14"/>
    <p:sldId id="337" r:id="rId15"/>
    <p:sldId id="292" r:id="rId16"/>
    <p:sldId id="355" r:id="rId17"/>
    <p:sldId id="356" r:id="rId18"/>
    <p:sldId id="342" r:id="rId19"/>
    <p:sldId id="333" r:id="rId20"/>
    <p:sldId id="336" r:id="rId21"/>
    <p:sldId id="323" r:id="rId22"/>
    <p:sldId id="334" r:id="rId23"/>
    <p:sldId id="302" r:id="rId24"/>
    <p:sldId id="346" r:id="rId25"/>
    <p:sldId id="349" r:id="rId26"/>
    <p:sldId id="357" r:id="rId27"/>
    <p:sldId id="358" r:id="rId28"/>
    <p:sldId id="359" r:id="rId29"/>
    <p:sldId id="354" r:id="rId30"/>
    <p:sldId id="320" r:id="rId31"/>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ae Roumis" initials="DR" lastIdx="27" clrIdx="0">
    <p:extLst>
      <p:ext uri="{19B8F6BF-5375-455C-9EA6-DF929625EA0E}">
        <p15:presenceInfo xmlns:p15="http://schemas.microsoft.com/office/powerpoint/2012/main" userId="S-1-5-21-2202502279-2261367800-1231811308-1430" providerId="AD"/>
      </p:ext>
    </p:extLst>
  </p:cmAuthor>
  <p:cmAuthor id="2" name="Carina Rosado" initials="CR" lastIdx="75" clrIdx="1">
    <p:extLst>
      <p:ext uri="{19B8F6BF-5375-455C-9EA6-DF929625EA0E}">
        <p15:presenceInfo xmlns:p15="http://schemas.microsoft.com/office/powerpoint/2012/main" userId="Carina Rosado" providerId="None"/>
      </p:ext>
    </p:extLst>
  </p:cmAuthor>
  <p:cmAuthor id="3" name="Patel, Shreena G (DPE/EE-ME)" initials="PSG(" lastIdx="18" clrIdx="2">
    <p:extLst>
      <p:ext uri="{19B8F6BF-5375-455C-9EA6-DF929625EA0E}">
        <p15:presenceInfo xmlns:p15="http://schemas.microsoft.com/office/powerpoint/2012/main" userId="Patel, Shreena G (DPE/EE-ME)" providerId="None"/>
      </p:ext>
    </p:extLst>
  </p:cmAuthor>
  <p:cmAuthor id="4" name="Danae Roumis" initials="DR [2]" lastIdx="12" clrIdx="3">
    <p:extLst>
      <p:ext uri="{19B8F6BF-5375-455C-9EA6-DF929625EA0E}">
        <p15:presenceInfo xmlns:p15="http://schemas.microsoft.com/office/powerpoint/2012/main" userId="S::DRoumis@socialimpact.com::89472706-9408-4934-b097-f6f429bd3ec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F6EA"/>
    <a:srgbClr val="000000"/>
    <a:srgbClr val="E0E0E1"/>
    <a:srgbClr val="A0BE94"/>
    <a:srgbClr val="8EC373"/>
    <a:srgbClr val="487732"/>
    <a:srgbClr val="FFFF00"/>
    <a:srgbClr val="2659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6"/>
    <p:restoredTop sz="81669" autoAdjust="0"/>
  </p:normalViewPr>
  <p:slideViewPr>
    <p:cSldViewPr snapToGrid="0">
      <p:cViewPr varScale="1">
        <p:scale>
          <a:sx n="74" d="100"/>
          <a:sy n="74" d="100"/>
        </p:scale>
        <p:origin x="1330" y="163"/>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droumis\Desktop\TZA_WATER_ENDLINE\ANALYSIS%20REPORTING\cons%20exp%20figures.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droumis\Desktop\TZA_WATER_ENDLINE\ANALYSIS%20REPORTING\cons%20exp%20figure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droumis\Desktop\TZA_WATER_ENDLINE\ANALYSIS%20REPORTING\cons%20exp%20figure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droumis\Desktop\TZA_WATER_ENDLINE\ANALYSIS%20REPORTING\cons%20exp%20figure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droumis\Desktop\TZA_WATER_ENDLINE\ANALYSIS%20REPORTING\cons%20exp%20figure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droumis\Desktop\TZA_WATER_ENDLINE\ANALYSIS%20REPORTING\cons%20exp%20figur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Always-connected</a:t>
            </a:r>
          </a:p>
        </c:rich>
      </c:tx>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areaChart>
        <c:grouping val="stacked"/>
        <c:varyColors val="0"/>
        <c:ser>
          <c:idx val="0"/>
          <c:order val="0"/>
          <c:tx>
            <c:strRef>
              <c:f>cons!$B$6:$C$6</c:f>
              <c:strCache>
                <c:ptCount val="2"/>
                <c:pt idx="0">
                  <c:v>Always-connected</c:v>
                </c:pt>
                <c:pt idx="1">
                  <c:v>DAWASCO own tap on premises</c:v>
                </c:pt>
              </c:strCache>
            </c:strRef>
          </c:tx>
          <c:spPr>
            <a:solidFill>
              <a:schemeClr val="accent1">
                <a:lumMod val="75000"/>
              </a:schemeClr>
            </a:solidFill>
            <a:ln>
              <a:noFill/>
            </a:ln>
            <a:effectLst/>
          </c:spPr>
          <c:cat>
            <c:numRef>
              <c:f>cons!$D$5:$E$5</c:f>
              <c:numCache>
                <c:formatCode>General</c:formatCode>
                <c:ptCount val="2"/>
                <c:pt idx="0">
                  <c:v>2015</c:v>
                </c:pt>
                <c:pt idx="1">
                  <c:v>2017</c:v>
                </c:pt>
              </c:numCache>
            </c:numRef>
          </c:cat>
          <c:val>
            <c:numRef>
              <c:f>cons!$D$6:$E$6</c:f>
              <c:numCache>
                <c:formatCode>General</c:formatCode>
                <c:ptCount val="2"/>
                <c:pt idx="0">
                  <c:v>156</c:v>
                </c:pt>
                <c:pt idx="1">
                  <c:v>107</c:v>
                </c:pt>
              </c:numCache>
            </c:numRef>
          </c:val>
          <c:extLst>
            <c:ext xmlns:c16="http://schemas.microsoft.com/office/drawing/2014/chart" uri="{C3380CC4-5D6E-409C-BE32-E72D297353CC}">
              <c16:uniqueId val="{00000000-E615-440E-9D9F-63FEE44E0EA8}"/>
            </c:ext>
          </c:extLst>
        </c:ser>
        <c:ser>
          <c:idx val="2"/>
          <c:order val="1"/>
          <c:tx>
            <c:strRef>
              <c:f>cons!$B$7:$C$7</c:f>
              <c:strCache>
                <c:ptCount val="2"/>
                <c:pt idx="0">
                  <c:v>Always-connected</c:v>
                </c:pt>
                <c:pt idx="1">
                  <c:v>DAWASCO public tap/kiosk/neighbor</c:v>
                </c:pt>
              </c:strCache>
            </c:strRef>
          </c:tx>
          <c:spPr>
            <a:solidFill>
              <a:schemeClr val="accent4"/>
            </a:solidFill>
            <a:ln w="25400">
              <a:noFill/>
            </a:ln>
            <a:effectLst/>
          </c:spPr>
          <c:val>
            <c:numRef>
              <c:f>cons!$D$7:$E$7</c:f>
              <c:numCache>
                <c:formatCode>General</c:formatCode>
                <c:ptCount val="2"/>
                <c:pt idx="0">
                  <c:v>14</c:v>
                </c:pt>
                <c:pt idx="1">
                  <c:v>17</c:v>
                </c:pt>
              </c:numCache>
            </c:numRef>
          </c:val>
          <c:extLst>
            <c:ext xmlns:c16="http://schemas.microsoft.com/office/drawing/2014/chart" uri="{C3380CC4-5D6E-409C-BE32-E72D297353CC}">
              <c16:uniqueId val="{00000001-E615-440E-9D9F-63FEE44E0EA8}"/>
            </c:ext>
          </c:extLst>
        </c:ser>
        <c:ser>
          <c:idx val="1"/>
          <c:order val="2"/>
          <c:tx>
            <c:strRef>
              <c:f>cons!$B$8:$C$8</c:f>
              <c:strCache>
                <c:ptCount val="2"/>
                <c:pt idx="0">
                  <c:v>Always-connected</c:v>
                </c:pt>
                <c:pt idx="1">
                  <c:v>Other</c:v>
                </c:pt>
              </c:strCache>
            </c:strRef>
          </c:tx>
          <c:spPr>
            <a:solidFill>
              <a:schemeClr val="accent3"/>
            </a:solidFill>
            <a:ln>
              <a:noFill/>
            </a:ln>
            <a:effectLst/>
          </c:spPr>
          <c:cat>
            <c:numRef>
              <c:f>cons!$D$5:$E$5</c:f>
              <c:numCache>
                <c:formatCode>General</c:formatCode>
                <c:ptCount val="2"/>
                <c:pt idx="0">
                  <c:v>2015</c:v>
                </c:pt>
                <c:pt idx="1">
                  <c:v>2017</c:v>
                </c:pt>
              </c:numCache>
            </c:numRef>
          </c:cat>
          <c:val>
            <c:numRef>
              <c:f>cons!$D$8:$E$8</c:f>
              <c:numCache>
                <c:formatCode>General</c:formatCode>
                <c:ptCount val="2"/>
                <c:pt idx="0">
                  <c:v>22</c:v>
                </c:pt>
                <c:pt idx="1">
                  <c:v>4</c:v>
                </c:pt>
              </c:numCache>
            </c:numRef>
          </c:val>
          <c:extLst>
            <c:ext xmlns:c16="http://schemas.microsoft.com/office/drawing/2014/chart" uri="{C3380CC4-5D6E-409C-BE32-E72D297353CC}">
              <c16:uniqueId val="{00000002-E615-440E-9D9F-63FEE44E0EA8}"/>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9472"/>
        <c:crosses val="autoZero"/>
        <c:crossBetween val="midCat"/>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Newly-connected</a:t>
            </a:r>
          </a:p>
        </c:rich>
      </c:tx>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areaChart>
        <c:grouping val="stacked"/>
        <c:varyColors val="0"/>
        <c:ser>
          <c:idx val="0"/>
          <c:order val="0"/>
          <c:tx>
            <c:strRef>
              <c:f>cons!$B$9:$C$9</c:f>
              <c:strCache>
                <c:ptCount val="2"/>
                <c:pt idx="0">
                  <c:v>Newly-connected</c:v>
                </c:pt>
                <c:pt idx="1">
                  <c:v>DAWASCO own tap</c:v>
                </c:pt>
              </c:strCache>
            </c:strRef>
          </c:tx>
          <c:spPr>
            <a:solidFill>
              <a:schemeClr val="accent1">
                <a:lumMod val="75000"/>
              </a:schemeClr>
            </a:solidFill>
            <a:ln>
              <a:noFill/>
            </a:ln>
            <a:effectLst/>
          </c:spPr>
          <c:cat>
            <c:numRef>
              <c:f>cons!$D$5:$E$5</c:f>
              <c:numCache>
                <c:formatCode>General</c:formatCode>
                <c:ptCount val="2"/>
                <c:pt idx="0">
                  <c:v>2015</c:v>
                </c:pt>
                <c:pt idx="1">
                  <c:v>2017</c:v>
                </c:pt>
              </c:numCache>
            </c:numRef>
          </c:cat>
          <c:val>
            <c:numRef>
              <c:f>cons!$D$9:$E$9</c:f>
              <c:numCache>
                <c:formatCode>General</c:formatCode>
                <c:ptCount val="2"/>
                <c:pt idx="0">
                  <c:v>0</c:v>
                </c:pt>
                <c:pt idx="1">
                  <c:v>86</c:v>
                </c:pt>
              </c:numCache>
            </c:numRef>
          </c:val>
          <c:extLst>
            <c:ext xmlns:c16="http://schemas.microsoft.com/office/drawing/2014/chart" uri="{C3380CC4-5D6E-409C-BE32-E72D297353CC}">
              <c16:uniqueId val="{00000000-4E0A-4763-8875-32DD6481FEF8}"/>
            </c:ext>
          </c:extLst>
        </c:ser>
        <c:ser>
          <c:idx val="2"/>
          <c:order val="1"/>
          <c:tx>
            <c:strRef>
              <c:f>cons!$B$10:$C$10</c:f>
              <c:strCache>
                <c:ptCount val="2"/>
                <c:pt idx="0">
                  <c:v>Newly-connected</c:v>
                </c:pt>
                <c:pt idx="1">
                  <c:v>DAWASCO other</c:v>
                </c:pt>
              </c:strCache>
            </c:strRef>
          </c:tx>
          <c:spPr>
            <a:solidFill>
              <a:srgbClr val="7DA5BA"/>
            </a:solidFill>
            <a:ln w="25400">
              <a:noFill/>
            </a:ln>
            <a:effectLst/>
          </c:spPr>
          <c:cat>
            <c:numRef>
              <c:f>cons!$D$5:$E$5</c:f>
              <c:numCache>
                <c:formatCode>General</c:formatCode>
                <c:ptCount val="2"/>
                <c:pt idx="0">
                  <c:v>2015</c:v>
                </c:pt>
                <c:pt idx="1">
                  <c:v>2017</c:v>
                </c:pt>
              </c:numCache>
            </c:numRef>
          </c:cat>
          <c:val>
            <c:numRef>
              <c:f>cons!$D$10:$E$10</c:f>
              <c:numCache>
                <c:formatCode>General</c:formatCode>
                <c:ptCount val="2"/>
                <c:pt idx="0">
                  <c:v>15</c:v>
                </c:pt>
                <c:pt idx="1">
                  <c:v>20</c:v>
                </c:pt>
              </c:numCache>
            </c:numRef>
          </c:val>
          <c:extLst>
            <c:ext xmlns:c16="http://schemas.microsoft.com/office/drawing/2014/chart" uri="{C3380CC4-5D6E-409C-BE32-E72D297353CC}">
              <c16:uniqueId val="{00000001-4E0A-4763-8875-32DD6481FEF8}"/>
            </c:ext>
          </c:extLst>
        </c:ser>
        <c:ser>
          <c:idx val="1"/>
          <c:order val="2"/>
          <c:tx>
            <c:strRef>
              <c:f>cons!$B$11:$C$11</c:f>
              <c:strCache>
                <c:ptCount val="2"/>
                <c:pt idx="0">
                  <c:v>Newly-connected</c:v>
                </c:pt>
                <c:pt idx="1">
                  <c:v>Other</c:v>
                </c:pt>
              </c:strCache>
            </c:strRef>
          </c:tx>
          <c:spPr>
            <a:solidFill>
              <a:srgbClr val="959497"/>
            </a:solidFill>
            <a:ln>
              <a:noFill/>
            </a:ln>
            <a:effectLst/>
          </c:spPr>
          <c:cat>
            <c:numRef>
              <c:f>cons!$D$5:$E$5</c:f>
              <c:numCache>
                <c:formatCode>General</c:formatCode>
                <c:ptCount val="2"/>
                <c:pt idx="0">
                  <c:v>2015</c:v>
                </c:pt>
                <c:pt idx="1">
                  <c:v>2017</c:v>
                </c:pt>
              </c:numCache>
            </c:numRef>
          </c:cat>
          <c:val>
            <c:numRef>
              <c:f>cons!$D$11:$E$11</c:f>
              <c:numCache>
                <c:formatCode>General</c:formatCode>
                <c:ptCount val="2"/>
                <c:pt idx="0">
                  <c:v>22</c:v>
                </c:pt>
                <c:pt idx="1">
                  <c:v>10</c:v>
                </c:pt>
              </c:numCache>
            </c:numRef>
          </c:val>
          <c:extLst>
            <c:ext xmlns:c16="http://schemas.microsoft.com/office/drawing/2014/chart" uri="{C3380CC4-5D6E-409C-BE32-E72D297353CC}">
              <c16:uniqueId val="{00000002-4E0A-4763-8875-32DD6481FEF8}"/>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20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0089472"/>
        <c:crosses val="autoZero"/>
        <c:crossBetween val="midCat"/>
      </c:valAx>
      <c:spPr>
        <a:noFill/>
        <a:ln>
          <a:noFill/>
        </a:ln>
        <a:effectLst/>
      </c:spPr>
    </c:plotArea>
    <c:plotVisOnly val="1"/>
    <c:dispBlanksAs val="zero"/>
    <c:showDLblsOverMax val="0"/>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Still-unconnected</a:t>
            </a:r>
          </a:p>
        </c:rich>
      </c:tx>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areaChart>
        <c:grouping val="stacked"/>
        <c:varyColors val="0"/>
        <c:ser>
          <c:idx val="0"/>
          <c:order val="0"/>
          <c:tx>
            <c:strRef>
              <c:f>cons!$B$9:$C$9</c:f>
              <c:strCache>
                <c:ptCount val="2"/>
                <c:pt idx="0">
                  <c:v>Newly-connected</c:v>
                </c:pt>
                <c:pt idx="1">
                  <c:v>DAWASCO own tap</c:v>
                </c:pt>
              </c:strCache>
            </c:strRef>
          </c:tx>
          <c:spPr>
            <a:solidFill>
              <a:srgbClr val="7DA5BA"/>
            </a:solidFill>
            <a:ln>
              <a:noFill/>
            </a:ln>
            <a:effectLst/>
          </c:spPr>
          <c:cat>
            <c:numRef>
              <c:f>cons!$D$5:$E$5</c:f>
              <c:numCache>
                <c:formatCode>General</c:formatCode>
                <c:ptCount val="2"/>
                <c:pt idx="0">
                  <c:v>2015</c:v>
                </c:pt>
                <c:pt idx="1">
                  <c:v>2017</c:v>
                </c:pt>
              </c:numCache>
            </c:numRef>
          </c:cat>
          <c:val>
            <c:numRef>
              <c:f>cons!$D$12:$E$12</c:f>
              <c:numCache>
                <c:formatCode>General</c:formatCode>
                <c:ptCount val="2"/>
                <c:pt idx="0">
                  <c:v>18</c:v>
                </c:pt>
                <c:pt idx="1">
                  <c:v>26</c:v>
                </c:pt>
              </c:numCache>
            </c:numRef>
          </c:val>
          <c:extLst>
            <c:ext xmlns:c16="http://schemas.microsoft.com/office/drawing/2014/chart" uri="{C3380CC4-5D6E-409C-BE32-E72D297353CC}">
              <c16:uniqueId val="{00000000-3B91-4BE9-9533-5EB5B3F017B9}"/>
            </c:ext>
          </c:extLst>
        </c:ser>
        <c:ser>
          <c:idx val="1"/>
          <c:order val="1"/>
          <c:tx>
            <c:strRef>
              <c:f>cons!$B$11:$C$11</c:f>
              <c:strCache>
                <c:ptCount val="2"/>
                <c:pt idx="0">
                  <c:v>Newly-connected</c:v>
                </c:pt>
                <c:pt idx="1">
                  <c:v>Other</c:v>
                </c:pt>
              </c:strCache>
            </c:strRef>
          </c:tx>
          <c:spPr>
            <a:solidFill>
              <a:srgbClr val="959497"/>
            </a:solidFill>
            <a:ln>
              <a:noFill/>
            </a:ln>
            <a:effectLst/>
          </c:spPr>
          <c:cat>
            <c:numRef>
              <c:f>cons!$D$5:$E$5</c:f>
              <c:numCache>
                <c:formatCode>General</c:formatCode>
                <c:ptCount val="2"/>
                <c:pt idx="0">
                  <c:v>2015</c:v>
                </c:pt>
                <c:pt idx="1">
                  <c:v>2017</c:v>
                </c:pt>
              </c:numCache>
            </c:numRef>
          </c:cat>
          <c:val>
            <c:numRef>
              <c:f>cons!$D$13:$E$13</c:f>
              <c:numCache>
                <c:formatCode>General</c:formatCode>
                <c:ptCount val="2"/>
                <c:pt idx="0">
                  <c:v>25</c:v>
                </c:pt>
                <c:pt idx="1">
                  <c:v>19</c:v>
                </c:pt>
              </c:numCache>
            </c:numRef>
          </c:val>
          <c:extLst>
            <c:ext xmlns:c16="http://schemas.microsoft.com/office/drawing/2014/chart" uri="{C3380CC4-5D6E-409C-BE32-E72D297353CC}">
              <c16:uniqueId val="{00000001-3B91-4BE9-9533-5EB5B3F017B9}"/>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20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0089472"/>
        <c:crosses val="autoZero"/>
        <c:crossBetween val="midCat"/>
      </c:valAx>
      <c:spPr>
        <a:noFill/>
        <a:ln>
          <a:noFill/>
        </a:ln>
        <a:effectLst/>
      </c:spPr>
    </c:plotArea>
    <c:plotVisOnly val="1"/>
    <c:dispBlanksAs val="zero"/>
    <c:showDLblsOverMax val="0"/>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Always-connected</a:t>
            </a:r>
          </a:p>
        </c:rich>
      </c:tx>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areaChart>
        <c:grouping val="stacked"/>
        <c:varyColors val="0"/>
        <c:ser>
          <c:idx val="0"/>
          <c:order val="0"/>
          <c:tx>
            <c:strRef>
              <c:f>exp!$B$6:$C$6</c:f>
              <c:strCache>
                <c:ptCount val="2"/>
                <c:pt idx="0">
                  <c:v>Always-connected</c:v>
                </c:pt>
                <c:pt idx="1">
                  <c:v>DAWASCO own tap on premises</c:v>
                </c:pt>
              </c:strCache>
            </c:strRef>
          </c:tx>
          <c:spPr>
            <a:solidFill>
              <a:schemeClr val="accent1">
                <a:lumMod val="75000"/>
              </a:schemeClr>
            </a:solidFill>
            <a:ln>
              <a:noFill/>
            </a:ln>
            <a:effectLst/>
          </c:spPr>
          <c:cat>
            <c:numRef>
              <c:f>exp!$D$5:$E$5</c:f>
              <c:numCache>
                <c:formatCode>General</c:formatCode>
                <c:ptCount val="2"/>
                <c:pt idx="0">
                  <c:v>2015</c:v>
                </c:pt>
                <c:pt idx="1">
                  <c:v>2017</c:v>
                </c:pt>
              </c:numCache>
            </c:numRef>
          </c:cat>
          <c:val>
            <c:numRef>
              <c:f>exp!$D$6:$E$6</c:f>
              <c:numCache>
                <c:formatCode>General</c:formatCode>
                <c:ptCount val="2"/>
                <c:pt idx="0">
                  <c:v>1339</c:v>
                </c:pt>
                <c:pt idx="1">
                  <c:v>1250</c:v>
                </c:pt>
              </c:numCache>
            </c:numRef>
          </c:val>
          <c:extLst>
            <c:ext xmlns:c16="http://schemas.microsoft.com/office/drawing/2014/chart" uri="{C3380CC4-5D6E-409C-BE32-E72D297353CC}">
              <c16:uniqueId val="{00000000-A80E-4661-89EA-088CD527EDC5}"/>
            </c:ext>
          </c:extLst>
        </c:ser>
        <c:ser>
          <c:idx val="2"/>
          <c:order val="1"/>
          <c:tx>
            <c:strRef>
              <c:f>exp!$B$7:$C$7</c:f>
              <c:strCache>
                <c:ptCount val="2"/>
                <c:pt idx="0">
                  <c:v>Always-connected</c:v>
                </c:pt>
                <c:pt idx="1">
                  <c:v>DAWASCO public tap/kiosk/neighbor</c:v>
                </c:pt>
              </c:strCache>
            </c:strRef>
          </c:tx>
          <c:spPr>
            <a:solidFill>
              <a:schemeClr val="accent4"/>
            </a:solidFill>
            <a:ln w="25400">
              <a:noFill/>
            </a:ln>
            <a:effectLst/>
          </c:spPr>
          <c:cat>
            <c:numRef>
              <c:f>exp!$D$5:$E$5</c:f>
              <c:numCache>
                <c:formatCode>General</c:formatCode>
                <c:ptCount val="2"/>
                <c:pt idx="0">
                  <c:v>2015</c:v>
                </c:pt>
                <c:pt idx="1">
                  <c:v>2017</c:v>
                </c:pt>
              </c:numCache>
            </c:numRef>
          </c:cat>
          <c:val>
            <c:numRef>
              <c:f>exp!$D$7:$E$7</c:f>
              <c:numCache>
                <c:formatCode>General</c:formatCode>
                <c:ptCount val="2"/>
                <c:pt idx="0">
                  <c:v>69</c:v>
                </c:pt>
                <c:pt idx="1">
                  <c:v>83</c:v>
                </c:pt>
              </c:numCache>
            </c:numRef>
          </c:val>
          <c:extLst>
            <c:ext xmlns:c16="http://schemas.microsoft.com/office/drawing/2014/chart" uri="{C3380CC4-5D6E-409C-BE32-E72D297353CC}">
              <c16:uniqueId val="{00000001-A80E-4661-89EA-088CD527EDC5}"/>
            </c:ext>
          </c:extLst>
        </c:ser>
        <c:ser>
          <c:idx val="1"/>
          <c:order val="2"/>
          <c:tx>
            <c:strRef>
              <c:f>exp!$B$8:$C$8</c:f>
              <c:strCache>
                <c:ptCount val="2"/>
                <c:pt idx="0">
                  <c:v>Always-connected</c:v>
                </c:pt>
                <c:pt idx="1">
                  <c:v>Other</c:v>
                </c:pt>
              </c:strCache>
            </c:strRef>
          </c:tx>
          <c:spPr>
            <a:solidFill>
              <a:schemeClr val="accent3"/>
            </a:solidFill>
            <a:ln>
              <a:noFill/>
            </a:ln>
            <a:effectLst/>
          </c:spPr>
          <c:cat>
            <c:numRef>
              <c:f>exp!$D$5:$E$5</c:f>
              <c:numCache>
                <c:formatCode>General</c:formatCode>
                <c:ptCount val="2"/>
                <c:pt idx="0">
                  <c:v>2015</c:v>
                </c:pt>
                <c:pt idx="1">
                  <c:v>2017</c:v>
                </c:pt>
              </c:numCache>
            </c:numRef>
          </c:cat>
          <c:val>
            <c:numRef>
              <c:f>exp!$D$8:$E$8</c:f>
              <c:numCache>
                <c:formatCode>General</c:formatCode>
                <c:ptCount val="2"/>
                <c:pt idx="0">
                  <c:v>220</c:v>
                </c:pt>
                <c:pt idx="1">
                  <c:v>167</c:v>
                </c:pt>
              </c:numCache>
            </c:numRef>
          </c:val>
          <c:extLst>
            <c:ext xmlns:c16="http://schemas.microsoft.com/office/drawing/2014/chart" uri="{C3380CC4-5D6E-409C-BE32-E72D297353CC}">
              <c16:uniqueId val="{00000002-A80E-4661-89EA-088CD527EDC5}"/>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18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9472"/>
        <c:crosses val="autoZero"/>
        <c:crossBetween val="midCat"/>
        <c:majorUnit val="300"/>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Newly-connected</a:t>
            </a:r>
          </a:p>
        </c:rich>
      </c:tx>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areaChart>
        <c:grouping val="stacked"/>
        <c:varyColors val="0"/>
        <c:ser>
          <c:idx val="0"/>
          <c:order val="0"/>
          <c:tx>
            <c:strRef>
              <c:f>exp!$B$9:$C$9</c:f>
              <c:strCache>
                <c:ptCount val="2"/>
                <c:pt idx="0">
                  <c:v>Newly-connected</c:v>
                </c:pt>
                <c:pt idx="1">
                  <c:v>DAWASCO own tap</c:v>
                </c:pt>
              </c:strCache>
            </c:strRef>
          </c:tx>
          <c:spPr>
            <a:solidFill>
              <a:schemeClr val="accent1">
                <a:lumMod val="75000"/>
              </a:schemeClr>
            </a:solidFill>
            <a:ln>
              <a:noFill/>
            </a:ln>
            <a:effectLst/>
          </c:spPr>
          <c:cat>
            <c:numRef>
              <c:f>exp!$D$5:$E$5</c:f>
              <c:numCache>
                <c:formatCode>General</c:formatCode>
                <c:ptCount val="2"/>
                <c:pt idx="0">
                  <c:v>2015</c:v>
                </c:pt>
                <c:pt idx="1">
                  <c:v>2017</c:v>
                </c:pt>
              </c:numCache>
            </c:numRef>
          </c:cat>
          <c:val>
            <c:numRef>
              <c:f>exp!$D$9:$E$9</c:f>
              <c:numCache>
                <c:formatCode>General</c:formatCode>
                <c:ptCount val="2"/>
                <c:pt idx="0">
                  <c:v>0</c:v>
                </c:pt>
                <c:pt idx="1">
                  <c:v>1000</c:v>
                </c:pt>
              </c:numCache>
            </c:numRef>
          </c:val>
          <c:extLst>
            <c:ext xmlns:c16="http://schemas.microsoft.com/office/drawing/2014/chart" uri="{C3380CC4-5D6E-409C-BE32-E72D297353CC}">
              <c16:uniqueId val="{00000000-7402-4866-BC10-7578C5F44E36}"/>
            </c:ext>
          </c:extLst>
        </c:ser>
        <c:ser>
          <c:idx val="2"/>
          <c:order val="1"/>
          <c:tx>
            <c:strRef>
              <c:f>exp!$B$10:$C$10</c:f>
              <c:strCache>
                <c:ptCount val="2"/>
                <c:pt idx="0">
                  <c:v>Newly-connected</c:v>
                </c:pt>
                <c:pt idx="1">
                  <c:v>DAWASCO other</c:v>
                </c:pt>
              </c:strCache>
            </c:strRef>
          </c:tx>
          <c:spPr>
            <a:solidFill>
              <a:srgbClr val="7DA5BA"/>
            </a:solidFill>
            <a:ln w="25400">
              <a:noFill/>
            </a:ln>
            <a:effectLst/>
          </c:spPr>
          <c:cat>
            <c:numRef>
              <c:f>exp!$D$5:$E$5</c:f>
              <c:numCache>
                <c:formatCode>General</c:formatCode>
                <c:ptCount val="2"/>
                <c:pt idx="0">
                  <c:v>2015</c:v>
                </c:pt>
                <c:pt idx="1">
                  <c:v>2017</c:v>
                </c:pt>
              </c:numCache>
            </c:numRef>
          </c:cat>
          <c:val>
            <c:numRef>
              <c:f>exp!$D$10:$E$10</c:f>
              <c:numCache>
                <c:formatCode>General</c:formatCode>
                <c:ptCount val="2"/>
                <c:pt idx="0">
                  <c:v>90</c:v>
                </c:pt>
                <c:pt idx="1">
                  <c:v>100</c:v>
                </c:pt>
              </c:numCache>
            </c:numRef>
          </c:val>
          <c:extLst>
            <c:ext xmlns:c16="http://schemas.microsoft.com/office/drawing/2014/chart" uri="{C3380CC4-5D6E-409C-BE32-E72D297353CC}">
              <c16:uniqueId val="{00000001-7402-4866-BC10-7578C5F44E36}"/>
            </c:ext>
          </c:extLst>
        </c:ser>
        <c:ser>
          <c:idx val="1"/>
          <c:order val="2"/>
          <c:tx>
            <c:strRef>
              <c:f>exp!$B$11:$C$11</c:f>
              <c:strCache>
                <c:ptCount val="2"/>
                <c:pt idx="0">
                  <c:v>Newly-connected</c:v>
                </c:pt>
                <c:pt idx="1">
                  <c:v>Other</c:v>
                </c:pt>
              </c:strCache>
            </c:strRef>
          </c:tx>
          <c:spPr>
            <a:solidFill>
              <a:srgbClr val="959497"/>
            </a:solidFill>
            <a:ln>
              <a:noFill/>
            </a:ln>
            <a:effectLst/>
          </c:spPr>
          <c:cat>
            <c:numRef>
              <c:f>exp!$D$5:$E$5</c:f>
              <c:numCache>
                <c:formatCode>General</c:formatCode>
                <c:ptCount val="2"/>
                <c:pt idx="0">
                  <c:v>2015</c:v>
                </c:pt>
                <c:pt idx="1">
                  <c:v>2017</c:v>
                </c:pt>
              </c:numCache>
            </c:numRef>
          </c:cat>
          <c:val>
            <c:numRef>
              <c:f>exp!$D$11:$E$11</c:f>
              <c:numCache>
                <c:formatCode>General</c:formatCode>
                <c:ptCount val="2"/>
                <c:pt idx="0">
                  <c:v>180</c:v>
                </c:pt>
                <c:pt idx="1">
                  <c:v>74</c:v>
                </c:pt>
              </c:numCache>
            </c:numRef>
          </c:val>
          <c:extLst>
            <c:ext xmlns:c16="http://schemas.microsoft.com/office/drawing/2014/chart" uri="{C3380CC4-5D6E-409C-BE32-E72D297353CC}">
              <c16:uniqueId val="{00000002-7402-4866-BC10-7578C5F44E36}"/>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1800"/>
        </c:scaling>
        <c:delete val="1"/>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300089472"/>
        <c:crosses val="autoZero"/>
        <c:crossBetween val="midCat"/>
        <c:majorUnit val="300"/>
      </c:valAx>
      <c:spPr>
        <a:noFill/>
        <a:ln>
          <a:noFill/>
        </a:ln>
        <a:effectLst/>
      </c:spPr>
    </c:plotArea>
    <c:plotVisOnly val="1"/>
    <c:dispBlanksAs val="zero"/>
    <c:showDLblsOverMax val="0"/>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900" b="1"/>
              <a:t>Still-unconnected</a:t>
            </a:r>
          </a:p>
        </c:rich>
      </c:tx>
      <c:layout>
        <c:manualLayout>
          <c:xMode val="edge"/>
          <c:yMode val="edge"/>
          <c:x val="0.17008942857261597"/>
          <c:y val="3.3587976033524502E-3"/>
        </c:manualLayout>
      </c:layout>
      <c:overlay val="0"/>
      <c:spPr>
        <a:noFill/>
        <a:ln>
          <a:noFill/>
        </a:ln>
        <a:effectLst/>
      </c:spPr>
      <c:txPr>
        <a:bodyPr rot="0" spcFirstLastPara="1" vertOverflow="ellipsis" vert="horz" wrap="square" anchor="ctr" anchorCtr="1"/>
        <a:lstStyle/>
        <a:p>
          <a:pPr>
            <a:defRPr sz="9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9165694580504064"/>
          <c:y val="8.3545784534593132E-2"/>
          <c:w val="0.67849083562424473"/>
          <c:h val="0.85593900829513547"/>
        </c:manualLayout>
      </c:layout>
      <c:areaChart>
        <c:grouping val="stacked"/>
        <c:varyColors val="0"/>
        <c:ser>
          <c:idx val="0"/>
          <c:order val="0"/>
          <c:tx>
            <c:strRef>
              <c:f>cons!$B$9:$C$9</c:f>
              <c:strCache>
                <c:ptCount val="2"/>
                <c:pt idx="0">
                  <c:v>Newly-connected</c:v>
                </c:pt>
                <c:pt idx="1">
                  <c:v>DAWASCO own tap</c:v>
                </c:pt>
              </c:strCache>
            </c:strRef>
          </c:tx>
          <c:spPr>
            <a:solidFill>
              <a:srgbClr val="7DA5BA"/>
            </a:solidFill>
            <a:ln>
              <a:noFill/>
            </a:ln>
            <a:effectLst/>
          </c:spPr>
          <c:cat>
            <c:numRef>
              <c:f>cons!$D$5:$E$5</c:f>
              <c:numCache>
                <c:formatCode>General</c:formatCode>
                <c:ptCount val="2"/>
                <c:pt idx="0">
                  <c:v>2015</c:v>
                </c:pt>
                <c:pt idx="1">
                  <c:v>2017</c:v>
                </c:pt>
              </c:numCache>
            </c:numRef>
          </c:cat>
          <c:val>
            <c:numRef>
              <c:f>exp!$D$12:$E$12</c:f>
              <c:numCache>
                <c:formatCode>General</c:formatCode>
                <c:ptCount val="2"/>
                <c:pt idx="0">
                  <c:v>128</c:v>
                </c:pt>
                <c:pt idx="1">
                  <c:v>142</c:v>
                </c:pt>
              </c:numCache>
            </c:numRef>
          </c:val>
          <c:extLst>
            <c:ext xmlns:c16="http://schemas.microsoft.com/office/drawing/2014/chart" uri="{C3380CC4-5D6E-409C-BE32-E72D297353CC}">
              <c16:uniqueId val="{00000000-ACDC-463E-9F8E-D26B1E52DCAA}"/>
            </c:ext>
          </c:extLst>
        </c:ser>
        <c:ser>
          <c:idx val="1"/>
          <c:order val="1"/>
          <c:tx>
            <c:strRef>
              <c:f>cons!$B$11:$C$11</c:f>
              <c:strCache>
                <c:ptCount val="2"/>
                <c:pt idx="0">
                  <c:v>Newly-connected</c:v>
                </c:pt>
                <c:pt idx="1">
                  <c:v>Other</c:v>
                </c:pt>
              </c:strCache>
            </c:strRef>
          </c:tx>
          <c:spPr>
            <a:solidFill>
              <a:srgbClr val="959497"/>
            </a:solidFill>
            <a:ln>
              <a:noFill/>
            </a:ln>
            <a:effectLst/>
          </c:spPr>
          <c:cat>
            <c:numRef>
              <c:f>cons!$D$5:$E$5</c:f>
              <c:numCache>
                <c:formatCode>General</c:formatCode>
                <c:ptCount val="2"/>
                <c:pt idx="0">
                  <c:v>2015</c:v>
                </c:pt>
                <c:pt idx="1">
                  <c:v>2017</c:v>
                </c:pt>
              </c:numCache>
            </c:numRef>
          </c:cat>
          <c:val>
            <c:numRef>
              <c:f>exp!$D$13:$E$13</c:f>
              <c:numCache>
                <c:formatCode>General</c:formatCode>
                <c:ptCount val="2"/>
                <c:pt idx="0">
                  <c:v>235</c:v>
                </c:pt>
                <c:pt idx="1">
                  <c:v>98</c:v>
                </c:pt>
              </c:numCache>
            </c:numRef>
          </c:val>
          <c:extLst>
            <c:ext xmlns:c16="http://schemas.microsoft.com/office/drawing/2014/chart" uri="{C3380CC4-5D6E-409C-BE32-E72D297353CC}">
              <c16:uniqueId val="{00000001-ACDC-463E-9F8E-D26B1E52DCAA}"/>
            </c:ext>
          </c:extLst>
        </c:ser>
        <c:dLbls>
          <c:showLegendKey val="0"/>
          <c:showVal val="0"/>
          <c:showCatName val="0"/>
          <c:showSerName val="0"/>
          <c:showPercent val="0"/>
          <c:showBubbleSize val="0"/>
        </c:dLbls>
        <c:axId val="300089472"/>
        <c:axId val="300086192"/>
      </c:areaChart>
      <c:catAx>
        <c:axId val="300089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00086192"/>
        <c:crosses val="autoZero"/>
        <c:auto val="1"/>
        <c:lblAlgn val="ctr"/>
        <c:lblOffset val="100"/>
        <c:noMultiLvlLbl val="0"/>
      </c:catAx>
      <c:valAx>
        <c:axId val="300086192"/>
        <c:scaling>
          <c:orientation val="minMax"/>
          <c:max val="1800"/>
        </c:scaling>
        <c:delete val="1"/>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300089472"/>
        <c:crosses val="autoZero"/>
        <c:crossBetween val="midCat"/>
        <c:majorUnit val="300"/>
      </c:valAx>
      <c:spPr>
        <a:noFill/>
        <a:ln>
          <a:noFill/>
        </a:ln>
        <a:effectLst/>
      </c:spPr>
    </c:plotArea>
    <c:plotVisOnly val="1"/>
    <c:dispBlanksAs val="zero"/>
    <c:showDLblsOverMax val="0"/>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4" dt="2018-10-28T22:50:37.168" idx="11">
    <p:pos x="10" y="10"/>
    <p:text>TZA comm: DAWASA service coverage % of city</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56B57B-863D-8C47-9193-B4A92CEDF059}" type="datetimeFigureOut">
              <a:rPr lang="en-US" smtClean="0"/>
              <a:t>1/3/2019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91AEC3-0D64-A940-8D62-C5001C1525C8}" type="slidenum">
              <a:rPr lang="en-US" smtClean="0"/>
              <a:t>‹#›</a:t>
            </a:fld>
            <a:endParaRPr lang="en-US"/>
          </a:p>
        </p:txBody>
      </p:sp>
    </p:spTree>
    <p:extLst>
      <p:ext uri="{BB962C8B-B14F-4D97-AF65-F5344CB8AC3E}">
        <p14:creationId xmlns:p14="http://schemas.microsoft.com/office/powerpoint/2010/main" val="42768126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FA67D0-01F0-4675-8579-EAF4FE9EFB16}" type="datetimeFigureOut">
              <a:rPr lang="en-US"/>
              <a:t>1/3/2019</a:t>
            </a:fld>
            <a:endParaRPr lang="en-US"/>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7316C-0CCB-4964-8BAD-9C4800D9C17B}" type="slidenum">
              <a:rPr lang="en-US"/>
              <a:t>‹#›</a:t>
            </a:fld>
            <a:endParaRPr lang="en-US"/>
          </a:p>
        </p:txBody>
      </p:sp>
    </p:spTree>
    <p:extLst>
      <p:ext uri="{BB962C8B-B14F-4D97-AF65-F5344CB8AC3E}">
        <p14:creationId xmlns:p14="http://schemas.microsoft.com/office/powerpoint/2010/main" val="2190997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pPr marL="285750" indent="-285750">
              <a:spcBef>
                <a:spcPts val="600"/>
              </a:spcBef>
              <a:spcAft>
                <a:spcPts val="600"/>
              </a:spcAft>
              <a:buFont typeface="Arial" panose="020B0604020202020204" pitchFamily="34" charset="0"/>
              <a:buChar char="•"/>
            </a:pPr>
            <a:r>
              <a:rPr lang="en-US"/>
              <a:t>Plant expansion completed in 2015</a:t>
            </a:r>
          </a:p>
          <a:p>
            <a:pPr marL="285750" indent="-285750">
              <a:spcBef>
                <a:spcPts val="600"/>
              </a:spcBef>
              <a:spcAft>
                <a:spcPts val="600"/>
              </a:spcAft>
              <a:buFont typeface="Arial" panose="020B0604020202020204" pitchFamily="34" charset="0"/>
              <a:buChar char="•"/>
            </a:pPr>
            <a:r>
              <a:rPr lang="en-US"/>
              <a:t>Supply increase from 180 to 270 MLD</a:t>
            </a:r>
          </a:p>
          <a:p>
            <a:pPr marL="285750" indent="-285750">
              <a:spcBef>
                <a:spcPts val="600"/>
              </a:spcBef>
              <a:spcAft>
                <a:spcPts val="600"/>
              </a:spcAft>
              <a:buFont typeface="Arial" panose="020B0604020202020204" pitchFamily="34" charset="0"/>
              <a:buChar char="•"/>
            </a:pPr>
            <a:r>
              <a:rPr lang="en-US"/>
              <a:t>Roll-out from March-July 2016</a:t>
            </a:r>
          </a:p>
          <a:p>
            <a:pPr marL="285750" indent="-285750">
              <a:spcBef>
                <a:spcPts val="600"/>
              </a:spcBef>
              <a:spcAft>
                <a:spcPts val="600"/>
              </a:spcAft>
              <a:buFont typeface="Arial" panose="020B0604020202020204" pitchFamily="34" charset="0"/>
              <a:buChar char="•"/>
            </a:pPr>
            <a:r>
              <a:rPr lang="en-US"/>
              <a:t>Supply increases realized only after new transmission main completed in 2016</a:t>
            </a:r>
          </a:p>
        </p:txBody>
      </p:sp>
      <p:sp>
        <p:nvSpPr>
          <p:cNvPr id="4" name="Slide Number Placeholder 3"/>
          <p:cNvSpPr>
            <a:spLocks noGrp="1"/>
          </p:cNvSpPr>
          <p:nvPr>
            <p:ph type="sldNum" sz="quarter" idx="10"/>
          </p:nvPr>
        </p:nvSpPr>
        <p:spPr/>
        <p:txBody>
          <a:bodyPr/>
          <a:lstStyle/>
          <a:p>
            <a:fld id="{3D504D36-2E1C-4776-8316-3EF6721BAABB}" type="slidenum">
              <a:rPr lang="en-US" smtClean="0"/>
              <a:t>4</a:t>
            </a:fld>
            <a:endParaRPr lang="en-US"/>
          </a:p>
        </p:txBody>
      </p:sp>
    </p:spTree>
    <p:extLst>
      <p:ext uri="{BB962C8B-B14F-4D97-AF65-F5344CB8AC3E}">
        <p14:creationId xmlns:p14="http://schemas.microsoft.com/office/powerpoint/2010/main" val="513543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Newly connected (from report):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We estimate that total weekly per capita water expenditures for newly connected households is about 540 shillings higher than it would have been had they not connected, while expenditures from other sources is about 560 shillings lower.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These results suggest that in the dry season, newly connected households have the convenience of a reliable source of good-quality water without expending additional resources. In the rainy season households with a new connection spend more for the convenience of reliable water on-premises.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presence of more abundant water sources, partly due to the interventions may have lowered the price of non-tap water. Households that are not happy with the quality of their tap and continue to purchase rainy season water from non-tap sources have benefited from the decline in overall water prices noted above.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637316C-0CCB-4964-8BAD-9C4800D9C17B}" type="slidenum">
              <a:rPr lang="en-US" smtClean="0"/>
              <a:t>16</a:t>
            </a:fld>
            <a:endParaRPr lang="en-US"/>
          </a:p>
        </p:txBody>
      </p:sp>
    </p:spTree>
    <p:extLst>
      <p:ext uri="{BB962C8B-B14F-4D97-AF65-F5344CB8AC3E}">
        <p14:creationId xmlns:p14="http://schemas.microsoft.com/office/powerpoint/2010/main" val="3406148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About 10 minutes per hour increase in supply </a:t>
            </a:r>
          </a:p>
        </p:txBody>
      </p:sp>
      <p:sp>
        <p:nvSpPr>
          <p:cNvPr id="4" name="Slide Number Placeholder 3"/>
          <p:cNvSpPr>
            <a:spLocks noGrp="1"/>
          </p:cNvSpPr>
          <p:nvPr>
            <p:ph type="sldNum" sz="quarter" idx="5"/>
          </p:nvPr>
        </p:nvSpPr>
        <p:spPr/>
        <p:txBody>
          <a:bodyPr/>
          <a:lstStyle/>
          <a:p>
            <a:fld id="{B637316C-0CCB-4964-8BAD-9C4800D9C17B}" type="slidenum">
              <a:rPr lang="en-US" smtClean="0"/>
              <a:t>17</a:t>
            </a:fld>
            <a:endParaRPr lang="en-US"/>
          </a:p>
        </p:txBody>
      </p:sp>
    </p:spTree>
    <p:extLst>
      <p:ext uri="{BB962C8B-B14F-4D97-AF65-F5344CB8AC3E}">
        <p14:creationId xmlns:p14="http://schemas.microsoft.com/office/powerpoint/2010/main" val="2071600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ability to sustain impacts depends largely on operational efficiency and ability to mitigate the capacity to perform maintenance and repairs.</a:t>
            </a:r>
          </a:p>
          <a:p>
            <a:pPr lvl="0"/>
            <a:r>
              <a:rPr lang="en-US" sz="1200" dirty="0"/>
              <a:t>Sustaining the project impacts will depend on ability to expand services and meet growing demand, while continuing to improve financial position</a:t>
            </a:r>
          </a:p>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18</a:t>
            </a:fld>
            <a:endParaRPr lang="en-US"/>
          </a:p>
        </p:txBody>
      </p:sp>
    </p:spTree>
    <p:extLst>
      <p:ext uri="{BB962C8B-B14F-4D97-AF65-F5344CB8AC3E}">
        <p14:creationId xmlns:p14="http://schemas.microsoft.com/office/powerpoint/2010/main" val="467869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Certain outcomes might take longer to manifest… some of MCC outcomes far downstream (e.g. illness) </a:t>
            </a:r>
          </a:p>
        </p:txBody>
      </p:sp>
      <p:sp>
        <p:nvSpPr>
          <p:cNvPr id="4" name="Slide Number Placeholder 3"/>
          <p:cNvSpPr>
            <a:spLocks noGrp="1"/>
          </p:cNvSpPr>
          <p:nvPr>
            <p:ph type="sldNum" sz="quarter" idx="5"/>
          </p:nvPr>
        </p:nvSpPr>
        <p:spPr/>
        <p:txBody>
          <a:bodyPr/>
          <a:lstStyle/>
          <a:p>
            <a:fld id="{B637316C-0CCB-4964-8BAD-9C4800D9C17B}" type="slidenum">
              <a:rPr lang="en-US" smtClean="0"/>
              <a:t>20</a:t>
            </a:fld>
            <a:endParaRPr lang="en-US"/>
          </a:p>
        </p:txBody>
      </p:sp>
    </p:spTree>
    <p:extLst>
      <p:ext uri="{BB962C8B-B14F-4D97-AF65-F5344CB8AC3E}">
        <p14:creationId xmlns:p14="http://schemas.microsoft.com/office/powerpoint/2010/main" val="3755731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21</a:t>
            </a:fld>
            <a:endParaRPr lang="en-US"/>
          </a:p>
        </p:txBody>
      </p:sp>
    </p:spTree>
    <p:extLst>
      <p:ext uri="{BB962C8B-B14F-4D97-AF65-F5344CB8AC3E}">
        <p14:creationId xmlns:p14="http://schemas.microsoft.com/office/powerpoint/2010/main" val="845869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22</a:t>
            </a:fld>
            <a:endParaRPr lang="en-US"/>
          </a:p>
        </p:txBody>
      </p:sp>
    </p:spTree>
    <p:extLst>
      <p:ext uri="{BB962C8B-B14F-4D97-AF65-F5344CB8AC3E}">
        <p14:creationId xmlns:p14="http://schemas.microsoft.com/office/powerpoint/2010/main" val="657849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23</a:t>
            </a:fld>
            <a:endParaRPr lang="en-US"/>
          </a:p>
        </p:txBody>
      </p:sp>
    </p:spTree>
    <p:extLst>
      <p:ext uri="{BB962C8B-B14F-4D97-AF65-F5344CB8AC3E}">
        <p14:creationId xmlns:p14="http://schemas.microsoft.com/office/powerpoint/2010/main" val="423630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24</a:t>
            </a:fld>
            <a:endParaRPr lang="en-US"/>
          </a:p>
        </p:txBody>
      </p:sp>
    </p:spTree>
    <p:extLst>
      <p:ext uri="{BB962C8B-B14F-4D97-AF65-F5344CB8AC3E}">
        <p14:creationId xmlns:p14="http://schemas.microsoft.com/office/powerpoint/2010/main" val="2393333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25</a:t>
            </a:fld>
            <a:endParaRPr lang="en-US"/>
          </a:p>
        </p:txBody>
      </p:sp>
    </p:spTree>
    <p:extLst>
      <p:ext uri="{BB962C8B-B14F-4D97-AF65-F5344CB8AC3E}">
        <p14:creationId xmlns:p14="http://schemas.microsoft.com/office/powerpoint/2010/main" val="17275605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MCC Remarks (Shreena) </a:t>
            </a:r>
          </a:p>
        </p:txBody>
      </p:sp>
      <p:sp>
        <p:nvSpPr>
          <p:cNvPr id="4" name="Slide Number Placeholder 3"/>
          <p:cNvSpPr>
            <a:spLocks noGrp="1"/>
          </p:cNvSpPr>
          <p:nvPr>
            <p:ph type="sldNum" sz="quarter" idx="5"/>
          </p:nvPr>
        </p:nvSpPr>
        <p:spPr/>
        <p:txBody>
          <a:bodyPr/>
          <a:lstStyle/>
          <a:p>
            <a:fld id="{B637316C-0CCB-4964-8BAD-9C4800D9C17B}" type="slidenum">
              <a:rPr lang="en-US" smtClean="0"/>
              <a:t>26</a:t>
            </a:fld>
            <a:endParaRPr lang="en-US"/>
          </a:p>
        </p:txBody>
      </p:sp>
    </p:spTree>
    <p:extLst>
      <p:ext uri="{BB962C8B-B14F-4D97-AF65-F5344CB8AC3E}">
        <p14:creationId xmlns:p14="http://schemas.microsoft.com/office/powerpoint/2010/main" val="344247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indirect benefits of quality – though MCC didn’t directly fund any network </a:t>
            </a:r>
          </a:p>
        </p:txBody>
      </p:sp>
      <p:sp>
        <p:nvSpPr>
          <p:cNvPr id="4" name="Slide Number Placeholder 3"/>
          <p:cNvSpPr>
            <a:spLocks noGrp="1"/>
          </p:cNvSpPr>
          <p:nvPr>
            <p:ph type="sldNum" sz="quarter" idx="5"/>
          </p:nvPr>
        </p:nvSpPr>
        <p:spPr/>
        <p:txBody>
          <a:bodyPr/>
          <a:lstStyle/>
          <a:p>
            <a:fld id="{B637316C-0CCB-4964-8BAD-9C4800D9C17B}" type="slidenum">
              <a:rPr lang="en-US" smtClean="0"/>
              <a:t>5</a:t>
            </a:fld>
            <a:endParaRPr lang="en-US"/>
          </a:p>
        </p:txBody>
      </p:sp>
    </p:spTree>
    <p:extLst>
      <p:ext uri="{BB962C8B-B14F-4D97-AF65-F5344CB8AC3E}">
        <p14:creationId xmlns:p14="http://schemas.microsoft.com/office/powerpoint/2010/main" val="1342711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a:t>Newly connected households:</a:t>
            </a:r>
          </a:p>
          <a:p>
            <a:endParaRPr lang="en-US" b="0" u="none" dirty="0"/>
          </a:p>
          <a:p>
            <a:r>
              <a:rPr lang="en-US" b="0" u="none" dirty="0"/>
              <a:t>Supplementary sample: 443 households</a:t>
            </a:r>
          </a:p>
          <a:p>
            <a:r>
              <a:rPr lang="en-US" b="0" u="none" dirty="0"/>
              <a:t>Panel: 116</a:t>
            </a:r>
          </a:p>
        </p:txBody>
      </p:sp>
      <p:sp>
        <p:nvSpPr>
          <p:cNvPr id="4" name="Slide Number Placeholder 3"/>
          <p:cNvSpPr>
            <a:spLocks noGrp="1"/>
          </p:cNvSpPr>
          <p:nvPr>
            <p:ph type="sldNum" sz="quarter" idx="5"/>
          </p:nvPr>
        </p:nvSpPr>
        <p:spPr/>
        <p:txBody>
          <a:bodyPr/>
          <a:lstStyle/>
          <a:p>
            <a:fld id="{B637316C-0CCB-4964-8BAD-9C4800D9C17B}" type="slidenum">
              <a:rPr lang="en-US" smtClean="0"/>
              <a:t>6</a:t>
            </a:fld>
            <a:endParaRPr lang="en-US"/>
          </a:p>
        </p:txBody>
      </p:sp>
    </p:spTree>
    <p:extLst>
      <p:ext uri="{BB962C8B-B14F-4D97-AF65-F5344CB8AC3E}">
        <p14:creationId xmlns:p14="http://schemas.microsoft.com/office/powerpoint/2010/main" val="1828640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Most wards served by the Lower Ruvu WTP are located in the municipal districts of </a:t>
            </a:r>
            <a:r>
              <a:rPr lang="en-US" sz="1200" kern="1200" dirty="0" err="1">
                <a:solidFill>
                  <a:schemeClr val="tx1"/>
                </a:solidFill>
                <a:effectLst/>
                <a:latin typeface="+mn-lt"/>
                <a:ea typeface="+mn-ea"/>
                <a:cs typeface="+mn-cs"/>
              </a:rPr>
              <a:t>Kindondoni</a:t>
            </a:r>
            <a:r>
              <a:rPr lang="en-US" sz="1200" kern="1200" dirty="0">
                <a:solidFill>
                  <a:schemeClr val="tx1"/>
                </a:solidFill>
                <a:effectLst/>
                <a:latin typeface="+mn-lt"/>
                <a:ea typeface="+mn-ea"/>
                <a:cs typeface="+mn-cs"/>
              </a:rPr>
              <a:t>, Ilala, </a:t>
            </a:r>
            <a:r>
              <a:rPr lang="en-US" sz="1200" kern="1200" dirty="0" err="1">
                <a:solidFill>
                  <a:schemeClr val="tx1"/>
                </a:solidFill>
                <a:effectLst/>
                <a:latin typeface="+mn-lt"/>
                <a:ea typeface="+mn-ea"/>
                <a:cs typeface="+mn-cs"/>
              </a:rPr>
              <a:t>Ubungo</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Kigamboni</a:t>
            </a:r>
            <a:r>
              <a:rPr lang="en-US" sz="1200" kern="1200" dirty="0">
                <a:solidFill>
                  <a:schemeClr val="tx1"/>
                </a:solidFill>
                <a:effectLst/>
                <a:latin typeface="+mn-lt"/>
                <a:ea typeface="+mn-ea"/>
                <a:cs typeface="+mn-cs"/>
              </a:rPr>
              <a:t>, with a small number of wards from Temeke district.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Data listed here is only at endline – much more data for other phases for same categories.</a:t>
            </a:r>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7</a:t>
            </a:fld>
            <a:endParaRPr lang="en-US"/>
          </a:p>
        </p:txBody>
      </p:sp>
    </p:spTree>
    <p:extLst>
      <p:ext uri="{BB962C8B-B14F-4D97-AF65-F5344CB8AC3E}">
        <p14:creationId xmlns:p14="http://schemas.microsoft.com/office/powerpoint/2010/main" val="1593590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rgbClr val="6F6E71"/>
                </a:solidFill>
                <a:latin typeface="Arial" panose="020B0604020202020204" pitchFamily="34" charset="0"/>
                <a:ea typeface="Arial" panose="020B0604020202020204" pitchFamily="34" charset="0"/>
                <a:cs typeface="Times New Roman" panose="02020603050405020304" pitchFamily="18" charset="0"/>
              </a:rPr>
              <a:t>Source: DAWASCO monitoring data (2017)</a:t>
            </a:r>
            <a:endParaRPr lang="en-US" sz="1200" i="1">
              <a:solidFill>
                <a:srgbClr val="6F6E71"/>
              </a:solidFill>
              <a:effectLst/>
              <a:latin typeface="Arial" panose="020B0604020202020204" pitchFamily="34" charset="0"/>
              <a:ea typeface="Arial" panose="020B060402020202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B637316C-0CCB-4964-8BAD-9C4800D9C17B}" type="slidenum">
              <a:rPr lang="en-US" smtClean="0"/>
              <a:t>8</a:t>
            </a:fld>
            <a:endParaRPr lang="en-US"/>
          </a:p>
        </p:txBody>
      </p:sp>
    </p:spTree>
    <p:extLst>
      <p:ext uri="{BB962C8B-B14F-4D97-AF65-F5344CB8AC3E}">
        <p14:creationId xmlns:p14="http://schemas.microsoft.com/office/powerpoint/2010/main" val="807161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rgbClr val="6F6E71"/>
                </a:solidFill>
                <a:latin typeface="Arial" panose="020B0604020202020204" pitchFamily="34" charset="0"/>
                <a:ea typeface="Arial" panose="020B0604020202020204" pitchFamily="34" charset="0"/>
                <a:cs typeface="Times New Roman" panose="02020603050405020304" pitchFamily="18" charset="0"/>
              </a:rPr>
              <a:t>Source: DAWASCO monitoring data &amp; customer database (2017)</a:t>
            </a:r>
            <a:endParaRPr lang="en-US" sz="1200" i="1">
              <a:solidFill>
                <a:srgbClr val="6F6E71"/>
              </a:solidFill>
              <a:effectLst/>
              <a:latin typeface="Arial" panose="020B0604020202020204" pitchFamily="34" charset="0"/>
              <a:ea typeface="Arial" panose="020B060402020202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B637316C-0CCB-4964-8BAD-9C4800D9C17B}" type="slidenum">
              <a:rPr lang="en-US" smtClean="0"/>
              <a:t>9</a:t>
            </a:fld>
            <a:endParaRPr lang="en-US"/>
          </a:p>
        </p:txBody>
      </p:sp>
    </p:spTree>
    <p:extLst>
      <p:ext uri="{BB962C8B-B14F-4D97-AF65-F5344CB8AC3E}">
        <p14:creationId xmlns:p14="http://schemas.microsoft.com/office/powerpoint/2010/main" val="2940877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Graphic shows panel household</a:t>
            </a:r>
          </a:p>
          <a:p>
            <a:r>
              <a:rPr lang="en-US" sz="1200" dirty="0">
                <a:cs typeface="Arial"/>
              </a:rPr>
              <a:t>Household survey data also shows increases in access several related indicators. </a:t>
            </a:r>
          </a:p>
          <a:p>
            <a:r>
              <a:rPr lang="en-US" sz="1200" dirty="0">
                <a:cs typeface="Arial"/>
              </a:rPr>
              <a:t>The majority of those who switched to another piped source were previously using vendors or another non-piped source. </a:t>
            </a:r>
          </a:p>
          <a:p>
            <a:endParaRPr lang="en-US" dirty="0"/>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Increasingly, households are not having to prioritize DAWASCO sources for obtaining drinking water only.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Increases in the use of DAWASCO sources for cleaning and sanitation are especially noteworthy in the context of the WSP objectives, since these activities are also closely linked with the presence of water-related illnesses. </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637316C-0CCB-4964-8BAD-9C4800D9C17B}" type="slidenum">
              <a:rPr lang="en-US" smtClean="0"/>
              <a:t>10</a:t>
            </a:fld>
            <a:endParaRPr lang="en-US"/>
          </a:p>
        </p:txBody>
      </p:sp>
    </p:spTree>
    <p:extLst>
      <p:ext uri="{BB962C8B-B14F-4D97-AF65-F5344CB8AC3E}">
        <p14:creationId xmlns:p14="http://schemas.microsoft.com/office/powerpoint/2010/main" val="553841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specify types of households</a:t>
            </a:r>
          </a:p>
          <a:p>
            <a:endParaRPr lang="en-US" dirty="0"/>
          </a:p>
          <a:p>
            <a:r>
              <a:rPr lang="en-US" dirty="0"/>
              <a:t>High degree of correspondence between direct measurements and survey</a:t>
            </a:r>
          </a:p>
        </p:txBody>
      </p:sp>
      <p:sp>
        <p:nvSpPr>
          <p:cNvPr id="4" name="Slide Number Placeholder 3"/>
          <p:cNvSpPr>
            <a:spLocks noGrp="1"/>
          </p:cNvSpPr>
          <p:nvPr>
            <p:ph type="sldNum" sz="quarter" idx="5"/>
          </p:nvPr>
        </p:nvSpPr>
        <p:spPr/>
        <p:txBody>
          <a:bodyPr/>
          <a:lstStyle/>
          <a:p>
            <a:fld id="{B637316C-0CCB-4964-8BAD-9C4800D9C17B}" type="slidenum">
              <a:rPr lang="en-US" smtClean="0"/>
              <a:t>11</a:t>
            </a:fld>
            <a:endParaRPr lang="en-US"/>
          </a:p>
        </p:txBody>
      </p:sp>
    </p:spTree>
    <p:extLst>
      <p:ext uri="{BB962C8B-B14F-4D97-AF65-F5344CB8AC3E}">
        <p14:creationId xmlns:p14="http://schemas.microsoft.com/office/powerpoint/2010/main" val="2329925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 from REPORT</a:t>
            </a:r>
          </a:p>
        </p:txBody>
      </p:sp>
      <p:sp>
        <p:nvSpPr>
          <p:cNvPr id="4" name="Slide Number Placeholder 3"/>
          <p:cNvSpPr>
            <a:spLocks noGrp="1"/>
          </p:cNvSpPr>
          <p:nvPr>
            <p:ph type="sldNum" sz="quarter" idx="5"/>
          </p:nvPr>
        </p:nvSpPr>
        <p:spPr/>
        <p:txBody>
          <a:bodyPr/>
          <a:lstStyle/>
          <a:p>
            <a:fld id="{B637316C-0CCB-4964-8BAD-9C4800D9C17B}" type="slidenum">
              <a:rPr lang="en-US" smtClean="0"/>
              <a:t>15</a:t>
            </a:fld>
            <a:endParaRPr lang="en-US"/>
          </a:p>
        </p:txBody>
      </p:sp>
    </p:spTree>
    <p:extLst>
      <p:ext uri="{BB962C8B-B14F-4D97-AF65-F5344CB8AC3E}">
        <p14:creationId xmlns:p14="http://schemas.microsoft.com/office/powerpoint/2010/main" val="14935404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USDA Bangladesh Post-Project Sustainability.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 y="-962066"/>
            <a:ext cx="9144000" cy="6940062"/>
          </a:xfrm>
          <a:prstGeom prst="rect">
            <a:avLst/>
          </a:prstGeom>
        </p:spPr>
      </p:pic>
      <p:pic>
        <p:nvPicPr>
          <p:cNvPr id="2" name="Picture 1"/>
          <p:cNvPicPr>
            <a:picLocks noChangeAspect="1"/>
          </p:cNvPicPr>
          <p:nvPr userDrawn="1"/>
        </p:nvPicPr>
        <p:blipFill>
          <a:blip r:embed="rId3">
            <a:alphaModFix amt="83000"/>
          </a:blip>
          <a:stretch>
            <a:fillRect/>
          </a:stretch>
        </p:blipFill>
        <p:spPr>
          <a:xfrm>
            <a:off x="-160421" y="-573856"/>
            <a:ext cx="6684212" cy="6551852"/>
          </a:xfrm>
          <a:prstGeom prst="rect">
            <a:avLst/>
          </a:prstGeom>
        </p:spPr>
      </p:pic>
      <p:sp>
        <p:nvSpPr>
          <p:cNvPr id="53" name="Title 1"/>
          <p:cNvSpPr>
            <a:spLocks noGrp="1"/>
          </p:cNvSpPr>
          <p:nvPr>
            <p:ph type="ctrTitle" hasCustomPrompt="1"/>
          </p:nvPr>
        </p:nvSpPr>
        <p:spPr>
          <a:xfrm>
            <a:off x="403552" y="364540"/>
            <a:ext cx="3090162" cy="1240693"/>
          </a:xfrm>
        </p:spPr>
        <p:txBody>
          <a:bodyPr/>
          <a:lstStyle>
            <a:lvl1pPr algn="l">
              <a:lnSpc>
                <a:spcPct val="80000"/>
              </a:lnSpc>
              <a:defRPr b="0">
                <a:solidFill>
                  <a:schemeClr val="tx2"/>
                </a:solidFill>
              </a:defRPr>
            </a:lvl1pPr>
          </a:lstStyle>
          <a:p>
            <a:r>
              <a:rPr lang="en-US"/>
              <a:t>CLICK TO EDIT MASTER TITLE STYLE</a:t>
            </a:r>
          </a:p>
        </p:txBody>
      </p:sp>
      <p:sp>
        <p:nvSpPr>
          <p:cNvPr id="58" name="Title 1"/>
          <p:cNvSpPr txBox="1">
            <a:spLocks/>
          </p:cNvSpPr>
          <p:nvPr userDrawn="1"/>
        </p:nvSpPr>
        <p:spPr>
          <a:xfrm>
            <a:off x="403552" y="1757633"/>
            <a:ext cx="3090162" cy="1240693"/>
          </a:xfrm>
          <a:prstGeom prst="rect">
            <a:avLst/>
          </a:prstGeom>
        </p:spPr>
        <p:txBody>
          <a:bodyPr vert="horz" lIns="91440" tIns="45720" rIns="91440" bIns="45720" rtlCol="0" anchor="ctr">
            <a:normAutofit/>
          </a:bodyPr>
          <a:lstStyle>
            <a:lvl1pPr algn="l" defTabSz="457200" rtl="0" eaLnBrk="1" latinLnBrk="0" hangingPunct="1">
              <a:lnSpc>
                <a:spcPct val="80000"/>
              </a:lnSpc>
              <a:spcBef>
                <a:spcPct val="0"/>
              </a:spcBef>
              <a:buNone/>
              <a:defRPr sz="3000" b="0" kern="1200">
                <a:solidFill>
                  <a:schemeClr val="accent2"/>
                </a:solidFill>
                <a:latin typeface="+mj-lt"/>
                <a:ea typeface="+mj-ea"/>
                <a:cs typeface="+mj-cs"/>
              </a:defRPr>
            </a:lvl1pPr>
          </a:lstStyle>
          <a:p>
            <a:endParaRPr lang="en-US" sz="2500">
              <a:solidFill>
                <a:srgbClr val="FFFFFF"/>
              </a:solidFill>
              <a:latin typeface="+mn-lt"/>
            </a:endParaRPr>
          </a:p>
        </p:txBody>
      </p:sp>
      <p:sp>
        <p:nvSpPr>
          <p:cNvPr id="60" name="Content Placeholder 59"/>
          <p:cNvSpPr>
            <a:spLocks noGrp="1"/>
          </p:cNvSpPr>
          <p:nvPr>
            <p:ph sz="quarter" idx="10" hasCustomPrompt="1"/>
          </p:nvPr>
        </p:nvSpPr>
        <p:spPr>
          <a:xfrm>
            <a:off x="403225" y="1757363"/>
            <a:ext cx="3090863" cy="1463675"/>
          </a:xfrm>
        </p:spPr>
        <p:txBody>
          <a:bodyPr/>
          <a:lstStyle>
            <a:lvl1pPr marL="0" indent="0">
              <a:buNone/>
              <a:defRPr baseline="0">
                <a:solidFill>
                  <a:schemeClr val="bg2"/>
                </a:solidFill>
              </a:defRPr>
            </a:lvl1pPr>
          </a:lstStyle>
          <a:p>
            <a:pPr lvl="0"/>
            <a:r>
              <a:rPr lang="en-US"/>
              <a:t>Click to edit master subtitle</a:t>
            </a:r>
          </a:p>
        </p:txBody>
      </p:sp>
      <p:pic>
        <p:nvPicPr>
          <p:cNvPr id="11" name="Picture 10"/>
          <p:cNvPicPr>
            <a:picLocks noChangeAspect="1"/>
          </p:cNvPicPr>
          <p:nvPr userDrawn="1"/>
        </p:nvPicPr>
        <p:blipFill>
          <a:blip r:embed="rId4"/>
          <a:stretch>
            <a:fillRect/>
          </a:stretch>
        </p:blipFill>
        <p:spPr>
          <a:xfrm>
            <a:off x="526049" y="3990570"/>
            <a:ext cx="2067426" cy="1396910"/>
          </a:xfrm>
          <a:prstGeom prst="rect">
            <a:avLst/>
          </a:prstGeom>
        </p:spPr>
      </p:pic>
    </p:spTree>
    <p:extLst>
      <p:ext uri="{BB962C8B-B14F-4D97-AF65-F5344CB8AC3E}">
        <p14:creationId xmlns:p14="http://schemas.microsoft.com/office/powerpoint/2010/main" val="3814129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stretch>
            <a:fillRect/>
          </a:stretch>
        </p:blipFill>
        <p:spPr>
          <a:xfrm rot="10800000">
            <a:off x="0" y="2599821"/>
            <a:ext cx="9144000" cy="3115178"/>
          </a:xfrm>
          <a:prstGeom prst="rect">
            <a:avLst/>
          </a:prstGeom>
        </p:spPr>
      </p:pic>
      <p:sp>
        <p:nvSpPr>
          <p:cNvPr id="14" name="Rectangle 13"/>
          <p:cNvSpPr/>
          <p:nvPr userDrawn="1"/>
        </p:nvSpPr>
        <p:spPr>
          <a:xfrm>
            <a:off x="0" y="3641851"/>
            <a:ext cx="9144000" cy="1092607"/>
          </a:xfrm>
          <a:prstGeom prst="rect">
            <a:avLst/>
          </a:prstGeom>
        </p:spPr>
        <p:txBody>
          <a:bodyPr wrap="square">
            <a:spAutoFit/>
          </a:bodyPr>
          <a:lstStyle/>
          <a:p>
            <a:pPr algn="ctr"/>
            <a:r>
              <a:rPr lang="en-US" sz="2500" err="1">
                <a:solidFill>
                  <a:srgbClr val="FFFFFF"/>
                </a:solidFill>
              </a:rPr>
              <a:t>socialimpact.com</a:t>
            </a:r>
            <a:endParaRPr lang="en-US" sz="2500">
              <a:solidFill>
                <a:srgbClr val="FFFFFF"/>
              </a:solidFill>
            </a:endParaRPr>
          </a:p>
          <a:p>
            <a:pPr algn="ctr"/>
            <a:r>
              <a:rPr lang="en-US" sz="2000">
                <a:solidFill>
                  <a:srgbClr val="FFFFFF"/>
                </a:solidFill>
              </a:rPr>
              <a:t>2300 Clarendon Blvd. #1000, Arlington, VA 22201 </a:t>
            </a:r>
            <a:br>
              <a:rPr lang="en-US" sz="2000">
                <a:solidFill>
                  <a:srgbClr val="FFFFFF"/>
                </a:solidFill>
              </a:rPr>
            </a:br>
            <a:r>
              <a:rPr lang="en-US" sz="2000">
                <a:solidFill>
                  <a:srgbClr val="FFFFFF"/>
                </a:solidFill>
              </a:rPr>
              <a:t>703.465.1884</a:t>
            </a:r>
          </a:p>
        </p:txBody>
      </p:sp>
      <p:pic>
        <p:nvPicPr>
          <p:cNvPr id="15" name="Picture 14" descr="SI logo_RGB-0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16" y="513879"/>
            <a:ext cx="2979917" cy="2085942"/>
          </a:xfrm>
          <a:prstGeom prst="rect">
            <a:avLst/>
          </a:prstGeom>
        </p:spPr>
      </p:pic>
    </p:spTree>
    <p:extLst>
      <p:ext uri="{BB962C8B-B14F-4D97-AF65-F5344CB8AC3E}">
        <p14:creationId xmlns:p14="http://schemas.microsoft.com/office/powerpoint/2010/main" val="55150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descr="Bunundi_2013 CMM.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209844"/>
            <a:ext cx="10628924" cy="7776517"/>
          </a:xfrm>
          <a:prstGeom prst="rect">
            <a:avLst/>
          </a:prstGeom>
        </p:spPr>
      </p:pic>
      <p:pic>
        <p:nvPicPr>
          <p:cNvPr id="7" name="Picture 6"/>
          <p:cNvPicPr>
            <a:picLocks noChangeAspect="1"/>
          </p:cNvPicPr>
          <p:nvPr userDrawn="1"/>
        </p:nvPicPr>
        <p:blipFill>
          <a:blip r:embed="rId3">
            <a:alphaModFix amt="83000"/>
          </a:blip>
          <a:stretch>
            <a:fillRect/>
          </a:stretch>
        </p:blipFill>
        <p:spPr>
          <a:xfrm>
            <a:off x="-160421" y="-573856"/>
            <a:ext cx="6684212" cy="6551852"/>
          </a:xfrm>
          <a:prstGeom prst="rect">
            <a:avLst/>
          </a:prstGeom>
        </p:spPr>
      </p:pic>
      <p:sp>
        <p:nvSpPr>
          <p:cNvPr id="9" name="Title 1"/>
          <p:cNvSpPr>
            <a:spLocks noGrp="1"/>
          </p:cNvSpPr>
          <p:nvPr>
            <p:ph type="ctrTitle" hasCustomPrompt="1"/>
          </p:nvPr>
        </p:nvSpPr>
        <p:spPr>
          <a:xfrm>
            <a:off x="403552" y="364540"/>
            <a:ext cx="3090162" cy="1240693"/>
          </a:xfrm>
        </p:spPr>
        <p:txBody>
          <a:bodyPr/>
          <a:lstStyle>
            <a:lvl1pPr algn="l">
              <a:lnSpc>
                <a:spcPct val="80000"/>
              </a:lnSpc>
              <a:defRPr b="0">
                <a:solidFill>
                  <a:srgbClr val="26588D"/>
                </a:solidFill>
              </a:defRPr>
            </a:lvl1pPr>
          </a:lstStyle>
          <a:p>
            <a:r>
              <a:rPr lang="en-US"/>
              <a:t>CLICK TO EDIT MASTER TITLE STYLE</a:t>
            </a:r>
          </a:p>
        </p:txBody>
      </p:sp>
      <p:sp>
        <p:nvSpPr>
          <p:cNvPr id="12" name="Content Placeholder 59"/>
          <p:cNvSpPr>
            <a:spLocks noGrp="1"/>
          </p:cNvSpPr>
          <p:nvPr>
            <p:ph sz="quarter" idx="10" hasCustomPrompt="1"/>
          </p:nvPr>
        </p:nvSpPr>
        <p:spPr>
          <a:xfrm>
            <a:off x="403225" y="1757363"/>
            <a:ext cx="3090863" cy="1463675"/>
          </a:xfrm>
        </p:spPr>
        <p:txBody>
          <a:bodyPr/>
          <a:lstStyle>
            <a:lvl1pPr marL="0" indent="0">
              <a:buNone/>
              <a:defRPr baseline="0">
                <a:solidFill>
                  <a:schemeClr val="bg2"/>
                </a:solidFill>
              </a:defRPr>
            </a:lvl1pPr>
          </a:lstStyle>
          <a:p>
            <a:pPr lvl="0"/>
            <a:r>
              <a:rPr lang="en-US"/>
              <a:t>Click to edit master subtitle</a:t>
            </a:r>
          </a:p>
        </p:txBody>
      </p:sp>
      <p:pic>
        <p:nvPicPr>
          <p:cNvPr id="13" name="Picture 12"/>
          <p:cNvPicPr>
            <a:picLocks noChangeAspect="1"/>
          </p:cNvPicPr>
          <p:nvPr userDrawn="1"/>
        </p:nvPicPr>
        <p:blipFill>
          <a:blip r:embed="rId4"/>
          <a:stretch>
            <a:fillRect/>
          </a:stretch>
        </p:blipFill>
        <p:spPr>
          <a:xfrm>
            <a:off x="526049" y="3990570"/>
            <a:ext cx="2067426" cy="1396910"/>
          </a:xfrm>
          <a:prstGeom prst="rect">
            <a:avLst/>
          </a:prstGeom>
        </p:spPr>
      </p:pic>
    </p:spTree>
    <p:extLst>
      <p:ext uri="{BB962C8B-B14F-4D97-AF65-F5344CB8AC3E}">
        <p14:creationId xmlns:p14="http://schemas.microsoft.com/office/powerpoint/2010/main" val="364565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9" name="Picture 8" descr="Bazaar 20 (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17" y="0"/>
            <a:ext cx="9202118" cy="5715000"/>
          </a:xfrm>
          <a:prstGeom prst="rect">
            <a:avLst/>
          </a:prstGeom>
        </p:spPr>
      </p:pic>
      <p:pic>
        <p:nvPicPr>
          <p:cNvPr id="5" name="Picture 4"/>
          <p:cNvPicPr>
            <a:picLocks noChangeAspect="1"/>
          </p:cNvPicPr>
          <p:nvPr userDrawn="1"/>
        </p:nvPicPr>
        <p:blipFill>
          <a:blip r:embed="rId3">
            <a:alphaModFix amt="83000"/>
          </a:blip>
          <a:stretch>
            <a:fillRect/>
          </a:stretch>
        </p:blipFill>
        <p:spPr>
          <a:xfrm>
            <a:off x="-160421" y="-573856"/>
            <a:ext cx="6684212" cy="6551852"/>
          </a:xfrm>
          <a:prstGeom prst="rect">
            <a:avLst/>
          </a:prstGeom>
        </p:spPr>
      </p:pic>
      <p:sp>
        <p:nvSpPr>
          <p:cNvPr id="6" name="Title 1"/>
          <p:cNvSpPr txBox="1">
            <a:spLocks/>
          </p:cNvSpPr>
          <p:nvPr userDrawn="1"/>
        </p:nvSpPr>
        <p:spPr>
          <a:xfrm>
            <a:off x="403552" y="364540"/>
            <a:ext cx="3090162" cy="1240693"/>
          </a:xfrm>
          <a:prstGeom prst="rect">
            <a:avLst/>
          </a:prstGeom>
        </p:spPr>
        <p:txBody>
          <a:bodyPr vert="horz" lIns="91440" tIns="45720" rIns="91440" bIns="45720" rtlCol="0" anchor="ctr">
            <a:normAutofit/>
          </a:bodyPr>
          <a:lstStyle>
            <a:lvl1pPr algn="l" defTabSz="457200" rtl="0" eaLnBrk="1" latinLnBrk="0" hangingPunct="1">
              <a:lnSpc>
                <a:spcPct val="80000"/>
              </a:lnSpc>
              <a:spcBef>
                <a:spcPct val="0"/>
              </a:spcBef>
              <a:buNone/>
              <a:defRPr sz="3000" b="0" kern="1200">
                <a:solidFill>
                  <a:srgbClr val="26588D"/>
                </a:solidFill>
                <a:latin typeface="+mj-lt"/>
                <a:ea typeface="+mj-ea"/>
                <a:cs typeface="+mj-cs"/>
              </a:defRPr>
            </a:lvl1pPr>
          </a:lstStyle>
          <a:p>
            <a:r>
              <a:rPr lang="en-US"/>
              <a:t>CLICK TO EDIT MASTER TITLE STYLE</a:t>
            </a:r>
          </a:p>
        </p:txBody>
      </p:sp>
      <p:sp>
        <p:nvSpPr>
          <p:cNvPr id="7" name="Content Placeholder 59"/>
          <p:cNvSpPr>
            <a:spLocks noGrp="1"/>
          </p:cNvSpPr>
          <p:nvPr>
            <p:ph sz="quarter" idx="10" hasCustomPrompt="1"/>
          </p:nvPr>
        </p:nvSpPr>
        <p:spPr>
          <a:xfrm>
            <a:off x="403225" y="1757363"/>
            <a:ext cx="3090863" cy="1463675"/>
          </a:xfrm>
        </p:spPr>
        <p:txBody>
          <a:bodyPr/>
          <a:lstStyle>
            <a:lvl1pPr marL="0" indent="0">
              <a:buNone/>
              <a:defRPr baseline="0">
                <a:solidFill>
                  <a:schemeClr val="bg2"/>
                </a:solidFill>
              </a:defRPr>
            </a:lvl1pPr>
          </a:lstStyle>
          <a:p>
            <a:pPr lvl="0"/>
            <a:r>
              <a:rPr lang="en-US"/>
              <a:t>Click to edit master subtitle</a:t>
            </a:r>
          </a:p>
        </p:txBody>
      </p:sp>
      <p:pic>
        <p:nvPicPr>
          <p:cNvPr id="8" name="Picture 7"/>
          <p:cNvPicPr>
            <a:picLocks noChangeAspect="1"/>
          </p:cNvPicPr>
          <p:nvPr userDrawn="1"/>
        </p:nvPicPr>
        <p:blipFill>
          <a:blip r:embed="rId4"/>
          <a:stretch>
            <a:fillRect/>
          </a:stretch>
        </p:blipFill>
        <p:spPr>
          <a:xfrm>
            <a:off x="526049" y="3990570"/>
            <a:ext cx="2067426" cy="1396910"/>
          </a:xfrm>
          <a:prstGeom prst="rect">
            <a:avLst/>
          </a:prstGeom>
        </p:spPr>
      </p:pic>
    </p:spTree>
    <p:extLst>
      <p:ext uri="{BB962C8B-B14F-4D97-AF65-F5344CB8AC3E}">
        <p14:creationId xmlns:p14="http://schemas.microsoft.com/office/powerpoint/2010/main" val="1687110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9" name="Picture 8" descr="GEM 3 Philippines 201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956230"/>
            <a:ext cx="10238154" cy="8371076"/>
          </a:xfrm>
          <a:prstGeom prst="rect">
            <a:avLst/>
          </a:prstGeom>
        </p:spPr>
      </p:pic>
      <p:pic>
        <p:nvPicPr>
          <p:cNvPr id="5" name="Picture 4"/>
          <p:cNvPicPr>
            <a:picLocks noChangeAspect="1"/>
          </p:cNvPicPr>
          <p:nvPr userDrawn="1"/>
        </p:nvPicPr>
        <p:blipFill>
          <a:blip r:embed="rId3">
            <a:alphaModFix amt="83000"/>
          </a:blip>
          <a:stretch>
            <a:fillRect/>
          </a:stretch>
        </p:blipFill>
        <p:spPr>
          <a:xfrm>
            <a:off x="-160421" y="-573856"/>
            <a:ext cx="6684212" cy="6551852"/>
          </a:xfrm>
          <a:prstGeom prst="rect">
            <a:avLst/>
          </a:prstGeom>
        </p:spPr>
      </p:pic>
      <p:sp>
        <p:nvSpPr>
          <p:cNvPr id="6" name="Title 1"/>
          <p:cNvSpPr txBox="1">
            <a:spLocks/>
          </p:cNvSpPr>
          <p:nvPr userDrawn="1"/>
        </p:nvSpPr>
        <p:spPr>
          <a:xfrm>
            <a:off x="403552" y="364540"/>
            <a:ext cx="3090162" cy="1240693"/>
          </a:xfrm>
          <a:prstGeom prst="rect">
            <a:avLst/>
          </a:prstGeom>
        </p:spPr>
        <p:txBody>
          <a:bodyPr vert="horz" lIns="91440" tIns="45720" rIns="91440" bIns="45720" rtlCol="0" anchor="ctr">
            <a:normAutofit/>
          </a:bodyPr>
          <a:lstStyle>
            <a:lvl1pPr algn="l" defTabSz="457200" rtl="0" eaLnBrk="1" latinLnBrk="0" hangingPunct="1">
              <a:lnSpc>
                <a:spcPct val="80000"/>
              </a:lnSpc>
              <a:spcBef>
                <a:spcPct val="0"/>
              </a:spcBef>
              <a:buNone/>
              <a:defRPr sz="3000" b="0" kern="1200">
                <a:solidFill>
                  <a:srgbClr val="26588D"/>
                </a:solidFill>
                <a:latin typeface="+mj-lt"/>
                <a:ea typeface="+mj-ea"/>
                <a:cs typeface="+mj-cs"/>
              </a:defRPr>
            </a:lvl1pPr>
          </a:lstStyle>
          <a:p>
            <a:r>
              <a:rPr lang="en-US"/>
              <a:t>CLICK TO EDIT MASTER TITLE STYLE</a:t>
            </a:r>
          </a:p>
        </p:txBody>
      </p:sp>
      <p:sp>
        <p:nvSpPr>
          <p:cNvPr id="7" name="Content Placeholder 59"/>
          <p:cNvSpPr>
            <a:spLocks noGrp="1"/>
          </p:cNvSpPr>
          <p:nvPr>
            <p:ph sz="quarter" idx="10" hasCustomPrompt="1"/>
          </p:nvPr>
        </p:nvSpPr>
        <p:spPr>
          <a:xfrm>
            <a:off x="403225" y="1757363"/>
            <a:ext cx="3090863" cy="1463675"/>
          </a:xfrm>
        </p:spPr>
        <p:txBody>
          <a:bodyPr/>
          <a:lstStyle>
            <a:lvl1pPr marL="0" indent="0">
              <a:buNone/>
              <a:defRPr baseline="0">
                <a:solidFill>
                  <a:schemeClr val="bg2"/>
                </a:solidFill>
              </a:defRPr>
            </a:lvl1pPr>
          </a:lstStyle>
          <a:p>
            <a:pPr lvl="0"/>
            <a:r>
              <a:rPr lang="en-US"/>
              <a:t>Click to edit master subtitle</a:t>
            </a:r>
          </a:p>
        </p:txBody>
      </p:sp>
      <p:pic>
        <p:nvPicPr>
          <p:cNvPr id="8" name="Picture 7"/>
          <p:cNvPicPr>
            <a:picLocks noChangeAspect="1"/>
          </p:cNvPicPr>
          <p:nvPr userDrawn="1"/>
        </p:nvPicPr>
        <p:blipFill>
          <a:blip r:embed="rId4"/>
          <a:stretch>
            <a:fillRect/>
          </a:stretch>
        </p:blipFill>
        <p:spPr>
          <a:xfrm>
            <a:off x="526049" y="3990570"/>
            <a:ext cx="2067426" cy="1396910"/>
          </a:xfrm>
          <a:prstGeom prst="rect">
            <a:avLst/>
          </a:prstGeom>
        </p:spPr>
      </p:pic>
    </p:spTree>
    <p:extLst>
      <p:ext uri="{BB962C8B-B14F-4D97-AF65-F5344CB8AC3E}">
        <p14:creationId xmlns:p14="http://schemas.microsoft.com/office/powerpoint/2010/main" val="299317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2268414" y="-366526"/>
            <a:ext cx="6934200" cy="6198754"/>
          </a:xfrm>
          <a:prstGeom prst="rect">
            <a:avLst/>
          </a:prstGeom>
        </p:spPr>
      </p:pic>
      <p:pic>
        <p:nvPicPr>
          <p:cNvPr id="6" name="Picture 5"/>
          <p:cNvPicPr>
            <a:picLocks noChangeAspect="1"/>
          </p:cNvPicPr>
          <p:nvPr userDrawn="1"/>
        </p:nvPicPr>
        <p:blipFill>
          <a:blip r:embed="rId3"/>
          <a:stretch>
            <a:fillRect/>
          </a:stretch>
        </p:blipFill>
        <p:spPr>
          <a:xfrm>
            <a:off x="699838" y="1795459"/>
            <a:ext cx="2211393" cy="1494185"/>
          </a:xfrm>
          <a:prstGeom prst="rect">
            <a:avLst/>
          </a:prstGeom>
        </p:spPr>
      </p:pic>
      <p:sp>
        <p:nvSpPr>
          <p:cNvPr id="2" name="Title 1"/>
          <p:cNvSpPr>
            <a:spLocks noGrp="1"/>
          </p:cNvSpPr>
          <p:nvPr>
            <p:ph type="title" hasCustomPrompt="1"/>
          </p:nvPr>
        </p:nvSpPr>
        <p:spPr>
          <a:xfrm>
            <a:off x="4652211" y="2165682"/>
            <a:ext cx="4144211" cy="1029374"/>
          </a:xfrm>
        </p:spPr>
        <p:txBody>
          <a:bodyPr/>
          <a:lstStyle>
            <a:lvl1pPr>
              <a:lnSpc>
                <a:spcPct val="80000"/>
              </a:lnSpc>
              <a:defRPr>
                <a:solidFill>
                  <a:schemeClr val="bg1"/>
                </a:solidFill>
              </a:defRPr>
            </a:lvl1pPr>
          </a:lstStyle>
          <a:p>
            <a:r>
              <a:rPr lang="en-US"/>
              <a:t>CLICK TO EDIT MASTER TITLE STYLE</a:t>
            </a:r>
          </a:p>
        </p:txBody>
      </p:sp>
      <p:sp>
        <p:nvSpPr>
          <p:cNvPr id="10" name="Text Placeholder 9"/>
          <p:cNvSpPr>
            <a:spLocks noGrp="1"/>
          </p:cNvSpPr>
          <p:nvPr>
            <p:ph type="body" sz="quarter" idx="10"/>
          </p:nvPr>
        </p:nvSpPr>
        <p:spPr>
          <a:xfrm>
            <a:off x="4652210" y="3289645"/>
            <a:ext cx="4144631" cy="443869"/>
          </a:xfrm>
        </p:spPr>
        <p:txBody>
          <a:bodyPr/>
          <a:lstStyle>
            <a:lvl1pPr marL="0" indent="0">
              <a:buNone/>
              <a:defRPr>
                <a:solidFill>
                  <a:schemeClr val="bg1"/>
                </a:solidFill>
              </a:defRPr>
            </a:lvl1pPr>
            <a:lvl2pPr marL="457200" indent="0">
              <a:buNone/>
              <a:defRPr>
                <a:solidFill>
                  <a:srgbClr val="BFBFBF"/>
                </a:solidFill>
              </a:defRPr>
            </a:lvl2pPr>
            <a:lvl3pPr marL="914400" indent="0">
              <a:buNone/>
              <a:defRPr>
                <a:solidFill>
                  <a:srgbClr val="BFBFBF"/>
                </a:solidFill>
              </a:defRPr>
            </a:lvl3pPr>
            <a:lvl4pPr marL="1371600" indent="0">
              <a:buNone/>
              <a:defRPr>
                <a:solidFill>
                  <a:srgbClr val="BFBFBF"/>
                </a:solidFill>
              </a:defRPr>
            </a:lvl4pPr>
            <a:lvl5pPr marL="1828800" indent="0">
              <a:buNone/>
              <a:defRPr>
                <a:solidFill>
                  <a:srgbClr val="BFBFBF"/>
                </a:solidFill>
              </a:defRPr>
            </a:lvl5pPr>
          </a:lstStyle>
          <a:p>
            <a:pPr lvl="0"/>
            <a:r>
              <a:rPr lang="en-US"/>
              <a:t>Click to edit Master text styles</a:t>
            </a:r>
          </a:p>
        </p:txBody>
      </p:sp>
    </p:spTree>
    <p:extLst>
      <p:ext uri="{BB962C8B-B14F-4D97-AF65-F5344CB8AC3E}">
        <p14:creationId xmlns:p14="http://schemas.microsoft.com/office/powerpoint/2010/main" val="246961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0" y="0"/>
            <a:ext cx="9144000" cy="1504462"/>
          </a:xfrm>
          <a:prstGeom prst="rect">
            <a:avLst/>
          </a:prstGeom>
        </p:spPr>
      </p:pic>
      <p:sp>
        <p:nvSpPr>
          <p:cNvPr id="2" name="Title 1"/>
          <p:cNvSpPr>
            <a:spLocks noGrp="1"/>
          </p:cNvSpPr>
          <p:nvPr>
            <p:ph type="title" hasCustomPrompt="1"/>
          </p:nvPr>
        </p:nvSpPr>
        <p:spPr>
          <a:xfrm>
            <a:off x="457200" y="228866"/>
            <a:ext cx="8229600" cy="826211"/>
          </a:xfrm>
        </p:spPr>
        <p:txBody>
          <a:bodyPr>
            <a:normAutofit/>
          </a:bodyPr>
          <a:lstStyle>
            <a:lvl1pPr algn="l">
              <a:defRPr sz="3000">
                <a:solidFill>
                  <a:schemeClr val="bg1"/>
                </a:solidFill>
              </a:defRPr>
            </a:lvl1pPr>
          </a:lstStyle>
          <a:p>
            <a:r>
              <a:rPr lang="en-US"/>
              <a:t>CLICK TO EDIT MASTER TITLE STYLE</a:t>
            </a:r>
          </a:p>
        </p:txBody>
      </p:sp>
      <p:sp>
        <p:nvSpPr>
          <p:cNvPr id="3" name="Content Placeholder 2"/>
          <p:cNvSpPr>
            <a:spLocks noGrp="1"/>
          </p:cNvSpPr>
          <p:nvPr>
            <p:ph idx="1"/>
          </p:nvPr>
        </p:nvSpPr>
        <p:spPr>
          <a:xfrm>
            <a:off x="457200" y="1416537"/>
            <a:ext cx="8229600" cy="3688599"/>
          </a:xfrm>
        </p:spPr>
        <p:txBody>
          <a:bodyPr/>
          <a:lstStyle>
            <a:lvl1pPr>
              <a:defRPr sz="2500"/>
            </a:lvl1pPr>
            <a:lvl2pPr>
              <a:defRPr sz="2000"/>
            </a:lvl2pPr>
            <a:lvl3pPr>
              <a:defRPr sz="1500"/>
            </a:lvl3p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fld id="{37953FA5-D202-324B-A4B6-B6374BF7777B}" type="datetimeFigureOut">
              <a:rPr lang="en-US" smtClean="0"/>
              <a:t>1/3/2019</a:t>
            </a:fld>
            <a:endParaRPr lang="en-US"/>
          </a:p>
        </p:txBody>
      </p:sp>
      <p:sp>
        <p:nvSpPr>
          <p:cNvPr id="6" name="Slide Number Placeholder 5"/>
          <p:cNvSpPr>
            <a:spLocks noGrp="1"/>
          </p:cNvSpPr>
          <p:nvPr>
            <p:ph type="sldNum" sz="quarter" idx="12"/>
          </p:nvPr>
        </p:nvSpPr>
        <p:spPr/>
        <p:txBody>
          <a:bodyPr/>
          <a:lstStyle/>
          <a:p>
            <a:fld id="{DB920C5D-D419-1C4E-A1D4-A54CB2276441}" type="slidenum">
              <a:rPr lang="en-US" smtClean="0"/>
              <a:t>‹#›</a:t>
            </a:fld>
            <a:endParaRPr lang="en-US"/>
          </a:p>
        </p:txBody>
      </p:sp>
      <p:pic>
        <p:nvPicPr>
          <p:cNvPr id="8" name="Picture 7" descr="SI logo_RGB-02.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02447" y="5277113"/>
            <a:ext cx="597201" cy="418041"/>
          </a:xfrm>
          <a:prstGeom prst="rect">
            <a:avLst/>
          </a:prstGeom>
        </p:spPr>
      </p:pic>
    </p:spTree>
    <p:extLst>
      <p:ext uri="{BB962C8B-B14F-4D97-AF65-F5344CB8AC3E}">
        <p14:creationId xmlns:p14="http://schemas.microsoft.com/office/powerpoint/2010/main" val="2963380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1" y="1416537"/>
            <a:ext cx="2913184" cy="3688599"/>
          </a:xfrm>
        </p:spPr>
        <p:txBody>
          <a:bodyPr/>
          <a:lstStyle>
            <a:lvl1pPr>
              <a:defRPr sz="2500"/>
            </a:lvl1pPr>
            <a:lvl2pPr>
              <a:defRPr sz="2000"/>
            </a:lvl2pPr>
            <a:lvl3pPr>
              <a:defRPr sz="15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3497385" y="1416537"/>
            <a:ext cx="5189415" cy="3688600"/>
          </a:xfrm>
        </p:spPr>
        <p:txBody>
          <a:bodyPr/>
          <a:lstStyle>
            <a:lvl1pPr>
              <a:defRPr sz="2500"/>
            </a:lvl1pPr>
            <a:lvl2pPr>
              <a:defRPr sz="2000"/>
            </a:lvl2pPr>
            <a:lvl3pPr>
              <a:defRPr sz="15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5" name="Date Placeholder 4"/>
          <p:cNvSpPr>
            <a:spLocks noGrp="1"/>
          </p:cNvSpPr>
          <p:nvPr>
            <p:ph type="dt" sz="half" idx="10"/>
          </p:nvPr>
        </p:nvSpPr>
        <p:spPr/>
        <p:txBody>
          <a:bodyPr/>
          <a:lstStyle/>
          <a:p>
            <a:fld id="{37953FA5-D202-324B-A4B6-B6374BF7777B}" type="datetimeFigureOut">
              <a:rPr lang="en-US" smtClean="0"/>
              <a:t>1/3/2019</a:t>
            </a:fld>
            <a:endParaRPr lang="en-US"/>
          </a:p>
        </p:txBody>
      </p:sp>
      <p:sp>
        <p:nvSpPr>
          <p:cNvPr id="7" name="Slide Number Placeholder 6"/>
          <p:cNvSpPr>
            <a:spLocks noGrp="1"/>
          </p:cNvSpPr>
          <p:nvPr>
            <p:ph type="sldNum" sz="quarter" idx="12"/>
          </p:nvPr>
        </p:nvSpPr>
        <p:spPr/>
        <p:txBody>
          <a:bodyPr/>
          <a:lstStyle/>
          <a:p>
            <a:fld id="{DB920C5D-D419-1C4E-A1D4-A54CB2276441}" type="slidenum">
              <a:rPr lang="en-US" smtClean="0"/>
              <a:t>‹#›</a:t>
            </a:fld>
            <a:endParaRPr lang="en-US"/>
          </a:p>
        </p:txBody>
      </p:sp>
      <p:pic>
        <p:nvPicPr>
          <p:cNvPr id="12" name="Picture 11" descr="SI logo_RGB-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63377" y="5118970"/>
            <a:ext cx="851471" cy="596030"/>
          </a:xfrm>
          <a:prstGeom prst="rect">
            <a:avLst/>
          </a:prstGeom>
        </p:spPr>
      </p:pic>
      <p:pic>
        <p:nvPicPr>
          <p:cNvPr id="13" name="Picture 12"/>
          <p:cNvPicPr>
            <a:picLocks noChangeAspect="1"/>
          </p:cNvPicPr>
          <p:nvPr userDrawn="1"/>
        </p:nvPicPr>
        <p:blipFill>
          <a:blip r:embed="rId3"/>
          <a:stretch>
            <a:fillRect/>
          </a:stretch>
        </p:blipFill>
        <p:spPr>
          <a:xfrm>
            <a:off x="0" y="0"/>
            <a:ext cx="9144000" cy="1504462"/>
          </a:xfrm>
          <a:prstGeom prst="rect">
            <a:avLst/>
          </a:prstGeom>
        </p:spPr>
      </p:pic>
      <p:sp>
        <p:nvSpPr>
          <p:cNvPr id="14" name="Title 1"/>
          <p:cNvSpPr>
            <a:spLocks noGrp="1"/>
          </p:cNvSpPr>
          <p:nvPr>
            <p:ph type="title" hasCustomPrompt="1"/>
          </p:nvPr>
        </p:nvSpPr>
        <p:spPr>
          <a:xfrm>
            <a:off x="457200" y="228866"/>
            <a:ext cx="8229600" cy="826211"/>
          </a:xfrm>
        </p:spPr>
        <p:txBody>
          <a:bodyPr>
            <a:normAutofit/>
          </a:bodyPr>
          <a:lstStyle>
            <a:lvl1pPr algn="l">
              <a:defRPr sz="3000">
                <a:solidFill>
                  <a:schemeClr val="bg1"/>
                </a:solidFill>
              </a:defRPr>
            </a:lvl1pPr>
          </a:lstStyle>
          <a:p>
            <a:r>
              <a:rPr lang="en-US"/>
              <a:t>CLICK TO EDIT MASTER TITLE STYLE</a:t>
            </a:r>
          </a:p>
        </p:txBody>
      </p:sp>
    </p:spTree>
    <p:extLst>
      <p:ext uri="{BB962C8B-B14F-4D97-AF65-F5344CB8AC3E}">
        <p14:creationId xmlns:p14="http://schemas.microsoft.com/office/powerpoint/2010/main" val="3364948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953FA5-D202-324B-A4B6-B6374BF7777B}" type="datetimeFigureOut">
              <a:rPr lang="en-US" smtClean="0"/>
              <a:t>1/3/2019</a:t>
            </a:fld>
            <a:endParaRPr lang="en-US"/>
          </a:p>
        </p:txBody>
      </p:sp>
      <p:sp>
        <p:nvSpPr>
          <p:cNvPr id="5" name="Slide Number Placeholder 4"/>
          <p:cNvSpPr>
            <a:spLocks noGrp="1"/>
          </p:cNvSpPr>
          <p:nvPr>
            <p:ph type="sldNum" sz="quarter" idx="12"/>
          </p:nvPr>
        </p:nvSpPr>
        <p:spPr/>
        <p:txBody>
          <a:bodyPr/>
          <a:lstStyle/>
          <a:p>
            <a:fld id="{DB920C5D-D419-1C4E-A1D4-A54CB2276441}" type="slidenum">
              <a:rPr lang="en-US" smtClean="0"/>
              <a:t>‹#›</a:t>
            </a:fld>
            <a:endParaRPr lang="en-US"/>
          </a:p>
        </p:txBody>
      </p:sp>
      <p:pic>
        <p:nvPicPr>
          <p:cNvPr id="7" name="Picture 6" descr="SI logo_RGB-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63377" y="5118970"/>
            <a:ext cx="851471" cy="596030"/>
          </a:xfrm>
          <a:prstGeom prst="rect">
            <a:avLst/>
          </a:prstGeom>
        </p:spPr>
      </p:pic>
      <p:pic>
        <p:nvPicPr>
          <p:cNvPr id="8" name="Picture 7"/>
          <p:cNvPicPr>
            <a:picLocks noChangeAspect="1"/>
          </p:cNvPicPr>
          <p:nvPr userDrawn="1"/>
        </p:nvPicPr>
        <p:blipFill>
          <a:blip r:embed="rId3"/>
          <a:stretch>
            <a:fillRect/>
          </a:stretch>
        </p:blipFill>
        <p:spPr>
          <a:xfrm>
            <a:off x="0" y="0"/>
            <a:ext cx="9144000" cy="1504462"/>
          </a:xfrm>
          <a:prstGeom prst="rect">
            <a:avLst/>
          </a:prstGeom>
        </p:spPr>
      </p:pic>
      <p:sp>
        <p:nvSpPr>
          <p:cNvPr id="9" name="Title 1"/>
          <p:cNvSpPr>
            <a:spLocks noGrp="1"/>
          </p:cNvSpPr>
          <p:nvPr>
            <p:ph type="title" hasCustomPrompt="1"/>
          </p:nvPr>
        </p:nvSpPr>
        <p:spPr>
          <a:xfrm>
            <a:off x="457200" y="228866"/>
            <a:ext cx="8229600" cy="826211"/>
          </a:xfrm>
        </p:spPr>
        <p:txBody>
          <a:bodyPr>
            <a:normAutofit/>
          </a:bodyPr>
          <a:lstStyle>
            <a:lvl1pPr algn="l">
              <a:defRPr sz="3000">
                <a:solidFill>
                  <a:schemeClr val="bg1"/>
                </a:solidFill>
              </a:defRPr>
            </a:lvl1pPr>
          </a:lstStyle>
          <a:p>
            <a:r>
              <a:rPr lang="en-US"/>
              <a:t>CLICK TO EDIT MASTER TITLE STYLE</a:t>
            </a:r>
          </a:p>
        </p:txBody>
      </p:sp>
    </p:spTree>
    <p:extLst>
      <p:ext uri="{BB962C8B-B14F-4D97-AF65-F5344CB8AC3E}">
        <p14:creationId xmlns:p14="http://schemas.microsoft.com/office/powerpoint/2010/main" val="1714990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953FA5-D202-324B-A4B6-B6374BF7777B}" type="datetimeFigureOut">
              <a:rPr lang="en-US" smtClean="0"/>
              <a:t>1/3/2019</a:t>
            </a:fld>
            <a:endParaRPr lang="en-US"/>
          </a:p>
        </p:txBody>
      </p:sp>
      <p:sp>
        <p:nvSpPr>
          <p:cNvPr id="4" name="Slide Number Placeholder 3"/>
          <p:cNvSpPr>
            <a:spLocks noGrp="1"/>
          </p:cNvSpPr>
          <p:nvPr>
            <p:ph type="sldNum" sz="quarter" idx="12"/>
          </p:nvPr>
        </p:nvSpPr>
        <p:spPr/>
        <p:txBody>
          <a:bodyPr/>
          <a:lstStyle/>
          <a:p>
            <a:fld id="{DB920C5D-D419-1C4E-A1D4-A54CB2276441}" type="slidenum">
              <a:rPr lang="en-US" smtClean="0"/>
              <a:t>‹#›</a:t>
            </a:fld>
            <a:endParaRPr lang="en-US"/>
          </a:p>
        </p:txBody>
      </p:sp>
      <p:pic>
        <p:nvPicPr>
          <p:cNvPr id="5" name="Picture 4" descr="SI logo_RGB-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63377" y="5118970"/>
            <a:ext cx="851471" cy="596030"/>
          </a:xfrm>
          <a:prstGeom prst="rect">
            <a:avLst/>
          </a:prstGeom>
        </p:spPr>
      </p:pic>
    </p:spTree>
    <p:extLst>
      <p:ext uri="{BB962C8B-B14F-4D97-AF65-F5344CB8AC3E}">
        <p14:creationId xmlns:p14="http://schemas.microsoft.com/office/powerpoint/2010/main" val="1381521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6"/>
            <a:ext cx="8229600" cy="9525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333501"/>
            <a:ext cx="8229600" cy="37716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37953FA5-D202-324B-A4B6-B6374BF7777B}" type="datetimeFigureOut">
              <a:rPr lang="en-US" smtClean="0"/>
              <a:t>1/3/2019</a:t>
            </a:fld>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DB920C5D-D419-1C4E-A1D4-A54CB2276441}" type="slidenum">
              <a:rPr lang="en-US" smtClean="0"/>
              <a:t>‹#›</a:t>
            </a:fld>
            <a:endParaRPr lang="en-US"/>
          </a:p>
        </p:txBody>
      </p:sp>
    </p:spTree>
    <p:extLst>
      <p:ext uri="{BB962C8B-B14F-4D97-AF65-F5344CB8AC3E}">
        <p14:creationId xmlns:p14="http://schemas.microsoft.com/office/powerpoint/2010/main" val="267841739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60" r:id="rId3"/>
    <p:sldLayoutId id="2147483661" r:id="rId4"/>
    <p:sldLayoutId id="2147483659" r:id="rId5"/>
    <p:sldLayoutId id="2147483650" r:id="rId6"/>
    <p:sldLayoutId id="2147483652" r:id="rId7"/>
    <p:sldLayoutId id="2147483654" r:id="rId8"/>
    <p:sldLayoutId id="2147483655" r:id="rId9"/>
    <p:sldLayoutId id="2147483656" r:id="rId10"/>
  </p:sldLayoutIdLst>
  <p:txStyles>
    <p:titleStyle>
      <a:lvl1pPr algn="l" defTabSz="457200" rtl="0" eaLnBrk="1" latinLnBrk="0" hangingPunct="1">
        <a:spcBef>
          <a:spcPct val="0"/>
        </a:spcBef>
        <a:buNone/>
        <a:defRPr sz="3000" kern="1200">
          <a:solidFill>
            <a:srgbClr val="FFFF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5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5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chart" Target="../charts/chart3.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chart" Target="../charts/chart6.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471" y="772647"/>
            <a:ext cx="4341094" cy="4082472"/>
          </a:xfrm>
        </p:spPr>
        <p:txBody>
          <a:bodyPr>
            <a:noAutofit/>
          </a:bodyPr>
          <a:lstStyle/>
          <a:p>
            <a:pPr>
              <a:lnSpc>
                <a:spcPct val="114000"/>
              </a:lnSpc>
            </a:pPr>
            <a:r>
              <a:rPr lang="en-US" sz="2600" dirty="0"/>
              <a:t>Measuring the impact of a large-scale urban water infrastructure investment in </a:t>
            </a:r>
            <a:br>
              <a:rPr lang="en-US" sz="2600" dirty="0"/>
            </a:br>
            <a:r>
              <a:rPr lang="en-US" sz="2600" dirty="0"/>
              <a:t>Dar es Salaam, Tanzania</a:t>
            </a:r>
            <a:br>
              <a:rPr lang="en-US" sz="2600" dirty="0"/>
            </a:br>
            <a:r>
              <a:rPr lang="en-US" sz="2600" dirty="0"/>
              <a:t>   </a:t>
            </a:r>
            <a:br>
              <a:rPr lang="en-US" sz="2600" dirty="0"/>
            </a:br>
            <a:r>
              <a:rPr lang="en-US" sz="2600" dirty="0"/>
              <a:t>Findings from a six-year impact evaluation</a:t>
            </a:r>
          </a:p>
        </p:txBody>
      </p:sp>
      <p:sp>
        <p:nvSpPr>
          <p:cNvPr id="3" name="TextBox 2">
            <a:extLst>
              <a:ext uri="{FF2B5EF4-FFF2-40B4-BE49-F238E27FC236}">
                <a16:creationId xmlns:a16="http://schemas.microsoft.com/office/drawing/2014/main" id="{89211596-3B7B-4F7E-9AF6-A9F8EA9B0C1C}"/>
              </a:ext>
            </a:extLst>
          </p:cNvPr>
          <p:cNvSpPr txBox="1"/>
          <p:nvPr/>
        </p:nvSpPr>
        <p:spPr>
          <a:xfrm>
            <a:off x="4387272" y="5015345"/>
            <a:ext cx="4618181" cy="646331"/>
          </a:xfrm>
          <a:prstGeom prst="rect">
            <a:avLst/>
          </a:prstGeom>
          <a:noFill/>
        </p:spPr>
        <p:txBody>
          <a:bodyPr wrap="square" rtlCol="0">
            <a:spAutoFit/>
          </a:bodyPr>
          <a:lstStyle/>
          <a:p>
            <a:r>
              <a:rPr lang="en-US" dirty="0">
                <a:solidFill>
                  <a:schemeClr val="tx1">
                    <a:lumMod val="40000"/>
                    <a:lumOff val="60000"/>
                  </a:schemeClr>
                </a:solidFill>
              </a:rPr>
              <a:t>Danae Roumis, John Feighery, Jeff Alwang, Olga Rostapshova, Carina Rosado</a:t>
            </a:r>
          </a:p>
        </p:txBody>
      </p:sp>
    </p:spTree>
    <p:extLst>
      <p:ext uri="{BB962C8B-B14F-4D97-AF65-F5344CB8AC3E}">
        <p14:creationId xmlns:p14="http://schemas.microsoft.com/office/powerpoint/2010/main" val="729180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C4CCC9-56D1-4A0E-A24D-54D59C1AFF18}"/>
              </a:ext>
            </a:extLst>
          </p:cNvPr>
          <p:cNvSpPr>
            <a:spLocks noGrp="1"/>
          </p:cNvSpPr>
          <p:nvPr>
            <p:ph idx="1"/>
          </p:nvPr>
        </p:nvSpPr>
        <p:spPr>
          <a:xfrm>
            <a:off x="214009" y="1371600"/>
            <a:ext cx="8664964" cy="1099751"/>
          </a:xfrm>
        </p:spPr>
        <p:txBody>
          <a:bodyPr vert="horz" lIns="91440" tIns="45720" rIns="91440" bIns="45720" rtlCol="0" anchor="t">
            <a:noAutofit/>
          </a:bodyPr>
          <a:lstStyle/>
          <a:p>
            <a:pPr marL="174625" indent="-174625"/>
            <a:r>
              <a:rPr lang="en-US" sz="1500" dirty="0">
                <a:cs typeface="Arial"/>
              </a:rPr>
              <a:t>Use of piped water (tap on premises, kiosks, a neighbor’s tap, or public tap) for main source of drinking water nearly doubled among household surveyed in both phases.</a:t>
            </a:r>
          </a:p>
          <a:p>
            <a:pPr marL="174625" indent="-174625"/>
            <a:r>
              <a:rPr lang="en-US" sz="1500" dirty="0"/>
              <a:t>Use of an improved source (JMP) increased in the study area – from 62% to 85%</a:t>
            </a:r>
          </a:p>
          <a:p>
            <a:pPr marL="174625" indent="-174625"/>
            <a:r>
              <a:rPr lang="en-US" sz="1500" dirty="0">
                <a:cs typeface="Arial"/>
              </a:rPr>
              <a:t>Multiple concurrent source use &amp; substitution effects important especially in urban areas</a:t>
            </a:r>
          </a:p>
        </p:txBody>
      </p:sp>
      <p:pic>
        <p:nvPicPr>
          <p:cNvPr id="6" name="Picture 5">
            <a:extLst>
              <a:ext uri="{FF2B5EF4-FFF2-40B4-BE49-F238E27FC236}">
                <a16:creationId xmlns:a16="http://schemas.microsoft.com/office/drawing/2014/main" id="{B2C31487-4B8F-4287-9675-9F616C59F12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5348" y="2471352"/>
            <a:ext cx="7753303" cy="3115242"/>
          </a:xfrm>
          <a:prstGeom prst="rect">
            <a:avLst/>
          </a:prstGeom>
          <a:solidFill>
            <a:schemeClr val="bg1"/>
          </a:solidFill>
        </p:spPr>
      </p:pic>
      <p:grpSp>
        <p:nvGrpSpPr>
          <p:cNvPr id="5" name="Group 4">
            <a:extLst>
              <a:ext uri="{FF2B5EF4-FFF2-40B4-BE49-F238E27FC236}">
                <a16:creationId xmlns:a16="http://schemas.microsoft.com/office/drawing/2014/main" id="{33699E1D-7A34-4A58-B805-937206313C21}"/>
              </a:ext>
            </a:extLst>
          </p:cNvPr>
          <p:cNvGrpSpPr/>
          <p:nvPr/>
        </p:nvGrpSpPr>
        <p:grpSpPr>
          <a:xfrm>
            <a:off x="6972331" y="74536"/>
            <a:ext cx="2100232" cy="726050"/>
            <a:chOff x="4262083" y="2508720"/>
            <a:chExt cx="2100232" cy="726050"/>
          </a:xfrm>
        </p:grpSpPr>
        <p:sp>
          <p:nvSpPr>
            <p:cNvPr id="7" name="Rectangle: Rounded Corners 6">
              <a:extLst>
                <a:ext uri="{FF2B5EF4-FFF2-40B4-BE49-F238E27FC236}">
                  <a16:creationId xmlns:a16="http://schemas.microsoft.com/office/drawing/2014/main" id="{8D10D103-60A2-4869-9EE6-025A9502DF09}"/>
                </a:ext>
              </a:extLst>
            </p:cNvPr>
            <p:cNvSpPr/>
            <p:nvPr/>
          </p:nvSpPr>
          <p:spPr>
            <a:xfrm>
              <a:off x="4262083" y="256259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service coverage</a:t>
              </a:r>
            </a:p>
          </p:txBody>
        </p:sp>
        <p:sp>
          <p:nvSpPr>
            <p:cNvPr id="8" name="TextBox 7">
              <a:extLst>
                <a:ext uri="{FF2B5EF4-FFF2-40B4-BE49-F238E27FC236}">
                  <a16:creationId xmlns:a16="http://schemas.microsoft.com/office/drawing/2014/main" id="{B04ECF7C-E0CE-458B-89C2-234BF43DF754}"/>
                </a:ext>
              </a:extLst>
            </p:cNvPr>
            <p:cNvSpPr txBox="1"/>
            <p:nvPr/>
          </p:nvSpPr>
          <p:spPr>
            <a:xfrm>
              <a:off x="5975136" y="2508720"/>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sp>
        <p:nvSpPr>
          <p:cNvPr id="11" name="Title 1">
            <a:extLst>
              <a:ext uri="{FF2B5EF4-FFF2-40B4-BE49-F238E27FC236}">
                <a16:creationId xmlns:a16="http://schemas.microsoft.com/office/drawing/2014/main" id="{9BBA45D5-5F6E-4F95-8F8F-F6565BC0E214}"/>
              </a:ext>
            </a:extLst>
          </p:cNvPr>
          <p:cNvSpPr>
            <a:spLocks noGrp="1"/>
          </p:cNvSpPr>
          <p:nvPr>
            <p:ph type="title"/>
          </p:nvPr>
        </p:nvSpPr>
        <p:spPr>
          <a:xfrm>
            <a:off x="457200" y="228866"/>
            <a:ext cx="8229600" cy="826211"/>
          </a:xfrm>
        </p:spPr>
        <p:txBody>
          <a:bodyPr>
            <a:normAutofit fontScale="90000"/>
          </a:bodyPr>
          <a:lstStyle/>
          <a:p>
            <a:r>
              <a:rPr lang="en-US" dirty="0">
                <a:cs typeface="Arial"/>
              </a:rPr>
              <a:t>Findings: </a:t>
            </a:r>
            <a:br>
              <a:rPr lang="en-US" dirty="0">
                <a:cs typeface="Arial"/>
              </a:rPr>
            </a:br>
            <a:r>
              <a:rPr lang="en-US" b="1" dirty="0">
                <a:cs typeface="Arial"/>
              </a:rPr>
              <a:t>Service Coverage</a:t>
            </a:r>
            <a:endParaRPr lang="en-US" dirty="0">
              <a:cs typeface="Arial"/>
            </a:endParaRPr>
          </a:p>
        </p:txBody>
      </p:sp>
    </p:spTree>
    <p:extLst>
      <p:ext uri="{BB962C8B-B14F-4D97-AF65-F5344CB8AC3E}">
        <p14:creationId xmlns:p14="http://schemas.microsoft.com/office/powerpoint/2010/main" val="1535061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89D1-E222-4E1C-8B3E-6BC46C2BD5BD}"/>
              </a:ext>
            </a:extLst>
          </p:cNvPr>
          <p:cNvSpPr>
            <a:spLocks noGrp="1"/>
          </p:cNvSpPr>
          <p:nvPr>
            <p:ph type="title"/>
          </p:nvPr>
        </p:nvSpPr>
        <p:spPr/>
        <p:txBody>
          <a:bodyPr>
            <a:normAutofit fontScale="90000"/>
          </a:bodyPr>
          <a:lstStyle/>
          <a:p>
            <a:r>
              <a:rPr lang="en-US" dirty="0">
                <a:cs typeface="Arial"/>
              </a:rPr>
              <a:t>Findings: </a:t>
            </a:r>
            <a:br>
              <a:rPr lang="en-US" dirty="0">
                <a:cs typeface="Arial"/>
              </a:rPr>
            </a:br>
            <a:r>
              <a:rPr lang="en-US" b="1" dirty="0">
                <a:cs typeface="Arial"/>
              </a:rPr>
              <a:t>Service quality</a:t>
            </a:r>
            <a:endParaRPr lang="en-US" dirty="0"/>
          </a:p>
        </p:txBody>
      </p:sp>
      <p:sp>
        <p:nvSpPr>
          <p:cNvPr id="3" name="Content Placeholder 2">
            <a:extLst>
              <a:ext uri="{FF2B5EF4-FFF2-40B4-BE49-F238E27FC236}">
                <a16:creationId xmlns:a16="http://schemas.microsoft.com/office/drawing/2014/main" id="{8F55B285-0742-478A-9B11-6A2C2FD81B89}"/>
              </a:ext>
            </a:extLst>
          </p:cNvPr>
          <p:cNvSpPr>
            <a:spLocks noGrp="1"/>
          </p:cNvSpPr>
          <p:nvPr>
            <p:ph idx="1"/>
          </p:nvPr>
        </p:nvSpPr>
        <p:spPr>
          <a:xfrm>
            <a:off x="163586" y="1668207"/>
            <a:ext cx="3131549" cy="3688599"/>
          </a:xfrm>
        </p:spPr>
        <p:txBody>
          <a:bodyPr vert="horz" lIns="91440" tIns="45720" rIns="91440" bIns="45720" rtlCol="0" anchor="t">
            <a:normAutofit fontScale="92500"/>
          </a:bodyPr>
          <a:lstStyle/>
          <a:p>
            <a:r>
              <a:rPr lang="en-US" sz="1600" dirty="0">
                <a:cs typeface="Arial"/>
              </a:rPr>
              <a:t>Increase from about 9 to 20 average service hours per day</a:t>
            </a:r>
          </a:p>
          <a:p>
            <a:endParaRPr lang="en-US" sz="1600" dirty="0">
              <a:cs typeface="Arial"/>
            </a:endParaRPr>
          </a:p>
          <a:p>
            <a:r>
              <a:rPr lang="en-US" sz="1600" dirty="0">
                <a:cs typeface="Arial"/>
              </a:rPr>
              <a:t>Intermittent service persists in some areas of the city, such as those at higher elevations.</a:t>
            </a:r>
          </a:p>
          <a:p>
            <a:endParaRPr lang="en-US" sz="1600" dirty="0">
              <a:cs typeface="Arial"/>
            </a:endParaRPr>
          </a:p>
          <a:p>
            <a:pPr>
              <a:spcBef>
                <a:spcPts val="20"/>
              </a:spcBef>
            </a:pPr>
            <a:r>
              <a:rPr lang="en-US" sz="1600" dirty="0"/>
              <a:t>A majority (two-thirds) of households that were connected before the intervention reported continuous service (24/7) – a three-fold increase from before the intervention</a:t>
            </a:r>
          </a:p>
        </p:txBody>
      </p:sp>
      <p:pic>
        <p:nvPicPr>
          <p:cNvPr id="4" name="Picture 3">
            <a:extLst>
              <a:ext uri="{FF2B5EF4-FFF2-40B4-BE49-F238E27FC236}">
                <a16:creationId xmlns:a16="http://schemas.microsoft.com/office/drawing/2014/main" id="{3E7E53A6-F2A6-47D3-A8DD-03A340DB4577}"/>
              </a:ext>
            </a:extLst>
          </p:cNvPr>
          <p:cNvPicPr/>
          <p:nvPr/>
        </p:nvPicPr>
        <p:blipFill rotWithShape="1">
          <a:blip r:embed="rId3">
            <a:extLst>
              <a:ext uri="{28A0092B-C50C-407E-A947-70E740481C1C}">
                <a14:useLocalDpi xmlns:a14="http://schemas.microsoft.com/office/drawing/2010/main" val="0"/>
              </a:ext>
            </a:extLst>
          </a:blip>
          <a:srcRect r="45106"/>
          <a:stretch/>
        </p:blipFill>
        <p:spPr bwMode="auto">
          <a:xfrm>
            <a:off x="3752560" y="1559741"/>
            <a:ext cx="4192613" cy="3688599"/>
          </a:xfrm>
          <a:prstGeom prst="rect">
            <a:avLst/>
          </a:prstGeom>
          <a:noFill/>
        </p:spPr>
      </p:pic>
      <p:pic>
        <p:nvPicPr>
          <p:cNvPr id="5" name="Picture 4">
            <a:extLst>
              <a:ext uri="{FF2B5EF4-FFF2-40B4-BE49-F238E27FC236}">
                <a16:creationId xmlns:a16="http://schemas.microsoft.com/office/drawing/2014/main" id="{D946D526-D2C3-4674-925A-9FC60E4060C4}"/>
              </a:ext>
            </a:extLst>
          </p:cNvPr>
          <p:cNvPicPr/>
          <p:nvPr/>
        </p:nvPicPr>
        <p:blipFill rotWithShape="1">
          <a:blip r:embed="rId3">
            <a:extLst>
              <a:ext uri="{28A0092B-C50C-407E-A947-70E740481C1C}">
                <a14:useLocalDpi xmlns:a14="http://schemas.microsoft.com/office/drawing/2010/main" val="0"/>
              </a:ext>
            </a:extLst>
          </a:blip>
          <a:srcRect l="54055" t="19230" r="-891" b="38837"/>
          <a:stretch/>
        </p:blipFill>
        <p:spPr bwMode="auto">
          <a:xfrm>
            <a:off x="6285469" y="3512506"/>
            <a:ext cx="2792510" cy="1331862"/>
          </a:xfrm>
          <a:prstGeom prst="rect">
            <a:avLst/>
          </a:prstGeom>
          <a:noFill/>
        </p:spPr>
      </p:pic>
      <p:grpSp>
        <p:nvGrpSpPr>
          <p:cNvPr id="8" name="Group 7">
            <a:extLst>
              <a:ext uri="{FF2B5EF4-FFF2-40B4-BE49-F238E27FC236}">
                <a16:creationId xmlns:a16="http://schemas.microsoft.com/office/drawing/2014/main" id="{8D488A9E-46F0-4EA3-BA79-9D0EBDF94E4C}"/>
              </a:ext>
            </a:extLst>
          </p:cNvPr>
          <p:cNvGrpSpPr/>
          <p:nvPr/>
        </p:nvGrpSpPr>
        <p:grpSpPr>
          <a:xfrm>
            <a:off x="6985984" y="55887"/>
            <a:ext cx="2091995" cy="705422"/>
            <a:chOff x="4262082" y="3316728"/>
            <a:chExt cx="2091995" cy="705422"/>
          </a:xfrm>
        </p:grpSpPr>
        <p:sp>
          <p:nvSpPr>
            <p:cNvPr id="6" name="Rectangle: Rounded Corners 5">
              <a:extLst>
                <a:ext uri="{FF2B5EF4-FFF2-40B4-BE49-F238E27FC236}">
                  <a16:creationId xmlns:a16="http://schemas.microsoft.com/office/drawing/2014/main" id="{5F53E1DC-F265-425B-A827-1980F1189AC8}"/>
                </a:ext>
              </a:extLst>
            </p:cNvPr>
            <p:cNvSpPr/>
            <p:nvPr/>
          </p:nvSpPr>
          <p:spPr>
            <a:xfrm>
              <a:off x="4262082" y="334997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service quality</a:t>
              </a:r>
            </a:p>
          </p:txBody>
        </p:sp>
        <p:sp>
          <p:nvSpPr>
            <p:cNvPr id="7" name="TextBox 6">
              <a:extLst>
                <a:ext uri="{FF2B5EF4-FFF2-40B4-BE49-F238E27FC236}">
                  <a16:creationId xmlns:a16="http://schemas.microsoft.com/office/drawing/2014/main" id="{DF68010D-FFC0-4FC9-8C9A-C47C0B74F77E}"/>
                </a:ext>
              </a:extLst>
            </p:cNvPr>
            <p:cNvSpPr txBox="1"/>
            <p:nvPr/>
          </p:nvSpPr>
          <p:spPr>
            <a:xfrm>
              <a:off x="5966898" y="3316728"/>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spTree>
    <p:extLst>
      <p:ext uri="{BB962C8B-B14F-4D97-AF65-F5344CB8AC3E}">
        <p14:creationId xmlns:p14="http://schemas.microsoft.com/office/powerpoint/2010/main" val="204806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FC938554-2A37-4406-A95E-70537B00707B}"/>
              </a:ext>
            </a:extLst>
          </p:cNvPr>
          <p:cNvPicPr/>
          <p:nvPr/>
        </p:nvPicPr>
        <p:blipFill>
          <a:blip r:embed="rId2">
            <a:extLst>
              <a:ext uri="{28A0092B-C50C-407E-A947-70E740481C1C}">
                <a14:useLocalDpi xmlns:a14="http://schemas.microsoft.com/office/drawing/2010/main" val="0"/>
              </a:ext>
            </a:extLst>
          </a:blip>
          <a:stretch>
            <a:fillRect/>
          </a:stretch>
        </p:blipFill>
        <p:spPr>
          <a:xfrm>
            <a:off x="2237989" y="36730"/>
            <a:ext cx="6696075" cy="5641540"/>
          </a:xfrm>
          <a:prstGeom prst="rect">
            <a:avLst/>
          </a:prstGeom>
        </p:spPr>
      </p:pic>
      <p:sp>
        <p:nvSpPr>
          <p:cNvPr id="34" name="Title 1">
            <a:extLst>
              <a:ext uri="{FF2B5EF4-FFF2-40B4-BE49-F238E27FC236}">
                <a16:creationId xmlns:a16="http://schemas.microsoft.com/office/drawing/2014/main" id="{DA0E7BBE-8B53-4E2F-A9E8-E9DE4DD9D953}"/>
              </a:ext>
            </a:extLst>
          </p:cNvPr>
          <p:cNvSpPr txBox="1">
            <a:spLocks/>
          </p:cNvSpPr>
          <p:nvPr/>
        </p:nvSpPr>
        <p:spPr>
          <a:xfrm>
            <a:off x="104389" y="75805"/>
            <a:ext cx="8582411" cy="826211"/>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kern="1200">
                <a:solidFill>
                  <a:schemeClr val="bg1"/>
                </a:solidFill>
                <a:latin typeface="+mj-lt"/>
                <a:ea typeface="+mj-ea"/>
                <a:cs typeface="+mj-cs"/>
              </a:defRPr>
            </a:lvl1pPr>
          </a:lstStyle>
          <a:p>
            <a:r>
              <a:rPr lang="en-US" sz="2000" dirty="0">
                <a:solidFill>
                  <a:schemeClr val="accent1">
                    <a:lumMod val="75000"/>
                  </a:schemeClr>
                </a:solidFill>
              </a:rPr>
              <a:t>Findings: </a:t>
            </a:r>
            <a:br>
              <a:rPr lang="en-US" sz="2000" dirty="0">
                <a:solidFill>
                  <a:schemeClr val="accent1">
                    <a:lumMod val="75000"/>
                  </a:schemeClr>
                </a:solidFill>
              </a:rPr>
            </a:br>
            <a:r>
              <a:rPr lang="en-US" sz="2000" b="1" dirty="0">
                <a:solidFill>
                  <a:schemeClr val="accent1">
                    <a:lumMod val="75000"/>
                  </a:schemeClr>
                </a:solidFill>
              </a:rPr>
              <a:t>System</a:t>
            </a:r>
            <a:r>
              <a:rPr lang="en-US" sz="2000" dirty="0">
                <a:solidFill>
                  <a:schemeClr val="accent1">
                    <a:lumMod val="75000"/>
                  </a:schemeClr>
                </a:solidFill>
              </a:rPr>
              <a:t/>
            </a:r>
            <a:br>
              <a:rPr lang="en-US" sz="2000" dirty="0">
                <a:solidFill>
                  <a:schemeClr val="accent1">
                    <a:lumMod val="75000"/>
                  </a:schemeClr>
                </a:solidFill>
              </a:rPr>
            </a:br>
            <a:r>
              <a:rPr lang="en-US" sz="2000" b="1" dirty="0">
                <a:solidFill>
                  <a:schemeClr val="accent1">
                    <a:lumMod val="75000"/>
                  </a:schemeClr>
                </a:solidFill>
              </a:rPr>
              <a:t>Water Quality</a:t>
            </a:r>
            <a:endParaRPr lang="en-US" sz="2000" dirty="0">
              <a:solidFill>
                <a:schemeClr val="accent1">
                  <a:lumMod val="75000"/>
                </a:schemeClr>
              </a:solidFill>
            </a:endParaRPr>
          </a:p>
        </p:txBody>
      </p:sp>
    </p:spTree>
    <p:extLst>
      <p:ext uri="{BB962C8B-B14F-4D97-AF65-F5344CB8AC3E}">
        <p14:creationId xmlns:p14="http://schemas.microsoft.com/office/powerpoint/2010/main" val="1725784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9EA5A75-7FD3-489D-B380-E7A39B8DFF9A}"/>
              </a:ext>
            </a:extLst>
          </p:cNvPr>
          <p:cNvPicPr/>
          <p:nvPr/>
        </p:nvPicPr>
        <p:blipFill>
          <a:blip r:embed="rId2"/>
          <a:stretch>
            <a:fillRect/>
          </a:stretch>
        </p:blipFill>
        <p:spPr>
          <a:xfrm>
            <a:off x="2143125" y="75805"/>
            <a:ext cx="6963161" cy="5563390"/>
          </a:xfrm>
          <a:prstGeom prst="rect">
            <a:avLst/>
          </a:prstGeom>
        </p:spPr>
      </p:pic>
      <p:sp>
        <p:nvSpPr>
          <p:cNvPr id="10" name="Title 1">
            <a:extLst>
              <a:ext uri="{FF2B5EF4-FFF2-40B4-BE49-F238E27FC236}">
                <a16:creationId xmlns:a16="http://schemas.microsoft.com/office/drawing/2014/main" id="{F7EE698F-6C28-4650-BA81-B852DF724A80}"/>
              </a:ext>
            </a:extLst>
          </p:cNvPr>
          <p:cNvSpPr txBox="1">
            <a:spLocks/>
          </p:cNvSpPr>
          <p:nvPr/>
        </p:nvSpPr>
        <p:spPr>
          <a:xfrm>
            <a:off x="104389" y="75805"/>
            <a:ext cx="8582411" cy="826211"/>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kern="1200">
                <a:solidFill>
                  <a:schemeClr val="bg1"/>
                </a:solidFill>
                <a:latin typeface="+mj-lt"/>
                <a:ea typeface="+mj-ea"/>
                <a:cs typeface="+mj-cs"/>
              </a:defRPr>
            </a:lvl1pPr>
          </a:lstStyle>
          <a:p>
            <a:r>
              <a:rPr lang="en-US" sz="2000" dirty="0">
                <a:solidFill>
                  <a:schemeClr val="accent1">
                    <a:lumMod val="75000"/>
                  </a:schemeClr>
                </a:solidFill>
              </a:rPr>
              <a:t>Findings: </a:t>
            </a:r>
            <a:br>
              <a:rPr lang="en-US" sz="2000" dirty="0">
                <a:solidFill>
                  <a:schemeClr val="accent1">
                    <a:lumMod val="75000"/>
                  </a:schemeClr>
                </a:solidFill>
              </a:rPr>
            </a:br>
            <a:r>
              <a:rPr lang="en-US" sz="2000" b="1" dirty="0">
                <a:solidFill>
                  <a:schemeClr val="accent1">
                    <a:lumMod val="75000"/>
                  </a:schemeClr>
                </a:solidFill>
              </a:rPr>
              <a:t>System</a:t>
            </a:r>
            <a:r>
              <a:rPr lang="en-US" sz="2000" dirty="0">
                <a:solidFill>
                  <a:schemeClr val="accent1">
                    <a:lumMod val="75000"/>
                  </a:schemeClr>
                </a:solidFill>
              </a:rPr>
              <a:t/>
            </a:r>
            <a:br>
              <a:rPr lang="en-US" sz="2000" dirty="0">
                <a:solidFill>
                  <a:schemeClr val="accent1">
                    <a:lumMod val="75000"/>
                  </a:schemeClr>
                </a:solidFill>
              </a:rPr>
            </a:br>
            <a:r>
              <a:rPr lang="en-US" sz="2000" b="1" dirty="0">
                <a:solidFill>
                  <a:schemeClr val="accent1">
                    <a:lumMod val="75000"/>
                  </a:schemeClr>
                </a:solidFill>
              </a:rPr>
              <a:t>Water Quality</a:t>
            </a:r>
            <a:endParaRPr lang="en-US" sz="2000" dirty="0">
              <a:solidFill>
                <a:schemeClr val="accent1">
                  <a:lumMod val="75000"/>
                </a:schemeClr>
              </a:solidFill>
            </a:endParaRPr>
          </a:p>
        </p:txBody>
      </p:sp>
    </p:spTree>
    <p:extLst>
      <p:ext uri="{BB962C8B-B14F-4D97-AF65-F5344CB8AC3E}">
        <p14:creationId xmlns:p14="http://schemas.microsoft.com/office/powerpoint/2010/main" val="1971937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DA170-45B4-45FF-9265-47ED0B31DB6F}"/>
              </a:ext>
            </a:extLst>
          </p:cNvPr>
          <p:cNvSpPr>
            <a:spLocks noGrp="1"/>
          </p:cNvSpPr>
          <p:nvPr>
            <p:ph type="title"/>
          </p:nvPr>
        </p:nvSpPr>
        <p:spPr/>
        <p:txBody>
          <a:bodyPr>
            <a:normAutofit fontScale="90000"/>
          </a:bodyPr>
          <a:lstStyle/>
          <a:p>
            <a:r>
              <a:rPr lang="en-US" dirty="0"/>
              <a:t>Findings: </a:t>
            </a:r>
            <a:br>
              <a:rPr lang="en-US" dirty="0"/>
            </a:br>
            <a:r>
              <a:rPr lang="en-US" b="1" dirty="0"/>
              <a:t>Water Quality</a:t>
            </a:r>
            <a:endParaRPr lang="en-US" dirty="0"/>
          </a:p>
        </p:txBody>
      </p:sp>
      <p:sp>
        <p:nvSpPr>
          <p:cNvPr id="3" name="Content Placeholder 2">
            <a:extLst>
              <a:ext uri="{FF2B5EF4-FFF2-40B4-BE49-F238E27FC236}">
                <a16:creationId xmlns:a16="http://schemas.microsoft.com/office/drawing/2014/main" id="{6AD50ADA-443A-40F7-9FA0-F52DB27299E7}"/>
              </a:ext>
            </a:extLst>
          </p:cNvPr>
          <p:cNvSpPr>
            <a:spLocks noGrp="1"/>
          </p:cNvSpPr>
          <p:nvPr>
            <p:ph idx="1"/>
          </p:nvPr>
        </p:nvSpPr>
        <p:spPr>
          <a:xfrm>
            <a:off x="184825" y="1527243"/>
            <a:ext cx="3318226" cy="3577893"/>
          </a:xfrm>
        </p:spPr>
        <p:txBody>
          <a:bodyPr>
            <a:normAutofit lnSpcReduction="10000"/>
          </a:bodyPr>
          <a:lstStyle/>
          <a:p>
            <a:pPr marL="231775" indent="-231775"/>
            <a:r>
              <a:rPr lang="en-US" sz="1600" dirty="0"/>
              <a:t>Compliance with WHO guideline for </a:t>
            </a:r>
            <a:r>
              <a:rPr lang="en-US" sz="1600" i="1" dirty="0"/>
              <a:t>E. coli </a:t>
            </a:r>
            <a:r>
              <a:rPr lang="en-US" sz="1600" dirty="0"/>
              <a:t> significantly increased in households and public taps</a:t>
            </a:r>
          </a:p>
          <a:p>
            <a:pPr marL="231775" indent="-231775"/>
            <a:r>
              <a:rPr lang="en-US" sz="1600" dirty="0"/>
              <a:t>Piped supply twice as likely to comply compared to other sources, and compares favorably with similar studies</a:t>
            </a:r>
          </a:p>
          <a:p>
            <a:pPr marL="231775" indent="-231775"/>
            <a:r>
              <a:rPr lang="en-US" sz="1600" dirty="0"/>
              <a:t>Remaining contamination events can be reduced by ensuring adequate free chlorine residual at all times and further reducing turbidity</a:t>
            </a:r>
          </a:p>
          <a:p>
            <a:pPr marL="231775" indent="-231775"/>
            <a:r>
              <a:rPr lang="en-US" sz="1600" dirty="0"/>
              <a:t>Household stored water quality was poor (21% compliance)</a:t>
            </a:r>
          </a:p>
        </p:txBody>
      </p:sp>
      <p:grpSp>
        <p:nvGrpSpPr>
          <p:cNvPr id="6" name="Group 5">
            <a:extLst>
              <a:ext uri="{FF2B5EF4-FFF2-40B4-BE49-F238E27FC236}">
                <a16:creationId xmlns:a16="http://schemas.microsoft.com/office/drawing/2014/main" id="{EA8B9F16-F1C9-4621-92E5-B7D10C0E6580}"/>
              </a:ext>
            </a:extLst>
          </p:cNvPr>
          <p:cNvGrpSpPr/>
          <p:nvPr/>
        </p:nvGrpSpPr>
        <p:grpSpPr>
          <a:xfrm>
            <a:off x="6947617" y="75805"/>
            <a:ext cx="2091994" cy="705422"/>
            <a:chOff x="4262081" y="4104108"/>
            <a:chExt cx="2091994" cy="705422"/>
          </a:xfrm>
        </p:grpSpPr>
        <p:sp>
          <p:nvSpPr>
            <p:cNvPr id="4" name="Rectangle: Rounded Corners 3">
              <a:extLst>
                <a:ext uri="{FF2B5EF4-FFF2-40B4-BE49-F238E27FC236}">
                  <a16:creationId xmlns:a16="http://schemas.microsoft.com/office/drawing/2014/main" id="{EFD729C0-4278-492A-A07D-5C6CAD3FACD0}"/>
                </a:ext>
              </a:extLst>
            </p:cNvPr>
            <p:cNvSpPr/>
            <p:nvPr/>
          </p:nvSpPr>
          <p:spPr>
            <a:xfrm>
              <a:off x="4262081" y="413735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quality</a:t>
              </a:r>
            </a:p>
          </p:txBody>
        </p:sp>
        <p:sp>
          <p:nvSpPr>
            <p:cNvPr id="5" name="TextBox 4">
              <a:extLst>
                <a:ext uri="{FF2B5EF4-FFF2-40B4-BE49-F238E27FC236}">
                  <a16:creationId xmlns:a16="http://schemas.microsoft.com/office/drawing/2014/main" id="{62B349C8-7BE5-440D-A64C-5014EF054697}"/>
                </a:ext>
              </a:extLst>
            </p:cNvPr>
            <p:cNvSpPr txBox="1"/>
            <p:nvPr/>
          </p:nvSpPr>
          <p:spPr>
            <a:xfrm>
              <a:off x="5966896" y="4104108"/>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grpSp>
        <p:nvGrpSpPr>
          <p:cNvPr id="9" name="Group 8">
            <a:extLst>
              <a:ext uri="{FF2B5EF4-FFF2-40B4-BE49-F238E27FC236}">
                <a16:creationId xmlns:a16="http://schemas.microsoft.com/office/drawing/2014/main" id="{49811E63-9E05-1440-9ABE-107A60648092}"/>
              </a:ext>
            </a:extLst>
          </p:cNvPr>
          <p:cNvGrpSpPr/>
          <p:nvPr/>
        </p:nvGrpSpPr>
        <p:grpSpPr>
          <a:xfrm>
            <a:off x="3503051" y="1321646"/>
            <a:ext cx="4662347" cy="3946960"/>
            <a:chOff x="3044570" y="1478030"/>
            <a:chExt cx="5004921" cy="4236970"/>
          </a:xfrm>
        </p:grpSpPr>
        <p:pic>
          <p:nvPicPr>
            <p:cNvPr id="7" name="Picture 6">
              <a:extLst>
                <a:ext uri="{FF2B5EF4-FFF2-40B4-BE49-F238E27FC236}">
                  <a16:creationId xmlns:a16="http://schemas.microsoft.com/office/drawing/2014/main" id="{3C532563-9CAF-0046-992D-54CDB2128BBE}"/>
                </a:ext>
              </a:extLst>
            </p:cNvPr>
            <p:cNvPicPr>
              <a:picLocks noChangeAspect="1"/>
            </p:cNvPicPr>
            <p:nvPr/>
          </p:nvPicPr>
          <p:blipFill>
            <a:blip r:embed="rId2"/>
            <a:stretch>
              <a:fillRect/>
            </a:stretch>
          </p:blipFill>
          <p:spPr>
            <a:xfrm>
              <a:off x="3044570" y="1478030"/>
              <a:ext cx="5004921" cy="4236970"/>
            </a:xfrm>
            <a:prstGeom prst="rect">
              <a:avLst/>
            </a:prstGeom>
          </p:spPr>
        </p:pic>
        <p:sp>
          <p:nvSpPr>
            <p:cNvPr id="8" name="TextBox 7">
              <a:extLst>
                <a:ext uri="{FF2B5EF4-FFF2-40B4-BE49-F238E27FC236}">
                  <a16:creationId xmlns:a16="http://schemas.microsoft.com/office/drawing/2014/main" id="{3FBEF620-321F-BF49-9E75-12258898B081}"/>
                </a:ext>
              </a:extLst>
            </p:cNvPr>
            <p:cNvSpPr txBox="1"/>
            <p:nvPr/>
          </p:nvSpPr>
          <p:spPr>
            <a:xfrm>
              <a:off x="5832764" y="4184072"/>
              <a:ext cx="990162" cy="230832"/>
            </a:xfrm>
            <a:prstGeom prst="rect">
              <a:avLst/>
            </a:prstGeom>
            <a:noFill/>
          </p:spPr>
          <p:txBody>
            <a:bodyPr wrap="square" rtlCol="0">
              <a:spAutoFit/>
            </a:bodyPr>
            <a:lstStyle/>
            <a:p>
              <a:r>
                <a:rPr lang="en-US" sz="900" b="1" dirty="0">
                  <a:solidFill>
                    <a:schemeClr val="accent5">
                      <a:lumMod val="75000"/>
                    </a:schemeClr>
                  </a:solidFill>
                </a:rPr>
                <a:t>Other sources</a:t>
              </a:r>
            </a:p>
          </p:txBody>
        </p:sp>
      </p:grpSp>
      <p:sp>
        <p:nvSpPr>
          <p:cNvPr id="16" name="TextBox 15">
            <a:extLst>
              <a:ext uri="{FF2B5EF4-FFF2-40B4-BE49-F238E27FC236}">
                <a16:creationId xmlns:a16="http://schemas.microsoft.com/office/drawing/2014/main" id="{D858EDF6-3A95-DE48-8D6A-318DCC9D4435}"/>
              </a:ext>
            </a:extLst>
          </p:cNvPr>
          <p:cNvSpPr txBox="1"/>
          <p:nvPr/>
        </p:nvSpPr>
        <p:spPr>
          <a:xfrm>
            <a:off x="7568491" y="1656150"/>
            <a:ext cx="1575509" cy="646331"/>
          </a:xfrm>
          <a:prstGeom prst="rect">
            <a:avLst/>
          </a:prstGeom>
          <a:noFill/>
        </p:spPr>
        <p:txBody>
          <a:bodyPr wrap="square" rtlCol="0">
            <a:spAutoFit/>
          </a:bodyPr>
          <a:lstStyle/>
          <a:p>
            <a:r>
              <a:rPr lang="en-US" sz="1200" dirty="0">
                <a:solidFill>
                  <a:srgbClr val="000000"/>
                </a:solidFill>
              </a:rPr>
              <a:t>Data from comparable studies</a:t>
            </a:r>
          </a:p>
          <a:p>
            <a:r>
              <a:rPr lang="en-US" sz="1200" dirty="0">
                <a:solidFill>
                  <a:srgbClr val="000000"/>
                </a:solidFill>
              </a:rPr>
              <a:t>In other countries:</a:t>
            </a:r>
          </a:p>
        </p:txBody>
      </p:sp>
      <p:sp>
        <p:nvSpPr>
          <p:cNvPr id="30" name="Rectangle 29">
            <a:extLst>
              <a:ext uri="{FF2B5EF4-FFF2-40B4-BE49-F238E27FC236}">
                <a16:creationId xmlns:a16="http://schemas.microsoft.com/office/drawing/2014/main" id="{811CDC96-424E-7E4D-A895-B6E88B558AC4}"/>
              </a:ext>
            </a:extLst>
          </p:cNvPr>
          <p:cNvSpPr/>
          <p:nvPr/>
        </p:nvSpPr>
        <p:spPr>
          <a:xfrm>
            <a:off x="3861995" y="1656150"/>
            <a:ext cx="5177616" cy="3294385"/>
          </a:xfrm>
          <a:prstGeom prst="rect">
            <a:avLst/>
          </a:prstGeom>
          <a:noFill/>
          <a:ln w="635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BB62C7E-71E4-A14C-9D40-B11CB644259A}"/>
              </a:ext>
            </a:extLst>
          </p:cNvPr>
          <p:cNvSpPr/>
          <p:nvPr/>
        </p:nvSpPr>
        <p:spPr>
          <a:xfrm>
            <a:off x="7568491" y="1656150"/>
            <a:ext cx="1471292" cy="3294385"/>
          </a:xfrm>
          <a:prstGeom prst="rect">
            <a:avLst/>
          </a:prstGeom>
          <a:solidFill>
            <a:srgbClr val="E0E0E1">
              <a:alpha val="21961"/>
            </a:srgbClr>
          </a:solidFill>
          <a:ln w="63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65CBD1D-3D36-854A-B08B-192F668E5E94}"/>
              </a:ext>
            </a:extLst>
          </p:cNvPr>
          <p:cNvSpPr/>
          <p:nvPr/>
        </p:nvSpPr>
        <p:spPr>
          <a:xfrm>
            <a:off x="7886531" y="4246055"/>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10E8ADF-26AC-F147-80D5-015E0A81C614}"/>
              </a:ext>
            </a:extLst>
          </p:cNvPr>
          <p:cNvSpPr/>
          <p:nvPr/>
        </p:nvSpPr>
        <p:spPr>
          <a:xfrm>
            <a:off x="7885761" y="2780691"/>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CE119F0-0D49-C048-AB9A-5642240DD1BF}"/>
              </a:ext>
            </a:extLst>
          </p:cNvPr>
          <p:cNvSpPr/>
          <p:nvPr/>
        </p:nvSpPr>
        <p:spPr>
          <a:xfrm>
            <a:off x="7885869" y="4433987"/>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29073A38-B530-4B40-8406-ECD504332D90}"/>
              </a:ext>
            </a:extLst>
          </p:cNvPr>
          <p:cNvSpPr txBox="1"/>
          <p:nvPr/>
        </p:nvSpPr>
        <p:spPr>
          <a:xfrm>
            <a:off x="7987353" y="2739093"/>
            <a:ext cx="1101605" cy="246221"/>
          </a:xfrm>
          <a:prstGeom prst="rect">
            <a:avLst/>
          </a:prstGeom>
          <a:noFill/>
        </p:spPr>
        <p:txBody>
          <a:bodyPr wrap="square" rtlCol="0">
            <a:spAutoFit/>
          </a:bodyPr>
          <a:lstStyle/>
          <a:p>
            <a:r>
              <a:rPr lang="en-US" sz="1000" dirty="0"/>
              <a:t>Addis Ababa (2)</a:t>
            </a:r>
          </a:p>
        </p:txBody>
      </p:sp>
      <p:sp>
        <p:nvSpPr>
          <p:cNvPr id="19" name="TextBox 18">
            <a:extLst>
              <a:ext uri="{FF2B5EF4-FFF2-40B4-BE49-F238E27FC236}">
                <a16:creationId xmlns:a16="http://schemas.microsoft.com/office/drawing/2014/main" id="{DE66AA86-DC80-E442-9E0E-10A565096E5C}"/>
              </a:ext>
            </a:extLst>
          </p:cNvPr>
          <p:cNvSpPr txBox="1"/>
          <p:nvPr/>
        </p:nvSpPr>
        <p:spPr>
          <a:xfrm>
            <a:off x="8014366" y="4184233"/>
            <a:ext cx="845895" cy="246221"/>
          </a:xfrm>
          <a:prstGeom prst="rect">
            <a:avLst/>
          </a:prstGeom>
          <a:noFill/>
        </p:spPr>
        <p:txBody>
          <a:bodyPr wrap="square" rtlCol="0">
            <a:spAutoFit/>
          </a:bodyPr>
          <a:lstStyle/>
          <a:p>
            <a:r>
              <a:rPr lang="en-US" sz="1000" dirty="0"/>
              <a:t>Ethiopia (1)</a:t>
            </a:r>
          </a:p>
        </p:txBody>
      </p:sp>
      <p:sp>
        <p:nvSpPr>
          <p:cNvPr id="20" name="TextBox 19">
            <a:extLst>
              <a:ext uri="{FF2B5EF4-FFF2-40B4-BE49-F238E27FC236}">
                <a16:creationId xmlns:a16="http://schemas.microsoft.com/office/drawing/2014/main" id="{96F455BF-C08A-B648-8A83-5A27B873BD6B}"/>
              </a:ext>
            </a:extLst>
          </p:cNvPr>
          <p:cNvSpPr txBox="1"/>
          <p:nvPr/>
        </p:nvSpPr>
        <p:spPr>
          <a:xfrm>
            <a:off x="8020557" y="4412855"/>
            <a:ext cx="845895" cy="246221"/>
          </a:xfrm>
          <a:prstGeom prst="rect">
            <a:avLst/>
          </a:prstGeom>
          <a:noFill/>
        </p:spPr>
        <p:txBody>
          <a:bodyPr wrap="square" rtlCol="0">
            <a:spAutoFit/>
          </a:bodyPr>
          <a:lstStyle/>
          <a:p>
            <a:r>
              <a:rPr lang="en-US" sz="1000" dirty="0"/>
              <a:t>Rwanda (3)</a:t>
            </a:r>
          </a:p>
        </p:txBody>
      </p:sp>
      <p:sp>
        <p:nvSpPr>
          <p:cNvPr id="21" name="Oval 20">
            <a:extLst>
              <a:ext uri="{FF2B5EF4-FFF2-40B4-BE49-F238E27FC236}">
                <a16:creationId xmlns:a16="http://schemas.microsoft.com/office/drawing/2014/main" id="{07A774EC-0580-D140-8B59-6EB043B0CC0A}"/>
              </a:ext>
            </a:extLst>
          </p:cNvPr>
          <p:cNvSpPr/>
          <p:nvPr/>
        </p:nvSpPr>
        <p:spPr>
          <a:xfrm>
            <a:off x="7885589" y="2648147"/>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217318F0-4C84-1940-9F85-F35D77AC9413}"/>
              </a:ext>
            </a:extLst>
          </p:cNvPr>
          <p:cNvSpPr txBox="1"/>
          <p:nvPr/>
        </p:nvSpPr>
        <p:spPr>
          <a:xfrm>
            <a:off x="7988367" y="2538892"/>
            <a:ext cx="827882" cy="246221"/>
          </a:xfrm>
          <a:prstGeom prst="rect">
            <a:avLst/>
          </a:prstGeom>
          <a:noFill/>
        </p:spPr>
        <p:txBody>
          <a:bodyPr wrap="square" rtlCol="0">
            <a:spAutoFit/>
          </a:bodyPr>
          <a:lstStyle/>
          <a:p>
            <a:r>
              <a:rPr lang="en-US" sz="1000" dirty="0"/>
              <a:t>India (4)</a:t>
            </a:r>
          </a:p>
        </p:txBody>
      </p:sp>
      <p:sp>
        <p:nvSpPr>
          <p:cNvPr id="24" name="Oval 23">
            <a:extLst>
              <a:ext uri="{FF2B5EF4-FFF2-40B4-BE49-F238E27FC236}">
                <a16:creationId xmlns:a16="http://schemas.microsoft.com/office/drawing/2014/main" id="{90E4FB3A-67EE-EA4C-9BB4-3360EF8F0AC6}"/>
              </a:ext>
            </a:extLst>
          </p:cNvPr>
          <p:cNvSpPr/>
          <p:nvPr/>
        </p:nvSpPr>
        <p:spPr>
          <a:xfrm>
            <a:off x="7885588" y="3107810"/>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654CD53-467A-8645-990E-FC423F8361AC}"/>
              </a:ext>
            </a:extLst>
          </p:cNvPr>
          <p:cNvSpPr txBox="1"/>
          <p:nvPr/>
        </p:nvSpPr>
        <p:spPr>
          <a:xfrm>
            <a:off x="7990485" y="3053051"/>
            <a:ext cx="986518" cy="246221"/>
          </a:xfrm>
          <a:prstGeom prst="rect">
            <a:avLst/>
          </a:prstGeom>
          <a:noFill/>
        </p:spPr>
        <p:txBody>
          <a:bodyPr wrap="square" rtlCol="0">
            <a:spAutoFit/>
          </a:bodyPr>
          <a:lstStyle/>
          <a:p>
            <a:r>
              <a:rPr lang="en-US" sz="1000" dirty="0"/>
              <a:t>Ghana (5)</a:t>
            </a:r>
          </a:p>
        </p:txBody>
      </p:sp>
      <p:sp>
        <p:nvSpPr>
          <p:cNvPr id="28" name="Oval 27">
            <a:extLst>
              <a:ext uri="{FF2B5EF4-FFF2-40B4-BE49-F238E27FC236}">
                <a16:creationId xmlns:a16="http://schemas.microsoft.com/office/drawing/2014/main" id="{101E656F-9645-E74A-8583-A8CD6559FCB0}"/>
              </a:ext>
            </a:extLst>
          </p:cNvPr>
          <p:cNvSpPr/>
          <p:nvPr/>
        </p:nvSpPr>
        <p:spPr>
          <a:xfrm>
            <a:off x="7885587" y="3644982"/>
            <a:ext cx="139187" cy="139187"/>
          </a:xfrm>
          <a:prstGeom prst="ellipse">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220F6415-D002-044D-852B-67D475C016CE}"/>
              </a:ext>
            </a:extLst>
          </p:cNvPr>
          <p:cNvSpPr txBox="1"/>
          <p:nvPr/>
        </p:nvSpPr>
        <p:spPr>
          <a:xfrm>
            <a:off x="7999529" y="3601849"/>
            <a:ext cx="827882" cy="246221"/>
          </a:xfrm>
          <a:prstGeom prst="rect">
            <a:avLst/>
          </a:prstGeom>
          <a:noFill/>
        </p:spPr>
        <p:txBody>
          <a:bodyPr wrap="square" rtlCol="0">
            <a:spAutoFit/>
          </a:bodyPr>
          <a:lstStyle/>
          <a:p>
            <a:pPr algn="ctr"/>
            <a:r>
              <a:rPr lang="en-US" sz="1000" dirty="0"/>
              <a:t>Nigeria (6)</a:t>
            </a:r>
          </a:p>
        </p:txBody>
      </p:sp>
      <p:sp>
        <p:nvSpPr>
          <p:cNvPr id="32" name="Left Brace 31">
            <a:extLst>
              <a:ext uri="{FF2B5EF4-FFF2-40B4-BE49-F238E27FC236}">
                <a16:creationId xmlns:a16="http://schemas.microsoft.com/office/drawing/2014/main" id="{EAE5A1AA-1CDB-024E-9CA0-24D7AD9F9A6D}"/>
              </a:ext>
            </a:extLst>
          </p:cNvPr>
          <p:cNvSpPr/>
          <p:nvPr/>
        </p:nvSpPr>
        <p:spPr>
          <a:xfrm>
            <a:off x="7190898" y="2569050"/>
            <a:ext cx="656500" cy="2004124"/>
          </a:xfrm>
          <a:prstGeom prst="leftBrace">
            <a:avLst>
              <a:gd name="adj1" fmla="val 8333"/>
              <a:gd name="adj2" fmla="val 12626"/>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90370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67B226-090A-414F-8DE9-24FA73BFDE96}"/>
              </a:ext>
            </a:extLst>
          </p:cNvPr>
          <p:cNvSpPr/>
          <p:nvPr/>
        </p:nvSpPr>
        <p:spPr>
          <a:xfrm>
            <a:off x="3900189" y="5069942"/>
            <a:ext cx="1006789" cy="56131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75D40F36-0D62-490A-BF09-157F3873EF34}"/>
              </a:ext>
            </a:extLst>
          </p:cNvPr>
          <p:cNvGrpSpPr/>
          <p:nvPr/>
        </p:nvGrpSpPr>
        <p:grpSpPr>
          <a:xfrm>
            <a:off x="3561739" y="1458172"/>
            <a:ext cx="5167334" cy="3892427"/>
            <a:chOff x="1510157" y="551088"/>
            <a:chExt cx="6123685" cy="4612824"/>
          </a:xfrm>
        </p:grpSpPr>
        <p:graphicFrame>
          <p:nvGraphicFramePr>
            <p:cNvPr id="51" name="Chart 50">
              <a:extLst>
                <a:ext uri="{FF2B5EF4-FFF2-40B4-BE49-F238E27FC236}">
                  <a16:creationId xmlns:a16="http://schemas.microsoft.com/office/drawing/2014/main" id="{A125E077-E403-4252-B1A8-FFF10136279B}"/>
                </a:ext>
              </a:extLst>
            </p:cNvPr>
            <p:cNvGraphicFramePr>
              <a:graphicFrameLocks/>
            </p:cNvGraphicFramePr>
            <p:nvPr>
              <p:extLst>
                <p:ext uri="{D42A27DB-BD31-4B8C-83A1-F6EECF244321}">
                  <p14:modId xmlns:p14="http://schemas.microsoft.com/office/powerpoint/2010/main" val="1044703813"/>
                </p:ext>
              </p:extLst>
            </p:nvPr>
          </p:nvGraphicFramePr>
          <p:xfrm>
            <a:off x="1510157" y="551088"/>
            <a:ext cx="2140883" cy="46128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2" name="Chart 51">
              <a:extLst>
                <a:ext uri="{FF2B5EF4-FFF2-40B4-BE49-F238E27FC236}">
                  <a16:creationId xmlns:a16="http://schemas.microsoft.com/office/drawing/2014/main" id="{49553F05-CB86-47A1-A789-D44EB00E05A8}"/>
                </a:ext>
              </a:extLst>
            </p:cNvPr>
            <p:cNvGraphicFramePr>
              <a:graphicFrameLocks/>
            </p:cNvGraphicFramePr>
            <p:nvPr>
              <p:extLst>
                <p:ext uri="{D42A27DB-BD31-4B8C-83A1-F6EECF244321}">
                  <p14:modId xmlns:p14="http://schemas.microsoft.com/office/powerpoint/2010/main" val="2614407864"/>
                </p:ext>
              </p:extLst>
            </p:nvPr>
          </p:nvGraphicFramePr>
          <p:xfrm>
            <a:off x="3596371" y="551089"/>
            <a:ext cx="2064423" cy="46128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3" name="Chart 52">
              <a:extLst>
                <a:ext uri="{FF2B5EF4-FFF2-40B4-BE49-F238E27FC236}">
                  <a16:creationId xmlns:a16="http://schemas.microsoft.com/office/drawing/2014/main" id="{1E715D50-E58F-40F5-BFD7-88C6993D3F99}"/>
                </a:ext>
              </a:extLst>
            </p:cNvPr>
            <p:cNvGraphicFramePr>
              <a:graphicFrameLocks/>
            </p:cNvGraphicFramePr>
            <p:nvPr>
              <p:extLst>
                <p:ext uri="{D42A27DB-BD31-4B8C-83A1-F6EECF244321}">
                  <p14:modId xmlns:p14="http://schemas.microsoft.com/office/powerpoint/2010/main" val="3077877253"/>
                </p:ext>
              </p:extLst>
            </p:nvPr>
          </p:nvGraphicFramePr>
          <p:xfrm>
            <a:off x="5569419" y="551088"/>
            <a:ext cx="2064423" cy="4612824"/>
          </p:xfrm>
          <a:graphic>
            <a:graphicData uri="http://schemas.openxmlformats.org/drawingml/2006/chart">
              <c:chart xmlns:c="http://schemas.openxmlformats.org/drawingml/2006/chart" xmlns:r="http://schemas.openxmlformats.org/officeDocument/2006/relationships" r:id="rId5"/>
            </a:graphicData>
          </a:graphic>
        </p:graphicFrame>
        <p:cxnSp>
          <p:nvCxnSpPr>
            <p:cNvPr id="54" name="Straight Connector 53">
              <a:extLst>
                <a:ext uri="{FF2B5EF4-FFF2-40B4-BE49-F238E27FC236}">
                  <a16:creationId xmlns:a16="http://schemas.microsoft.com/office/drawing/2014/main" id="{601143C2-01A2-4E02-9113-FE9977359CBE}"/>
                </a:ext>
              </a:extLst>
            </p:cNvPr>
            <p:cNvCxnSpPr/>
            <p:nvPr/>
          </p:nvCxnSpPr>
          <p:spPr>
            <a:xfrm>
              <a:off x="1811918" y="2899987"/>
              <a:ext cx="5688632" cy="0"/>
            </a:xfrm>
            <a:prstGeom prst="line">
              <a:avLst/>
            </a:prstGeom>
            <a:noFill/>
            <a:ln w="28575" cap="flat" cmpd="sng" algn="ctr">
              <a:solidFill>
                <a:srgbClr val="B95957"/>
              </a:solidFill>
              <a:prstDash val="solid"/>
              <a:miter lim="800000"/>
            </a:ln>
            <a:effectLst/>
          </p:spPr>
        </p:cxnSp>
        <p:sp>
          <p:nvSpPr>
            <p:cNvPr id="55" name="TextBox 38">
              <a:extLst>
                <a:ext uri="{FF2B5EF4-FFF2-40B4-BE49-F238E27FC236}">
                  <a16:creationId xmlns:a16="http://schemas.microsoft.com/office/drawing/2014/main" id="{69504069-F95B-411B-ACC0-11B3074A5ADD}"/>
                </a:ext>
              </a:extLst>
            </p:cNvPr>
            <p:cNvSpPr txBox="1"/>
            <p:nvPr/>
          </p:nvSpPr>
          <p:spPr>
            <a:xfrm>
              <a:off x="5797325" y="2673804"/>
              <a:ext cx="1787331" cy="216786"/>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B95957"/>
                  </a:solidFill>
                  <a:effectLst/>
                  <a:uLnTx/>
                  <a:uFillTx/>
                  <a:latin typeface="Arial" panose="020B0604020202020204" pitchFamily="34" charset="0"/>
                  <a:ea typeface="+mn-ea"/>
                  <a:cs typeface="Arial" panose="020B0604020202020204" pitchFamily="34" charset="0"/>
                </a:rPr>
                <a:t>Recommended level</a:t>
              </a:r>
            </a:p>
          </p:txBody>
        </p:sp>
      </p:grpSp>
      <p:sp>
        <p:nvSpPr>
          <p:cNvPr id="2" name="Title 1">
            <a:extLst>
              <a:ext uri="{FF2B5EF4-FFF2-40B4-BE49-F238E27FC236}">
                <a16:creationId xmlns:a16="http://schemas.microsoft.com/office/drawing/2014/main" id="{14049880-8466-4B89-97B2-0B016C575E90}"/>
              </a:ext>
            </a:extLst>
          </p:cNvPr>
          <p:cNvSpPr>
            <a:spLocks noGrp="1"/>
          </p:cNvSpPr>
          <p:nvPr>
            <p:ph type="title"/>
          </p:nvPr>
        </p:nvSpPr>
        <p:spPr/>
        <p:txBody>
          <a:bodyPr>
            <a:normAutofit fontScale="90000"/>
          </a:bodyPr>
          <a:lstStyle/>
          <a:p>
            <a:r>
              <a:rPr lang="en-US" dirty="0"/>
              <a:t>Findings: </a:t>
            </a:r>
            <a:br>
              <a:rPr lang="en-US" dirty="0"/>
            </a:br>
            <a:r>
              <a:rPr lang="en-US" b="1" dirty="0"/>
              <a:t>Water consumption</a:t>
            </a:r>
          </a:p>
        </p:txBody>
      </p:sp>
      <p:pic>
        <p:nvPicPr>
          <p:cNvPr id="38" name="Picture 37">
            <a:extLst>
              <a:ext uri="{FF2B5EF4-FFF2-40B4-BE49-F238E27FC236}">
                <a16:creationId xmlns:a16="http://schemas.microsoft.com/office/drawing/2014/main" id="{C28B7210-976A-4189-966D-FB8A844F2B54}"/>
              </a:ext>
            </a:extLst>
          </p:cNvPr>
          <p:cNvPicPr>
            <a:picLocks noChangeAspect="1"/>
          </p:cNvPicPr>
          <p:nvPr/>
        </p:nvPicPr>
        <p:blipFill>
          <a:blip r:embed="rId6"/>
          <a:stretch>
            <a:fillRect/>
          </a:stretch>
        </p:blipFill>
        <p:spPr>
          <a:xfrm>
            <a:off x="6438986" y="1872036"/>
            <a:ext cx="1857375" cy="733425"/>
          </a:xfrm>
          <a:prstGeom prst="rect">
            <a:avLst/>
          </a:prstGeom>
        </p:spPr>
      </p:pic>
      <p:sp>
        <p:nvSpPr>
          <p:cNvPr id="43" name="TextBox 42">
            <a:extLst>
              <a:ext uri="{FF2B5EF4-FFF2-40B4-BE49-F238E27FC236}">
                <a16:creationId xmlns:a16="http://schemas.microsoft.com/office/drawing/2014/main" id="{58DCE78B-4CBC-4171-95D5-CAADF9A8D32F}"/>
              </a:ext>
            </a:extLst>
          </p:cNvPr>
          <p:cNvSpPr txBox="1"/>
          <p:nvPr/>
        </p:nvSpPr>
        <p:spPr>
          <a:xfrm>
            <a:off x="111890" y="1534372"/>
            <a:ext cx="2884291" cy="4016484"/>
          </a:xfrm>
          <a:prstGeom prst="rect">
            <a:avLst/>
          </a:prstGeom>
          <a:noFill/>
          <a:ln>
            <a:noFill/>
          </a:ln>
        </p:spPr>
        <p:txBody>
          <a:bodyPr wrap="square" rtlCol="0">
            <a:spAutoFit/>
          </a:bodyPr>
          <a:lstStyle/>
          <a:p>
            <a:pPr marL="285750" indent="-285750">
              <a:buFont typeface="Arial" panose="020B0604020202020204" pitchFamily="34" charset="0"/>
              <a:buChar char="•"/>
            </a:pPr>
            <a:r>
              <a:rPr lang="en-US" sz="1500" dirty="0"/>
              <a:t>Supply improvements are associated with increased consumption, holding all else constant. </a:t>
            </a:r>
          </a:p>
          <a:p>
            <a:pPr marL="285750" indent="-285750">
              <a:buFont typeface="Arial" panose="020B0604020202020204" pitchFamily="34" charset="0"/>
              <a:buChar char="•"/>
            </a:pPr>
            <a:r>
              <a:rPr lang="en-US" sz="1500" dirty="0"/>
              <a:t>However, on balance other factors resulting in reductions during the period measured.</a:t>
            </a:r>
            <a:br>
              <a:rPr lang="en-US" sz="1500" dirty="0"/>
            </a:br>
            <a:endParaRPr lang="en-US" sz="1500" dirty="0"/>
          </a:p>
          <a:p>
            <a:pPr marL="285750" indent="-285750">
              <a:buFont typeface="Arial" panose="020B0604020202020204" pitchFamily="34" charset="0"/>
              <a:buChar char="•"/>
            </a:pPr>
            <a:r>
              <a:rPr lang="en-US" sz="1500" dirty="0"/>
              <a:t>Improved access (a new connection) is associated with a statistically significant increase in consumption, of about 83 lpcd, allowing these households to consume at recommended levels. </a:t>
            </a:r>
          </a:p>
        </p:txBody>
      </p:sp>
      <p:grpSp>
        <p:nvGrpSpPr>
          <p:cNvPr id="15" name="Group 14">
            <a:extLst>
              <a:ext uri="{FF2B5EF4-FFF2-40B4-BE49-F238E27FC236}">
                <a16:creationId xmlns:a16="http://schemas.microsoft.com/office/drawing/2014/main" id="{AA793157-C236-45D0-B8F8-E1D58403DEC7}"/>
              </a:ext>
            </a:extLst>
          </p:cNvPr>
          <p:cNvGrpSpPr/>
          <p:nvPr/>
        </p:nvGrpSpPr>
        <p:grpSpPr>
          <a:xfrm>
            <a:off x="6949970" y="88151"/>
            <a:ext cx="2119241" cy="726104"/>
            <a:chOff x="6666967" y="2502699"/>
            <a:chExt cx="2119241" cy="726104"/>
          </a:xfrm>
        </p:grpSpPr>
        <p:sp>
          <p:nvSpPr>
            <p:cNvPr id="16" name="Rectangle: Rounded Corners 15">
              <a:extLst>
                <a:ext uri="{FF2B5EF4-FFF2-40B4-BE49-F238E27FC236}">
                  <a16:creationId xmlns:a16="http://schemas.microsoft.com/office/drawing/2014/main" id="{85AED5D5-A50A-42CD-998C-F036E9FED37D}"/>
                </a:ext>
              </a:extLst>
            </p:cNvPr>
            <p:cNvSpPr/>
            <p:nvPr/>
          </p:nvSpPr>
          <p:spPr>
            <a:xfrm>
              <a:off x="6666967" y="2556623"/>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Increase in water consumption</a:t>
              </a:r>
            </a:p>
          </p:txBody>
        </p:sp>
        <p:grpSp>
          <p:nvGrpSpPr>
            <p:cNvPr id="17" name="Group 16">
              <a:extLst>
                <a:ext uri="{FF2B5EF4-FFF2-40B4-BE49-F238E27FC236}">
                  <a16:creationId xmlns:a16="http://schemas.microsoft.com/office/drawing/2014/main" id="{4380C586-C673-40EA-A521-B2155EB78F9D}"/>
                </a:ext>
              </a:extLst>
            </p:cNvPr>
            <p:cNvGrpSpPr/>
            <p:nvPr/>
          </p:nvGrpSpPr>
          <p:grpSpPr>
            <a:xfrm>
              <a:off x="8458831" y="2502699"/>
              <a:ext cx="327377" cy="461665"/>
              <a:chOff x="5490529" y="938067"/>
              <a:chExt cx="317146" cy="461665"/>
            </a:xfrm>
          </p:grpSpPr>
          <p:sp>
            <p:nvSpPr>
              <p:cNvPr id="18" name="Rectangle 17">
                <a:extLst>
                  <a:ext uri="{FF2B5EF4-FFF2-40B4-BE49-F238E27FC236}">
                    <a16:creationId xmlns:a16="http://schemas.microsoft.com/office/drawing/2014/main" id="{B15D0331-0267-4B99-900A-288BF5227047}"/>
                  </a:ext>
                </a:extLst>
              </p:cNvPr>
              <p:cNvSpPr/>
              <p:nvPr/>
            </p:nvSpPr>
            <p:spPr>
              <a:xfrm>
                <a:off x="5528875" y="1055077"/>
                <a:ext cx="278800" cy="248116"/>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TextBox 18">
                <a:extLst>
                  <a:ext uri="{FF2B5EF4-FFF2-40B4-BE49-F238E27FC236}">
                    <a16:creationId xmlns:a16="http://schemas.microsoft.com/office/drawing/2014/main" id="{ADEAA951-98D2-44DC-A0C5-165D0F8946A1}"/>
                  </a:ext>
                </a:extLst>
              </p:cNvPr>
              <p:cNvSpPr txBox="1"/>
              <p:nvPr/>
            </p:nvSpPr>
            <p:spPr>
              <a:xfrm>
                <a:off x="5490529" y="938067"/>
                <a:ext cx="278799" cy="461665"/>
              </a:xfrm>
              <a:prstGeom prst="rect">
                <a:avLst/>
              </a:prstGeom>
              <a:noFill/>
            </p:spPr>
            <p:txBody>
              <a:bodyPr wrap="square" rtlCol="0">
                <a:spAutoFit/>
              </a:bodyPr>
              <a:lstStyle/>
              <a:p>
                <a:r>
                  <a:rPr lang="en-US" sz="2400" dirty="0">
                    <a:solidFill>
                      <a:schemeClr val="bg1"/>
                    </a:solidFill>
                  </a:rPr>
                  <a:t>~</a:t>
                </a:r>
              </a:p>
            </p:txBody>
          </p:sp>
        </p:grpSp>
      </p:grpSp>
      <p:sp>
        <p:nvSpPr>
          <p:cNvPr id="20" name="TextBox 19">
            <a:extLst>
              <a:ext uri="{FF2B5EF4-FFF2-40B4-BE49-F238E27FC236}">
                <a16:creationId xmlns:a16="http://schemas.microsoft.com/office/drawing/2014/main" id="{D6F18D62-1D79-448A-B7A0-3802D37FD212}"/>
              </a:ext>
            </a:extLst>
          </p:cNvPr>
          <p:cNvSpPr txBox="1"/>
          <p:nvPr/>
        </p:nvSpPr>
        <p:spPr>
          <a:xfrm>
            <a:off x="4220151" y="5342708"/>
            <a:ext cx="4849060" cy="261610"/>
          </a:xfrm>
          <a:prstGeom prst="rect">
            <a:avLst/>
          </a:prstGeom>
          <a:noFill/>
        </p:spPr>
        <p:txBody>
          <a:bodyPr wrap="square" rtlCol="0">
            <a:spAutoFit/>
          </a:bodyPr>
          <a:lstStyle/>
          <a:p>
            <a:r>
              <a:rPr lang="en-US" sz="1100" i="1" dirty="0"/>
              <a:t>(Descriptive data: median daily per capita water consumption)</a:t>
            </a:r>
          </a:p>
        </p:txBody>
      </p:sp>
    </p:spTree>
    <p:extLst>
      <p:ext uri="{BB962C8B-B14F-4D97-AF65-F5344CB8AC3E}">
        <p14:creationId xmlns:p14="http://schemas.microsoft.com/office/powerpoint/2010/main" val="1173789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27DF592-719E-4DF3-8BA5-F0582268F04D}"/>
              </a:ext>
            </a:extLst>
          </p:cNvPr>
          <p:cNvSpPr/>
          <p:nvPr/>
        </p:nvSpPr>
        <p:spPr>
          <a:xfrm>
            <a:off x="3900189" y="5069942"/>
            <a:ext cx="1006789" cy="56131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049880-8466-4B89-97B2-0B016C575E90}"/>
              </a:ext>
            </a:extLst>
          </p:cNvPr>
          <p:cNvSpPr>
            <a:spLocks noGrp="1"/>
          </p:cNvSpPr>
          <p:nvPr>
            <p:ph type="title"/>
          </p:nvPr>
        </p:nvSpPr>
        <p:spPr/>
        <p:txBody>
          <a:bodyPr>
            <a:normAutofit fontScale="90000"/>
          </a:bodyPr>
          <a:lstStyle/>
          <a:p>
            <a:r>
              <a:rPr lang="en-US" dirty="0"/>
              <a:t>Findings: </a:t>
            </a:r>
            <a:br>
              <a:rPr lang="en-US" dirty="0"/>
            </a:br>
            <a:r>
              <a:rPr lang="en-US" b="1" dirty="0"/>
              <a:t>Water expenditures</a:t>
            </a:r>
          </a:p>
        </p:txBody>
      </p:sp>
      <p:sp>
        <p:nvSpPr>
          <p:cNvPr id="7" name="Rectangle 6">
            <a:extLst>
              <a:ext uri="{FF2B5EF4-FFF2-40B4-BE49-F238E27FC236}">
                <a16:creationId xmlns:a16="http://schemas.microsoft.com/office/drawing/2014/main" id="{D9227503-7C38-411E-ACA5-3FFFEDD98923}"/>
              </a:ext>
            </a:extLst>
          </p:cNvPr>
          <p:cNvSpPr/>
          <p:nvPr/>
        </p:nvSpPr>
        <p:spPr>
          <a:xfrm>
            <a:off x="292714" y="1686487"/>
            <a:ext cx="3116580" cy="3539430"/>
          </a:xfrm>
          <a:prstGeom prst="rect">
            <a:avLst/>
          </a:prstGeom>
        </p:spPr>
        <p:txBody>
          <a:bodyPr wrap="square">
            <a:spAutoFit/>
          </a:bodyPr>
          <a:lstStyle/>
          <a:p>
            <a:pPr marL="285750" indent="-285750">
              <a:buFont typeface="Arial" panose="020B0604020202020204" pitchFamily="34" charset="0"/>
              <a:buChar char="•"/>
            </a:pPr>
            <a:r>
              <a:rPr lang="en-US" sz="1400" i="1" dirty="0"/>
              <a:t>Supply</a:t>
            </a:r>
            <a:r>
              <a:rPr lang="en-US" sz="1400" dirty="0"/>
              <a:t> improvements not associated with changes in water expenditures, holding all else constant. </a:t>
            </a:r>
          </a:p>
          <a:p>
            <a:pPr marL="285750" indent="-285750">
              <a:buFont typeface="Arial" panose="020B0604020202020204" pitchFamily="34" charset="0"/>
              <a:buChar char="•"/>
            </a:pPr>
            <a:r>
              <a:rPr lang="en-US" sz="1400" dirty="0"/>
              <a:t>Net, slight reduction in reported expenditures during study.</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Rainy season:</a:t>
            </a:r>
            <a:r>
              <a:rPr lang="en-US" sz="1400" i="1" dirty="0"/>
              <a:t> improved access (new connection) </a:t>
            </a:r>
            <a:r>
              <a:rPr lang="en-US" sz="1400" dirty="0"/>
              <a:t>associated with significant increase in </a:t>
            </a:r>
            <a:r>
              <a:rPr lang="en-US" sz="1400" i="1" dirty="0"/>
              <a:t>total</a:t>
            </a:r>
            <a:r>
              <a:rPr lang="en-US" sz="1400" dirty="0"/>
              <a:t> expenditures, but decrease from sources other than own tap.</a:t>
            </a:r>
            <a:endParaRPr lang="en-US" sz="1400" i="1" dirty="0"/>
          </a:p>
          <a:p>
            <a:pPr marL="285750" indent="-285750">
              <a:buFont typeface="Arial" panose="020B0604020202020204" pitchFamily="34" charset="0"/>
              <a:buChar char="•"/>
            </a:pPr>
            <a:r>
              <a:rPr lang="en-US" sz="1400" dirty="0"/>
              <a:t>Dry season: no significant effect (more cons. w/ no significant change in exp.)</a:t>
            </a:r>
          </a:p>
          <a:p>
            <a:endParaRPr lang="en-US" sz="1400" dirty="0">
              <a:latin typeface="Arial" panose="020B0604020202020204" pitchFamily="34" charset="0"/>
              <a:ea typeface="Arial" panose="020B0604020202020204" pitchFamily="34" charset="0"/>
              <a:cs typeface="Times New Roman" panose="02020603050405020304" pitchFamily="18" charset="0"/>
            </a:endParaRPr>
          </a:p>
        </p:txBody>
      </p:sp>
      <p:grpSp>
        <p:nvGrpSpPr>
          <p:cNvPr id="6" name="Group 5">
            <a:extLst>
              <a:ext uri="{FF2B5EF4-FFF2-40B4-BE49-F238E27FC236}">
                <a16:creationId xmlns:a16="http://schemas.microsoft.com/office/drawing/2014/main" id="{139E0B6A-BDD3-4F0A-A72D-7E331F047032}"/>
              </a:ext>
            </a:extLst>
          </p:cNvPr>
          <p:cNvGrpSpPr/>
          <p:nvPr/>
        </p:nvGrpSpPr>
        <p:grpSpPr>
          <a:xfrm>
            <a:off x="3723586" y="1454173"/>
            <a:ext cx="5037655" cy="3896426"/>
            <a:chOff x="1524342" y="551088"/>
            <a:chExt cx="5963880" cy="4612824"/>
          </a:xfrm>
        </p:grpSpPr>
        <p:graphicFrame>
          <p:nvGraphicFramePr>
            <p:cNvPr id="8" name="Chart 7">
              <a:extLst>
                <a:ext uri="{FF2B5EF4-FFF2-40B4-BE49-F238E27FC236}">
                  <a16:creationId xmlns:a16="http://schemas.microsoft.com/office/drawing/2014/main" id="{99B0E1BA-CC46-4516-A514-5C692E82842D}"/>
                </a:ext>
              </a:extLst>
            </p:cNvPr>
            <p:cNvGraphicFramePr>
              <a:graphicFrameLocks/>
            </p:cNvGraphicFramePr>
            <p:nvPr>
              <p:extLst>
                <p:ext uri="{D42A27DB-BD31-4B8C-83A1-F6EECF244321}">
                  <p14:modId xmlns:p14="http://schemas.microsoft.com/office/powerpoint/2010/main" val="2126548640"/>
                </p:ext>
              </p:extLst>
            </p:nvPr>
          </p:nvGraphicFramePr>
          <p:xfrm>
            <a:off x="1524342" y="551088"/>
            <a:ext cx="2130965" cy="46128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10339699-EC4B-4E72-BFCD-F83BA5A6AACA}"/>
                </a:ext>
              </a:extLst>
            </p:cNvPr>
            <p:cNvGraphicFramePr>
              <a:graphicFrameLocks/>
            </p:cNvGraphicFramePr>
            <p:nvPr>
              <p:extLst>
                <p:ext uri="{D42A27DB-BD31-4B8C-83A1-F6EECF244321}">
                  <p14:modId xmlns:p14="http://schemas.microsoft.com/office/powerpoint/2010/main" val="633208926"/>
                </p:ext>
              </p:extLst>
            </p:nvPr>
          </p:nvGraphicFramePr>
          <p:xfrm>
            <a:off x="3600891" y="551089"/>
            <a:ext cx="2054859" cy="46128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DB57C764-67C0-409C-BCB1-7CB7C8CF6990}"/>
                </a:ext>
              </a:extLst>
            </p:cNvPr>
            <p:cNvGraphicFramePr>
              <a:graphicFrameLocks/>
            </p:cNvGraphicFramePr>
            <p:nvPr>
              <p:extLst>
                <p:ext uri="{D42A27DB-BD31-4B8C-83A1-F6EECF244321}">
                  <p14:modId xmlns:p14="http://schemas.microsoft.com/office/powerpoint/2010/main" val="2596461584"/>
                </p:ext>
              </p:extLst>
            </p:nvPr>
          </p:nvGraphicFramePr>
          <p:xfrm>
            <a:off x="5496256" y="633753"/>
            <a:ext cx="1991966" cy="4471639"/>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15" name="Group 14">
            <a:extLst>
              <a:ext uri="{FF2B5EF4-FFF2-40B4-BE49-F238E27FC236}">
                <a16:creationId xmlns:a16="http://schemas.microsoft.com/office/drawing/2014/main" id="{2277FEF9-59C4-4874-A653-E9C815854277}"/>
              </a:ext>
            </a:extLst>
          </p:cNvPr>
          <p:cNvGrpSpPr/>
          <p:nvPr/>
        </p:nvGrpSpPr>
        <p:grpSpPr>
          <a:xfrm>
            <a:off x="6949970" y="88151"/>
            <a:ext cx="2119241" cy="726104"/>
            <a:chOff x="6666967" y="2502699"/>
            <a:chExt cx="2119241" cy="726104"/>
          </a:xfrm>
        </p:grpSpPr>
        <p:sp>
          <p:nvSpPr>
            <p:cNvPr id="16" name="Rectangle: Rounded Corners 15">
              <a:extLst>
                <a:ext uri="{FF2B5EF4-FFF2-40B4-BE49-F238E27FC236}">
                  <a16:creationId xmlns:a16="http://schemas.microsoft.com/office/drawing/2014/main" id="{0183B376-A940-474C-BDAF-6773874009F3}"/>
                </a:ext>
              </a:extLst>
            </p:cNvPr>
            <p:cNvSpPr/>
            <p:nvPr/>
          </p:nvSpPr>
          <p:spPr>
            <a:xfrm>
              <a:off x="6666967" y="2556623"/>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Changes in water expenditures</a:t>
              </a:r>
            </a:p>
          </p:txBody>
        </p:sp>
        <p:grpSp>
          <p:nvGrpSpPr>
            <p:cNvPr id="17" name="Group 16">
              <a:extLst>
                <a:ext uri="{FF2B5EF4-FFF2-40B4-BE49-F238E27FC236}">
                  <a16:creationId xmlns:a16="http://schemas.microsoft.com/office/drawing/2014/main" id="{AB6D59BD-1893-4AF2-85E8-FC9966D7EE1C}"/>
                </a:ext>
              </a:extLst>
            </p:cNvPr>
            <p:cNvGrpSpPr/>
            <p:nvPr/>
          </p:nvGrpSpPr>
          <p:grpSpPr>
            <a:xfrm>
              <a:off x="8458831" y="2502699"/>
              <a:ext cx="327377" cy="461665"/>
              <a:chOff x="5490529" y="938067"/>
              <a:chExt cx="317146" cy="461665"/>
            </a:xfrm>
          </p:grpSpPr>
          <p:sp>
            <p:nvSpPr>
              <p:cNvPr id="18" name="Rectangle 17">
                <a:extLst>
                  <a:ext uri="{FF2B5EF4-FFF2-40B4-BE49-F238E27FC236}">
                    <a16:creationId xmlns:a16="http://schemas.microsoft.com/office/drawing/2014/main" id="{322605A2-F2AB-468F-9CA6-9AE868DE1550}"/>
                  </a:ext>
                </a:extLst>
              </p:cNvPr>
              <p:cNvSpPr/>
              <p:nvPr/>
            </p:nvSpPr>
            <p:spPr>
              <a:xfrm>
                <a:off x="5528875" y="1055077"/>
                <a:ext cx="278800" cy="248116"/>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TextBox 18">
                <a:extLst>
                  <a:ext uri="{FF2B5EF4-FFF2-40B4-BE49-F238E27FC236}">
                    <a16:creationId xmlns:a16="http://schemas.microsoft.com/office/drawing/2014/main" id="{30875E86-BDD9-4E92-9E54-CF180FEBCA34}"/>
                  </a:ext>
                </a:extLst>
              </p:cNvPr>
              <p:cNvSpPr txBox="1"/>
              <p:nvPr/>
            </p:nvSpPr>
            <p:spPr>
              <a:xfrm>
                <a:off x="5490529" y="938067"/>
                <a:ext cx="278799" cy="461665"/>
              </a:xfrm>
              <a:prstGeom prst="rect">
                <a:avLst/>
              </a:prstGeom>
              <a:noFill/>
            </p:spPr>
            <p:txBody>
              <a:bodyPr wrap="square" rtlCol="0">
                <a:spAutoFit/>
              </a:bodyPr>
              <a:lstStyle/>
              <a:p>
                <a:r>
                  <a:rPr lang="en-US" sz="2400" dirty="0">
                    <a:solidFill>
                      <a:schemeClr val="bg1"/>
                    </a:solidFill>
                  </a:rPr>
                  <a:t>~</a:t>
                </a:r>
              </a:p>
            </p:txBody>
          </p:sp>
        </p:grpSp>
      </p:grpSp>
      <p:sp>
        <p:nvSpPr>
          <p:cNvPr id="3" name="TextBox 2">
            <a:extLst>
              <a:ext uri="{FF2B5EF4-FFF2-40B4-BE49-F238E27FC236}">
                <a16:creationId xmlns:a16="http://schemas.microsoft.com/office/drawing/2014/main" id="{71EC13E9-370F-4C62-A21A-D08A4EE97E81}"/>
              </a:ext>
            </a:extLst>
          </p:cNvPr>
          <p:cNvSpPr txBox="1"/>
          <p:nvPr/>
        </p:nvSpPr>
        <p:spPr>
          <a:xfrm>
            <a:off x="4479344" y="5336817"/>
            <a:ext cx="4427366" cy="261610"/>
          </a:xfrm>
          <a:prstGeom prst="rect">
            <a:avLst/>
          </a:prstGeom>
          <a:noFill/>
        </p:spPr>
        <p:txBody>
          <a:bodyPr wrap="square" rtlCol="0">
            <a:spAutoFit/>
          </a:bodyPr>
          <a:lstStyle/>
          <a:p>
            <a:r>
              <a:rPr lang="en-US" sz="1100" i="1" dirty="0"/>
              <a:t>(Descriptive data: median water expenditures, 2017 TSH)</a:t>
            </a:r>
          </a:p>
        </p:txBody>
      </p:sp>
      <p:pic>
        <p:nvPicPr>
          <p:cNvPr id="20" name="Picture 19">
            <a:extLst>
              <a:ext uri="{FF2B5EF4-FFF2-40B4-BE49-F238E27FC236}">
                <a16:creationId xmlns:a16="http://schemas.microsoft.com/office/drawing/2014/main" id="{89045E08-1281-49D7-B3C9-A3739F206593}"/>
              </a:ext>
            </a:extLst>
          </p:cNvPr>
          <p:cNvPicPr>
            <a:picLocks noChangeAspect="1"/>
          </p:cNvPicPr>
          <p:nvPr/>
        </p:nvPicPr>
        <p:blipFill>
          <a:blip r:embed="rId6"/>
          <a:stretch>
            <a:fillRect/>
          </a:stretch>
        </p:blipFill>
        <p:spPr>
          <a:xfrm>
            <a:off x="6438986" y="1872036"/>
            <a:ext cx="1857375" cy="733425"/>
          </a:xfrm>
          <a:prstGeom prst="rect">
            <a:avLst/>
          </a:prstGeom>
        </p:spPr>
      </p:pic>
    </p:spTree>
    <p:extLst>
      <p:ext uri="{BB962C8B-B14F-4D97-AF65-F5344CB8AC3E}">
        <p14:creationId xmlns:p14="http://schemas.microsoft.com/office/powerpoint/2010/main" val="3180930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49880-8466-4B89-97B2-0B016C575E90}"/>
              </a:ext>
            </a:extLst>
          </p:cNvPr>
          <p:cNvSpPr>
            <a:spLocks noGrp="1"/>
          </p:cNvSpPr>
          <p:nvPr>
            <p:ph type="title"/>
          </p:nvPr>
        </p:nvSpPr>
        <p:spPr/>
        <p:txBody>
          <a:bodyPr>
            <a:noAutofit/>
          </a:bodyPr>
          <a:lstStyle/>
          <a:p>
            <a:r>
              <a:rPr lang="en-US" sz="2700" dirty="0">
                <a:cs typeface="Arial"/>
              </a:rPr>
              <a:t>Findings: </a:t>
            </a:r>
            <a:r>
              <a:rPr lang="en-US" sz="2700" b="1" dirty="0">
                <a:cs typeface="Arial"/>
              </a:rPr>
              <a:t>Time spent fetching water</a:t>
            </a:r>
            <a:endParaRPr lang="en-US" sz="2700" dirty="0"/>
          </a:p>
        </p:txBody>
      </p:sp>
      <p:sp>
        <p:nvSpPr>
          <p:cNvPr id="5" name="Rectangle: Rounded Corners 4">
            <a:extLst>
              <a:ext uri="{FF2B5EF4-FFF2-40B4-BE49-F238E27FC236}">
                <a16:creationId xmlns:a16="http://schemas.microsoft.com/office/drawing/2014/main" id="{5A2FA7B1-6E75-45FF-9799-B3AF0D7A0906}"/>
              </a:ext>
            </a:extLst>
          </p:cNvPr>
          <p:cNvSpPr/>
          <p:nvPr/>
        </p:nvSpPr>
        <p:spPr>
          <a:xfrm>
            <a:off x="4836420" y="1686488"/>
            <a:ext cx="3747407" cy="2597188"/>
          </a:xfrm>
          <a:prstGeom prst="round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0" anchor="t"/>
          <a:lstStyle/>
          <a:p>
            <a:r>
              <a:rPr lang="en-US" sz="1500" i="1" dirty="0"/>
              <a:t>Qual: </a:t>
            </a:r>
          </a:p>
          <a:p>
            <a:r>
              <a:rPr lang="en-US" sz="500" dirty="0"/>
              <a:t> </a:t>
            </a:r>
          </a:p>
          <a:p>
            <a:pPr marL="285750" indent="-285750">
              <a:buFont typeface="Arial" panose="020B0604020202020204" pitchFamily="34" charset="0"/>
              <a:buChar char="•"/>
            </a:pPr>
            <a:r>
              <a:rPr lang="en-US" sz="1500" dirty="0"/>
              <a:t>Time savings benefits women and children specifically, able to engage in productive activities (work and school) or other desired activities</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Reduced time for unconnected households as well, suggesting positive spillover</a:t>
            </a:r>
          </a:p>
        </p:txBody>
      </p:sp>
      <p:sp>
        <p:nvSpPr>
          <p:cNvPr id="6" name="Rectangle 5">
            <a:extLst>
              <a:ext uri="{FF2B5EF4-FFF2-40B4-BE49-F238E27FC236}">
                <a16:creationId xmlns:a16="http://schemas.microsoft.com/office/drawing/2014/main" id="{F9D549D8-35C5-419A-9529-1802676D2966}"/>
              </a:ext>
            </a:extLst>
          </p:cNvPr>
          <p:cNvSpPr/>
          <p:nvPr/>
        </p:nvSpPr>
        <p:spPr>
          <a:xfrm>
            <a:off x="292713" y="1686487"/>
            <a:ext cx="4345189" cy="3046988"/>
          </a:xfrm>
          <a:prstGeom prst="rect">
            <a:avLst/>
          </a:prstGeom>
        </p:spPr>
        <p:txBody>
          <a:bodyPr wrap="square">
            <a:spAutoFit/>
          </a:bodyPr>
          <a:lstStyle/>
          <a:p>
            <a:pPr marL="285750" indent="-285750">
              <a:buFont typeface="Arial" panose="020B0604020202020204" pitchFamily="34" charset="0"/>
              <a:buChar char="•"/>
            </a:pPr>
            <a:r>
              <a:rPr lang="en-US" sz="1600" dirty="0"/>
              <a:t>Supply improvements not associated with statistically significant reduction of about 1.5 hours per week</a:t>
            </a:r>
            <a:br>
              <a:rPr lang="en-US" sz="1600" dirty="0"/>
            </a:br>
            <a:endParaRPr lang="en-US" sz="1600" dirty="0"/>
          </a:p>
          <a:p>
            <a:pPr marL="285750" indent="-285750">
              <a:buFont typeface="Arial" panose="020B0604020202020204" pitchFamily="34" charset="0"/>
              <a:buChar char="•"/>
            </a:pPr>
            <a:r>
              <a:rPr lang="en-US" sz="1600" dirty="0">
                <a:latin typeface="Arial" panose="020B0604020202020204" pitchFamily="34" charset="0"/>
                <a:ea typeface="Arial" panose="020B0604020202020204" pitchFamily="34" charset="0"/>
                <a:cs typeface="Times New Roman" panose="02020603050405020304" pitchFamily="18" charset="0"/>
              </a:rPr>
              <a:t>Improved access associated with statistically significant reduction of about 2 hours per week</a:t>
            </a:r>
            <a:br>
              <a:rPr lang="en-US" sz="1600" dirty="0">
                <a:latin typeface="Arial" panose="020B0604020202020204" pitchFamily="34" charset="0"/>
                <a:ea typeface="Arial" panose="020B0604020202020204" pitchFamily="34" charset="0"/>
                <a:cs typeface="Times New Roman" panose="02020603050405020304" pitchFamily="18" charset="0"/>
              </a:rPr>
            </a:br>
            <a:endParaRPr lang="en-US" sz="1600" dirty="0">
              <a:latin typeface="Arial" panose="020B0604020202020204" pitchFamily="34" charset="0"/>
              <a:cs typeface="Times New Roman" panose="02020603050405020304" pitchFamily="18" charset="0"/>
            </a:endParaRPr>
          </a:p>
          <a:p>
            <a:pPr marL="285750" indent="-285750">
              <a:buFont typeface="Arial" panose="020B0604020202020204" pitchFamily="34" charset="0"/>
              <a:buChar char="•"/>
            </a:pPr>
            <a:r>
              <a:rPr lang="en-US" sz="1600" dirty="0">
                <a:latin typeface="Arial" panose="020B0604020202020204" pitchFamily="34" charset="0"/>
                <a:cs typeface="Times New Roman" panose="02020603050405020304" pitchFamily="18" charset="0"/>
              </a:rPr>
              <a:t>In both cases, smaller (though still significant) reductions in the rainy season, reportedly due to households’ use of other sources. </a:t>
            </a:r>
          </a:p>
        </p:txBody>
      </p:sp>
      <p:grpSp>
        <p:nvGrpSpPr>
          <p:cNvPr id="7" name="Group 6">
            <a:extLst>
              <a:ext uri="{FF2B5EF4-FFF2-40B4-BE49-F238E27FC236}">
                <a16:creationId xmlns:a16="http://schemas.microsoft.com/office/drawing/2014/main" id="{C6AAA981-8BB4-4C97-9490-4EE59AA1EB25}"/>
              </a:ext>
            </a:extLst>
          </p:cNvPr>
          <p:cNvGrpSpPr/>
          <p:nvPr/>
        </p:nvGrpSpPr>
        <p:grpSpPr>
          <a:xfrm>
            <a:off x="6971768" y="91416"/>
            <a:ext cx="2091995" cy="721016"/>
            <a:chOff x="6666968" y="4086767"/>
            <a:chExt cx="2091995" cy="721016"/>
          </a:xfrm>
        </p:grpSpPr>
        <p:sp>
          <p:nvSpPr>
            <p:cNvPr id="8" name="Rectangle: Rounded Corners 7">
              <a:extLst>
                <a:ext uri="{FF2B5EF4-FFF2-40B4-BE49-F238E27FC236}">
                  <a16:creationId xmlns:a16="http://schemas.microsoft.com/office/drawing/2014/main" id="{FC0F1E0D-C4F7-46D1-9BDB-570A97D7A94B}"/>
                </a:ext>
              </a:extLst>
            </p:cNvPr>
            <p:cNvSpPr/>
            <p:nvPr/>
          </p:nvSpPr>
          <p:spPr>
            <a:xfrm>
              <a:off x="6666968" y="4135603"/>
              <a:ext cx="1779102"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Reduce time fetching water</a:t>
              </a:r>
            </a:p>
          </p:txBody>
        </p:sp>
        <p:sp>
          <p:nvSpPr>
            <p:cNvPr id="9" name="TextBox 8">
              <a:extLst>
                <a:ext uri="{FF2B5EF4-FFF2-40B4-BE49-F238E27FC236}">
                  <a16:creationId xmlns:a16="http://schemas.microsoft.com/office/drawing/2014/main" id="{24BC64A7-784F-4BDE-8221-0DAC6E2A10E6}"/>
                </a:ext>
              </a:extLst>
            </p:cNvPr>
            <p:cNvSpPr txBox="1"/>
            <p:nvPr/>
          </p:nvSpPr>
          <p:spPr>
            <a:xfrm>
              <a:off x="8371784" y="4086767"/>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spTree>
    <p:extLst>
      <p:ext uri="{BB962C8B-B14F-4D97-AF65-F5344CB8AC3E}">
        <p14:creationId xmlns:p14="http://schemas.microsoft.com/office/powerpoint/2010/main" val="2344049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65C741-4FDE-4950-AE4E-A8EFFBF5D255}"/>
              </a:ext>
            </a:extLst>
          </p:cNvPr>
          <p:cNvSpPr/>
          <p:nvPr/>
        </p:nvSpPr>
        <p:spPr>
          <a:xfrm>
            <a:off x="3764692" y="4761470"/>
            <a:ext cx="1103870" cy="93705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18982C-4C8E-47EF-88B7-EC10F2F21939}"/>
              </a:ext>
            </a:extLst>
          </p:cNvPr>
          <p:cNvSpPr>
            <a:spLocks noGrp="1"/>
          </p:cNvSpPr>
          <p:nvPr>
            <p:ph type="title"/>
          </p:nvPr>
        </p:nvSpPr>
        <p:spPr/>
        <p:txBody>
          <a:bodyPr>
            <a:normAutofit/>
          </a:bodyPr>
          <a:lstStyle/>
          <a:p>
            <a:r>
              <a:rPr lang="en-US" dirty="0"/>
              <a:t>Findings: </a:t>
            </a:r>
            <a:r>
              <a:rPr lang="en-US" b="1" dirty="0"/>
              <a:t>Sustainability</a:t>
            </a:r>
            <a:endParaRPr lang="en-US" dirty="0"/>
          </a:p>
        </p:txBody>
      </p:sp>
      <p:sp>
        <p:nvSpPr>
          <p:cNvPr id="3" name="Content Placeholder 2">
            <a:extLst>
              <a:ext uri="{FF2B5EF4-FFF2-40B4-BE49-F238E27FC236}">
                <a16:creationId xmlns:a16="http://schemas.microsoft.com/office/drawing/2014/main" id="{6DD9B81E-2768-4363-8957-CA72E10B3A6F}"/>
              </a:ext>
            </a:extLst>
          </p:cNvPr>
          <p:cNvSpPr>
            <a:spLocks noGrp="1"/>
          </p:cNvSpPr>
          <p:nvPr>
            <p:ph idx="1"/>
          </p:nvPr>
        </p:nvSpPr>
        <p:spPr>
          <a:xfrm>
            <a:off x="259080" y="1485899"/>
            <a:ext cx="8168640" cy="1771297"/>
          </a:xfrm>
        </p:spPr>
        <p:txBody>
          <a:bodyPr>
            <a:normAutofit/>
          </a:bodyPr>
          <a:lstStyle/>
          <a:p>
            <a:r>
              <a:rPr lang="en-US" sz="1800" dirty="0"/>
              <a:t>DAWASCO is in a stronger financial position compared to the past, taking steps to improve operational efficiency, expanding network, and improving cost recovery</a:t>
            </a:r>
          </a:p>
          <a:p>
            <a:endParaRPr lang="en-US" sz="1800" dirty="0"/>
          </a:p>
          <a:p>
            <a:endParaRPr lang="en-US" sz="1800" dirty="0"/>
          </a:p>
        </p:txBody>
      </p:sp>
      <p:pic>
        <p:nvPicPr>
          <p:cNvPr id="4" name="Picture 3">
            <a:extLst>
              <a:ext uri="{FF2B5EF4-FFF2-40B4-BE49-F238E27FC236}">
                <a16:creationId xmlns:a16="http://schemas.microsoft.com/office/drawing/2014/main" id="{FB1EB4AB-8BB6-42EB-9826-DE0B9C4DFEB5}"/>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526398" y="2550808"/>
            <a:ext cx="7970520" cy="2919112"/>
          </a:xfrm>
          <a:prstGeom prst="rect">
            <a:avLst/>
          </a:prstGeom>
          <a:noFill/>
          <a:ln>
            <a:solidFill>
              <a:schemeClr val="accent3">
                <a:lumMod val="75000"/>
              </a:schemeClr>
            </a:solidFill>
          </a:ln>
        </p:spPr>
      </p:pic>
    </p:spTree>
    <p:extLst>
      <p:ext uri="{BB962C8B-B14F-4D97-AF65-F5344CB8AC3E}">
        <p14:creationId xmlns:p14="http://schemas.microsoft.com/office/powerpoint/2010/main" val="2324008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7624-EFEB-4E46-9ED4-9CE290469CAA}"/>
              </a:ext>
            </a:extLst>
          </p:cNvPr>
          <p:cNvSpPr>
            <a:spLocks noGrp="1"/>
          </p:cNvSpPr>
          <p:nvPr>
            <p:ph type="title"/>
          </p:nvPr>
        </p:nvSpPr>
        <p:spPr/>
        <p:txBody>
          <a:bodyPr/>
          <a:lstStyle/>
          <a:p>
            <a:r>
              <a:rPr lang="en-US"/>
              <a:t>Conclusions</a:t>
            </a:r>
          </a:p>
        </p:txBody>
      </p:sp>
      <p:sp>
        <p:nvSpPr>
          <p:cNvPr id="3" name="Content Placeholder 2">
            <a:extLst>
              <a:ext uri="{FF2B5EF4-FFF2-40B4-BE49-F238E27FC236}">
                <a16:creationId xmlns:a16="http://schemas.microsoft.com/office/drawing/2014/main" id="{86DA8C58-DD95-4590-8E9D-3EA837C3AAC9}"/>
              </a:ext>
            </a:extLst>
          </p:cNvPr>
          <p:cNvSpPr>
            <a:spLocks noGrp="1"/>
          </p:cNvSpPr>
          <p:nvPr>
            <p:ph idx="1"/>
          </p:nvPr>
        </p:nvSpPr>
        <p:spPr>
          <a:xfrm>
            <a:off x="457200" y="1655805"/>
            <a:ext cx="8134865" cy="3449331"/>
          </a:xfrm>
        </p:spPr>
        <p:txBody>
          <a:bodyPr>
            <a:normAutofit/>
          </a:bodyPr>
          <a:lstStyle/>
          <a:p>
            <a:r>
              <a:rPr lang="en-US" sz="1800" dirty="0"/>
              <a:t>Substantial improvements in supply and access have had </a:t>
            </a:r>
            <a:r>
              <a:rPr lang="en-US" sz="1800" b="1" dirty="0">
                <a:solidFill>
                  <a:schemeClr val="accent2"/>
                </a:solidFill>
              </a:rPr>
              <a:t>positive and measurable impacts </a:t>
            </a:r>
            <a:r>
              <a:rPr lang="en-US" sz="1800" dirty="0"/>
              <a:t>on households living in areas supplied by Lower Ruvu WTP. Collectively, these changes are expected to lead to longer-term, positive economic impacts on households in Dar es Salaam. </a:t>
            </a:r>
          </a:p>
          <a:p>
            <a:endParaRPr lang="en-US" sz="1800" dirty="0"/>
          </a:p>
          <a:p>
            <a:r>
              <a:rPr lang="en-US" sz="1800" dirty="0"/>
              <a:t>Provided DAWASCO continues initiatives to strengthen its financial position and operational challenges are resolved at the Lower Ruvu WTP, it is likely that the observed impacts can be sustained, at least in the medium-term. </a:t>
            </a:r>
          </a:p>
        </p:txBody>
      </p:sp>
    </p:spTree>
    <p:extLst>
      <p:ext uri="{BB962C8B-B14F-4D97-AF65-F5344CB8AC3E}">
        <p14:creationId xmlns:p14="http://schemas.microsoft.com/office/powerpoint/2010/main" val="1700544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471" y="772647"/>
            <a:ext cx="4341094" cy="4082472"/>
          </a:xfrm>
        </p:spPr>
        <p:txBody>
          <a:bodyPr>
            <a:noAutofit/>
          </a:bodyPr>
          <a:lstStyle/>
          <a:p>
            <a:pPr>
              <a:lnSpc>
                <a:spcPct val="114000"/>
              </a:lnSpc>
            </a:pPr>
            <a:r>
              <a:rPr lang="en-US" sz="2600" dirty="0"/>
              <a:t>Measuring the impact of a large-scale urban water infrastructure investment in </a:t>
            </a:r>
            <a:br>
              <a:rPr lang="en-US" sz="2600" dirty="0"/>
            </a:br>
            <a:r>
              <a:rPr lang="en-US" sz="2600" dirty="0"/>
              <a:t>Dar es Salaam, Tanzania</a:t>
            </a:r>
            <a:br>
              <a:rPr lang="en-US" sz="2600" dirty="0"/>
            </a:br>
            <a:r>
              <a:rPr lang="en-US" sz="2600" dirty="0"/>
              <a:t>   </a:t>
            </a:r>
            <a:br>
              <a:rPr lang="en-US" sz="2600" dirty="0"/>
            </a:br>
            <a:r>
              <a:rPr lang="en-US" sz="2600" dirty="0"/>
              <a:t>Findings from a six-year impact evaluation</a:t>
            </a:r>
          </a:p>
        </p:txBody>
      </p:sp>
      <p:sp>
        <p:nvSpPr>
          <p:cNvPr id="3" name="TextBox 2">
            <a:extLst>
              <a:ext uri="{FF2B5EF4-FFF2-40B4-BE49-F238E27FC236}">
                <a16:creationId xmlns:a16="http://schemas.microsoft.com/office/drawing/2014/main" id="{89211596-3B7B-4F7E-9AF6-A9F8EA9B0C1C}"/>
              </a:ext>
            </a:extLst>
          </p:cNvPr>
          <p:cNvSpPr txBox="1"/>
          <p:nvPr/>
        </p:nvSpPr>
        <p:spPr>
          <a:xfrm>
            <a:off x="4387272" y="5015345"/>
            <a:ext cx="4618181" cy="646331"/>
          </a:xfrm>
          <a:prstGeom prst="rect">
            <a:avLst/>
          </a:prstGeom>
          <a:noFill/>
        </p:spPr>
        <p:txBody>
          <a:bodyPr wrap="square" rtlCol="0">
            <a:spAutoFit/>
          </a:bodyPr>
          <a:lstStyle/>
          <a:p>
            <a:r>
              <a:rPr lang="en-US" dirty="0">
                <a:solidFill>
                  <a:schemeClr val="tx1">
                    <a:lumMod val="40000"/>
                    <a:lumOff val="60000"/>
                  </a:schemeClr>
                </a:solidFill>
              </a:rPr>
              <a:t>Danae Roumis, John Feighery, Jeff Alwang, Olga Rostapshova, Carina Rosado</a:t>
            </a:r>
          </a:p>
        </p:txBody>
      </p:sp>
      <p:sp>
        <p:nvSpPr>
          <p:cNvPr id="4" name="TextBox 3">
            <a:extLst>
              <a:ext uri="{FF2B5EF4-FFF2-40B4-BE49-F238E27FC236}">
                <a16:creationId xmlns:a16="http://schemas.microsoft.com/office/drawing/2014/main" id="{D3272CD0-674C-4002-A845-96D3719887AB}"/>
              </a:ext>
            </a:extLst>
          </p:cNvPr>
          <p:cNvSpPr txBox="1"/>
          <p:nvPr/>
        </p:nvSpPr>
        <p:spPr>
          <a:xfrm rot="21064294">
            <a:off x="3452896" y="459738"/>
            <a:ext cx="3953164" cy="861774"/>
          </a:xfrm>
          <a:prstGeom prst="rect">
            <a:avLst/>
          </a:prstGeom>
          <a:noFill/>
        </p:spPr>
        <p:txBody>
          <a:bodyPr wrap="square" rtlCol="0">
            <a:spAutoFit/>
          </a:bodyPr>
          <a:lstStyle/>
          <a:p>
            <a:r>
              <a:rPr lang="en-US" sz="4900" dirty="0">
                <a:solidFill>
                  <a:schemeClr val="accent2">
                    <a:lumMod val="40000"/>
                    <a:lumOff val="60000"/>
                  </a:schemeClr>
                </a:solidFill>
                <a:latin typeface="Chiller" panose="04020404031007020602" pitchFamily="82" charset="0"/>
              </a:rPr>
              <a:t>A different beast:</a:t>
            </a:r>
          </a:p>
        </p:txBody>
      </p:sp>
    </p:spTree>
    <p:extLst>
      <p:ext uri="{BB962C8B-B14F-4D97-AF65-F5344CB8AC3E}">
        <p14:creationId xmlns:p14="http://schemas.microsoft.com/office/powerpoint/2010/main" val="773899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4CB5B-0F31-4352-B497-B6D0D488FE7F}"/>
              </a:ext>
            </a:extLst>
          </p:cNvPr>
          <p:cNvSpPr>
            <a:spLocks noGrp="1"/>
          </p:cNvSpPr>
          <p:nvPr>
            <p:ph type="title"/>
          </p:nvPr>
        </p:nvSpPr>
        <p:spPr>
          <a:xfrm>
            <a:off x="1209675" y="695591"/>
            <a:ext cx="6724650" cy="826211"/>
          </a:xfrm>
        </p:spPr>
        <p:txBody>
          <a:bodyPr>
            <a:normAutofit/>
          </a:bodyPr>
          <a:lstStyle/>
          <a:p>
            <a:r>
              <a:rPr lang="en-US" sz="4800" dirty="0">
                <a:solidFill>
                  <a:schemeClr val="accent1"/>
                </a:solidFill>
                <a:latin typeface="Chiller" panose="04020404031007020602" pitchFamily="82" charset="0"/>
              </a:rPr>
              <a:t>Not your mother’s single-arm RCT</a:t>
            </a:r>
          </a:p>
        </p:txBody>
      </p:sp>
    </p:spTree>
    <p:extLst>
      <p:ext uri="{BB962C8B-B14F-4D97-AF65-F5344CB8AC3E}">
        <p14:creationId xmlns:p14="http://schemas.microsoft.com/office/powerpoint/2010/main" val="1965353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F8ED095-05AC-4C9A-A80E-FE95A110F557}"/>
              </a:ext>
            </a:extLst>
          </p:cNvPr>
          <p:cNvSpPr/>
          <p:nvPr/>
        </p:nvSpPr>
        <p:spPr>
          <a:xfrm>
            <a:off x="3541059" y="4644327"/>
            <a:ext cx="1712258" cy="10399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84CB5B-0F31-4352-B497-B6D0D488FE7F}"/>
              </a:ext>
            </a:extLst>
          </p:cNvPr>
          <p:cNvSpPr>
            <a:spLocks noGrp="1"/>
          </p:cNvSpPr>
          <p:nvPr>
            <p:ph type="title"/>
          </p:nvPr>
        </p:nvSpPr>
        <p:spPr>
          <a:xfrm>
            <a:off x="457200" y="228866"/>
            <a:ext cx="8229600" cy="826211"/>
          </a:xfrm>
        </p:spPr>
        <p:txBody>
          <a:bodyPr>
            <a:normAutofit/>
          </a:bodyPr>
          <a:lstStyle/>
          <a:p>
            <a:r>
              <a:rPr lang="en-US" sz="3200" dirty="0"/>
              <a:t>Design</a:t>
            </a:r>
          </a:p>
        </p:txBody>
      </p:sp>
      <p:graphicFrame>
        <p:nvGraphicFramePr>
          <p:cNvPr id="5" name="Table 4">
            <a:extLst>
              <a:ext uri="{FF2B5EF4-FFF2-40B4-BE49-F238E27FC236}">
                <a16:creationId xmlns:a16="http://schemas.microsoft.com/office/drawing/2014/main" id="{FD8DAB31-4550-4B21-8640-79318B58FD2F}"/>
              </a:ext>
            </a:extLst>
          </p:cNvPr>
          <p:cNvGraphicFramePr>
            <a:graphicFrameLocks noGrp="1"/>
          </p:cNvGraphicFramePr>
          <p:nvPr>
            <p:extLst>
              <p:ext uri="{D42A27DB-BD31-4B8C-83A1-F6EECF244321}">
                <p14:modId xmlns:p14="http://schemas.microsoft.com/office/powerpoint/2010/main" val="1404735391"/>
              </p:ext>
            </p:extLst>
          </p:nvPr>
        </p:nvGraphicFramePr>
        <p:xfrm>
          <a:off x="76198" y="180398"/>
          <a:ext cx="8991602" cy="5305736"/>
        </p:xfrm>
        <a:graphic>
          <a:graphicData uri="http://schemas.openxmlformats.org/drawingml/2006/table">
            <a:tbl>
              <a:tblPr firstRow="1" bandRow="1">
                <a:tableStyleId>{073A0DAA-6AF3-43AB-8588-CEC1D06C72B9}</a:tableStyleId>
              </a:tblPr>
              <a:tblGrid>
                <a:gridCol w="4495801">
                  <a:extLst>
                    <a:ext uri="{9D8B030D-6E8A-4147-A177-3AD203B41FA5}">
                      <a16:colId xmlns:a16="http://schemas.microsoft.com/office/drawing/2014/main" val="50219687"/>
                    </a:ext>
                  </a:extLst>
                </a:gridCol>
                <a:gridCol w="4495801">
                  <a:extLst>
                    <a:ext uri="{9D8B030D-6E8A-4147-A177-3AD203B41FA5}">
                      <a16:colId xmlns:a16="http://schemas.microsoft.com/office/drawing/2014/main" val="3294096486"/>
                    </a:ext>
                  </a:extLst>
                </a:gridCol>
              </a:tblGrid>
              <a:tr h="322619">
                <a:tc>
                  <a:txBody>
                    <a:bodyPr/>
                    <a:lstStyle/>
                    <a:p>
                      <a:pPr algn="ctr"/>
                      <a:r>
                        <a:rPr lang="en-US" sz="1600" dirty="0"/>
                        <a:t>Challenges</a:t>
                      </a:r>
                    </a:p>
                  </a:txBody>
                  <a:tcPr anchor="ctr">
                    <a:solidFill>
                      <a:schemeClr val="accent3">
                        <a:lumMod val="75000"/>
                      </a:schemeClr>
                    </a:solidFill>
                  </a:tcPr>
                </a:tc>
                <a:tc>
                  <a:txBody>
                    <a:bodyPr/>
                    <a:lstStyle/>
                    <a:p>
                      <a:pPr algn="ctr"/>
                      <a:r>
                        <a:rPr lang="en-US" sz="1600" dirty="0"/>
                        <a:t>Adaptations</a:t>
                      </a:r>
                    </a:p>
                  </a:txBody>
                  <a:tcPr anchor="ctr">
                    <a:solidFill>
                      <a:schemeClr val="accent2">
                        <a:lumMod val="75000"/>
                      </a:schemeClr>
                    </a:solidFill>
                  </a:tcPr>
                </a:tc>
                <a:extLst>
                  <a:ext uri="{0D108BD9-81ED-4DB2-BD59-A6C34878D82A}">
                    <a16:rowId xmlns:a16="http://schemas.microsoft.com/office/drawing/2014/main" val="1903747750"/>
                  </a:ext>
                </a:extLst>
              </a:tr>
              <a:tr h="721860">
                <a:tc>
                  <a:txBody>
                    <a:bodyPr/>
                    <a:lstStyle/>
                    <a:p>
                      <a:r>
                        <a:rPr lang="en-US" sz="1300" b="1" dirty="0">
                          <a:solidFill>
                            <a:srgbClr val="000000"/>
                          </a:solidFill>
                        </a:rPr>
                        <a:t>Implementation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rgbClr val="000000"/>
                          </a:solidFill>
                        </a:rPr>
                        <a:t>Construction of works; transmission main</a:t>
                      </a:r>
                    </a:p>
                    <a:p>
                      <a:pPr marL="285750" indent="-285750">
                        <a:buFont typeface="Arial" panose="020B0604020202020204" pitchFamily="34" charset="0"/>
                        <a:buChar char="•"/>
                      </a:pPr>
                      <a:r>
                        <a:rPr lang="en-US" sz="1300" dirty="0">
                          <a:solidFill>
                            <a:srgbClr val="000000"/>
                          </a:solidFill>
                        </a:rPr>
                        <a:t>Contamination of comparison group</a:t>
                      </a:r>
                    </a:p>
                  </a:txBody>
                  <a:tcPr>
                    <a:solidFill>
                      <a:schemeClr val="accent3">
                        <a:lumMod val="60000"/>
                        <a:lumOff val="4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Re-designed x2, timeline extended, but 1 yr. impacts</a:t>
                      </a:r>
                    </a:p>
                    <a:p>
                      <a:pPr marL="285750" indent="-285750">
                        <a:lnSpc>
                          <a:spcPct val="114000"/>
                        </a:lnSpc>
                        <a:buFont typeface="Arial" panose="020B0604020202020204" pitchFamily="34" charset="0"/>
                        <a:buChar char="•"/>
                      </a:pPr>
                      <a:r>
                        <a:rPr lang="en-US" sz="1300" dirty="0">
                          <a:solidFill>
                            <a:srgbClr val="000000"/>
                          </a:solidFill>
                        </a:rPr>
                        <a:t>Planned ‘midline’ became updated baseline</a:t>
                      </a:r>
                    </a:p>
                    <a:p>
                      <a:pPr marL="285750" indent="-285750">
                        <a:lnSpc>
                          <a:spcPct val="114000"/>
                        </a:lnSpc>
                        <a:buFont typeface="Arial" panose="020B0604020202020204" pitchFamily="34" charset="0"/>
                        <a:buChar char="•"/>
                      </a:pPr>
                      <a:r>
                        <a:rPr lang="en-US" sz="1300" dirty="0">
                          <a:solidFill>
                            <a:srgbClr val="000000"/>
                          </a:solidFill>
                        </a:rPr>
                        <a:t>Supplemental sample (utility data, GIS analysis)</a:t>
                      </a:r>
                    </a:p>
                  </a:txBody>
                  <a:tcPr>
                    <a:solidFill>
                      <a:srgbClr val="A0BE94"/>
                    </a:solidFill>
                  </a:tcPr>
                </a:tc>
                <a:extLst>
                  <a:ext uri="{0D108BD9-81ED-4DB2-BD59-A6C34878D82A}">
                    <a16:rowId xmlns:a16="http://schemas.microsoft.com/office/drawing/2014/main" val="450989225"/>
                  </a:ext>
                </a:extLst>
              </a:tr>
              <a:tr h="850541">
                <a:tc>
                  <a:txBody>
                    <a:bodyPr/>
                    <a:lstStyle/>
                    <a:p>
                      <a:r>
                        <a:rPr lang="en-US" sz="1300" b="1" dirty="0">
                          <a:solidFill>
                            <a:srgbClr val="000000"/>
                          </a:solidFill>
                        </a:rPr>
                        <a:t>Assumptions / Theory of change</a:t>
                      </a:r>
                    </a:p>
                    <a:p>
                      <a:pPr marL="285750" indent="-285750">
                        <a:buFont typeface="Arial" panose="020B0604020202020204" pitchFamily="34" charset="0"/>
                        <a:buChar char="•"/>
                      </a:pPr>
                      <a:r>
                        <a:rPr lang="en-US" sz="1300" dirty="0">
                          <a:solidFill>
                            <a:srgbClr val="000000"/>
                          </a:solidFill>
                        </a:rPr>
                        <a:t>Intermittency </a:t>
                      </a:r>
                      <a:r>
                        <a:rPr lang="en-US" sz="1300" dirty="0">
                          <a:solidFill>
                            <a:srgbClr val="000000"/>
                          </a:solidFill>
                          <a:sym typeface="Wingdings" panose="05000000000000000000" pitchFamily="2" charset="2"/>
                        </a:rPr>
                        <a:t> </a:t>
                      </a:r>
                      <a:r>
                        <a:rPr lang="en-US" sz="1300" dirty="0">
                          <a:solidFill>
                            <a:srgbClr val="000000"/>
                          </a:solidFill>
                        </a:rPr>
                        <a:t>continuity assumed</a:t>
                      </a:r>
                    </a:p>
                    <a:p>
                      <a:pPr marL="285750" indent="-285750">
                        <a:buFont typeface="Arial" panose="020B0604020202020204" pitchFamily="34" charset="0"/>
                        <a:buChar char="•"/>
                      </a:pPr>
                      <a:r>
                        <a:rPr lang="en-US" sz="1300" dirty="0">
                          <a:solidFill>
                            <a:srgbClr val="000000"/>
                          </a:solidFill>
                        </a:rPr>
                        <a:t>Coverage vs. continuity of service trade-offs</a:t>
                      </a:r>
                    </a:p>
                    <a:p>
                      <a:pPr marL="285750" indent="-285750">
                        <a:buFont typeface="Arial" panose="020B0604020202020204" pitchFamily="34" charset="0"/>
                        <a:buChar char="•"/>
                      </a:pPr>
                      <a:r>
                        <a:rPr lang="en-US" sz="1300" dirty="0">
                          <a:solidFill>
                            <a:srgbClr val="000000"/>
                          </a:solidFill>
                        </a:rPr>
                        <a:t>Sanitation, hygiene, storage not built in</a:t>
                      </a:r>
                    </a:p>
                  </a:txBody>
                  <a:tcPr>
                    <a:solidFill>
                      <a:schemeClr val="accent3">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Process study added to design</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Survey modules measure storage, some hygiene</a:t>
                      </a:r>
                    </a:p>
                    <a:p>
                      <a:pPr marL="285750" indent="-285750">
                        <a:lnSpc>
                          <a:spcPct val="114000"/>
                        </a:lnSpc>
                        <a:buFont typeface="Arial" panose="020B0604020202020204" pitchFamily="34" charset="0"/>
                        <a:buChar char="•"/>
                      </a:pPr>
                      <a:endParaRPr lang="en-US" sz="1300" dirty="0">
                        <a:solidFill>
                          <a:srgbClr val="000000"/>
                        </a:solidFill>
                      </a:endParaRPr>
                    </a:p>
                  </a:txBody>
                  <a:tcPr>
                    <a:solidFill>
                      <a:srgbClr val="EEF6EA"/>
                    </a:solidFill>
                  </a:tcPr>
                </a:tc>
                <a:extLst>
                  <a:ext uri="{0D108BD9-81ED-4DB2-BD59-A6C34878D82A}">
                    <a16:rowId xmlns:a16="http://schemas.microsoft.com/office/drawing/2014/main" val="4039346471"/>
                  </a:ext>
                </a:extLst>
              </a:tr>
              <a:tr h="721860">
                <a:tc>
                  <a:txBody>
                    <a:bodyPr/>
                    <a:lstStyle/>
                    <a:p>
                      <a:r>
                        <a:rPr lang="en-US" sz="1300" b="1" dirty="0">
                          <a:solidFill>
                            <a:schemeClr val="bg1">
                              <a:lumMod val="75000"/>
                            </a:schemeClr>
                          </a:solidFill>
                        </a:rPr>
                        <a:t>Urban Context</a:t>
                      </a:r>
                    </a:p>
                    <a:p>
                      <a:pPr marL="285750" indent="-285750">
                        <a:buFont typeface="Arial" panose="020B0604020202020204" pitchFamily="34" charset="0"/>
                        <a:buChar char="•"/>
                      </a:pPr>
                      <a:r>
                        <a:rPr lang="en-US" sz="1300" dirty="0">
                          <a:solidFill>
                            <a:schemeClr val="bg1">
                              <a:lumMod val="75000"/>
                            </a:schemeClr>
                          </a:solidFill>
                        </a:rPr>
                        <a:t>High mobility within growing urban areas</a:t>
                      </a:r>
                    </a:p>
                    <a:p>
                      <a:pPr marL="285750" indent="-285750">
                        <a:buFont typeface="Arial" panose="020B0604020202020204" pitchFamily="34" charset="0"/>
                        <a:buChar char="•"/>
                      </a:pPr>
                      <a:r>
                        <a:rPr lang="en-US" sz="1300" dirty="0">
                          <a:solidFill>
                            <a:schemeClr val="bg1">
                              <a:lumMod val="75000"/>
                            </a:schemeClr>
                          </a:solidFill>
                        </a:rPr>
                        <a:t>Multiple concurrent source use, substitution, etc.</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More aggressive tracking protocol</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Source ‘matrix’/‘portfolio’ (all sources &amp; uses), primary &amp; secondary; plus water storage and treatment</a:t>
                      </a:r>
                    </a:p>
                  </a:txBody>
                  <a:tcPr>
                    <a:solidFill>
                      <a:schemeClr val="bg2">
                        <a:lumMod val="20000"/>
                        <a:lumOff val="80000"/>
                      </a:schemeClr>
                    </a:solidFill>
                  </a:tcPr>
                </a:tc>
                <a:extLst>
                  <a:ext uri="{0D108BD9-81ED-4DB2-BD59-A6C34878D82A}">
                    <a16:rowId xmlns:a16="http://schemas.microsoft.com/office/drawing/2014/main" val="140039202"/>
                  </a:ext>
                </a:extLst>
              </a:tr>
              <a:tr h="665075">
                <a:tc>
                  <a:txBody>
                    <a:bodyPr/>
                    <a:lstStyle/>
                    <a:p>
                      <a:r>
                        <a:rPr lang="en-US" sz="1300" b="1" dirty="0">
                          <a:solidFill>
                            <a:schemeClr val="bg1">
                              <a:lumMod val="75000"/>
                            </a:schemeClr>
                          </a:solidFill>
                        </a:rPr>
                        <a:t>Measuring Intermittency</a:t>
                      </a:r>
                    </a:p>
                    <a:p>
                      <a:pPr marL="285750" indent="-285750">
                        <a:buFont typeface="Arial" panose="020B0604020202020204" pitchFamily="34" charset="0"/>
                        <a:buChar char="•"/>
                      </a:pPr>
                      <a:r>
                        <a:rPr lang="en-US" sz="1300" dirty="0">
                          <a:solidFill>
                            <a:schemeClr val="bg1">
                              <a:lumMod val="75000"/>
                            </a:schemeClr>
                          </a:solidFill>
                        </a:rPr>
                        <a:t>Lack of utility data/bulk meter data</a:t>
                      </a:r>
                    </a:p>
                    <a:p>
                      <a:pPr marL="285750" indent="-285750">
                        <a:buFont typeface="Arial" panose="020B0604020202020204" pitchFamily="34" charset="0"/>
                        <a:buChar char="•"/>
                      </a:pPr>
                      <a:r>
                        <a:rPr lang="en-US" sz="1300" dirty="0">
                          <a:solidFill>
                            <a:schemeClr val="bg1">
                              <a:lumMod val="75000"/>
                            </a:schemeClr>
                          </a:solidFill>
                        </a:rPr>
                        <a:t>Survey vs. direct observation</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Pressure logging devices</a:t>
                      </a:r>
                    </a:p>
                    <a:p>
                      <a:pPr marL="285750" indent="-285750">
                        <a:lnSpc>
                          <a:spcPct val="114000"/>
                        </a:lnSpc>
                        <a:buFont typeface="Arial" panose="020B0604020202020204" pitchFamily="34" charset="0"/>
                        <a:buChar char="•"/>
                      </a:pPr>
                      <a:r>
                        <a:rPr lang="en-US" sz="1300" dirty="0">
                          <a:solidFill>
                            <a:schemeClr val="bg1">
                              <a:lumMod val="75000"/>
                            </a:schemeClr>
                          </a:solidFill>
                        </a:rPr>
                        <a:t>Cognitive interviewing sub-study</a:t>
                      </a:r>
                    </a:p>
                  </a:txBody>
                  <a:tcPr>
                    <a:solidFill>
                      <a:schemeClr val="bg2">
                        <a:lumMod val="20000"/>
                        <a:lumOff val="80000"/>
                      </a:schemeClr>
                    </a:solidFill>
                  </a:tcPr>
                </a:tc>
                <a:extLst>
                  <a:ext uri="{0D108BD9-81ED-4DB2-BD59-A6C34878D82A}">
                    <a16:rowId xmlns:a16="http://schemas.microsoft.com/office/drawing/2014/main" val="3411433376"/>
                  </a:ext>
                </a:extLst>
              </a:tr>
              <a:tr h="959989">
                <a:tc>
                  <a:txBody>
                    <a:bodyPr/>
                    <a:lstStyle/>
                    <a:p>
                      <a:r>
                        <a:rPr lang="en-US" sz="1300" b="1" dirty="0">
                          <a:solidFill>
                            <a:schemeClr val="bg1">
                              <a:lumMod val="75000"/>
                            </a:schemeClr>
                          </a:solidFill>
                        </a:rPr>
                        <a:t>Water Quality</a:t>
                      </a:r>
                    </a:p>
                    <a:p>
                      <a:pPr marL="285750" indent="-285750">
                        <a:buFont typeface="Arial" panose="020B0604020202020204" pitchFamily="34" charset="0"/>
                        <a:buChar char="•"/>
                      </a:pPr>
                      <a:r>
                        <a:rPr lang="en-US" sz="1300" dirty="0">
                          <a:solidFill>
                            <a:schemeClr val="bg1">
                              <a:lumMod val="75000"/>
                            </a:schemeClr>
                          </a:solidFill>
                        </a:rPr>
                        <a:t>Required methods/measurement</a:t>
                      </a:r>
                    </a:p>
                    <a:p>
                      <a:pPr marL="285750" indent="-285750">
                        <a:buFont typeface="Arial" panose="020B0604020202020204" pitchFamily="34" charset="0"/>
                        <a:buChar char="•"/>
                      </a:pPr>
                      <a:r>
                        <a:rPr lang="en-US" sz="1300" dirty="0">
                          <a:solidFill>
                            <a:schemeClr val="bg1">
                              <a:lumMod val="75000"/>
                            </a:schemeClr>
                          </a:solidFill>
                        </a:rPr>
                        <a:t>Where is quality breaking down?</a:t>
                      </a:r>
                    </a:p>
                    <a:p>
                      <a:pPr marL="285750" indent="-285750">
                        <a:buFont typeface="Arial" panose="020B0604020202020204" pitchFamily="34" charset="0"/>
                        <a:buChar char="•"/>
                      </a:pPr>
                      <a:r>
                        <a:rPr lang="en-US" sz="1300" dirty="0">
                          <a:solidFill>
                            <a:schemeClr val="bg1">
                              <a:lumMod val="75000"/>
                            </a:schemeClr>
                          </a:solidFill>
                        </a:rPr>
                        <a:t>Disseminating results + ethical considerations</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Independent lab, WHO compact dry plate method</a:t>
                      </a:r>
                    </a:p>
                    <a:p>
                      <a:pPr marL="285750" indent="-285750">
                        <a:lnSpc>
                          <a:spcPct val="114000"/>
                        </a:lnSpc>
                        <a:buFont typeface="Arial" panose="020B0604020202020204" pitchFamily="34" charset="0"/>
                        <a:buChar char="•"/>
                      </a:pPr>
                      <a:r>
                        <a:rPr lang="en-US" sz="1300" dirty="0">
                          <a:solidFill>
                            <a:schemeClr val="bg1">
                              <a:lumMod val="75000"/>
                            </a:schemeClr>
                          </a:solidFill>
                        </a:rPr>
                        <a:t>WQ testing points across distribution system</a:t>
                      </a:r>
                    </a:p>
                    <a:p>
                      <a:pPr marL="285750" indent="-285750">
                        <a:lnSpc>
                          <a:spcPct val="114000"/>
                        </a:lnSpc>
                        <a:buFont typeface="Arial" panose="020B0604020202020204" pitchFamily="34" charset="0"/>
                        <a:buChar char="•"/>
                      </a:pPr>
                      <a:r>
                        <a:rPr lang="en-US" sz="1300" dirty="0">
                          <a:solidFill>
                            <a:schemeClr val="bg1">
                              <a:lumMod val="75000"/>
                            </a:schemeClr>
                          </a:solidFill>
                        </a:rPr>
                        <a:t>Notifications to households &amp; utilities</a:t>
                      </a:r>
                    </a:p>
                    <a:p>
                      <a:pPr marL="285750" indent="-285750">
                        <a:lnSpc>
                          <a:spcPct val="114000"/>
                        </a:lnSpc>
                        <a:buFont typeface="Arial" panose="020B0604020202020204" pitchFamily="34" charset="0"/>
                        <a:buChar char="•"/>
                      </a:pPr>
                      <a:r>
                        <a:rPr lang="en-US" sz="1300" dirty="0">
                          <a:solidFill>
                            <a:schemeClr val="bg1">
                              <a:lumMod val="75000"/>
                            </a:schemeClr>
                          </a:solidFill>
                        </a:rPr>
                        <a:t>Results workshop with utility</a:t>
                      </a:r>
                    </a:p>
                  </a:txBody>
                  <a:tcPr>
                    <a:solidFill>
                      <a:schemeClr val="bg2">
                        <a:lumMod val="20000"/>
                        <a:lumOff val="80000"/>
                      </a:schemeClr>
                    </a:solidFill>
                  </a:tcPr>
                </a:tc>
                <a:extLst>
                  <a:ext uri="{0D108BD9-81ED-4DB2-BD59-A6C34878D82A}">
                    <a16:rowId xmlns:a16="http://schemas.microsoft.com/office/drawing/2014/main" val="293970270"/>
                  </a:ext>
                </a:extLst>
              </a:tr>
              <a:tr h="924299">
                <a:tc>
                  <a:txBody>
                    <a:bodyPr/>
                    <a:lstStyle/>
                    <a:p>
                      <a:r>
                        <a:rPr lang="en-US" sz="1300" b="1" dirty="0">
                          <a:solidFill>
                            <a:schemeClr val="bg1">
                              <a:lumMod val="75000"/>
                            </a:schemeClr>
                          </a:solidFill>
                        </a:rPr>
                        <a:t>Outcomes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Loss of comparison group for </a:t>
                      </a:r>
                      <a:r>
                        <a:rPr lang="en-US" sz="1300" i="1" dirty="0">
                          <a:solidFill>
                            <a:schemeClr val="bg1">
                              <a:lumMod val="75000"/>
                            </a:schemeClr>
                          </a:solidFill>
                        </a:rPr>
                        <a:t>supply</a:t>
                      </a:r>
                      <a:r>
                        <a:rPr lang="en-US" sz="1300" dirty="0">
                          <a:solidFill>
                            <a:schemeClr val="bg1">
                              <a:lumMod val="75000"/>
                            </a:schemeClr>
                          </a:solidFill>
                        </a:rPr>
                        <a:t> arm</a:t>
                      </a:r>
                    </a:p>
                    <a:p>
                      <a:pPr marL="285750" indent="-285750">
                        <a:buFont typeface="Arial" panose="020B0604020202020204" pitchFamily="34" charset="0"/>
                        <a:buChar char="•"/>
                      </a:pPr>
                      <a:r>
                        <a:rPr lang="en-US" sz="1300" dirty="0">
                          <a:solidFill>
                            <a:schemeClr val="bg1">
                              <a:lumMod val="75000"/>
                            </a:schemeClr>
                          </a:solidFill>
                        </a:rPr>
                        <a:t>Attribution &amp; utility activities: connections, metering, tariffs; coverage vs. continuity</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Adaptation of methods (</a:t>
                      </a:r>
                      <a:r>
                        <a:rPr lang="en-US" sz="1300" i="1" dirty="0">
                          <a:solidFill>
                            <a:schemeClr val="bg1">
                              <a:lumMod val="75000"/>
                            </a:schemeClr>
                          </a:solidFill>
                        </a:rPr>
                        <a:t>supply</a:t>
                      </a:r>
                      <a:r>
                        <a:rPr lang="en-US" sz="1300" i="0" dirty="0">
                          <a:solidFill>
                            <a:schemeClr val="bg1">
                              <a:lumMod val="75000"/>
                            </a:schemeClr>
                          </a:solidFill>
                        </a:rPr>
                        <a:t> arm), no counterfactual</a:t>
                      </a:r>
                    </a:p>
                    <a:p>
                      <a:pPr marL="285750" indent="-285750">
                        <a:lnSpc>
                          <a:spcPct val="114000"/>
                        </a:lnSpc>
                        <a:buFont typeface="Arial" panose="020B0604020202020204" pitchFamily="34" charset="0"/>
                        <a:buChar char="•"/>
                      </a:pPr>
                      <a:r>
                        <a:rPr lang="en-US" sz="1300" i="0" dirty="0">
                          <a:solidFill>
                            <a:schemeClr val="bg1">
                              <a:lumMod val="75000"/>
                            </a:schemeClr>
                          </a:solidFill>
                        </a:rPr>
                        <a:t>Collaboration with utility + interviews, reports, data</a:t>
                      </a:r>
                    </a:p>
                  </a:txBody>
                  <a:tcPr>
                    <a:solidFill>
                      <a:schemeClr val="bg2">
                        <a:lumMod val="20000"/>
                        <a:lumOff val="80000"/>
                      </a:schemeClr>
                    </a:solidFill>
                  </a:tcPr>
                </a:tc>
                <a:extLst>
                  <a:ext uri="{0D108BD9-81ED-4DB2-BD59-A6C34878D82A}">
                    <a16:rowId xmlns:a16="http://schemas.microsoft.com/office/drawing/2014/main" val="1779024419"/>
                  </a:ext>
                </a:extLst>
              </a:tr>
            </a:tbl>
          </a:graphicData>
        </a:graphic>
      </p:graphicFrame>
      <p:sp>
        <p:nvSpPr>
          <p:cNvPr id="11" name="Rectangle 10">
            <a:extLst>
              <a:ext uri="{FF2B5EF4-FFF2-40B4-BE49-F238E27FC236}">
                <a16:creationId xmlns:a16="http://schemas.microsoft.com/office/drawing/2014/main" id="{095F231C-D1EB-4A89-8447-20BC319B3166}"/>
              </a:ext>
            </a:extLst>
          </p:cNvPr>
          <p:cNvSpPr/>
          <p:nvPr/>
        </p:nvSpPr>
        <p:spPr>
          <a:xfrm>
            <a:off x="76198" y="514351"/>
            <a:ext cx="8991602" cy="1628774"/>
          </a:xfrm>
          <a:prstGeom prst="rect">
            <a:avLst/>
          </a:prstGeom>
          <a:noFill/>
          <a:ln w="38100">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82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F8ED095-05AC-4C9A-A80E-FE95A110F557}"/>
              </a:ext>
            </a:extLst>
          </p:cNvPr>
          <p:cNvSpPr/>
          <p:nvPr/>
        </p:nvSpPr>
        <p:spPr>
          <a:xfrm>
            <a:off x="3541059" y="4644327"/>
            <a:ext cx="1712258" cy="10399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84CB5B-0F31-4352-B497-B6D0D488FE7F}"/>
              </a:ext>
            </a:extLst>
          </p:cNvPr>
          <p:cNvSpPr>
            <a:spLocks noGrp="1"/>
          </p:cNvSpPr>
          <p:nvPr>
            <p:ph type="title"/>
          </p:nvPr>
        </p:nvSpPr>
        <p:spPr>
          <a:xfrm>
            <a:off x="457200" y="228866"/>
            <a:ext cx="8229600" cy="826211"/>
          </a:xfrm>
        </p:spPr>
        <p:txBody>
          <a:bodyPr>
            <a:normAutofit/>
          </a:bodyPr>
          <a:lstStyle/>
          <a:p>
            <a:r>
              <a:rPr lang="en-US" sz="3200" dirty="0"/>
              <a:t>Design</a:t>
            </a:r>
          </a:p>
        </p:txBody>
      </p:sp>
      <p:graphicFrame>
        <p:nvGraphicFramePr>
          <p:cNvPr id="5" name="Table 4">
            <a:extLst>
              <a:ext uri="{FF2B5EF4-FFF2-40B4-BE49-F238E27FC236}">
                <a16:creationId xmlns:a16="http://schemas.microsoft.com/office/drawing/2014/main" id="{FD8DAB31-4550-4B21-8640-79318B58FD2F}"/>
              </a:ext>
            </a:extLst>
          </p:cNvPr>
          <p:cNvGraphicFramePr>
            <a:graphicFrameLocks noGrp="1"/>
          </p:cNvGraphicFramePr>
          <p:nvPr>
            <p:extLst>
              <p:ext uri="{D42A27DB-BD31-4B8C-83A1-F6EECF244321}">
                <p14:modId xmlns:p14="http://schemas.microsoft.com/office/powerpoint/2010/main" val="330239507"/>
              </p:ext>
            </p:extLst>
          </p:nvPr>
        </p:nvGraphicFramePr>
        <p:xfrm>
          <a:off x="76198" y="180398"/>
          <a:ext cx="8991602" cy="5305736"/>
        </p:xfrm>
        <a:graphic>
          <a:graphicData uri="http://schemas.openxmlformats.org/drawingml/2006/table">
            <a:tbl>
              <a:tblPr firstRow="1" bandRow="1">
                <a:tableStyleId>{073A0DAA-6AF3-43AB-8588-CEC1D06C72B9}</a:tableStyleId>
              </a:tblPr>
              <a:tblGrid>
                <a:gridCol w="4495801">
                  <a:extLst>
                    <a:ext uri="{9D8B030D-6E8A-4147-A177-3AD203B41FA5}">
                      <a16:colId xmlns:a16="http://schemas.microsoft.com/office/drawing/2014/main" val="50219687"/>
                    </a:ext>
                  </a:extLst>
                </a:gridCol>
                <a:gridCol w="4495801">
                  <a:extLst>
                    <a:ext uri="{9D8B030D-6E8A-4147-A177-3AD203B41FA5}">
                      <a16:colId xmlns:a16="http://schemas.microsoft.com/office/drawing/2014/main" val="3294096486"/>
                    </a:ext>
                  </a:extLst>
                </a:gridCol>
              </a:tblGrid>
              <a:tr h="322619">
                <a:tc>
                  <a:txBody>
                    <a:bodyPr/>
                    <a:lstStyle/>
                    <a:p>
                      <a:pPr algn="ctr"/>
                      <a:r>
                        <a:rPr lang="en-US" sz="1600" dirty="0"/>
                        <a:t>Challenges</a:t>
                      </a:r>
                    </a:p>
                  </a:txBody>
                  <a:tcPr anchor="ctr">
                    <a:solidFill>
                      <a:schemeClr val="accent3">
                        <a:lumMod val="75000"/>
                      </a:schemeClr>
                    </a:solidFill>
                  </a:tcPr>
                </a:tc>
                <a:tc>
                  <a:txBody>
                    <a:bodyPr/>
                    <a:lstStyle/>
                    <a:p>
                      <a:pPr algn="ctr"/>
                      <a:r>
                        <a:rPr lang="en-US" sz="1600" dirty="0"/>
                        <a:t>Adaptations</a:t>
                      </a:r>
                    </a:p>
                  </a:txBody>
                  <a:tcPr anchor="ctr">
                    <a:solidFill>
                      <a:schemeClr val="accent2">
                        <a:lumMod val="75000"/>
                      </a:schemeClr>
                    </a:solidFill>
                  </a:tcPr>
                </a:tc>
                <a:extLst>
                  <a:ext uri="{0D108BD9-81ED-4DB2-BD59-A6C34878D82A}">
                    <a16:rowId xmlns:a16="http://schemas.microsoft.com/office/drawing/2014/main" val="1903747750"/>
                  </a:ext>
                </a:extLst>
              </a:tr>
              <a:tr h="721860">
                <a:tc>
                  <a:txBody>
                    <a:bodyPr/>
                    <a:lstStyle/>
                    <a:p>
                      <a:r>
                        <a:rPr lang="en-US" sz="1300" b="1" dirty="0">
                          <a:solidFill>
                            <a:schemeClr val="bg1">
                              <a:lumMod val="75000"/>
                            </a:schemeClr>
                          </a:solidFill>
                        </a:rPr>
                        <a:t>Implementation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Construction of works; transmission main</a:t>
                      </a:r>
                    </a:p>
                    <a:p>
                      <a:pPr marL="285750" indent="-285750">
                        <a:buFont typeface="Arial" panose="020B0604020202020204" pitchFamily="34" charset="0"/>
                        <a:buChar char="•"/>
                      </a:pPr>
                      <a:r>
                        <a:rPr lang="en-US" sz="1300" dirty="0">
                          <a:solidFill>
                            <a:schemeClr val="bg1">
                              <a:lumMod val="75000"/>
                            </a:schemeClr>
                          </a:solidFill>
                        </a:rPr>
                        <a:t>Contamination of comparison group</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Re-designed x2, timeline extended, but 1 yr. impacts</a:t>
                      </a:r>
                    </a:p>
                    <a:p>
                      <a:pPr marL="285750" indent="-285750">
                        <a:lnSpc>
                          <a:spcPct val="114000"/>
                        </a:lnSpc>
                        <a:buFont typeface="Arial" panose="020B0604020202020204" pitchFamily="34" charset="0"/>
                        <a:buChar char="•"/>
                      </a:pPr>
                      <a:r>
                        <a:rPr lang="en-US" sz="1300" dirty="0">
                          <a:solidFill>
                            <a:schemeClr val="bg1">
                              <a:lumMod val="75000"/>
                            </a:schemeClr>
                          </a:solidFill>
                        </a:rPr>
                        <a:t>Planned ‘midline’ became updated baseline</a:t>
                      </a:r>
                    </a:p>
                    <a:p>
                      <a:pPr marL="285750" indent="-285750">
                        <a:lnSpc>
                          <a:spcPct val="114000"/>
                        </a:lnSpc>
                        <a:buFont typeface="Arial" panose="020B0604020202020204" pitchFamily="34" charset="0"/>
                        <a:buChar char="•"/>
                      </a:pPr>
                      <a:r>
                        <a:rPr lang="en-US" sz="1300" dirty="0">
                          <a:solidFill>
                            <a:schemeClr val="bg1">
                              <a:lumMod val="75000"/>
                            </a:schemeClr>
                          </a:solidFill>
                        </a:rPr>
                        <a:t>Supplemental sample (utility data, GIS analysis)</a:t>
                      </a:r>
                    </a:p>
                  </a:txBody>
                  <a:tcPr>
                    <a:solidFill>
                      <a:schemeClr val="bg2">
                        <a:lumMod val="20000"/>
                        <a:lumOff val="80000"/>
                      </a:schemeClr>
                    </a:solidFill>
                  </a:tcPr>
                </a:tc>
                <a:extLst>
                  <a:ext uri="{0D108BD9-81ED-4DB2-BD59-A6C34878D82A}">
                    <a16:rowId xmlns:a16="http://schemas.microsoft.com/office/drawing/2014/main" val="450989225"/>
                  </a:ext>
                </a:extLst>
              </a:tr>
              <a:tr h="850541">
                <a:tc>
                  <a:txBody>
                    <a:bodyPr/>
                    <a:lstStyle/>
                    <a:p>
                      <a:r>
                        <a:rPr lang="en-US" sz="1300" b="1" dirty="0">
                          <a:solidFill>
                            <a:schemeClr val="bg1">
                              <a:lumMod val="75000"/>
                            </a:schemeClr>
                          </a:solidFill>
                        </a:rPr>
                        <a:t>Assumptions / Theory of change</a:t>
                      </a:r>
                    </a:p>
                    <a:p>
                      <a:pPr marL="285750" indent="-285750">
                        <a:buFont typeface="Arial" panose="020B0604020202020204" pitchFamily="34" charset="0"/>
                        <a:buChar char="•"/>
                      </a:pPr>
                      <a:r>
                        <a:rPr lang="en-US" sz="1300" dirty="0">
                          <a:solidFill>
                            <a:schemeClr val="bg1">
                              <a:lumMod val="75000"/>
                            </a:schemeClr>
                          </a:solidFill>
                        </a:rPr>
                        <a:t>Intermittency </a:t>
                      </a:r>
                      <a:r>
                        <a:rPr lang="en-US" sz="1300" dirty="0">
                          <a:solidFill>
                            <a:schemeClr val="bg1">
                              <a:lumMod val="75000"/>
                            </a:schemeClr>
                          </a:solidFill>
                          <a:sym typeface="Wingdings" panose="05000000000000000000" pitchFamily="2" charset="2"/>
                        </a:rPr>
                        <a:t> </a:t>
                      </a:r>
                      <a:r>
                        <a:rPr lang="en-US" sz="1300" dirty="0">
                          <a:solidFill>
                            <a:schemeClr val="bg1">
                              <a:lumMod val="75000"/>
                            </a:schemeClr>
                          </a:solidFill>
                        </a:rPr>
                        <a:t>continuity assumed</a:t>
                      </a:r>
                    </a:p>
                    <a:p>
                      <a:pPr marL="285750" indent="-285750">
                        <a:buFont typeface="Arial" panose="020B0604020202020204" pitchFamily="34" charset="0"/>
                        <a:buChar char="•"/>
                      </a:pPr>
                      <a:r>
                        <a:rPr lang="en-US" sz="1300" dirty="0">
                          <a:solidFill>
                            <a:schemeClr val="bg1">
                              <a:lumMod val="75000"/>
                            </a:schemeClr>
                          </a:solidFill>
                        </a:rPr>
                        <a:t>Coverage vs. continuity of service trade-offs</a:t>
                      </a:r>
                    </a:p>
                    <a:p>
                      <a:pPr marL="285750" indent="-285750">
                        <a:buFont typeface="Arial" panose="020B0604020202020204" pitchFamily="34" charset="0"/>
                        <a:buChar char="•"/>
                      </a:pPr>
                      <a:r>
                        <a:rPr lang="en-US" sz="1300" dirty="0">
                          <a:solidFill>
                            <a:schemeClr val="bg1">
                              <a:lumMod val="75000"/>
                            </a:schemeClr>
                          </a:solidFill>
                        </a:rPr>
                        <a:t>Sanitation, hygiene, storage not built in</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Process study added to design</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Survey modules measure storage, some hygiene</a:t>
                      </a:r>
                    </a:p>
                    <a:p>
                      <a:pPr marL="285750" indent="-285750">
                        <a:lnSpc>
                          <a:spcPct val="114000"/>
                        </a:lnSpc>
                        <a:buFont typeface="Arial" panose="020B0604020202020204" pitchFamily="34" charset="0"/>
                        <a:buChar char="•"/>
                      </a:pPr>
                      <a:endParaRPr lang="en-US" sz="1300" dirty="0">
                        <a:solidFill>
                          <a:schemeClr val="bg1">
                            <a:lumMod val="75000"/>
                          </a:schemeClr>
                        </a:solidFill>
                      </a:endParaRPr>
                    </a:p>
                  </a:txBody>
                  <a:tcPr>
                    <a:solidFill>
                      <a:schemeClr val="bg2">
                        <a:lumMod val="20000"/>
                        <a:lumOff val="80000"/>
                      </a:schemeClr>
                    </a:solidFill>
                  </a:tcPr>
                </a:tc>
                <a:extLst>
                  <a:ext uri="{0D108BD9-81ED-4DB2-BD59-A6C34878D82A}">
                    <a16:rowId xmlns:a16="http://schemas.microsoft.com/office/drawing/2014/main" val="4039346471"/>
                  </a:ext>
                </a:extLst>
              </a:tr>
              <a:tr h="721860">
                <a:tc>
                  <a:txBody>
                    <a:bodyPr/>
                    <a:lstStyle/>
                    <a:p>
                      <a:r>
                        <a:rPr lang="en-US" sz="1300" b="1" dirty="0">
                          <a:solidFill>
                            <a:srgbClr val="000000"/>
                          </a:solidFill>
                        </a:rPr>
                        <a:t>Urban Context</a:t>
                      </a:r>
                    </a:p>
                    <a:p>
                      <a:pPr marL="285750" indent="-285750">
                        <a:buFont typeface="Arial" panose="020B0604020202020204" pitchFamily="34" charset="0"/>
                        <a:buChar char="•"/>
                      </a:pPr>
                      <a:r>
                        <a:rPr lang="en-US" sz="1300" dirty="0">
                          <a:solidFill>
                            <a:srgbClr val="000000"/>
                          </a:solidFill>
                        </a:rPr>
                        <a:t>High mobility within growing urban areas</a:t>
                      </a:r>
                    </a:p>
                    <a:p>
                      <a:pPr marL="285750" indent="-285750">
                        <a:buFont typeface="Arial" panose="020B0604020202020204" pitchFamily="34" charset="0"/>
                        <a:buChar char="•"/>
                      </a:pPr>
                      <a:r>
                        <a:rPr lang="en-US" sz="1300" dirty="0">
                          <a:solidFill>
                            <a:srgbClr val="000000"/>
                          </a:solidFill>
                        </a:rPr>
                        <a:t>Multiple concurrent source use, substitution, etc.</a:t>
                      </a:r>
                    </a:p>
                  </a:txBody>
                  <a:tcPr>
                    <a:solidFill>
                      <a:schemeClr val="accent3">
                        <a:lumMod val="60000"/>
                        <a:lumOff val="4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More aggressive tracking protocol</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Source ‘matrix’/‘portfolio’ (all sources &amp; uses), primary &amp; secondary; plus water storage and treatment</a:t>
                      </a:r>
                    </a:p>
                  </a:txBody>
                  <a:tcPr>
                    <a:solidFill>
                      <a:srgbClr val="A0BE94">
                        <a:alpha val="65882"/>
                      </a:srgbClr>
                    </a:solidFill>
                  </a:tcPr>
                </a:tc>
                <a:extLst>
                  <a:ext uri="{0D108BD9-81ED-4DB2-BD59-A6C34878D82A}">
                    <a16:rowId xmlns:a16="http://schemas.microsoft.com/office/drawing/2014/main" val="140039202"/>
                  </a:ext>
                </a:extLst>
              </a:tr>
              <a:tr h="665075">
                <a:tc>
                  <a:txBody>
                    <a:bodyPr/>
                    <a:lstStyle/>
                    <a:p>
                      <a:r>
                        <a:rPr lang="en-US" sz="1300" b="1" dirty="0">
                          <a:solidFill>
                            <a:srgbClr val="000000"/>
                          </a:solidFill>
                        </a:rPr>
                        <a:t>Measuring Intermittency</a:t>
                      </a:r>
                    </a:p>
                    <a:p>
                      <a:pPr marL="285750" indent="-285750">
                        <a:buFont typeface="Arial" panose="020B0604020202020204" pitchFamily="34" charset="0"/>
                        <a:buChar char="•"/>
                      </a:pPr>
                      <a:r>
                        <a:rPr lang="en-US" sz="1300" dirty="0">
                          <a:solidFill>
                            <a:srgbClr val="000000"/>
                          </a:solidFill>
                        </a:rPr>
                        <a:t>Lack of utility data/bulk meter data</a:t>
                      </a:r>
                    </a:p>
                    <a:p>
                      <a:pPr marL="285750" indent="-285750">
                        <a:buFont typeface="Arial" panose="020B0604020202020204" pitchFamily="34" charset="0"/>
                        <a:buChar char="•"/>
                      </a:pPr>
                      <a:r>
                        <a:rPr lang="en-US" sz="1300" dirty="0">
                          <a:solidFill>
                            <a:srgbClr val="000000"/>
                          </a:solidFill>
                        </a:rPr>
                        <a:t>Survey vs. direct observation</a:t>
                      </a:r>
                    </a:p>
                  </a:txBody>
                  <a:tcPr>
                    <a:solidFill>
                      <a:schemeClr val="accent3">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Pressure logging devices</a:t>
                      </a:r>
                    </a:p>
                    <a:p>
                      <a:pPr marL="285750" indent="-285750">
                        <a:lnSpc>
                          <a:spcPct val="114000"/>
                        </a:lnSpc>
                        <a:buFont typeface="Arial" panose="020B0604020202020204" pitchFamily="34" charset="0"/>
                        <a:buChar char="•"/>
                      </a:pPr>
                      <a:r>
                        <a:rPr lang="en-US" sz="1300" dirty="0">
                          <a:solidFill>
                            <a:srgbClr val="000000"/>
                          </a:solidFill>
                        </a:rPr>
                        <a:t>Cognitive interviewing sub-study</a:t>
                      </a:r>
                    </a:p>
                  </a:txBody>
                  <a:tcPr>
                    <a:solidFill>
                      <a:srgbClr val="EEF6EA">
                        <a:alpha val="65882"/>
                      </a:srgbClr>
                    </a:solidFill>
                  </a:tcPr>
                </a:tc>
                <a:extLst>
                  <a:ext uri="{0D108BD9-81ED-4DB2-BD59-A6C34878D82A}">
                    <a16:rowId xmlns:a16="http://schemas.microsoft.com/office/drawing/2014/main" val="3411433376"/>
                  </a:ext>
                </a:extLst>
              </a:tr>
              <a:tr h="959989">
                <a:tc>
                  <a:txBody>
                    <a:bodyPr/>
                    <a:lstStyle/>
                    <a:p>
                      <a:r>
                        <a:rPr lang="en-US" sz="1300" b="1" dirty="0">
                          <a:solidFill>
                            <a:srgbClr val="000000"/>
                          </a:solidFill>
                        </a:rPr>
                        <a:t>Water Quality</a:t>
                      </a:r>
                    </a:p>
                    <a:p>
                      <a:pPr marL="285750" indent="-285750">
                        <a:buFont typeface="Arial" panose="020B0604020202020204" pitchFamily="34" charset="0"/>
                        <a:buChar char="•"/>
                      </a:pPr>
                      <a:r>
                        <a:rPr lang="en-US" sz="1300" dirty="0">
                          <a:solidFill>
                            <a:srgbClr val="000000"/>
                          </a:solidFill>
                        </a:rPr>
                        <a:t>Required methods/measurement</a:t>
                      </a:r>
                    </a:p>
                    <a:p>
                      <a:pPr marL="285750" indent="-285750">
                        <a:buFont typeface="Arial" panose="020B0604020202020204" pitchFamily="34" charset="0"/>
                        <a:buChar char="•"/>
                      </a:pPr>
                      <a:r>
                        <a:rPr lang="en-US" sz="1300" dirty="0">
                          <a:solidFill>
                            <a:srgbClr val="000000"/>
                          </a:solidFill>
                        </a:rPr>
                        <a:t>Where is quality breaking down?</a:t>
                      </a:r>
                    </a:p>
                    <a:p>
                      <a:pPr marL="285750" indent="-285750">
                        <a:buFont typeface="Arial" panose="020B0604020202020204" pitchFamily="34" charset="0"/>
                        <a:buChar char="•"/>
                      </a:pPr>
                      <a:r>
                        <a:rPr lang="en-US" sz="1300" dirty="0">
                          <a:solidFill>
                            <a:srgbClr val="000000"/>
                          </a:solidFill>
                        </a:rPr>
                        <a:t>Disseminating results + ethical considerations</a:t>
                      </a:r>
                    </a:p>
                  </a:txBody>
                  <a:tcPr>
                    <a:solidFill>
                      <a:schemeClr val="accent3">
                        <a:lumMod val="60000"/>
                        <a:lumOff val="4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Independent lab, WHO compact dry plate method</a:t>
                      </a:r>
                    </a:p>
                    <a:p>
                      <a:pPr marL="285750" indent="-285750">
                        <a:lnSpc>
                          <a:spcPct val="114000"/>
                        </a:lnSpc>
                        <a:buFont typeface="Arial" panose="020B0604020202020204" pitchFamily="34" charset="0"/>
                        <a:buChar char="•"/>
                      </a:pPr>
                      <a:r>
                        <a:rPr lang="en-US" sz="1300" dirty="0">
                          <a:solidFill>
                            <a:srgbClr val="000000"/>
                          </a:solidFill>
                        </a:rPr>
                        <a:t>WQ testing points across distribution system</a:t>
                      </a:r>
                    </a:p>
                    <a:p>
                      <a:pPr marL="285750" indent="-285750">
                        <a:lnSpc>
                          <a:spcPct val="114000"/>
                        </a:lnSpc>
                        <a:buFont typeface="Arial" panose="020B0604020202020204" pitchFamily="34" charset="0"/>
                        <a:buChar char="•"/>
                      </a:pPr>
                      <a:r>
                        <a:rPr lang="en-US" sz="1300" dirty="0">
                          <a:solidFill>
                            <a:srgbClr val="000000"/>
                          </a:solidFill>
                        </a:rPr>
                        <a:t>Notifications to households &amp; utilities</a:t>
                      </a:r>
                    </a:p>
                    <a:p>
                      <a:pPr marL="285750" indent="-285750">
                        <a:lnSpc>
                          <a:spcPct val="114000"/>
                        </a:lnSpc>
                        <a:buFont typeface="Arial" panose="020B0604020202020204" pitchFamily="34" charset="0"/>
                        <a:buChar char="•"/>
                      </a:pPr>
                      <a:r>
                        <a:rPr lang="en-US" sz="1300" dirty="0">
                          <a:solidFill>
                            <a:srgbClr val="000000"/>
                          </a:solidFill>
                        </a:rPr>
                        <a:t>Results workshop with utility</a:t>
                      </a:r>
                    </a:p>
                  </a:txBody>
                  <a:tcPr>
                    <a:solidFill>
                      <a:srgbClr val="A0BE94">
                        <a:alpha val="65882"/>
                      </a:srgbClr>
                    </a:solidFill>
                  </a:tcPr>
                </a:tc>
                <a:extLst>
                  <a:ext uri="{0D108BD9-81ED-4DB2-BD59-A6C34878D82A}">
                    <a16:rowId xmlns:a16="http://schemas.microsoft.com/office/drawing/2014/main" val="293970270"/>
                  </a:ext>
                </a:extLst>
              </a:tr>
              <a:tr h="924299">
                <a:tc>
                  <a:txBody>
                    <a:bodyPr/>
                    <a:lstStyle/>
                    <a:p>
                      <a:r>
                        <a:rPr lang="en-US" sz="1300" b="1" dirty="0">
                          <a:solidFill>
                            <a:schemeClr val="bg1">
                              <a:lumMod val="75000"/>
                            </a:schemeClr>
                          </a:solidFill>
                        </a:rPr>
                        <a:t>Outcomes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Loss of comparison group for </a:t>
                      </a:r>
                      <a:r>
                        <a:rPr lang="en-US" sz="1300" i="1" dirty="0">
                          <a:solidFill>
                            <a:schemeClr val="bg1">
                              <a:lumMod val="75000"/>
                            </a:schemeClr>
                          </a:solidFill>
                        </a:rPr>
                        <a:t>supply</a:t>
                      </a:r>
                      <a:r>
                        <a:rPr lang="en-US" sz="1300" dirty="0">
                          <a:solidFill>
                            <a:schemeClr val="bg1">
                              <a:lumMod val="75000"/>
                            </a:schemeClr>
                          </a:solidFill>
                        </a:rPr>
                        <a:t> arm</a:t>
                      </a:r>
                    </a:p>
                    <a:p>
                      <a:pPr marL="285750" indent="-285750">
                        <a:buFont typeface="Arial" panose="020B0604020202020204" pitchFamily="34" charset="0"/>
                        <a:buChar char="•"/>
                      </a:pPr>
                      <a:r>
                        <a:rPr lang="en-US" sz="1300" dirty="0">
                          <a:solidFill>
                            <a:schemeClr val="bg1">
                              <a:lumMod val="75000"/>
                            </a:schemeClr>
                          </a:solidFill>
                        </a:rPr>
                        <a:t>Attribution &amp; utility activities: connections, metering, tariffs; coverage vs. continuity</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Adaptation of methods (</a:t>
                      </a:r>
                      <a:r>
                        <a:rPr lang="en-US" sz="1300" i="1" dirty="0">
                          <a:solidFill>
                            <a:schemeClr val="bg1">
                              <a:lumMod val="75000"/>
                            </a:schemeClr>
                          </a:solidFill>
                        </a:rPr>
                        <a:t>supply</a:t>
                      </a:r>
                      <a:r>
                        <a:rPr lang="en-US" sz="1300" i="0" dirty="0">
                          <a:solidFill>
                            <a:schemeClr val="bg1">
                              <a:lumMod val="75000"/>
                            </a:schemeClr>
                          </a:solidFill>
                        </a:rPr>
                        <a:t> arm), no counterfactual</a:t>
                      </a:r>
                    </a:p>
                    <a:p>
                      <a:pPr marL="285750" indent="-285750">
                        <a:lnSpc>
                          <a:spcPct val="114000"/>
                        </a:lnSpc>
                        <a:buFont typeface="Arial" panose="020B0604020202020204" pitchFamily="34" charset="0"/>
                        <a:buChar char="•"/>
                      </a:pPr>
                      <a:r>
                        <a:rPr lang="en-US" sz="1300" i="0" dirty="0">
                          <a:solidFill>
                            <a:schemeClr val="bg1">
                              <a:lumMod val="75000"/>
                            </a:schemeClr>
                          </a:solidFill>
                        </a:rPr>
                        <a:t>Collaboration with utility + interviews, reports, data</a:t>
                      </a:r>
                    </a:p>
                  </a:txBody>
                  <a:tcPr>
                    <a:solidFill>
                      <a:schemeClr val="bg2">
                        <a:lumMod val="20000"/>
                        <a:lumOff val="80000"/>
                      </a:schemeClr>
                    </a:solidFill>
                  </a:tcPr>
                </a:tc>
                <a:extLst>
                  <a:ext uri="{0D108BD9-81ED-4DB2-BD59-A6C34878D82A}">
                    <a16:rowId xmlns:a16="http://schemas.microsoft.com/office/drawing/2014/main" val="1779024419"/>
                  </a:ext>
                </a:extLst>
              </a:tr>
            </a:tbl>
          </a:graphicData>
        </a:graphic>
      </p:graphicFrame>
      <p:sp>
        <p:nvSpPr>
          <p:cNvPr id="7" name="Rectangle 6">
            <a:extLst>
              <a:ext uri="{FF2B5EF4-FFF2-40B4-BE49-F238E27FC236}">
                <a16:creationId xmlns:a16="http://schemas.microsoft.com/office/drawing/2014/main" id="{25864F6F-1A33-4F36-BBC1-DE2F8E2B43A0}"/>
              </a:ext>
            </a:extLst>
          </p:cNvPr>
          <p:cNvSpPr/>
          <p:nvPr/>
        </p:nvSpPr>
        <p:spPr>
          <a:xfrm>
            <a:off x="76198" y="2152650"/>
            <a:ext cx="8991602" cy="2400300"/>
          </a:xfrm>
          <a:prstGeom prst="rect">
            <a:avLst/>
          </a:prstGeom>
          <a:noFill/>
          <a:ln w="38100">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2489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F8ED095-05AC-4C9A-A80E-FE95A110F557}"/>
              </a:ext>
            </a:extLst>
          </p:cNvPr>
          <p:cNvSpPr/>
          <p:nvPr/>
        </p:nvSpPr>
        <p:spPr>
          <a:xfrm>
            <a:off x="3541059" y="4644327"/>
            <a:ext cx="1712258" cy="10399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84CB5B-0F31-4352-B497-B6D0D488FE7F}"/>
              </a:ext>
            </a:extLst>
          </p:cNvPr>
          <p:cNvSpPr>
            <a:spLocks noGrp="1"/>
          </p:cNvSpPr>
          <p:nvPr>
            <p:ph type="title"/>
          </p:nvPr>
        </p:nvSpPr>
        <p:spPr>
          <a:xfrm>
            <a:off x="457200" y="228866"/>
            <a:ext cx="8229600" cy="826211"/>
          </a:xfrm>
        </p:spPr>
        <p:txBody>
          <a:bodyPr>
            <a:normAutofit/>
          </a:bodyPr>
          <a:lstStyle/>
          <a:p>
            <a:r>
              <a:rPr lang="en-US" sz="3200" dirty="0"/>
              <a:t>Design</a:t>
            </a:r>
          </a:p>
        </p:txBody>
      </p:sp>
      <p:graphicFrame>
        <p:nvGraphicFramePr>
          <p:cNvPr id="5" name="Table 4">
            <a:extLst>
              <a:ext uri="{FF2B5EF4-FFF2-40B4-BE49-F238E27FC236}">
                <a16:creationId xmlns:a16="http://schemas.microsoft.com/office/drawing/2014/main" id="{FD8DAB31-4550-4B21-8640-79318B58FD2F}"/>
              </a:ext>
            </a:extLst>
          </p:cNvPr>
          <p:cNvGraphicFramePr>
            <a:graphicFrameLocks noGrp="1"/>
          </p:cNvGraphicFramePr>
          <p:nvPr>
            <p:extLst>
              <p:ext uri="{D42A27DB-BD31-4B8C-83A1-F6EECF244321}">
                <p14:modId xmlns:p14="http://schemas.microsoft.com/office/powerpoint/2010/main" val="3722993544"/>
              </p:ext>
            </p:extLst>
          </p:nvPr>
        </p:nvGraphicFramePr>
        <p:xfrm>
          <a:off x="76198" y="180398"/>
          <a:ext cx="8991602" cy="5305736"/>
        </p:xfrm>
        <a:graphic>
          <a:graphicData uri="http://schemas.openxmlformats.org/drawingml/2006/table">
            <a:tbl>
              <a:tblPr firstRow="1" bandRow="1">
                <a:tableStyleId>{073A0DAA-6AF3-43AB-8588-CEC1D06C72B9}</a:tableStyleId>
              </a:tblPr>
              <a:tblGrid>
                <a:gridCol w="4495801">
                  <a:extLst>
                    <a:ext uri="{9D8B030D-6E8A-4147-A177-3AD203B41FA5}">
                      <a16:colId xmlns:a16="http://schemas.microsoft.com/office/drawing/2014/main" val="50219687"/>
                    </a:ext>
                  </a:extLst>
                </a:gridCol>
                <a:gridCol w="4495801">
                  <a:extLst>
                    <a:ext uri="{9D8B030D-6E8A-4147-A177-3AD203B41FA5}">
                      <a16:colId xmlns:a16="http://schemas.microsoft.com/office/drawing/2014/main" val="3294096486"/>
                    </a:ext>
                  </a:extLst>
                </a:gridCol>
              </a:tblGrid>
              <a:tr h="322619">
                <a:tc>
                  <a:txBody>
                    <a:bodyPr/>
                    <a:lstStyle/>
                    <a:p>
                      <a:pPr algn="ctr"/>
                      <a:r>
                        <a:rPr lang="en-US" sz="1600" dirty="0"/>
                        <a:t>Challenges</a:t>
                      </a:r>
                    </a:p>
                  </a:txBody>
                  <a:tcPr anchor="ctr">
                    <a:solidFill>
                      <a:schemeClr val="accent3">
                        <a:lumMod val="75000"/>
                      </a:schemeClr>
                    </a:solidFill>
                  </a:tcPr>
                </a:tc>
                <a:tc>
                  <a:txBody>
                    <a:bodyPr/>
                    <a:lstStyle/>
                    <a:p>
                      <a:pPr algn="ctr"/>
                      <a:r>
                        <a:rPr lang="en-US" sz="1600" dirty="0"/>
                        <a:t>Adaptations</a:t>
                      </a:r>
                    </a:p>
                  </a:txBody>
                  <a:tcPr anchor="ctr">
                    <a:solidFill>
                      <a:schemeClr val="accent2">
                        <a:lumMod val="75000"/>
                      </a:schemeClr>
                    </a:solidFill>
                  </a:tcPr>
                </a:tc>
                <a:extLst>
                  <a:ext uri="{0D108BD9-81ED-4DB2-BD59-A6C34878D82A}">
                    <a16:rowId xmlns:a16="http://schemas.microsoft.com/office/drawing/2014/main" val="1903747750"/>
                  </a:ext>
                </a:extLst>
              </a:tr>
              <a:tr h="721860">
                <a:tc>
                  <a:txBody>
                    <a:bodyPr/>
                    <a:lstStyle/>
                    <a:p>
                      <a:r>
                        <a:rPr lang="en-US" sz="1300" b="1" dirty="0">
                          <a:solidFill>
                            <a:schemeClr val="bg1">
                              <a:lumMod val="75000"/>
                            </a:schemeClr>
                          </a:solidFill>
                        </a:rPr>
                        <a:t>Implementation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Construction of works; transmission main</a:t>
                      </a:r>
                    </a:p>
                    <a:p>
                      <a:pPr marL="285750" indent="-285750">
                        <a:buFont typeface="Arial" panose="020B0604020202020204" pitchFamily="34" charset="0"/>
                        <a:buChar char="•"/>
                      </a:pPr>
                      <a:r>
                        <a:rPr lang="en-US" sz="1300" dirty="0">
                          <a:solidFill>
                            <a:schemeClr val="bg1">
                              <a:lumMod val="75000"/>
                            </a:schemeClr>
                          </a:solidFill>
                        </a:rPr>
                        <a:t>Contamination of comparison group</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Re-designed x2, timeline extended, but 1 yr. impacts</a:t>
                      </a:r>
                    </a:p>
                    <a:p>
                      <a:pPr marL="285750" indent="-285750">
                        <a:lnSpc>
                          <a:spcPct val="114000"/>
                        </a:lnSpc>
                        <a:buFont typeface="Arial" panose="020B0604020202020204" pitchFamily="34" charset="0"/>
                        <a:buChar char="•"/>
                      </a:pPr>
                      <a:r>
                        <a:rPr lang="en-US" sz="1300" dirty="0">
                          <a:solidFill>
                            <a:schemeClr val="bg1">
                              <a:lumMod val="75000"/>
                            </a:schemeClr>
                          </a:solidFill>
                        </a:rPr>
                        <a:t>Planned ‘midline’ became updated baseline</a:t>
                      </a:r>
                    </a:p>
                    <a:p>
                      <a:pPr marL="285750" indent="-285750">
                        <a:lnSpc>
                          <a:spcPct val="114000"/>
                        </a:lnSpc>
                        <a:buFont typeface="Arial" panose="020B0604020202020204" pitchFamily="34" charset="0"/>
                        <a:buChar char="•"/>
                      </a:pPr>
                      <a:r>
                        <a:rPr lang="en-US" sz="1300" dirty="0">
                          <a:solidFill>
                            <a:schemeClr val="bg1">
                              <a:lumMod val="75000"/>
                            </a:schemeClr>
                          </a:solidFill>
                        </a:rPr>
                        <a:t>Supplemental sample (utility data, GIS analysis)</a:t>
                      </a:r>
                    </a:p>
                  </a:txBody>
                  <a:tcPr>
                    <a:solidFill>
                      <a:schemeClr val="bg2">
                        <a:lumMod val="20000"/>
                        <a:lumOff val="80000"/>
                      </a:schemeClr>
                    </a:solidFill>
                  </a:tcPr>
                </a:tc>
                <a:extLst>
                  <a:ext uri="{0D108BD9-81ED-4DB2-BD59-A6C34878D82A}">
                    <a16:rowId xmlns:a16="http://schemas.microsoft.com/office/drawing/2014/main" val="450989225"/>
                  </a:ext>
                </a:extLst>
              </a:tr>
              <a:tr h="850541">
                <a:tc>
                  <a:txBody>
                    <a:bodyPr/>
                    <a:lstStyle/>
                    <a:p>
                      <a:r>
                        <a:rPr lang="en-US" sz="1300" b="1" dirty="0">
                          <a:solidFill>
                            <a:schemeClr val="bg1">
                              <a:lumMod val="75000"/>
                            </a:schemeClr>
                          </a:solidFill>
                        </a:rPr>
                        <a:t>Assumptions / Theory of change</a:t>
                      </a:r>
                    </a:p>
                    <a:p>
                      <a:pPr marL="285750" indent="-285750">
                        <a:buFont typeface="Arial" panose="020B0604020202020204" pitchFamily="34" charset="0"/>
                        <a:buChar char="•"/>
                      </a:pPr>
                      <a:r>
                        <a:rPr lang="en-US" sz="1300" dirty="0">
                          <a:solidFill>
                            <a:schemeClr val="bg1">
                              <a:lumMod val="75000"/>
                            </a:schemeClr>
                          </a:solidFill>
                        </a:rPr>
                        <a:t>Intermittency </a:t>
                      </a:r>
                      <a:r>
                        <a:rPr lang="en-US" sz="1300" dirty="0">
                          <a:solidFill>
                            <a:schemeClr val="bg1">
                              <a:lumMod val="75000"/>
                            </a:schemeClr>
                          </a:solidFill>
                          <a:sym typeface="Wingdings" panose="05000000000000000000" pitchFamily="2" charset="2"/>
                        </a:rPr>
                        <a:t> </a:t>
                      </a:r>
                      <a:r>
                        <a:rPr lang="en-US" sz="1300" dirty="0">
                          <a:solidFill>
                            <a:schemeClr val="bg1">
                              <a:lumMod val="75000"/>
                            </a:schemeClr>
                          </a:solidFill>
                        </a:rPr>
                        <a:t>continuity assumed</a:t>
                      </a:r>
                    </a:p>
                    <a:p>
                      <a:pPr marL="285750" indent="-285750">
                        <a:buFont typeface="Arial" panose="020B0604020202020204" pitchFamily="34" charset="0"/>
                        <a:buChar char="•"/>
                      </a:pPr>
                      <a:r>
                        <a:rPr lang="en-US" sz="1300" dirty="0">
                          <a:solidFill>
                            <a:schemeClr val="bg1">
                              <a:lumMod val="75000"/>
                            </a:schemeClr>
                          </a:solidFill>
                        </a:rPr>
                        <a:t>Coverage vs. continuity of service trade-offs</a:t>
                      </a:r>
                    </a:p>
                    <a:p>
                      <a:pPr marL="285750" indent="-285750">
                        <a:buFont typeface="Arial" panose="020B0604020202020204" pitchFamily="34" charset="0"/>
                        <a:buChar char="•"/>
                      </a:pPr>
                      <a:r>
                        <a:rPr lang="en-US" sz="1300" dirty="0">
                          <a:solidFill>
                            <a:schemeClr val="bg1">
                              <a:lumMod val="75000"/>
                            </a:schemeClr>
                          </a:solidFill>
                        </a:rPr>
                        <a:t>Sanitation, hygiene, storage not built in</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Process study added to design</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Survey modules measure storage, some hygiene</a:t>
                      </a:r>
                    </a:p>
                    <a:p>
                      <a:pPr marL="285750" indent="-285750">
                        <a:lnSpc>
                          <a:spcPct val="114000"/>
                        </a:lnSpc>
                        <a:buFont typeface="Arial" panose="020B0604020202020204" pitchFamily="34" charset="0"/>
                        <a:buChar char="•"/>
                      </a:pPr>
                      <a:endParaRPr lang="en-US" sz="1300" dirty="0">
                        <a:solidFill>
                          <a:schemeClr val="bg1">
                            <a:lumMod val="75000"/>
                          </a:schemeClr>
                        </a:solidFill>
                      </a:endParaRPr>
                    </a:p>
                  </a:txBody>
                  <a:tcPr>
                    <a:solidFill>
                      <a:schemeClr val="bg2">
                        <a:lumMod val="20000"/>
                        <a:lumOff val="80000"/>
                      </a:schemeClr>
                    </a:solidFill>
                  </a:tcPr>
                </a:tc>
                <a:extLst>
                  <a:ext uri="{0D108BD9-81ED-4DB2-BD59-A6C34878D82A}">
                    <a16:rowId xmlns:a16="http://schemas.microsoft.com/office/drawing/2014/main" val="4039346471"/>
                  </a:ext>
                </a:extLst>
              </a:tr>
              <a:tr h="721860">
                <a:tc>
                  <a:txBody>
                    <a:bodyPr/>
                    <a:lstStyle/>
                    <a:p>
                      <a:r>
                        <a:rPr lang="en-US" sz="1300" b="1" dirty="0">
                          <a:solidFill>
                            <a:schemeClr val="bg1">
                              <a:lumMod val="75000"/>
                            </a:schemeClr>
                          </a:solidFill>
                        </a:rPr>
                        <a:t>Urban Context</a:t>
                      </a:r>
                    </a:p>
                    <a:p>
                      <a:pPr marL="285750" indent="-285750">
                        <a:buFont typeface="Arial" panose="020B0604020202020204" pitchFamily="34" charset="0"/>
                        <a:buChar char="•"/>
                      </a:pPr>
                      <a:r>
                        <a:rPr lang="en-US" sz="1300" dirty="0">
                          <a:solidFill>
                            <a:schemeClr val="bg1">
                              <a:lumMod val="75000"/>
                            </a:schemeClr>
                          </a:solidFill>
                        </a:rPr>
                        <a:t>High mobility within growing urban areas</a:t>
                      </a:r>
                    </a:p>
                    <a:p>
                      <a:pPr marL="285750" indent="-285750">
                        <a:buFont typeface="Arial" panose="020B0604020202020204" pitchFamily="34" charset="0"/>
                        <a:buChar char="•"/>
                      </a:pPr>
                      <a:r>
                        <a:rPr lang="en-US" sz="1300" dirty="0">
                          <a:solidFill>
                            <a:schemeClr val="bg1">
                              <a:lumMod val="75000"/>
                            </a:schemeClr>
                          </a:solidFill>
                        </a:rPr>
                        <a:t>Multiple concurrent source use, substitution, etc.</a:t>
                      </a:r>
                    </a:p>
                  </a:txBody>
                  <a:tcPr>
                    <a:solidFill>
                      <a:schemeClr val="bg2">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More aggressive tracking protocol</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chemeClr val="bg1">
                              <a:lumMod val="75000"/>
                            </a:schemeClr>
                          </a:solidFill>
                        </a:rPr>
                        <a:t>Source ‘matrix’/‘portfolio’ (all sources &amp; uses), primary &amp; secondary; plus water storage and treatment</a:t>
                      </a:r>
                    </a:p>
                  </a:txBody>
                  <a:tcPr>
                    <a:solidFill>
                      <a:schemeClr val="bg2">
                        <a:lumMod val="20000"/>
                        <a:lumOff val="80000"/>
                      </a:schemeClr>
                    </a:solidFill>
                  </a:tcPr>
                </a:tc>
                <a:extLst>
                  <a:ext uri="{0D108BD9-81ED-4DB2-BD59-A6C34878D82A}">
                    <a16:rowId xmlns:a16="http://schemas.microsoft.com/office/drawing/2014/main" val="140039202"/>
                  </a:ext>
                </a:extLst>
              </a:tr>
              <a:tr h="665075">
                <a:tc>
                  <a:txBody>
                    <a:bodyPr/>
                    <a:lstStyle/>
                    <a:p>
                      <a:r>
                        <a:rPr lang="en-US" sz="1300" b="1" dirty="0">
                          <a:solidFill>
                            <a:schemeClr val="bg1">
                              <a:lumMod val="75000"/>
                            </a:schemeClr>
                          </a:solidFill>
                        </a:rPr>
                        <a:t>Measuring Intermittency</a:t>
                      </a:r>
                    </a:p>
                    <a:p>
                      <a:pPr marL="285750" indent="-285750">
                        <a:buFont typeface="Arial" panose="020B0604020202020204" pitchFamily="34" charset="0"/>
                        <a:buChar char="•"/>
                      </a:pPr>
                      <a:r>
                        <a:rPr lang="en-US" sz="1300" dirty="0">
                          <a:solidFill>
                            <a:schemeClr val="bg1">
                              <a:lumMod val="75000"/>
                            </a:schemeClr>
                          </a:solidFill>
                        </a:rPr>
                        <a:t>Lack of utility data/bulk meter data</a:t>
                      </a:r>
                    </a:p>
                    <a:p>
                      <a:pPr marL="285750" indent="-285750">
                        <a:buFont typeface="Arial" panose="020B0604020202020204" pitchFamily="34" charset="0"/>
                        <a:buChar char="•"/>
                      </a:pPr>
                      <a:r>
                        <a:rPr lang="en-US" sz="1300" dirty="0">
                          <a:solidFill>
                            <a:schemeClr val="bg1">
                              <a:lumMod val="75000"/>
                            </a:schemeClr>
                          </a:solidFill>
                        </a:rPr>
                        <a:t>Survey vs. direct observation</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Pressure logging devices</a:t>
                      </a:r>
                    </a:p>
                    <a:p>
                      <a:pPr marL="285750" indent="-285750">
                        <a:lnSpc>
                          <a:spcPct val="114000"/>
                        </a:lnSpc>
                        <a:buFont typeface="Arial" panose="020B0604020202020204" pitchFamily="34" charset="0"/>
                        <a:buChar char="•"/>
                      </a:pPr>
                      <a:r>
                        <a:rPr lang="en-US" sz="1300" dirty="0">
                          <a:solidFill>
                            <a:schemeClr val="bg1">
                              <a:lumMod val="75000"/>
                            </a:schemeClr>
                          </a:solidFill>
                        </a:rPr>
                        <a:t>Cognitive interviewing sub-study</a:t>
                      </a:r>
                    </a:p>
                  </a:txBody>
                  <a:tcPr>
                    <a:solidFill>
                      <a:schemeClr val="bg2">
                        <a:lumMod val="20000"/>
                        <a:lumOff val="80000"/>
                      </a:schemeClr>
                    </a:solidFill>
                  </a:tcPr>
                </a:tc>
                <a:extLst>
                  <a:ext uri="{0D108BD9-81ED-4DB2-BD59-A6C34878D82A}">
                    <a16:rowId xmlns:a16="http://schemas.microsoft.com/office/drawing/2014/main" val="3411433376"/>
                  </a:ext>
                </a:extLst>
              </a:tr>
              <a:tr h="959989">
                <a:tc>
                  <a:txBody>
                    <a:bodyPr/>
                    <a:lstStyle/>
                    <a:p>
                      <a:r>
                        <a:rPr lang="en-US" sz="1300" b="1" dirty="0">
                          <a:solidFill>
                            <a:schemeClr val="bg1">
                              <a:lumMod val="75000"/>
                            </a:schemeClr>
                          </a:solidFill>
                        </a:rPr>
                        <a:t>Water Quality</a:t>
                      </a:r>
                    </a:p>
                    <a:p>
                      <a:pPr marL="285750" indent="-285750">
                        <a:buFont typeface="Arial" panose="020B0604020202020204" pitchFamily="34" charset="0"/>
                        <a:buChar char="•"/>
                      </a:pPr>
                      <a:r>
                        <a:rPr lang="en-US" sz="1300" dirty="0">
                          <a:solidFill>
                            <a:schemeClr val="bg1">
                              <a:lumMod val="75000"/>
                            </a:schemeClr>
                          </a:solidFill>
                        </a:rPr>
                        <a:t>Required methods/measurement</a:t>
                      </a:r>
                    </a:p>
                    <a:p>
                      <a:pPr marL="285750" indent="-285750">
                        <a:buFont typeface="Arial" panose="020B0604020202020204" pitchFamily="34" charset="0"/>
                        <a:buChar char="•"/>
                      </a:pPr>
                      <a:r>
                        <a:rPr lang="en-US" sz="1300" dirty="0">
                          <a:solidFill>
                            <a:schemeClr val="bg1">
                              <a:lumMod val="75000"/>
                            </a:schemeClr>
                          </a:solidFill>
                        </a:rPr>
                        <a:t>Where is quality breaking down?</a:t>
                      </a:r>
                    </a:p>
                    <a:p>
                      <a:pPr marL="285750" indent="-285750">
                        <a:buFont typeface="Arial" panose="020B0604020202020204" pitchFamily="34" charset="0"/>
                        <a:buChar char="•"/>
                      </a:pPr>
                      <a:r>
                        <a:rPr lang="en-US" sz="1300" dirty="0">
                          <a:solidFill>
                            <a:schemeClr val="bg1">
                              <a:lumMod val="75000"/>
                            </a:schemeClr>
                          </a:solidFill>
                        </a:rPr>
                        <a:t>Disseminating results + ethical considerations</a:t>
                      </a:r>
                    </a:p>
                  </a:txBody>
                  <a:tcPr>
                    <a:solidFill>
                      <a:schemeClr val="bg2">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chemeClr val="bg1">
                              <a:lumMod val="75000"/>
                            </a:schemeClr>
                          </a:solidFill>
                        </a:rPr>
                        <a:t>Independent lab, WHO compact dry plate method</a:t>
                      </a:r>
                    </a:p>
                    <a:p>
                      <a:pPr marL="285750" indent="-285750">
                        <a:lnSpc>
                          <a:spcPct val="114000"/>
                        </a:lnSpc>
                        <a:buFont typeface="Arial" panose="020B0604020202020204" pitchFamily="34" charset="0"/>
                        <a:buChar char="•"/>
                      </a:pPr>
                      <a:r>
                        <a:rPr lang="en-US" sz="1300" dirty="0">
                          <a:solidFill>
                            <a:schemeClr val="bg1">
                              <a:lumMod val="75000"/>
                            </a:schemeClr>
                          </a:solidFill>
                        </a:rPr>
                        <a:t>WQ testing points across distribution system</a:t>
                      </a:r>
                    </a:p>
                    <a:p>
                      <a:pPr marL="285750" indent="-285750">
                        <a:lnSpc>
                          <a:spcPct val="114000"/>
                        </a:lnSpc>
                        <a:buFont typeface="Arial" panose="020B0604020202020204" pitchFamily="34" charset="0"/>
                        <a:buChar char="•"/>
                      </a:pPr>
                      <a:r>
                        <a:rPr lang="en-US" sz="1300" dirty="0">
                          <a:solidFill>
                            <a:schemeClr val="bg1">
                              <a:lumMod val="75000"/>
                            </a:schemeClr>
                          </a:solidFill>
                        </a:rPr>
                        <a:t>Notifications to households &amp; utilities</a:t>
                      </a:r>
                    </a:p>
                    <a:p>
                      <a:pPr marL="285750" indent="-285750">
                        <a:lnSpc>
                          <a:spcPct val="114000"/>
                        </a:lnSpc>
                        <a:buFont typeface="Arial" panose="020B0604020202020204" pitchFamily="34" charset="0"/>
                        <a:buChar char="•"/>
                      </a:pPr>
                      <a:r>
                        <a:rPr lang="en-US" sz="1300" dirty="0">
                          <a:solidFill>
                            <a:schemeClr val="bg1">
                              <a:lumMod val="75000"/>
                            </a:schemeClr>
                          </a:solidFill>
                        </a:rPr>
                        <a:t>Results workshop with utility</a:t>
                      </a:r>
                    </a:p>
                  </a:txBody>
                  <a:tcPr>
                    <a:solidFill>
                      <a:schemeClr val="bg2">
                        <a:lumMod val="20000"/>
                        <a:lumOff val="80000"/>
                      </a:schemeClr>
                    </a:solidFill>
                  </a:tcPr>
                </a:tc>
                <a:extLst>
                  <a:ext uri="{0D108BD9-81ED-4DB2-BD59-A6C34878D82A}">
                    <a16:rowId xmlns:a16="http://schemas.microsoft.com/office/drawing/2014/main" val="293970270"/>
                  </a:ext>
                </a:extLst>
              </a:tr>
              <a:tr h="924299">
                <a:tc>
                  <a:txBody>
                    <a:bodyPr/>
                    <a:lstStyle/>
                    <a:p>
                      <a:r>
                        <a:rPr lang="en-US" sz="1300" b="1" dirty="0">
                          <a:solidFill>
                            <a:srgbClr val="000000"/>
                          </a:solidFill>
                        </a:rPr>
                        <a:t>Outcomes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rgbClr val="000000"/>
                          </a:solidFill>
                        </a:rPr>
                        <a:t>Loss of comparison group for </a:t>
                      </a:r>
                      <a:r>
                        <a:rPr lang="en-US" sz="1300" i="1" dirty="0">
                          <a:solidFill>
                            <a:srgbClr val="000000"/>
                          </a:solidFill>
                        </a:rPr>
                        <a:t>supply</a:t>
                      </a:r>
                      <a:r>
                        <a:rPr lang="en-US" sz="1300" dirty="0">
                          <a:solidFill>
                            <a:srgbClr val="000000"/>
                          </a:solidFill>
                        </a:rPr>
                        <a:t> arm</a:t>
                      </a:r>
                    </a:p>
                    <a:p>
                      <a:pPr marL="285750" indent="-285750">
                        <a:buFont typeface="Arial" panose="020B0604020202020204" pitchFamily="34" charset="0"/>
                        <a:buChar char="•"/>
                      </a:pPr>
                      <a:r>
                        <a:rPr lang="en-US" sz="1300" dirty="0">
                          <a:solidFill>
                            <a:srgbClr val="000000"/>
                          </a:solidFill>
                        </a:rPr>
                        <a:t>Attribution &amp; utility activities: connections, metering, tariffs; coverage vs. continuity</a:t>
                      </a:r>
                    </a:p>
                  </a:txBody>
                  <a:tcPr>
                    <a:solidFill>
                      <a:schemeClr val="accent3">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Adaptation of methods (</a:t>
                      </a:r>
                      <a:r>
                        <a:rPr lang="en-US" sz="1300" i="1" dirty="0">
                          <a:solidFill>
                            <a:srgbClr val="000000"/>
                          </a:solidFill>
                        </a:rPr>
                        <a:t>supply</a:t>
                      </a:r>
                      <a:r>
                        <a:rPr lang="en-US" sz="1300" i="0" dirty="0">
                          <a:solidFill>
                            <a:srgbClr val="000000"/>
                          </a:solidFill>
                        </a:rPr>
                        <a:t> arm), no counterfactual</a:t>
                      </a:r>
                    </a:p>
                    <a:p>
                      <a:pPr marL="285750" indent="-285750">
                        <a:lnSpc>
                          <a:spcPct val="114000"/>
                        </a:lnSpc>
                        <a:buFont typeface="Arial" panose="020B0604020202020204" pitchFamily="34" charset="0"/>
                        <a:buChar char="•"/>
                      </a:pPr>
                      <a:r>
                        <a:rPr lang="en-US" sz="1300" i="0" dirty="0">
                          <a:solidFill>
                            <a:srgbClr val="000000"/>
                          </a:solidFill>
                        </a:rPr>
                        <a:t>Collaboration with utility + interviews, reports, data</a:t>
                      </a:r>
                    </a:p>
                  </a:txBody>
                  <a:tcPr>
                    <a:solidFill>
                      <a:srgbClr val="EEF6EA">
                        <a:alpha val="65882"/>
                      </a:srgbClr>
                    </a:solidFill>
                  </a:tcPr>
                </a:tc>
                <a:extLst>
                  <a:ext uri="{0D108BD9-81ED-4DB2-BD59-A6C34878D82A}">
                    <a16:rowId xmlns:a16="http://schemas.microsoft.com/office/drawing/2014/main" val="1779024419"/>
                  </a:ext>
                </a:extLst>
              </a:tr>
            </a:tbl>
          </a:graphicData>
        </a:graphic>
      </p:graphicFrame>
      <p:sp>
        <p:nvSpPr>
          <p:cNvPr id="7" name="Rectangle 6">
            <a:extLst>
              <a:ext uri="{FF2B5EF4-FFF2-40B4-BE49-F238E27FC236}">
                <a16:creationId xmlns:a16="http://schemas.microsoft.com/office/drawing/2014/main" id="{A562ADAA-F0A6-431E-9062-0CBCFB4E5B91}"/>
              </a:ext>
            </a:extLst>
          </p:cNvPr>
          <p:cNvSpPr/>
          <p:nvPr/>
        </p:nvSpPr>
        <p:spPr>
          <a:xfrm>
            <a:off x="76198" y="4543425"/>
            <a:ext cx="8991602" cy="942708"/>
          </a:xfrm>
          <a:prstGeom prst="rect">
            <a:avLst/>
          </a:prstGeom>
          <a:noFill/>
          <a:ln w="38100">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4070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F8ED095-05AC-4C9A-A80E-FE95A110F557}"/>
              </a:ext>
            </a:extLst>
          </p:cNvPr>
          <p:cNvSpPr/>
          <p:nvPr/>
        </p:nvSpPr>
        <p:spPr>
          <a:xfrm>
            <a:off x="3541059" y="4644327"/>
            <a:ext cx="1712258" cy="10399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84CB5B-0F31-4352-B497-B6D0D488FE7F}"/>
              </a:ext>
            </a:extLst>
          </p:cNvPr>
          <p:cNvSpPr>
            <a:spLocks noGrp="1"/>
          </p:cNvSpPr>
          <p:nvPr>
            <p:ph type="title"/>
          </p:nvPr>
        </p:nvSpPr>
        <p:spPr>
          <a:xfrm>
            <a:off x="457200" y="228866"/>
            <a:ext cx="8229600" cy="826211"/>
          </a:xfrm>
        </p:spPr>
        <p:txBody>
          <a:bodyPr>
            <a:normAutofit/>
          </a:bodyPr>
          <a:lstStyle/>
          <a:p>
            <a:r>
              <a:rPr lang="en-US" sz="3200" dirty="0"/>
              <a:t>Design</a:t>
            </a:r>
          </a:p>
        </p:txBody>
      </p:sp>
      <p:graphicFrame>
        <p:nvGraphicFramePr>
          <p:cNvPr id="5" name="Table 4">
            <a:extLst>
              <a:ext uri="{FF2B5EF4-FFF2-40B4-BE49-F238E27FC236}">
                <a16:creationId xmlns:a16="http://schemas.microsoft.com/office/drawing/2014/main" id="{FD8DAB31-4550-4B21-8640-79318B58FD2F}"/>
              </a:ext>
            </a:extLst>
          </p:cNvPr>
          <p:cNvGraphicFramePr>
            <a:graphicFrameLocks noGrp="1"/>
          </p:cNvGraphicFramePr>
          <p:nvPr>
            <p:extLst>
              <p:ext uri="{D42A27DB-BD31-4B8C-83A1-F6EECF244321}">
                <p14:modId xmlns:p14="http://schemas.microsoft.com/office/powerpoint/2010/main" val="2655135614"/>
              </p:ext>
            </p:extLst>
          </p:nvPr>
        </p:nvGraphicFramePr>
        <p:xfrm>
          <a:off x="76198" y="180398"/>
          <a:ext cx="8991602" cy="5305736"/>
        </p:xfrm>
        <a:graphic>
          <a:graphicData uri="http://schemas.openxmlformats.org/drawingml/2006/table">
            <a:tbl>
              <a:tblPr firstRow="1" bandRow="1">
                <a:tableStyleId>{073A0DAA-6AF3-43AB-8588-CEC1D06C72B9}</a:tableStyleId>
              </a:tblPr>
              <a:tblGrid>
                <a:gridCol w="4495801">
                  <a:extLst>
                    <a:ext uri="{9D8B030D-6E8A-4147-A177-3AD203B41FA5}">
                      <a16:colId xmlns:a16="http://schemas.microsoft.com/office/drawing/2014/main" val="50219687"/>
                    </a:ext>
                  </a:extLst>
                </a:gridCol>
                <a:gridCol w="4495801">
                  <a:extLst>
                    <a:ext uri="{9D8B030D-6E8A-4147-A177-3AD203B41FA5}">
                      <a16:colId xmlns:a16="http://schemas.microsoft.com/office/drawing/2014/main" val="3294096486"/>
                    </a:ext>
                  </a:extLst>
                </a:gridCol>
              </a:tblGrid>
              <a:tr h="322619">
                <a:tc>
                  <a:txBody>
                    <a:bodyPr/>
                    <a:lstStyle/>
                    <a:p>
                      <a:pPr algn="ctr"/>
                      <a:r>
                        <a:rPr lang="en-US" sz="1600" dirty="0"/>
                        <a:t>Challenges</a:t>
                      </a:r>
                    </a:p>
                  </a:txBody>
                  <a:tcPr anchor="ctr">
                    <a:solidFill>
                      <a:schemeClr val="accent3">
                        <a:lumMod val="75000"/>
                      </a:schemeClr>
                    </a:solidFill>
                  </a:tcPr>
                </a:tc>
                <a:tc>
                  <a:txBody>
                    <a:bodyPr/>
                    <a:lstStyle/>
                    <a:p>
                      <a:pPr algn="ctr"/>
                      <a:r>
                        <a:rPr lang="en-US" sz="1600" dirty="0"/>
                        <a:t>Adaptations</a:t>
                      </a:r>
                    </a:p>
                  </a:txBody>
                  <a:tcPr anchor="ctr">
                    <a:solidFill>
                      <a:schemeClr val="accent2">
                        <a:lumMod val="75000"/>
                      </a:schemeClr>
                    </a:solidFill>
                  </a:tcPr>
                </a:tc>
                <a:extLst>
                  <a:ext uri="{0D108BD9-81ED-4DB2-BD59-A6C34878D82A}">
                    <a16:rowId xmlns:a16="http://schemas.microsoft.com/office/drawing/2014/main" val="1903747750"/>
                  </a:ext>
                </a:extLst>
              </a:tr>
              <a:tr h="721860">
                <a:tc>
                  <a:txBody>
                    <a:bodyPr/>
                    <a:lstStyle/>
                    <a:p>
                      <a:r>
                        <a:rPr lang="en-US" sz="1300" b="1" dirty="0">
                          <a:solidFill>
                            <a:srgbClr val="000000"/>
                          </a:solidFill>
                        </a:rPr>
                        <a:t>Implementation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rgbClr val="000000"/>
                          </a:solidFill>
                        </a:rPr>
                        <a:t>Construction of works; transmission main</a:t>
                      </a:r>
                    </a:p>
                    <a:p>
                      <a:pPr marL="285750" indent="-285750">
                        <a:buFont typeface="Arial" panose="020B0604020202020204" pitchFamily="34" charset="0"/>
                        <a:buChar char="•"/>
                      </a:pPr>
                      <a:r>
                        <a:rPr lang="en-US" sz="1300" dirty="0">
                          <a:solidFill>
                            <a:srgbClr val="000000"/>
                          </a:solidFill>
                        </a:rPr>
                        <a:t>Contamination of comparison group</a:t>
                      </a:r>
                    </a:p>
                  </a:txBody>
                  <a:tcPr>
                    <a:solidFill>
                      <a:schemeClr val="accent3">
                        <a:lumMod val="60000"/>
                        <a:lumOff val="4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Re-designed x2, timeline extended, but 1 yr. impacts</a:t>
                      </a:r>
                    </a:p>
                    <a:p>
                      <a:pPr marL="285750" indent="-285750">
                        <a:lnSpc>
                          <a:spcPct val="114000"/>
                        </a:lnSpc>
                        <a:buFont typeface="Arial" panose="020B0604020202020204" pitchFamily="34" charset="0"/>
                        <a:buChar char="•"/>
                      </a:pPr>
                      <a:r>
                        <a:rPr lang="en-US" sz="1300" dirty="0">
                          <a:solidFill>
                            <a:srgbClr val="000000"/>
                          </a:solidFill>
                        </a:rPr>
                        <a:t>Planned ‘midline’ became updated baseline</a:t>
                      </a:r>
                    </a:p>
                    <a:p>
                      <a:pPr marL="285750" indent="-285750">
                        <a:lnSpc>
                          <a:spcPct val="114000"/>
                        </a:lnSpc>
                        <a:buFont typeface="Arial" panose="020B0604020202020204" pitchFamily="34" charset="0"/>
                        <a:buChar char="•"/>
                      </a:pPr>
                      <a:r>
                        <a:rPr lang="en-US" sz="1300" dirty="0">
                          <a:solidFill>
                            <a:srgbClr val="000000"/>
                          </a:solidFill>
                        </a:rPr>
                        <a:t>Supplemental sample (utility data, GIS analysis)</a:t>
                      </a:r>
                    </a:p>
                  </a:txBody>
                  <a:tcPr>
                    <a:solidFill>
                      <a:srgbClr val="A0BE94"/>
                    </a:solidFill>
                  </a:tcPr>
                </a:tc>
                <a:extLst>
                  <a:ext uri="{0D108BD9-81ED-4DB2-BD59-A6C34878D82A}">
                    <a16:rowId xmlns:a16="http://schemas.microsoft.com/office/drawing/2014/main" val="450989225"/>
                  </a:ext>
                </a:extLst>
              </a:tr>
              <a:tr h="850541">
                <a:tc>
                  <a:txBody>
                    <a:bodyPr/>
                    <a:lstStyle/>
                    <a:p>
                      <a:r>
                        <a:rPr lang="en-US" sz="1300" b="1" dirty="0">
                          <a:solidFill>
                            <a:srgbClr val="000000"/>
                          </a:solidFill>
                        </a:rPr>
                        <a:t>Assumptions / Theory of change</a:t>
                      </a:r>
                    </a:p>
                    <a:p>
                      <a:pPr marL="285750" indent="-285750">
                        <a:buFont typeface="Arial" panose="020B0604020202020204" pitchFamily="34" charset="0"/>
                        <a:buChar char="•"/>
                      </a:pPr>
                      <a:r>
                        <a:rPr lang="en-US" sz="1300" dirty="0">
                          <a:solidFill>
                            <a:srgbClr val="000000"/>
                          </a:solidFill>
                        </a:rPr>
                        <a:t>Intermittency </a:t>
                      </a:r>
                      <a:r>
                        <a:rPr lang="en-US" sz="1300" dirty="0">
                          <a:solidFill>
                            <a:srgbClr val="000000"/>
                          </a:solidFill>
                          <a:sym typeface="Wingdings" panose="05000000000000000000" pitchFamily="2" charset="2"/>
                        </a:rPr>
                        <a:t> </a:t>
                      </a:r>
                      <a:r>
                        <a:rPr lang="en-US" sz="1300" dirty="0">
                          <a:solidFill>
                            <a:srgbClr val="000000"/>
                          </a:solidFill>
                        </a:rPr>
                        <a:t>continuity assumed</a:t>
                      </a:r>
                    </a:p>
                    <a:p>
                      <a:pPr marL="285750" indent="-285750">
                        <a:buFont typeface="Arial" panose="020B0604020202020204" pitchFamily="34" charset="0"/>
                        <a:buChar char="•"/>
                      </a:pPr>
                      <a:r>
                        <a:rPr lang="en-US" sz="1300" dirty="0">
                          <a:solidFill>
                            <a:srgbClr val="000000"/>
                          </a:solidFill>
                        </a:rPr>
                        <a:t>Coverage vs. continuity of service trade-offs</a:t>
                      </a:r>
                    </a:p>
                    <a:p>
                      <a:pPr marL="285750" indent="-285750">
                        <a:buFont typeface="Arial" panose="020B0604020202020204" pitchFamily="34" charset="0"/>
                        <a:buChar char="•"/>
                      </a:pPr>
                      <a:r>
                        <a:rPr lang="en-US" sz="1300" dirty="0">
                          <a:solidFill>
                            <a:srgbClr val="000000"/>
                          </a:solidFill>
                        </a:rPr>
                        <a:t>Sanitation, hygiene, storage not built in</a:t>
                      </a:r>
                    </a:p>
                  </a:txBody>
                  <a:tcPr>
                    <a:solidFill>
                      <a:schemeClr val="accent3">
                        <a:lumMod val="20000"/>
                        <a:lumOff val="8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Process study added to design</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Survey modules measure storage, some hygiene</a:t>
                      </a:r>
                    </a:p>
                    <a:p>
                      <a:pPr marL="285750" indent="-285750">
                        <a:lnSpc>
                          <a:spcPct val="114000"/>
                        </a:lnSpc>
                        <a:buFont typeface="Arial" panose="020B0604020202020204" pitchFamily="34" charset="0"/>
                        <a:buChar char="•"/>
                      </a:pPr>
                      <a:endParaRPr lang="en-US" sz="1300" dirty="0">
                        <a:solidFill>
                          <a:srgbClr val="000000"/>
                        </a:solidFill>
                      </a:endParaRPr>
                    </a:p>
                  </a:txBody>
                  <a:tcPr>
                    <a:solidFill>
                      <a:srgbClr val="EEF6EA"/>
                    </a:solidFill>
                  </a:tcPr>
                </a:tc>
                <a:extLst>
                  <a:ext uri="{0D108BD9-81ED-4DB2-BD59-A6C34878D82A}">
                    <a16:rowId xmlns:a16="http://schemas.microsoft.com/office/drawing/2014/main" val="4039346471"/>
                  </a:ext>
                </a:extLst>
              </a:tr>
              <a:tr h="721860">
                <a:tc>
                  <a:txBody>
                    <a:bodyPr/>
                    <a:lstStyle/>
                    <a:p>
                      <a:r>
                        <a:rPr lang="en-US" sz="1300" b="1" dirty="0">
                          <a:solidFill>
                            <a:srgbClr val="000000"/>
                          </a:solidFill>
                        </a:rPr>
                        <a:t>Urban Context</a:t>
                      </a:r>
                    </a:p>
                    <a:p>
                      <a:pPr marL="285750" indent="-285750">
                        <a:buFont typeface="Arial" panose="020B0604020202020204" pitchFamily="34" charset="0"/>
                        <a:buChar char="•"/>
                      </a:pPr>
                      <a:r>
                        <a:rPr lang="en-US" sz="1300" dirty="0">
                          <a:solidFill>
                            <a:srgbClr val="000000"/>
                          </a:solidFill>
                        </a:rPr>
                        <a:t>High mobility within growing urban areas</a:t>
                      </a:r>
                    </a:p>
                    <a:p>
                      <a:pPr marL="285750" indent="-285750">
                        <a:buFont typeface="Arial" panose="020B0604020202020204" pitchFamily="34" charset="0"/>
                        <a:buChar char="•"/>
                      </a:pPr>
                      <a:r>
                        <a:rPr lang="en-US" sz="1300" dirty="0">
                          <a:solidFill>
                            <a:srgbClr val="000000"/>
                          </a:solidFill>
                        </a:rPr>
                        <a:t>Multiple concurrent source use, substitution, etc.</a:t>
                      </a:r>
                    </a:p>
                  </a:txBody>
                  <a:tcPr>
                    <a:solidFill>
                      <a:schemeClr val="accent3">
                        <a:lumMod val="60000"/>
                        <a:lumOff val="40000"/>
                      </a:schemeClr>
                    </a:solidFill>
                  </a:tcPr>
                </a:tc>
                <a:tc>
                  <a:txBody>
                    <a:bodyPr/>
                    <a:lstStyle/>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More aggressive tracking protocol</a:t>
                      </a:r>
                    </a:p>
                    <a:p>
                      <a:pPr marL="285750" marR="0" lvl="0" indent="-285750" algn="l" defTabSz="457200" rtl="0" eaLnBrk="1" fontAlgn="auto" latinLnBrk="0" hangingPunct="1">
                        <a:lnSpc>
                          <a:spcPct val="114000"/>
                        </a:lnSpc>
                        <a:spcBef>
                          <a:spcPts val="0"/>
                        </a:spcBef>
                        <a:spcAft>
                          <a:spcPts val="0"/>
                        </a:spcAft>
                        <a:buClrTx/>
                        <a:buSzTx/>
                        <a:buFont typeface="Arial" panose="020B0604020202020204" pitchFamily="34" charset="0"/>
                        <a:buChar char="•"/>
                        <a:tabLst/>
                        <a:defRPr/>
                      </a:pPr>
                      <a:r>
                        <a:rPr lang="en-US" sz="1300" dirty="0">
                          <a:solidFill>
                            <a:srgbClr val="000000"/>
                          </a:solidFill>
                        </a:rPr>
                        <a:t>Source ‘matrix’/‘portfolio’ (all sources &amp; uses), primary &amp; secondary; plus water storage and treatment</a:t>
                      </a:r>
                    </a:p>
                  </a:txBody>
                  <a:tcPr>
                    <a:solidFill>
                      <a:srgbClr val="A0BE94">
                        <a:alpha val="65882"/>
                      </a:srgbClr>
                    </a:solidFill>
                  </a:tcPr>
                </a:tc>
                <a:extLst>
                  <a:ext uri="{0D108BD9-81ED-4DB2-BD59-A6C34878D82A}">
                    <a16:rowId xmlns:a16="http://schemas.microsoft.com/office/drawing/2014/main" val="140039202"/>
                  </a:ext>
                </a:extLst>
              </a:tr>
              <a:tr h="665075">
                <a:tc>
                  <a:txBody>
                    <a:bodyPr/>
                    <a:lstStyle/>
                    <a:p>
                      <a:r>
                        <a:rPr lang="en-US" sz="1300" b="1" dirty="0">
                          <a:solidFill>
                            <a:srgbClr val="000000"/>
                          </a:solidFill>
                        </a:rPr>
                        <a:t>Measuring Intermittency</a:t>
                      </a:r>
                    </a:p>
                    <a:p>
                      <a:pPr marL="285750" indent="-285750">
                        <a:buFont typeface="Arial" panose="020B0604020202020204" pitchFamily="34" charset="0"/>
                        <a:buChar char="•"/>
                      </a:pPr>
                      <a:r>
                        <a:rPr lang="en-US" sz="1300" dirty="0">
                          <a:solidFill>
                            <a:srgbClr val="000000"/>
                          </a:solidFill>
                        </a:rPr>
                        <a:t>Lack of utility data/bulk meter data</a:t>
                      </a:r>
                    </a:p>
                    <a:p>
                      <a:pPr marL="285750" indent="-285750">
                        <a:buFont typeface="Arial" panose="020B0604020202020204" pitchFamily="34" charset="0"/>
                        <a:buChar char="•"/>
                      </a:pPr>
                      <a:r>
                        <a:rPr lang="en-US" sz="1300" dirty="0">
                          <a:solidFill>
                            <a:srgbClr val="000000"/>
                          </a:solidFill>
                        </a:rPr>
                        <a:t>Survey vs. direct observation</a:t>
                      </a:r>
                    </a:p>
                  </a:txBody>
                  <a:tcPr>
                    <a:solidFill>
                      <a:schemeClr val="accent3">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Pressure logging devices</a:t>
                      </a:r>
                    </a:p>
                    <a:p>
                      <a:pPr marL="285750" indent="-285750">
                        <a:lnSpc>
                          <a:spcPct val="114000"/>
                        </a:lnSpc>
                        <a:buFont typeface="Arial" panose="020B0604020202020204" pitchFamily="34" charset="0"/>
                        <a:buChar char="•"/>
                      </a:pPr>
                      <a:r>
                        <a:rPr lang="en-US" sz="1300" dirty="0">
                          <a:solidFill>
                            <a:srgbClr val="000000"/>
                          </a:solidFill>
                        </a:rPr>
                        <a:t>Cognitive interviewing sub-study</a:t>
                      </a:r>
                    </a:p>
                  </a:txBody>
                  <a:tcPr>
                    <a:solidFill>
                      <a:srgbClr val="EEF6EA">
                        <a:alpha val="65882"/>
                      </a:srgbClr>
                    </a:solidFill>
                  </a:tcPr>
                </a:tc>
                <a:extLst>
                  <a:ext uri="{0D108BD9-81ED-4DB2-BD59-A6C34878D82A}">
                    <a16:rowId xmlns:a16="http://schemas.microsoft.com/office/drawing/2014/main" val="3411433376"/>
                  </a:ext>
                </a:extLst>
              </a:tr>
              <a:tr h="959989">
                <a:tc>
                  <a:txBody>
                    <a:bodyPr/>
                    <a:lstStyle/>
                    <a:p>
                      <a:r>
                        <a:rPr lang="en-US" sz="1300" b="1" dirty="0">
                          <a:solidFill>
                            <a:srgbClr val="000000"/>
                          </a:solidFill>
                        </a:rPr>
                        <a:t>Water Quality</a:t>
                      </a:r>
                    </a:p>
                    <a:p>
                      <a:pPr marL="285750" indent="-285750">
                        <a:buFont typeface="Arial" panose="020B0604020202020204" pitchFamily="34" charset="0"/>
                        <a:buChar char="•"/>
                      </a:pPr>
                      <a:r>
                        <a:rPr lang="en-US" sz="1300" dirty="0">
                          <a:solidFill>
                            <a:srgbClr val="000000"/>
                          </a:solidFill>
                        </a:rPr>
                        <a:t>Required methods/measurement</a:t>
                      </a:r>
                    </a:p>
                    <a:p>
                      <a:pPr marL="285750" indent="-285750">
                        <a:buFont typeface="Arial" panose="020B0604020202020204" pitchFamily="34" charset="0"/>
                        <a:buChar char="•"/>
                      </a:pPr>
                      <a:r>
                        <a:rPr lang="en-US" sz="1300" dirty="0">
                          <a:solidFill>
                            <a:srgbClr val="000000"/>
                          </a:solidFill>
                        </a:rPr>
                        <a:t>Where is quality breaking down?</a:t>
                      </a:r>
                    </a:p>
                    <a:p>
                      <a:pPr marL="285750" indent="-285750">
                        <a:buFont typeface="Arial" panose="020B0604020202020204" pitchFamily="34" charset="0"/>
                        <a:buChar char="•"/>
                      </a:pPr>
                      <a:r>
                        <a:rPr lang="en-US" sz="1300" dirty="0">
                          <a:solidFill>
                            <a:srgbClr val="000000"/>
                          </a:solidFill>
                        </a:rPr>
                        <a:t>Disseminating results + ethical considerations</a:t>
                      </a:r>
                    </a:p>
                  </a:txBody>
                  <a:tcPr>
                    <a:solidFill>
                      <a:schemeClr val="accent3">
                        <a:lumMod val="60000"/>
                        <a:lumOff val="4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Independent lab, WHO compact dry plate method</a:t>
                      </a:r>
                    </a:p>
                    <a:p>
                      <a:pPr marL="285750" indent="-285750">
                        <a:lnSpc>
                          <a:spcPct val="114000"/>
                        </a:lnSpc>
                        <a:buFont typeface="Arial" panose="020B0604020202020204" pitchFamily="34" charset="0"/>
                        <a:buChar char="•"/>
                      </a:pPr>
                      <a:r>
                        <a:rPr lang="en-US" sz="1300" dirty="0">
                          <a:solidFill>
                            <a:srgbClr val="000000"/>
                          </a:solidFill>
                        </a:rPr>
                        <a:t>WQ testing points across distribution system</a:t>
                      </a:r>
                    </a:p>
                    <a:p>
                      <a:pPr marL="285750" indent="-285750">
                        <a:lnSpc>
                          <a:spcPct val="114000"/>
                        </a:lnSpc>
                        <a:buFont typeface="Arial" panose="020B0604020202020204" pitchFamily="34" charset="0"/>
                        <a:buChar char="•"/>
                      </a:pPr>
                      <a:r>
                        <a:rPr lang="en-US" sz="1300" dirty="0">
                          <a:solidFill>
                            <a:srgbClr val="000000"/>
                          </a:solidFill>
                        </a:rPr>
                        <a:t>Notifications to households &amp; utilities</a:t>
                      </a:r>
                    </a:p>
                    <a:p>
                      <a:pPr marL="285750" indent="-285750">
                        <a:lnSpc>
                          <a:spcPct val="114000"/>
                        </a:lnSpc>
                        <a:buFont typeface="Arial" panose="020B0604020202020204" pitchFamily="34" charset="0"/>
                        <a:buChar char="•"/>
                      </a:pPr>
                      <a:r>
                        <a:rPr lang="en-US" sz="1300" dirty="0">
                          <a:solidFill>
                            <a:srgbClr val="000000"/>
                          </a:solidFill>
                        </a:rPr>
                        <a:t>Results workshop with utility</a:t>
                      </a:r>
                    </a:p>
                  </a:txBody>
                  <a:tcPr>
                    <a:solidFill>
                      <a:srgbClr val="A0BE94">
                        <a:alpha val="65882"/>
                      </a:srgbClr>
                    </a:solidFill>
                  </a:tcPr>
                </a:tc>
                <a:extLst>
                  <a:ext uri="{0D108BD9-81ED-4DB2-BD59-A6C34878D82A}">
                    <a16:rowId xmlns:a16="http://schemas.microsoft.com/office/drawing/2014/main" val="293970270"/>
                  </a:ext>
                </a:extLst>
              </a:tr>
              <a:tr h="924299">
                <a:tc>
                  <a:txBody>
                    <a:bodyPr/>
                    <a:lstStyle/>
                    <a:p>
                      <a:r>
                        <a:rPr lang="en-US" sz="1300" b="1" dirty="0">
                          <a:solidFill>
                            <a:srgbClr val="000000"/>
                          </a:solidFill>
                        </a:rPr>
                        <a:t>Outcomes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srgbClr val="000000"/>
                          </a:solidFill>
                        </a:rPr>
                        <a:t>Loss of comparison group for </a:t>
                      </a:r>
                      <a:r>
                        <a:rPr lang="en-US" sz="1300" i="1" dirty="0">
                          <a:solidFill>
                            <a:srgbClr val="000000"/>
                          </a:solidFill>
                        </a:rPr>
                        <a:t>supply</a:t>
                      </a:r>
                      <a:r>
                        <a:rPr lang="en-US" sz="1300" dirty="0">
                          <a:solidFill>
                            <a:srgbClr val="000000"/>
                          </a:solidFill>
                        </a:rPr>
                        <a:t> arm</a:t>
                      </a:r>
                    </a:p>
                    <a:p>
                      <a:pPr marL="285750" indent="-285750">
                        <a:buFont typeface="Arial" panose="020B0604020202020204" pitchFamily="34" charset="0"/>
                        <a:buChar char="•"/>
                      </a:pPr>
                      <a:r>
                        <a:rPr lang="en-US" sz="1300" dirty="0">
                          <a:solidFill>
                            <a:srgbClr val="000000"/>
                          </a:solidFill>
                        </a:rPr>
                        <a:t>Attribution &amp; utility activities: connections, metering, tariffs; coverage vs. continuity</a:t>
                      </a:r>
                    </a:p>
                  </a:txBody>
                  <a:tcPr>
                    <a:solidFill>
                      <a:schemeClr val="accent3">
                        <a:lumMod val="20000"/>
                        <a:lumOff val="80000"/>
                      </a:schemeClr>
                    </a:solidFill>
                  </a:tcPr>
                </a:tc>
                <a:tc>
                  <a:txBody>
                    <a:bodyPr/>
                    <a:lstStyle/>
                    <a:p>
                      <a:pPr marL="285750" indent="-285750">
                        <a:lnSpc>
                          <a:spcPct val="114000"/>
                        </a:lnSpc>
                        <a:buFont typeface="Arial" panose="020B0604020202020204" pitchFamily="34" charset="0"/>
                        <a:buChar char="•"/>
                      </a:pPr>
                      <a:r>
                        <a:rPr lang="en-US" sz="1300" dirty="0">
                          <a:solidFill>
                            <a:srgbClr val="000000"/>
                          </a:solidFill>
                        </a:rPr>
                        <a:t>Adaptation of methods (</a:t>
                      </a:r>
                      <a:r>
                        <a:rPr lang="en-US" sz="1300" i="1" dirty="0">
                          <a:solidFill>
                            <a:srgbClr val="000000"/>
                          </a:solidFill>
                        </a:rPr>
                        <a:t>supply</a:t>
                      </a:r>
                      <a:r>
                        <a:rPr lang="en-US" sz="1300" i="0" dirty="0">
                          <a:solidFill>
                            <a:srgbClr val="000000"/>
                          </a:solidFill>
                        </a:rPr>
                        <a:t> arm), no counterfactual</a:t>
                      </a:r>
                    </a:p>
                    <a:p>
                      <a:pPr marL="285750" indent="-285750">
                        <a:lnSpc>
                          <a:spcPct val="114000"/>
                        </a:lnSpc>
                        <a:buFont typeface="Arial" panose="020B0604020202020204" pitchFamily="34" charset="0"/>
                        <a:buChar char="•"/>
                      </a:pPr>
                      <a:r>
                        <a:rPr lang="en-US" sz="1300" i="0" dirty="0">
                          <a:solidFill>
                            <a:srgbClr val="000000"/>
                          </a:solidFill>
                        </a:rPr>
                        <a:t>Collaboration with utility + interviews, reports, data</a:t>
                      </a:r>
                    </a:p>
                  </a:txBody>
                  <a:tcPr>
                    <a:solidFill>
                      <a:srgbClr val="EEF6EA">
                        <a:alpha val="65882"/>
                      </a:srgbClr>
                    </a:solidFill>
                  </a:tcPr>
                </a:tc>
                <a:extLst>
                  <a:ext uri="{0D108BD9-81ED-4DB2-BD59-A6C34878D82A}">
                    <a16:rowId xmlns:a16="http://schemas.microsoft.com/office/drawing/2014/main" val="1779024419"/>
                  </a:ext>
                </a:extLst>
              </a:tr>
            </a:tbl>
          </a:graphicData>
        </a:graphic>
      </p:graphicFrame>
    </p:spTree>
    <p:extLst>
      <p:ext uri="{BB962C8B-B14F-4D97-AF65-F5344CB8AC3E}">
        <p14:creationId xmlns:p14="http://schemas.microsoft.com/office/powerpoint/2010/main" val="2255004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4FA40-F1C1-4E3E-9229-E09CD19152B7}"/>
              </a:ext>
            </a:extLst>
          </p:cNvPr>
          <p:cNvSpPr>
            <a:spLocks noGrp="1"/>
          </p:cNvSpPr>
          <p:nvPr>
            <p:ph type="title"/>
          </p:nvPr>
        </p:nvSpPr>
        <p:spPr/>
        <p:txBody>
          <a:bodyPr/>
          <a:lstStyle/>
          <a:p>
            <a:r>
              <a:rPr lang="en-US" dirty="0"/>
              <a:t>What can we learn?</a:t>
            </a:r>
          </a:p>
        </p:txBody>
      </p:sp>
      <p:sp>
        <p:nvSpPr>
          <p:cNvPr id="3" name="Content Placeholder 2">
            <a:extLst>
              <a:ext uri="{FF2B5EF4-FFF2-40B4-BE49-F238E27FC236}">
                <a16:creationId xmlns:a16="http://schemas.microsoft.com/office/drawing/2014/main" id="{51C856CF-0279-4ADA-BD44-E0F9A15D830A}"/>
              </a:ext>
            </a:extLst>
          </p:cNvPr>
          <p:cNvSpPr>
            <a:spLocks noGrp="1"/>
          </p:cNvSpPr>
          <p:nvPr>
            <p:ph idx="1"/>
          </p:nvPr>
        </p:nvSpPr>
        <p:spPr>
          <a:xfrm>
            <a:off x="184825" y="1551243"/>
            <a:ext cx="8774349" cy="3477958"/>
          </a:xfrm>
        </p:spPr>
        <p:txBody>
          <a:bodyPr>
            <a:noAutofit/>
          </a:bodyPr>
          <a:lstStyle/>
          <a:p>
            <a:pPr>
              <a:lnSpc>
                <a:spcPct val="114000"/>
              </a:lnSpc>
            </a:pPr>
            <a:r>
              <a:rPr lang="en-US" sz="1600" b="1" dirty="0"/>
              <a:t>Process evaluation </a:t>
            </a:r>
            <a:r>
              <a:rPr lang="en-US" sz="1600" dirty="0"/>
              <a:t>a critical part of evaluation efforts </a:t>
            </a:r>
          </a:p>
          <a:p>
            <a:pPr>
              <a:lnSpc>
                <a:spcPct val="114000"/>
              </a:lnSpc>
            </a:pPr>
            <a:r>
              <a:rPr lang="en-US" sz="1600" b="1" dirty="0"/>
              <a:t>Urban context </a:t>
            </a:r>
            <a:r>
              <a:rPr lang="en-US" sz="1600" dirty="0"/>
              <a:t>needs to be considered fully when designing data collection tools, measurement strategies, and underlying assumptions of project logic – SDGs and new JMP are a move in this direction</a:t>
            </a:r>
          </a:p>
          <a:p>
            <a:pPr>
              <a:lnSpc>
                <a:spcPct val="114000"/>
              </a:lnSpc>
            </a:pPr>
            <a:r>
              <a:rPr lang="en-US" sz="1600" b="1" dirty="0"/>
              <a:t>Underlying assumptions better tailored </a:t>
            </a:r>
            <a:r>
              <a:rPr lang="en-US" sz="1600" dirty="0"/>
              <a:t>to context (urban), realism about outcomes attainable in intermittent systems &amp; through specific types of investments; understand trade-offs (coverage vs. continuity); anticipate heterogeneity of impacts</a:t>
            </a:r>
          </a:p>
          <a:p>
            <a:pPr>
              <a:lnSpc>
                <a:spcPct val="114000"/>
              </a:lnSpc>
            </a:pPr>
            <a:r>
              <a:rPr lang="en-US" sz="1600" b="1" dirty="0"/>
              <a:t>Mixed method design </a:t>
            </a:r>
            <a:r>
              <a:rPr lang="en-US" sz="1600" dirty="0"/>
              <a:t>important for results but also for learning about measurement; helped strengthen the evaluation as it was re-designed &amp; adapted</a:t>
            </a:r>
          </a:p>
          <a:p>
            <a:pPr>
              <a:lnSpc>
                <a:spcPct val="114000"/>
              </a:lnSpc>
            </a:pPr>
            <a:r>
              <a:rPr lang="en-US" sz="1600" b="1" dirty="0"/>
              <a:t>Coordination &amp; collaboration with utility</a:t>
            </a:r>
            <a:r>
              <a:rPr lang="en-US" sz="1600" dirty="0"/>
              <a:t>/providers essential, don’t underestimate time required to do properly; additional opportunities to support &amp; leverage utility M&amp;E efforts</a:t>
            </a:r>
          </a:p>
        </p:txBody>
      </p:sp>
    </p:spTree>
    <p:extLst>
      <p:ext uri="{BB962C8B-B14F-4D97-AF65-F5344CB8AC3E}">
        <p14:creationId xmlns:p14="http://schemas.microsoft.com/office/powerpoint/2010/main" val="1254195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73DEF3-D6F2-491B-90FB-BC609088E6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60476" cy="6422442"/>
          </a:xfrm>
          <a:prstGeom prst="rect">
            <a:avLst/>
          </a:prstGeom>
        </p:spPr>
      </p:pic>
      <p:sp>
        <p:nvSpPr>
          <p:cNvPr id="2" name="Title 1">
            <a:extLst>
              <a:ext uri="{FF2B5EF4-FFF2-40B4-BE49-F238E27FC236}">
                <a16:creationId xmlns:a16="http://schemas.microsoft.com/office/drawing/2014/main" id="{AAA89E99-86DB-4CAC-9378-6FD66B5B5CC0}"/>
              </a:ext>
            </a:extLst>
          </p:cNvPr>
          <p:cNvSpPr>
            <a:spLocks noGrp="1"/>
          </p:cNvSpPr>
          <p:nvPr>
            <p:ph type="title"/>
          </p:nvPr>
        </p:nvSpPr>
        <p:spPr>
          <a:xfrm>
            <a:off x="457200" y="228866"/>
            <a:ext cx="8229600" cy="607157"/>
          </a:xfrm>
        </p:spPr>
        <p:txBody>
          <a:bodyPr/>
          <a:lstStyle/>
          <a:p>
            <a:pPr algn="ctr"/>
            <a:r>
              <a:rPr lang="en-US" b="1" dirty="0">
                <a:solidFill>
                  <a:schemeClr val="tx2">
                    <a:lumMod val="75000"/>
                  </a:schemeClr>
                </a:solidFill>
              </a:rPr>
              <a:t>Thank you		</a:t>
            </a:r>
          </a:p>
        </p:txBody>
      </p:sp>
    </p:spTree>
    <p:extLst>
      <p:ext uri="{BB962C8B-B14F-4D97-AF65-F5344CB8AC3E}">
        <p14:creationId xmlns:p14="http://schemas.microsoft.com/office/powerpoint/2010/main" val="1318447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85F4E4-7025-4054-8505-5F8A24A43E3A}"/>
              </a:ext>
            </a:extLst>
          </p:cNvPr>
          <p:cNvPicPr/>
          <p:nvPr/>
        </p:nvPicPr>
        <p:blipFill rotWithShape="1">
          <a:blip r:embed="rId2" cstate="print">
            <a:extLst>
              <a:ext uri="{28A0092B-C50C-407E-A947-70E740481C1C}">
                <a14:useLocalDpi xmlns:a14="http://schemas.microsoft.com/office/drawing/2010/main" val="0"/>
              </a:ext>
            </a:extLst>
          </a:blip>
          <a:srcRect b="16667"/>
          <a:stretch/>
        </p:blipFill>
        <p:spPr bwMode="auto">
          <a:xfrm>
            <a:off x="0" y="0"/>
            <a:ext cx="9145246" cy="5715000"/>
          </a:xfrm>
          <a:prstGeom prst="rect">
            <a:avLst/>
          </a:prstGeom>
          <a:noFill/>
          <a:ln>
            <a:noFill/>
          </a:ln>
        </p:spPr>
      </p:pic>
      <p:sp>
        <p:nvSpPr>
          <p:cNvPr id="2" name="Title 1">
            <a:extLst>
              <a:ext uri="{FF2B5EF4-FFF2-40B4-BE49-F238E27FC236}">
                <a16:creationId xmlns:a16="http://schemas.microsoft.com/office/drawing/2014/main" id="{0EA84BFA-0AB4-46C6-9790-9D04306D0379}"/>
              </a:ext>
            </a:extLst>
          </p:cNvPr>
          <p:cNvSpPr>
            <a:spLocks noGrp="1"/>
          </p:cNvSpPr>
          <p:nvPr>
            <p:ph type="title"/>
          </p:nvPr>
        </p:nvSpPr>
        <p:spPr>
          <a:xfrm>
            <a:off x="0" y="-102140"/>
            <a:ext cx="8229600" cy="826211"/>
          </a:xfrm>
        </p:spPr>
        <p:txBody>
          <a:bodyPr/>
          <a:lstStyle/>
          <a:p>
            <a:r>
              <a:rPr lang="en-US" dirty="0"/>
              <a:t>MCC Tanzania Water Sector Project</a:t>
            </a:r>
          </a:p>
        </p:txBody>
      </p:sp>
      <p:sp>
        <p:nvSpPr>
          <p:cNvPr id="5" name="Content Placeholder 2">
            <a:extLst>
              <a:ext uri="{FF2B5EF4-FFF2-40B4-BE49-F238E27FC236}">
                <a16:creationId xmlns:a16="http://schemas.microsoft.com/office/drawing/2014/main" id="{5B4079DA-9ABF-44EF-8DE1-8AF2688B89CD}"/>
              </a:ext>
            </a:extLst>
          </p:cNvPr>
          <p:cNvSpPr txBox="1">
            <a:spLocks/>
          </p:cNvSpPr>
          <p:nvPr/>
        </p:nvSpPr>
        <p:spPr>
          <a:xfrm>
            <a:off x="233240" y="661050"/>
            <a:ext cx="4155892" cy="303152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5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5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1600" dirty="0">
                <a:solidFill>
                  <a:schemeClr val="bg1"/>
                </a:solidFill>
              </a:rPr>
              <a:t>		</a:t>
            </a:r>
            <a:r>
              <a:rPr lang="en-US" sz="1600" b="1" dirty="0">
                <a:solidFill>
                  <a:schemeClr val="bg1"/>
                </a:solidFill>
              </a:rPr>
              <a:t>Tanzania Compact I: </a:t>
            </a:r>
          </a:p>
          <a:p>
            <a:pPr marL="0" indent="0">
              <a:lnSpc>
                <a:spcPct val="120000"/>
              </a:lnSpc>
              <a:spcBef>
                <a:spcPts val="0"/>
              </a:spcBef>
              <a:buNone/>
            </a:pPr>
            <a:r>
              <a:rPr lang="en-US" sz="1600" b="1" dirty="0">
                <a:solidFill>
                  <a:schemeClr val="bg1"/>
                </a:solidFill>
              </a:rPr>
              <a:t>		$698.1 million, 2008–2013</a:t>
            </a:r>
          </a:p>
          <a:p>
            <a:pPr marL="0" indent="0">
              <a:lnSpc>
                <a:spcPct val="120000"/>
              </a:lnSpc>
              <a:spcBef>
                <a:spcPts val="0"/>
              </a:spcBef>
              <a:buNone/>
            </a:pPr>
            <a:r>
              <a:rPr lang="en-US" sz="400" b="1" dirty="0">
                <a:solidFill>
                  <a:schemeClr val="bg1"/>
                </a:solidFill>
              </a:rPr>
              <a:t> </a:t>
            </a:r>
            <a:r>
              <a:rPr lang="en-US" sz="500" b="1" dirty="0">
                <a:solidFill>
                  <a:schemeClr val="bg1"/>
                </a:solidFill>
              </a:rPr>
              <a:t> </a:t>
            </a:r>
            <a:endParaRPr lang="en-US" sz="400" b="1" dirty="0">
              <a:solidFill>
                <a:schemeClr val="bg1"/>
              </a:solidFill>
            </a:endParaRPr>
          </a:p>
          <a:p>
            <a:pPr marL="0" indent="0">
              <a:lnSpc>
                <a:spcPct val="120000"/>
              </a:lnSpc>
              <a:spcBef>
                <a:spcPts val="0"/>
              </a:spcBef>
              <a:buNone/>
            </a:pPr>
            <a:r>
              <a:rPr lang="en-US" sz="1400" dirty="0">
                <a:solidFill>
                  <a:schemeClr val="bg1"/>
                </a:solidFill>
              </a:rPr>
              <a:t> Investments in transportation, energy, &amp; water</a:t>
            </a:r>
          </a:p>
        </p:txBody>
      </p:sp>
      <p:sp>
        <p:nvSpPr>
          <p:cNvPr id="6" name="Rectangle 5">
            <a:extLst>
              <a:ext uri="{FF2B5EF4-FFF2-40B4-BE49-F238E27FC236}">
                <a16:creationId xmlns:a16="http://schemas.microsoft.com/office/drawing/2014/main" id="{6675E07F-A694-4EF5-9712-A21F85250905}"/>
              </a:ext>
            </a:extLst>
          </p:cNvPr>
          <p:cNvSpPr/>
          <p:nvPr/>
        </p:nvSpPr>
        <p:spPr>
          <a:xfrm>
            <a:off x="4485951" y="661050"/>
            <a:ext cx="4424809" cy="951543"/>
          </a:xfrm>
          <a:prstGeom prst="rect">
            <a:avLst/>
          </a:prstGeom>
        </p:spPr>
        <p:txBody>
          <a:bodyPr wrap="square">
            <a:spAutoFit/>
          </a:bodyPr>
          <a:lstStyle/>
          <a:p>
            <a:pPr>
              <a:lnSpc>
                <a:spcPct val="120000"/>
              </a:lnSpc>
            </a:pPr>
            <a:r>
              <a:rPr lang="en-US" sz="1600" b="1" u="sng" dirty="0">
                <a:solidFill>
                  <a:schemeClr val="bg1"/>
                </a:solidFill>
              </a:rPr>
              <a:t>Water Sector Project</a:t>
            </a:r>
            <a:r>
              <a:rPr lang="en-US" sz="1600" dirty="0">
                <a:solidFill>
                  <a:schemeClr val="bg1"/>
                </a:solidFill>
              </a:rPr>
              <a:t>: </a:t>
            </a:r>
          </a:p>
          <a:p>
            <a:pPr>
              <a:lnSpc>
                <a:spcPct val="120000"/>
              </a:lnSpc>
            </a:pPr>
            <a:r>
              <a:rPr lang="en-US" sz="1600" dirty="0">
                <a:solidFill>
                  <a:schemeClr val="bg1"/>
                </a:solidFill>
              </a:rPr>
              <a:t>$54.6M disbursed</a:t>
            </a:r>
          </a:p>
          <a:p>
            <a:pPr>
              <a:lnSpc>
                <a:spcPct val="120000"/>
              </a:lnSpc>
            </a:pPr>
            <a:r>
              <a:rPr lang="en-US" sz="1600" dirty="0">
                <a:solidFill>
                  <a:schemeClr val="bg1"/>
                </a:solidFill>
              </a:rPr>
              <a:t>GoT $26M transmission main (Dar es Salaam)</a:t>
            </a:r>
          </a:p>
        </p:txBody>
      </p:sp>
      <p:pic>
        <p:nvPicPr>
          <p:cNvPr id="11" name="Picture 10">
            <a:extLst>
              <a:ext uri="{FF2B5EF4-FFF2-40B4-BE49-F238E27FC236}">
                <a16:creationId xmlns:a16="http://schemas.microsoft.com/office/drawing/2014/main" id="{0BC095DA-B4D0-4F66-900A-59B0E7F412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582" y="799374"/>
            <a:ext cx="613813" cy="569410"/>
          </a:xfrm>
          <a:prstGeom prst="rect">
            <a:avLst/>
          </a:prstGeom>
        </p:spPr>
      </p:pic>
      <p:sp>
        <p:nvSpPr>
          <p:cNvPr id="13" name="Rectangle 12">
            <a:extLst>
              <a:ext uri="{FF2B5EF4-FFF2-40B4-BE49-F238E27FC236}">
                <a16:creationId xmlns:a16="http://schemas.microsoft.com/office/drawing/2014/main" id="{8E8A39FC-CCE5-4E30-AEB2-208E7C3B20D3}"/>
              </a:ext>
            </a:extLst>
          </p:cNvPr>
          <p:cNvSpPr/>
          <p:nvPr/>
        </p:nvSpPr>
        <p:spPr>
          <a:xfrm>
            <a:off x="3930687" y="4705402"/>
            <a:ext cx="5214043" cy="830997"/>
          </a:xfrm>
          <a:prstGeom prst="rect">
            <a:avLst/>
          </a:prstGeom>
          <a:solidFill>
            <a:srgbClr val="487732">
              <a:alpha val="45098"/>
            </a:srgbClr>
          </a:solidFill>
        </p:spPr>
        <p:txBody>
          <a:bodyPr wrap="square">
            <a:spAutoFit/>
          </a:bodyPr>
          <a:lstStyle/>
          <a:p>
            <a:r>
              <a:rPr lang="en-US" sz="1600" b="1" dirty="0">
                <a:solidFill>
                  <a:schemeClr val="bg1"/>
                </a:solidFill>
              </a:rPr>
              <a:t>Dar es Salaam</a:t>
            </a:r>
          </a:p>
          <a:p>
            <a:r>
              <a:rPr lang="en-US" sz="1600" dirty="0">
                <a:solidFill>
                  <a:schemeClr val="bg1"/>
                </a:solidFill>
              </a:rPr>
              <a:t>Expand capacity of Lower Ruvu Treatment Plant from 180 to 270 million liters per day</a:t>
            </a:r>
          </a:p>
        </p:txBody>
      </p:sp>
    </p:spTree>
    <p:extLst>
      <p:ext uri="{BB962C8B-B14F-4D97-AF65-F5344CB8AC3E}">
        <p14:creationId xmlns:p14="http://schemas.microsoft.com/office/powerpoint/2010/main" val="2621207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D2F476-B6A1-4AA5-B7CB-6CB0652E6E80}"/>
              </a:ext>
            </a:extLst>
          </p:cNvPr>
          <p:cNvSpPr/>
          <p:nvPr/>
        </p:nvSpPr>
        <p:spPr>
          <a:xfrm>
            <a:off x="3847071" y="5206315"/>
            <a:ext cx="950224" cy="48232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209F3B7-AB7F-4DF9-BB55-73AA263960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9144000" cy="7253275"/>
          </a:xfrm>
          <a:prstGeom prst="rect">
            <a:avLst/>
          </a:prstGeom>
        </p:spPr>
      </p:pic>
      <p:sp>
        <p:nvSpPr>
          <p:cNvPr id="8" name="Rectangle 7">
            <a:extLst>
              <a:ext uri="{FF2B5EF4-FFF2-40B4-BE49-F238E27FC236}">
                <a16:creationId xmlns:a16="http://schemas.microsoft.com/office/drawing/2014/main" id="{1B288F85-EEE0-4E6A-9BF0-0D73E58DBFAF}"/>
              </a:ext>
            </a:extLst>
          </p:cNvPr>
          <p:cNvSpPr/>
          <p:nvPr/>
        </p:nvSpPr>
        <p:spPr>
          <a:xfrm>
            <a:off x="0" y="-1"/>
            <a:ext cx="4797295" cy="707886"/>
          </a:xfrm>
          <a:prstGeom prst="rect">
            <a:avLst/>
          </a:prstGeom>
          <a:solidFill>
            <a:srgbClr val="E0E0E1">
              <a:alpha val="80000"/>
            </a:srgbClr>
          </a:solidFill>
        </p:spPr>
        <p:txBody>
          <a:bodyPr wrap="square">
            <a:spAutoFit/>
          </a:bodyPr>
          <a:lstStyle/>
          <a:p>
            <a:r>
              <a:rPr lang="en-US" sz="2000" b="1" dirty="0">
                <a:solidFill>
                  <a:srgbClr val="000000"/>
                </a:solidFill>
              </a:rPr>
              <a:t>GoT-funded transmission main</a:t>
            </a:r>
          </a:p>
          <a:p>
            <a:r>
              <a:rPr lang="en-US" sz="2000" dirty="0">
                <a:solidFill>
                  <a:srgbClr val="000000"/>
                </a:solidFill>
              </a:rPr>
              <a:t>Enabled new capacity as of July 2017</a:t>
            </a:r>
          </a:p>
        </p:txBody>
      </p:sp>
    </p:spTree>
    <p:extLst>
      <p:ext uri="{BB962C8B-B14F-4D97-AF65-F5344CB8AC3E}">
        <p14:creationId xmlns:p14="http://schemas.microsoft.com/office/powerpoint/2010/main" val="1073499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BD170-230A-449B-A1EA-443C8CC000E2}"/>
              </a:ext>
            </a:extLst>
          </p:cNvPr>
          <p:cNvSpPr>
            <a:spLocks noGrp="1"/>
          </p:cNvSpPr>
          <p:nvPr>
            <p:ph type="title"/>
          </p:nvPr>
        </p:nvSpPr>
        <p:spPr>
          <a:xfrm>
            <a:off x="457200" y="228866"/>
            <a:ext cx="8229600" cy="826211"/>
          </a:xfrm>
        </p:spPr>
        <p:txBody>
          <a:bodyPr/>
          <a:lstStyle/>
          <a:p>
            <a:r>
              <a:rPr lang="en-US" dirty="0">
                <a:cs typeface="Arial"/>
              </a:rPr>
              <a:t>MCC Tanzania Water Sector Project</a:t>
            </a:r>
            <a:endParaRPr lang="en-US" dirty="0"/>
          </a:p>
        </p:txBody>
      </p:sp>
      <p:sp>
        <p:nvSpPr>
          <p:cNvPr id="3" name="Rectangle: Rounded Corners 2">
            <a:extLst>
              <a:ext uri="{FF2B5EF4-FFF2-40B4-BE49-F238E27FC236}">
                <a16:creationId xmlns:a16="http://schemas.microsoft.com/office/drawing/2014/main" id="{5E953E87-3ECD-4E41-8160-50343B9A5766}"/>
              </a:ext>
            </a:extLst>
          </p:cNvPr>
          <p:cNvSpPr/>
          <p:nvPr/>
        </p:nvSpPr>
        <p:spPr>
          <a:xfrm>
            <a:off x="2204813" y="2088470"/>
            <a:ext cx="1411550" cy="935864"/>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Increase water production</a:t>
            </a:r>
          </a:p>
        </p:txBody>
      </p:sp>
      <p:sp>
        <p:nvSpPr>
          <p:cNvPr id="6" name="Rectangle: Rounded Corners 5">
            <a:extLst>
              <a:ext uri="{FF2B5EF4-FFF2-40B4-BE49-F238E27FC236}">
                <a16:creationId xmlns:a16="http://schemas.microsoft.com/office/drawing/2014/main" id="{7253B061-603F-41ED-AEA8-D263668CF21F}"/>
              </a:ext>
            </a:extLst>
          </p:cNvPr>
          <p:cNvSpPr/>
          <p:nvPr/>
        </p:nvSpPr>
        <p:spPr>
          <a:xfrm>
            <a:off x="4213444" y="208847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service coverage</a:t>
            </a:r>
          </a:p>
        </p:txBody>
      </p:sp>
      <p:sp>
        <p:nvSpPr>
          <p:cNvPr id="9" name="Rectangle: Rounded Corners 8">
            <a:extLst>
              <a:ext uri="{FF2B5EF4-FFF2-40B4-BE49-F238E27FC236}">
                <a16:creationId xmlns:a16="http://schemas.microsoft.com/office/drawing/2014/main" id="{3EDD4F98-F4BA-432F-8451-7299B29D768B}"/>
              </a:ext>
            </a:extLst>
          </p:cNvPr>
          <p:cNvSpPr/>
          <p:nvPr/>
        </p:nvSpPr>
        <p:spPr>
          <a:xfrm>
            <a:off x="4213442" y="2844138"/>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service quality</a:t>
            </a:r>
          </a:p>
        </p:txBody>
      </p:sp>
      <p:sp>
        <p:nvSpPr>
          <p:cNvPr id="10" name="Rectangle: Rounded Corners 9">
            <a:extLst>
              <a:ext uri="{FF2B5EF4-FFF2-40B4-BE49-F238E27FC236}">
                <a16:creationId xmlns:a16="http://schemas.microsoft.com/office/drawing/2014/main" id="{7FDD917A-320A-4F80-A744-C83BE8A0A9FB}"/>
              </a:ext>
            </a:extLst>
          </p:cNvPr>
          <p:cNvSpPr/>
          <p:nvPr/>
        </p:nvSpPr>
        <p:spPr>
          <a:xfrm>
            <a:off x="4213443" y="3597513"/>
            <a:ext cx="1779103" cy="672175"/>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quality</a:t>
            </a:r>
          </a:p>
        </p:txBody>
      </p:sp>
      <p:sp>
        <p:nvSpPr>
          <p:cNvPr id="11" name="Rectangle: Rounded Corners 10">
            <a:extLst>
              <a:ext uri="{FF2B5EF4-FFF2-40B4-BE49-F238E27FC236}">
                <a16:creationId xmlns:a16="http://schemas.microsoft.com/office/drawing/2014/main" id="{B6B59B98-EF45-4BB9-8CB7-2B03EE34FC81}"/>
              </a:ext>
            </a:extLst>
          </p:cNvPr>
          <p:cNvSpPr/>
          <p:nvPr/>
        </p:nvSpPr>
        <p:spPr>
          <a:xfrm>
            <a:off x="6618330" y="208847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Increase water consumption</a:t>
            </a:r>
          </a:p>
        </p:txBody>
      </p:sp>
      <p:sp>
        <p:nvSpPr>
          <p:cNvPr id="13" name="Rectangle: Rounded Corners 12">
            <a:extLst>
              <a:ext uri="{FF2B5EF4-FFF2-40B4-BE49-F238E27FC236}">
                <a16:creationId xmlns:a16="http://schemas.microsoft.com/office/drawing/2014/main" id="{A7FB8F41-3698-43D9-8237-A54A3DDC7D22}"/>
              </a:ext>
            </a:extLst>
          </p:cNvPr>
          <p:cNvSpPr/>
          <p:nvPr/>
        </p:nvSpPr>
        <p:spPr>
          <a:xfrm>
            <a:off x="6618329" y="3597513"/>
            <a:ext cx="1779102"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Reduce time fetching water</a:t>
            </a:r>
          </a:p>
        </p:txBody>
      </p:sp>
      <p:sp>
        <p:nvSpPr>
          <p:cNvPr id="14" name="Rectangle: Rounded Corners 13">
            <a:extLst>
              <a:ext uri="{FF2B5EF4-FFF2-40B4-BE49-F238E27FC236}">
                <a16:creationId xmlns:a16="http://schemas.microsoft.com/office/drawing/2014/main" id="{C7469806-8DED-4B95-A2E6-D4D40F1C0FF9}"/>
              </a:ext>
            </a:extLst>
          </p:cNvPr>
          <p:cNvSpPr/>
          <p:nvPr/>
        </p:nvSpPr>
        <p:spPr>
          <a:xfrm>
            <a:off x="2204813" y="1635442"/>
            <a:ext cx="1411550" cy="285166"/>
          </a:xfrm>
          <a:prstGeom prst="roundRect">
            <a:avLst/>
          </a:prstGeom>
          <a:solidFill>
            <a:schemeClr val="accent3">
              <a:lumMod val="50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Outputs</a:t>
            </a:r>
          </a:p>
        </p:txBody>
      </p:sp>
      <p:sp>
        <p:nvSpPr>
          <p:cNvPr id="15" name="Rectangle: Rounded Corners 14">
            <a:extLst>
              <a:ext uri="{FF2B5EF4-FFF2-40B4-BE49-F238E27FC236}">
                <a16:creationId xmlns:a16="http://schemas.microsoft.com/office/drawing/2014/main" id="{E355969A-D1FD-453B-A5FD-081A0F43507D}"/>
              </a:ext>
            </a:extLst>
          </p:cNvPr>
          <p:cNvSpPr/>
          <p:nvPr/>
        </p:nvSpPr>
        <p:spPr>
          <a:xfrm>
            <a:off x="4213445" y="1635442"/>
            <a:ext cx="1779102" cy="285166"/>
          </a:xfrm>
          <a:prstGeom prst="roundRect">
            <a:avLst/>
          </a:prstGeom>
          <a:solidFill>
            <a:schemeClr val="accent3">
              <a:lumMod val="50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Outcomes</a:t>
            </a:r>
          </a:p>
        </p:txBody>
      </p:sp>
      <p:sp>
        <p:nvSpPr>
          <p:cNvPr id="17" name="Rectangle: Rounded Corners 16">
            <a:extLst>
              <a:ext uri="{FF2B5EF4-FFF2-40B4-BE49-F238E27FC236}">
                <a16:creationId xmlns:a16="http://schemas.microsoft.com/office/drawing/2014/main" id="{3353FB33-1DB6-4090-BE9F-92F7F4086EF8}"/>
              </a:ext>
            </a:extLst>
          </p:cNvPr>
          <p:cNvSpPr/>
          <p:nvPr/>
        </p:nvSpPr>
        <p:spPr>
          <a:xfrm>
            <a:off x="6618329" y="2844138"/>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Changes in water expenditures</a:t>
            </a:r>
          </a:p>
        </p:txBody>
      </p:sp>
      <p:cxnSp>
        <p:nvCxnSpPr>
          <p:cNvPr id="22" name="Straight Arrow Connector 21">
            <a:extLst>
              <a:ext uri="{FF2B5EF4-FFF2-40B4-BE49-F238E27FC236}">
                <a16:creationId xmlns:a16="http://schemas.microsoft.com/office/drawing/2014/main" id="{CD1C848D-2970-435C-B1D3-74DF688AF746}"/>
              </a:ext>
            </a:extLst>
          </p:cNvPr>
          <p:cNvCxnSpPr>
            <a:cxnSpLocks/>
            <a:stCxn id="14" idx="3"/>
            <a:endCxn id="15" idx="1"/>
          </p:cNvCxnSpPr>
          <p:nvPr/>
        </p:nvCxnSpPr>
        <p:spPr>
          <a:xfrm>
            <a:off x="3616363" y="1778025"/>
            <a:ext cx="5970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Rectangle: Rounded Corners 24">
            <a:extLst>
              <a:ext uri="{FF2B5EF4-FFF2-40B4-BE49-F238E27FC236}">
                <a16:creationId xmlns:a16="http://schemas.microsoft.com/office/drawing/2014/main" id="{A4EB563F-2FB1-48C3-9159-0E0E41E625A4}"/>
              </a:ext>
            </a:extLst>
          </p:cNvPr>
          <p:cNvSpPr/>
          <p:nvPr/>
        </p:nvSpPr>
        <p:spPr>
          <a:xfrm>
            <a:off x="6618329" y="1635442"/>
            <a:ext cx="1779102" cy="285166"/>
          </a:xfrm>
          <a:prstGeom prst="roundRect">
            <a:avLst/>
          </a:prstGeom>
          <a:solidFill>
            <a:schemeClr val="accent3">
              <a:lumMod val="50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Objectives</a:t>
            </a:r>
          </a:p>
        </p:txBody>
      </p:sp>
      <p:cxnSp>
        <p:nvCxnSpPr>
          <p:cNvPr id="29" name="Straight Arrow Connector 28">
            <a:extLst>
              <a:ext uri="{FF2B5EF4-FFF2-40B4-BE49-F238E27FC236}">
                <a16:creationId xmlns:a16="http://schemas.microsoft.com/office/drawing/2014/main" id="{CDDA5265-BF08-4C1F-BB05-0CB9F943ACB1}"/>
              </a:ext>
            </a:extLst>
          </p:cNvPr>
          <p:cNvCxnSpPr>
            <a:stCxn id="15" idx="3"/>
            <a:endCxn id="25" idx="1"/>
          </p:cNvCxnSpPr>
          <p:nvPr/>
        </p:nvCxnSpPr>
        <p:spPr>
          <a:xfrm>
            <a:off x="5992547" y="1778025"/>
            <a:ext cx="6257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Rectangle: Rounded Corners 30">
            <a:extLst>
              <a:ext uri="{FF2B5EF4-FFF2-40B4-BE49-F238E27FC236}">
                <a16:creationId xmlns:a16="http://schemas.microsoft.com/office/drawing/2014/main" id="{C0C9C141-9A84-40A6-8365-5938480ED1AB}"/>
              </a:ext>
            </a:extLst>
          </p:cNvPr>
          <p:cNvSpPr/>
          <p:nvPr/>
        </p:nvSpPr>
        <p:spPr>
          <a:xfrm>
            <a:off x="330745" y="2088470"/>
            <a:ext cx="1411550" cy="935864"/>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Lower Ruvu Plant Expansion</a:t>
            </a:r>
          </a:p>
        </p:txBody>
      </p:sp>
      <p:sp>
        <p:nvSpPr>
          <p:cNvPr id="32" name="Rectangle: Rounded Corners 31">
            <a:extLst>
              <a:ext uri="{FF2B5EF4-FFF2-40B4-BE49-F238E27FC236}">
                <a16:creationId xmlns:a16="http://schemas.microsoft.com/office/drawing/2014/main" id="{48490FAF-A0CC-41D8-9077-95C3C6D89811}"/>
              </a:ext>
            </a:extLst>
          </p:cNvPr>
          <p:cNvSpPr/>
          <p:nvPr/>
        </p:nvSpPr>
        <p:spPr>
          <a:xfrm>
            <a:off x="330745" y="1638795"/>
            <a:ext cx="1411550" cy="285166"/>
          </a:xfrm>
          <a:prstGeom prst="roundRect">
            <a:avLst/>
          </a:prstGeom>
          <a:solidFill>
            <a:schemeClr val="accent3">
              <a:lumMod val="50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Activity</a:t>
            </a:r>
          </a:p>
        </p:txBody>
      </p:sp>
      <p:cxnSp>
        <p:nvCxnSpPr>
          <p:cNvPr id="34" name="Straight Arrow Connector 33">
            <a:extLst>
              <a:ext uri="{FF2B5EF4-FFF2-40B4-BE49-F238E27FC236}">
                <a16:creationId xmlns:a16="http://schemas.microsoft.com/office/drawing/2014/main" id="{56BA8019-4D93-43E4-8A7A-59B54BE16D30}"/>
              </a:ext>
            </a:extLst>
          </p:cNvPr>
          <p:cNvCxnSpPr>
            <a:stCxn id="32" idx="3"/>
            <a:endCxn id="14" idx="1"/>
          </p:cNvCxnSpPr>
          <p:nvPr/>
        </p:nvCxnSpPr>
        <p:spPr>
          <a:xfrm flipV="1">
            <a:off x="1742295" y="1778025"/>
            <a:ext cx="462518" cy="33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E3B3D3C-B375-46D1-97D8-511A7B99DDC5}"/>
              </a:ext>
            </a:extLst>
          </p:cNvPr>
          <p:cNvSpPr txBox="1"/>
          <p:nvPr/>
        </p:nvSpPr>
        <p:spPr>
          <a:xfrm>
            <a:off x="263464" y="3300192"/>
            <a:ext cx="3882697" cy="1938992"/>
          </a:xfrm>
          <a:prstGeom prst="rect">
            <a:avLst/>
          </a:prstGeom>
          <a:noFill/>
        </p:spPr>
        <p:txBody>
          <a:bodyPr wrap="square" rtlCol="0">
            <a:spAutoFit/>
          </a:bodyPr>
          <a:lstStyle/>
          <a:p>
            <a:r>
              <a:rPr lang="en-US" sz="1400" b="1" i="1" dirty="0"/>
              <a:t>Impact pathways:</a:t>
            </a:r>
            <a:endParaRPr lang="en-US" sz="1400" i="1" dirty="0"/>
          </a:p>
          <a:p>
            <a:endParaRPr lang="en-US" sz="1400" dirty="0"/>
          </a:p>
          <a:p>
            <a:pPr marL="342900" indent="-342900">
              <a:buAutoNum type="arabicParenR"/>
            </a:pPr>
            <a:r>
              <a:rPr lang="en-US" sz="1400" b="1" dirty="0">
                <a:solidFill>
                  <a:srgbClr val="C00000"/>
                </a:solidFill>
              </a:rPr>
              <a:t>Improved</a:t>
            </a:r>
            <a:r>
              <a:rPr lang="en-US" sz="1400" dirty="0"/>
              <a:t> </a:t>
            </a:r>
            <a:r>
              <a:rPr lang="en-US" sz="1400" b="1" dirty="0">
                <a:solidFill>
                  <a:srgbClr val="C00000"/>
                </a:solidFill>
              </a:rPr>
              <a:t>supply</a:t>
            </a:r>
            <a:r>
              <a:rPr lang="en-US" sz="1400" dirty="0"/>
              <a:t> for those already connected before the intervention </a:t>
            </a:r>
            <a:r>
              <a:rPr lang="en-US" sz="1200" dirty="0"/>
              <a:t/>
            </a:r>
            <a:br>
              <a:rPr lang="en-US" sz="1200" dirty="0"/>
            </a:br>
            <a:r>
              <a:rPr lang="en-US" sz="1200" b="1" i="1" dirty="0">
                <a:solidFill>
                  <a:schemeClr val="tx1">
                    <a:lumMod val="60000"/>
                    <a:lumOff val="40000"/>
                  </a:schemeClr>
                </a:solidFill>
              </a:rPr>
              <a:t>(direct)</a:t>
            </a:r>
            <a:endParaRPr lang="en-US" sz="1200" b="1" dirty="0">
              <a:solidFill>
                <a:schemeClr val="tx1">
                  <a:lumMod val="60000"/>
                  <a:lumOff val="40000"/>
                </a:schemeClr>
              </a:solidFill>
            </a:endParaRPr>
          </a:p>
          <a:p>
            <a:pPr marL="342900" indent="-342900">
              <a:buAutoNum type="arabicParenR"/>
            </a:pPr>
            <a:endParaRPr lang="en-US" sz="1200" dirty="0"/>
          </a:p>
          <a:p>
            <a:pPr marL="342900" indent="-342900">
              <a:buAutoNum type="arabicParenR"/>
            </a:pPr>
            <a:r>
              <a:rPr lang="en-US" sz="1400" b="1" dirty="0">
                <a:solidFill>
                  <a:srgbClr val="C00000"/>
                </a:solidFill>
              </a:rPr>
              <a:t>Improved</a:t>
            </a:r>
            <a:r>
              <a:rPr lang="en-US" sz="1400" dirty="0"/>
              <a:t> </a:t>
            </a:r>
            <a:r>
              <a:rPr lang="en-US" sz="1400" b="1" dirty="0">
                <a:solidFill>
                  <a:srgbClr val="C00000"/>
                </a:solidFill>
              </a:rPr>
              <a:t>access</a:t>
            </a:r>
            <a:r>
              <a:rPr lang="en-US" sz="1400" dirty="0"/>
              <a:t> for those who obtained a connection after the intervention</a:t>
            </a:r>
            <a:r>
              <a:rPr lang="en-US" sz="1200" dirty="0"/>
              <a:t/>
            </a:r>
            <a:br>
              <a:rPr lang="en-US" sz="1200" dirty="0"/>
            </a:br>
            <a:r>
              <a:rPr lang="en-US" sz="1200" b="1" i="1" dirty="0">
                <a:solidFill>
                  <a:schemeClr val="tx1">
                    <a:lumMod val="60000"/>
                    <a:lumOff val="40000"/>
                  </a:schemeClr>
                </a:solidFill>
              </a:rPr>
              <a:t>(indirect)</a:t>
            </a:r>
            <a:endParaRPr lang="en-US" sz="1200" b="1" dirty="0">
              <a:solidFill>
                <a:schemeClr val="tx1">
                  <a:lumMod val="60000"/>
                  <a:lumOff val="40000"/>
                </a:schemeClr>
              </a:solidFill>
            </a:endParaRPr>
          </a:p>
        </p:txBody>
      </p:sp>
    </p:spTree>
    <p:extLst>
      <p:ext uri="{BB962C8B-B14F-4D97-AF65-F5344CB8AC3E}">
        <p14:creationId xmlns:p14="http://schemas.microsoft.com/office/powerpoint/2010/main" val="3897041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07249-2EAE-47D7-B273-2633A7EFC0AE}"/>
              </a:ext>
            </a:extLst>
          </p:cNvPr>
          <p:cNvSpPr>
            <a:spLocks noGrp="1"/>
          </p:cNvSpPr>
          <p:nvPr>
            <p:ph type="title"/>
          </p:nvPr>
        </p:nvSpPr>
        <p:spPr/>
        <p:txBody>
          <a:bodyPr/>
          <a:lstStyle/>
          <a:p>
            <a:r>
              <a:rPr lang="en-US" dirty="0"/>
              <a:t>Impact Evaluation</a:t>
            </a:r>
          </a:p>
        </p:txBody>
      </p:sp>
      <p:grpSp>
        <p:nvGrpSpPr>
          <p:cNvPr id="31" name="Group 30">
            <a:extLst>
              <a:ext uri="{FF2B5EF4-FFF2-40B4-BE49-F238E27FC236}">
                <a16:creationId xmlns:a16="http://schemas.microsoft.com/office/drawing/2014/main" id="{767184DB-5626-415A-9891-6615F1D16139}"/>
              </a:ext>
            </a:extLst>
          </p:cNvPr>
          <p:cNvGrpSpPr/>
          <p:nvPr/>
        </p:nvGrpSpPr>
        <p:grpSpPr>
          <a:xfrm>
            <a:off x="574529" y="1598257"/>
            <a:ext cx="7994941" cy="3382511"/>
            <a:chOff x="263388" y="1590560"/>
            <a:chExt cx="7994941" cy="3382511"/>
          </a:xfrm>
        </p:grpSpPr>
        <p:sp>
          <p:nvSpPr>
            <p:cNvPr id="20" name="Rectangle: Rounded Corners 19">
              <a:extLst>
                <a:ext uri="{FF2B5EF4-FFF2-40B4-BE49-F238E27FC236}">
                  <a16:creationId xmlns:a16="http://schemas.microsoft.com/office/drawing/2014/main" id="{0A8EC984-801D-48C5-A48E-9A170236B8D0}"/>
                </a:ext>
              </a:extLst>
            </p:cNvPr>
            <p:cNvSpPr/>
            <p:nvPr/>
          </p:nvSpPr>
          <p:spPr>
            <a:xfrm>
              <a:off x="263388" y="2899040"/>
              <a:ext cx="7994939" cy="914400"/>
            </a:xfrm>
            <a:prstGeom prst="roundRect">
              <a:avLst/>
            </a:prstGeom>
            <a:ln>
              <a:solidFill>
                <a:srgbClr val="000000"/>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pPr>
              <a:r>
                <a:rPr lang="en-US" sz="1600" b="1" dirty="0">
                  <a:solidFill>
                    <a:srgbClr val="000000"/>
                  </a:solidFill>
                  <a:effectLst/>
                  <a:latin typeface="Arial" panose="020B0604020202020204" pitchFamily="34" charset="0"/>
                  <a:ea typeface="Calibri" panose="020F0502020204030204" pitchFamily="34" charset="0"/>
                  <a:cs typeface="Vrinda" panose="020B0502040204020203" pitchFamily="34" charset="0"/>
                </a:rPr>
                <a:t>Post-intervention</a:t>
              </a:r>
            </a:p>
            <a:p>
              <a:pPr>
                <a:lnSpc>
                  <a:spcPct val="115000"/>
                </a:lnSpc>
              </a:pPr>
              <a:r>
                <a:rPr lang="en-US" sz="1600" b="1" dirty="0">
                  <a:solidFill>
                    <a:srgbClr val="000000"/>
                  </a:solidFill>
                  <a:latin typeface="Arial" panose="020B0604020202020204" pitchFamily="34" charset="0"/>
                  <a:ea typeface="Calibri" panose="020F0502020204030204" pitchFamily="34" charset="0"/>
                  <a:cs typeface="Vrinda" panose="020B0502040204020203" pitchFamily="34" charset="0"/>
                </a:rPr>
                <a:t>(2017)</a:t>
              </a:r>
              <a:endParaRPr lang="en-US" sz="1600" dirty="0">
                <a:solidFill>
                  <a:srgbClr val="000000"/>
                </a:solidFill>
                <a:effectLst/>
                <a:latin typeface="Arial" panose="020B0604020202020204" pitchFamily="34" charset="0"/>
                <a:ea typeface="Calibri" panose="020F0502020204030204" pitchFamily="34" charset="0"/>
                <a:cs typeface="Vrinda" panose="020B0502040204020203" pitchFamily="34" charset="0"/>
              </a:endParaRPr>
            </a:p>
          </p:txBody>
        </p:sp>
        <p:sp>
          <p:nvSpPr>
            <p:cNvPr id="4" name="Rectangle: Rounded Corners 3">
              <a:extLst>
                <a:ext uri="{FF2B5EF4-FFF2-40B4-BE49-F238E27FC236}">
                  <a16:creationId xmlns:a16="http://schemas.microsoft.com/office/drawing/2014/main" id="{545E5ED8-EAB9-4066-8874-E01BDF1DA21A}"/>
                </a:ext>
              </a:extLst>
            </p:cNvPr>
            <p:cNvSpPr/>
            <p:nvPr/>
          </p:nvSpPr>
          <p:spPr>
            <a:xfrm>
              <a:off x="263389" y="1591188"/>
              <a:ext cx="7994940" cy="914400"/>
            </a:xfrm>
            <a:prstGeom prst="roundRect">
              <a:avLst/>
            </a:prstGeom>
            <a:ln>
              <a:solidFill>
                <a:schemeClr val="tx1">
                  <a:lumMod val="5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pPr>
              <a:r>
                <a:rPr lang="en-US" sz="1600" b="1" dirty="0">
                  <a:solidFill>
                    <a:srgbClr val="000000"/>
                  </a:solidFill>
                  <a:effectLst/>
                  <a:latin typeface="Arial" panose="020B0604020202020204" pitchFamily="34" charset="0"/>
                  <a:ea typeface="Calibri" panose="020F0502020204030204" pitchFamily="34" charset="0"/>
                  <a:cs typeface="Vrinda" panose="020B0502040204020203" pitchFamily="34" charset="0"/>
                </a:rPr>
                <a:t>Pre-intervention</a:t>
              </a:r>
            </a:p>
            <a:p>
              <a:pPr>
                <a:lnSpc>
                  <a:spcPct val="115000"/>
                </a:lnSpc>
              </a:pPr>
              <a:r>
                <a:rPr lang="en-US" sz="1600" b="1" dirty="0">
                  <a:solidFill>
                    <a:srgbClr val="000000"/>
                  </a:solidFill>
                  <a:latin typeface="Arial" panose="020B0604020202020204" pitchFamily="34" charset="0"/>
                  <a:ea typeface="Calibri" panose="020F0502020204030204" pitchFamily="34" charset="0"/>
                  <a:cs typeface="Vrinda" panose="020B0502040204020203" pitchFamily="34" charset="0"/>
                </a:rPr>
                <a:t>(2015)</a:t>
              </a:r>
              <a:endParaRPr lang="en-US" sz="1600" dirty="0">
                <a:solidFill>
                  <a:srgbClr val="000000"/>
                </a:solidFill>
                <a:effectLst/>
                <a:latin typeface="Arial" panose="020B0604020202020204" pitchFamily="34" charset="0"/>
                <a:ea typeface="Calibri" panose="020F0502020204030204" pitchFamily="34" charset="0"/>
                <a:cs typeface="Vrinda" panose="020B0502040204020203" pitchFamily="34" charset="0"/>
              </a:endParaRPr>
            </a:p>
          </p:txBody>
        </p:sp>
        <p:sp>
          <p:nvSpPr>
            <p:cNvPr id="6" name="Rectangle: Rounded Corners 5">
              <a:extLst>
                <a:ext uri="{FF2B5EF4-FFF2-40B4-BE49-F238E27FC236}">
                  <a16:creationId xmlns:a16="http://schemas.microsoft.com/office/drawing/2014/main" id="{F0F8C54E-A4E4-47B9-BB12-A5B9C2892ADE}"/>
                </a:ext>
              </a:extLst>
            </p:cNvPr>
            <p:cNvSpPr/>
            <p:nvPr/>
          </p:nvSpPr>
          <p:spPr>
            <a:xfrm>
              <a:off x="4572000" y="1591188"/>
              <a:ext cx="3218191" cy="910109"/>
            </a:xfrm>
            <a:prstGeom prst="roundRect">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Unconnected</a:t>
              </a:r>
            </a:p>
          </p:txBody>
        </p:sp>
        <p:sp>
          <p:nvSpPr>
            <p:cNvPr id="7" name="Rectangle: Rounded Corners 6">
              <a:extLst>
                <a:ext uri="{FF2B5EF4-FFF2-40B4-BE49-F238E27FC236}">
                  <a16:creationId xmlns:a16="http://schemas.microsoft.com/office/drawing/2014/main" id="{F144C7F8-0C47-431B-96A2-9AC56C7E9C31}"/>
                </a:ext>
              </a:extLst>
            </p:cNvPr>
            <p:cNvSpPr/>
            <p:nvPr/>
          </p:nvSpPr>
          <p:spPr>
            <a:xfrm>
              <a:off x="2470713" y="1590560"/>
              <a:ext cx="1972062" cy="910917"/>
            </a:xfrm>
            <a:prstGeom prst="roundRect">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Connected </a:t>
              </a:r>
              <a:endParaRPr lang="en-US" sz="1600" dirty="0">
                <a:solidFill>
                  <a:schemeClr val="bg1"/>
                </a:solidFill>
                <a:effectLst/>
                <a:latin typeface="Arial" panose="020B0604020202020204" pitchFamily="34" charset="0"/>
                <a:ea typeface="Calibri" panose="020F0502020204030204" pitchFamily="34" charset="0"/>
                <a:cs typeface="Vrinda" panose="020B0502040204020203" pitchFamily="34" charset="0"/>
              </a:endParaRPr>
            </a:p>
          </p:txBody>
        </p:sp>
        <p:sp>
          <p:nvSpPr>
            <p:cNvPr id="8" name="Rectangle: Rounded Corners 7">
              <a:extLst>
                <a:ext uri="{FF2B5EF4-FFF2-40B4-BE49-F238E27FC236}">
                  <a16:creationId xmlns:a16="http://schemas.microsoft.com/office/drawing/2014/main" id="{D3E28153-E29E-4A95-83E3-25B8B0648C28}"/>
                </a:ext>
              </a:extLst>
            </p:cNvPr>
            <p:cNvSpPr/>
            <p:nvPr/>
          </p:nvSpPr>
          <p:spPr>
            <a:xfrm>
              <a:off x="2470712" y="2973504"/>
              <a:ext cx="1971999" cy="760719"/>
            </a:xfrm>
            <a:prstGeom prst="roundRect">
              <a:avLst/>
            </a:prstGeom>
            <a:solidFill>
              <a:schemeClr val="accent3"/>
            </a:solidFill>
            <a:ln>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0"/>
                </a:spcAft>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Always-connected</a:t>
              </a:r>
              <a:endParaRPr lang="en-US" sz="1100" b="1" dirty="0">
                <a:solidFill>
                  <a:schemeClr val="bg1"/>
                </a:solidFill>
                <a:effectLst/>
                <a:latin typeface="Arial" panose="020B0604020202020204" pitchFamily="34" charset="0"/>
                <a:ea typeface="Calibri" panose="020F0502020204030204" pitchFamily="34" charset="0"/>
                <a:cs typeface="Vrinda" panose="020B0502040204020203" pitchFamily="34" charset="0"/>
              </a:endParaRPr>
            </a:p>
            <a:p>
              <a:pPr algn="ctr">
                <a:lnSpc>
                  <a:spcPct val="115000"/>
                </a:lnSpc>
              </a:pPr>
              <a:r>
                <a:rPr lang="en-US" sz="1100" dirty="0">
                  <a:solidFill>
                    <a:schemeClr val="bg1"/>
                  </a:solidFill>
                  <a:latin typeface="Arial" panose="020B0604020202020204" pitchFamily="34" charset="0"/>
                  <a:ea typeface="Calibri" panose="020F0502020204030204" pitchFamily="34" charset="0"/>
                  <a:cs typeface="Vrinda" panose="020B0502040204020203" pitchFamily="34" charset="0"/>
                </a:rPr>
                <a:t>(n=239)</a:t>
              </a:r>
            </a:p>
          </p:txBody>
        </p:sp>
        <p:sp>
          <p:nvSpPr>
            <p:cNvPr id="10" name="TextBox 9">
              <a:extLst>
                <a:ext uri="{FF2B5EF4-FFF2-40B4-BE49-F238E27FC236}">
                  <a16:creationId xmlns:a16="http://schemas.microsoft.com/office/drawing/2014/main" id="{58DA3DCE-8B49-4DC3-9E61-F1655992A811}"/>
                </a:ext>
              </a:extLst>
            </p:cNvPr>
            <p:cNvSpPr txBox="1"/>
            <p:nvPr/>
          </p:nvSpPr>
          <p:spPr>
            <a:xfrm>
              <a:off x="1204621" y="3957408"/>
              <a:ext cx="3367379" cy="1015663"/>
            </a:xfrm>
            <a:prstGeom prst="rect">
              <a:avLst/>
            </a:prstGeom>
            <a:noFill/>
          </p:spPr>
          <p:txBody>
            <a:bodyPr wrap="square" rtlCol="0">
              <a:spAutoFit/>
            </a:bodyPr>
            <a:lstStyle/>
            <a:p>
              <a:r>
                <a:rPr lang="en-US" sz="1200" dirty="0">
                  <a:solidFill>
                    <a:schemeClr val="accent5">
                      <a:lumMod val="75000"/>
                    </a:schemeClr>
                  </a:solidFill>
                  <a:latin typeface="Arial" panose="020B0604020202020204" pitchFamily="34" charset="0"/>
                  <a:cs typeface="Arial" panose="020B0604020202020204" pitchFamily="34" charset="0"/>
                </a:rPr>
                <a:t>Analyze impact of </a:t>
              </a:r>
              <a:r>
                <a:rPr lang="en-US" sz="1200" b="1" dirty="0">
                  <a:solidFill>
                    <a:schemeClr val="accent5">
                      <a:lumMod val="75000"/>
                    </a:schemeClr>
                  </a:solidFill>
                  <a:latin typeface="Arial" panose="020B0604020202020204" pitchFamily="34" charset="0"/>
                  <a:cs typeface="Arial" panose="020B0604020202020204" pitchFamily="34" charset="0"/>
                </a:rPr>
                <a:t>improved supply </a:t>
              </a:r>
              <a:r>
                <a:rPr lang="en-US" sz="1200" dirty="0">
                  <a:solidFill>
                    <a:schemeClr val="accent5">
                      <a:lumMod val="75000"/>
                    </a:schemeClr>
                  </a:solidFill>
                  <a:latin typeface="Arial" panose="020B0604020202020204" pitchFamily="34" charset="0"/>
                  <a:cs typeface="Arial" panose="020B0604020202020204" pitchFamily="34" charset="0"/>
                </a:rPr>
                <a:t>by comparing changes over time for the same households before and after the intervention</a:t>
              </a:r>
            </a:p>
            <a:p>
              <a:endParaRPr lang="en-US" sz="1200" dirty="0">
                <a:solidFill>
                  <a:schemeClr val="accent5">
                    <a:lumMod val="75000"/>
                  </a:schemeClr>
                </a:solidFill>
                <a:latin typeface="Arial" panose="020B0604020202020204" pitchFamily="34" charset="0"/>
                <a:cs typeface="Arial" panose="020B0604020202020204" pitchFamily="34" charset="0"/>
              </a:endParaRPr>
            </a:p>
            <a:p>
              <a:r>
                <a:rPr lang="en-US" sz="1200" b="1" i="1" dirty="0">
                  <a:solidFill>
                    <a:srgbClr val="000000"/>
                  </a:solidFill>
                  <a:latin typeface="Arial" panose="020B0604020202020204" pitchFamily="34" charset="0"/>
                  <a:cs typeface="Arial" panose="020B0604020202020204" pitchFamily="34" charset="0"/>
                </a:rPr>
                <a:t>Pre-Post: Fixed-effects panel regression</a:t>
              </a:r>
            </a:p>
          </p:txBody>
        </p:sp>
        <p:sp>
          <p:nvSpPr>
            <p:cNvPr id="17" name="Rectangle: Rounded Corners 16">
              <a:extLst>
                <a:ext uri="{FF2B5EF4-FFF2-40B4-BE49-F238E27FC236}">
                  <a16:creationId xmlns:a16="http://schemas.microsoft.com/office/drawing/2014/main" id="{D61A6A55-6B71-4ECD-B3DB-E16033C8A292}"/>
                </a:ext>
              </a:extLst>
            </p:cNvPr>
            <p:cNvSpPr/>
            <p:nvPr/>
          </p:nvSpPr>
          <p:spPr>
            <a:xfrm>
              <a:off x="6220829" y="2913345"/>
              <a:ext cx="1569362" cy="900095"/>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Still-un</a:t>
              </a:r>
              <a:r>
                <a:rPr lang="en-US" sz="1600" b="1" dirty="0">
                  <a:solidFill>
                    <a:schemeClr val="bg1"/>
                  </a:solidFill>
                  <a:latin typeface="Arial" panose="020B0604020202020204" pitchFamily="34" charset="0"/>
                  <a:ea typeface="Calibri" panose="020F0502020204030204" pitchFamily="34" charset="0"/>
                  <a:cs typeface="Vrinda" panose="020B0502040204020203" pitchFamily="34" charset="0"/>
                </a:rPr>
                <a:t>c</a:t>
              </a: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onnected</a:t>
              </a:r>
            </a:p>
          </p:txBody>
        </p:sp>
        <p:sp>
          <p:nvSpPr>
            <p:cNvPr id="23" name="Rectangle: Rounded Corners 22">
              <a:extLst>
                <a:ext uri="{FF2B5EF4-FFF2-40B4-BE49-F238E27FC236}">
                  <a16:creationId xmlns:a16="http://schemas.microsoft.com/office/drawing/2014/main" id="{A7CFB249-3759-41E8-A74B-8B500D89C0BF}"/>
                </a:ext>
              </a:extLst>
            </p:cNvPr>
            <p:cNvSpPr/>
            <p:nvPr/>
          </p:nvSpPr>
          <p:spPr>
            <a:xfrm>
              <a:off x="2470713" y="2913345"/>
              <a:ext cx="1971999" cy="900095"/>
            </a:xfrm>
            <a:prstGeom prst="roundRect">
              <a:avLst/>
            </a:prstGeom>
            <a:solidFill>
              <a:schemeClr val="accent5">
                <a:lumMod val="75000"/>
              </a:schemeClr>
            </a:solidFill>
            <a:ln>
              <a:solidFill>
                <a:schemeClr val="accent5">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0"/>
                </a:spcAft>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Always-connected</a:t>
              </a:r>
              <a:endParaRPr lang="en-US" sz="1100" b="1" dirty="0">
                <a:solidFill>
                  <a:schemeClr val="bg1"/>
                </a:solidFill>
                <a:effectLst/>
                <a:latin typeface="Arial" panose="020B0604020202020204" pitchFamily="34" charset="0"/>
                <a:ea typeface="Calibri" panose="020F0502020204030204" pitchFamily="34" charset="0"/>
                <a:cs typeface="Vrinda" panose="020B0502040204020203" pitchFamily="34" charset="0"/>
              </a:endParaRPr>
            </a:p>
          </p:txBody>
        </p:sp>
        <p:sp>
          <p:nvSpPr>
            <p:cNvPr id="24" name="Rectangle: Rounded Corners 23">
              <a:extLst>
                <a:ext uri="{FF2B5EF4-FFF2-40B4-BE49-F238E27FC236}">
                  <a16:creationId xmlns:a16="http://schemas.microsoft.com/office/drawing/2014/main" id="{4BAD597F-AECC-4337-9B89-14527DA0B7B5}"/>
                </a:ext>
              </a:extLst>
            </p:cNvPr>
            <p:cNvSpPr/>
            <p:nvPr/>
          </p:nvSpPr>
          <p:spPr>
            <a:xfrm>
              <a:off x="4587738" y="2913345"/>
              <a:ext cx="1569362" cy="900095"/>
            </a:xfrm>
            <a:prstGeom prst="roundRect">
              <a:avLst/>
            </a:prstGeom>
            <a:solidFill>
              <a:schemeClr val="accent5">
                <a:lumMod val="75000"/>
              </a:schemeClr>
            </a:solidFill>
            <a:ln>
              <a:solidFill>
                <a:schemeClr val="accent5">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pP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Newly-</a:t>
              </a:r>
              <a:r>
                <a:rPr lang="en-US" sz="1600" b="1" dirty="0">
                  <a:solidFill>
                    <a:schemeClr val="bg1"/>
                  </a:solidFill>
                  <a:latin typeface="Arial" panose="020B0604020202020204" pitchFamily="34" charset="0"/>
                  <a:ea typeface="Calibri" panose="020F0502020204030204" pitchFamily="34" charset="0"/>
                  <a:cs typeface="Vrinda" panose="020B0502040204020203" pitchFamily="34" charset="0"/>
                </a:rPr>
                <a:t>c</a:t>
              </a:r>
              <a:r>
                <a:rPr lang="en-US" sz="1600" b="1" dirty="0">
                  <a:solidFill>
                    <a:schemeClr val="bg1"/>
                  </a:solidFill>
                  <a:effectLst/>
                  <a:latin typeface="Arial" panose="020B0604020202020204" pitchFamily="34" charset="0"/>
                  <a:ea typeface="Calibri" panose="020F0502020204030204" pitchFamily="34" charset="0"/>
                  <a:cs typeface="Vrinda" panose="020B0502040204020203" pitchFamily="34" charset="0"/>
                </a:rPr>
                <a:t>onnected</a:t>
              </a:r>
              <a:endParaRPr lang="en-US" sz="1100" dirty="0">
                <a:solidFill>
                  <a:schemeClr val="bg1"/>
                </a:solidFill>
                <a:effectLst/>
                <a:latin typeface="Arial" panose="020B0604020202020204" pitchFamily="34" charset="0"/>
                <a:ea typeface="Calibri" panose="020F0502020204030204" pitchFamily="34" charset="0"/>
                <a:cs typeface="Vrinda" panose="020B0502040204020203" pitchFamily="34" charset="0"/>
              </a:endParaRPr>
            </a:p>
          </p:txBody>
        </p:sp>
        <p:cxnSp>
          <p:nvCxnSpPr>
            <p:cNvPr id="14" name="Straight Arrow Connector 13">
              <a:extLst>
                <a:ext uri="{FF2B5EF4-FFF2-40B4-BE49-F238E27FC236}">
                  <a16:creationId xmlns:a16="http://schemas.microsoft.com/office/drawing/2014/main" id="{FF5706E2-833F-4F0A-85A7-2F28552908C0}"/>
                </a:ext>
              </a:extLst>
            </p:cNvPr>
            <p:cNvCxnSpPr>
              <a:cxnSpLocks/>
              <a:stCxn id="7" idx="2"/>
            </p:cNvCxnSpPr>
            <p:nvPr/>
          </p:nvCxnSpPr>
          <p:spPr>
            <a:xfrm>
              <a:off x="3456744" y="2501477"/>
              <a:ext cx="0" cy="2722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0AEA8A4-CC85-41FB-B211-4B8F2F9E66BE}"/>
                </a:ext>
              </a:extLst>
            </p:cNvPr>
            <p:cNvCxnSpPr>
              <a:cxnSpLocks/>
              <a:stCxn id="6" idx="2"/>
            </p:cNvCxnSpPr>
            <p:nvPr/>
          </p:nvCxnSpPr>
          <p:spPr>
            <a:xfrm flipH="1">
              <a:off x="5752691" y="2501297"/>
              <a:ext cx="428405" cy="276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99977FBE-5EDC-4376-969A-4DD68C26EA2E}"/>
                </a:ext>
              </a:extLst>
            </p:cNvPr>
            <p:cNvCxnSpPr>
              <a:cxnSpLocks/>
              <a:stCxn id="6" idx="2"/>
            </p:cNvCxnSpPr>
            <p:nvPr/>
          </p:nvCxnSpPr>
          <p:spPr>
            <a:xfrm>
              <a:off x="6181096" y="2501297"/>
              <a:ext cx="557563" cy="2724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9674CA8-E96B-4A7D-87D6-3649D10CE727}"/>
                </a:ext>
              </a:extLst>
            </p:cNvPr>
            <p:cNvSpPr txBox="1"/>
            <p:nvPr/>
          </p:nvSpPr>
          <p:spPr>
            <a:xfrm>
              <a:off x="4704423" y="3934478"/>
              <a:ext cx="3510907" cy="1015663"/>
            </a:xfrm>
            <a:prstGeom prst="rect">
              <a:avLst/>
            </a:prstGeom>
            <a:noFill/>
          </p:spPr>
          <p:txBody>
            <a:bodyPr wrap="square" rtlCol="0">
              <a:spAutoFit/>
            </a:bodyPr>
            <a:lstStyle/>
            <a:p>
              <a:r>
                <a:rPr lang="en-US" sz="1200" dirty="0">
                  <a:solidFill>
                    <a:schemeClr val="accent5">
                      <a:lumMod val="75000"/>
                    </a:schemeClr>
                  </a:solidFill>
                  <a:latin typeface="Arial" panose="020B0604020202020204" pitchFamily="34" charset="0"/>
                  <a:cs typeface="Arial" panose="020B0604020202020204" pitchFamily="34" charset="0"/>
                </a:rPr>
                <a:t>Analyze impact of </a:t>
              </a:r>
              <a:r>
                <a:rPr lang="en-US" sz="1200" b="1" dirty="0">
                  <a:solidFill>
                    <a:schemeClr val="accent5">
                      <a:lumMod val="75000"/>
                    </a:schemeClr>
                  </a:solidFill>
                  <a:latin typeface="Arial" panose="020B0604020202020204" pitchFamily="34" charset="0"/>
                  <a:cs typeface="Arial" panose="020B0604020202020204" pitchFamily="34" charset="0"/>
                </a:rPr>
                <a:t>improved access </a:t>
              </a:r>
              <a:r>
                <a:rPr lang="en-US" sz="1200" dirty="0">
                  <a:solidFill>
                    <a:schemeClr val="accent5">
                      <a:lumMod val="75000"/>
                    </a:schemeClr>
                  </a:solidFill>
                  <a:latin typeface="Arial" panose="020B0604020202020204" pitchFamily="34" charset="0"/>
                  <a:cs typeface="Arial" panose="020B0604020202020204" pitchFamily="34" charset="0"/>
                </a:rPr>
                <a:t>by comparing households with and without a new connection</a:t>
              </a:r>
            </a:p>
            <a:p>
              <a:endParaRPr lang="en-US" sz="1200" b="1" dirty="0">
                <a:solidFill>
                  <a:srgbClr val="000000"/>
                </a:solidFill>
                <a:latin typeface="Arial" panose="020B0604020202020204" pitchFamily="34" charset="0"/>
                <a:cs typeface="Arial" panose="020B0604020202020204" pitchFamily="34" charset="0"/>
              </a:endParaRPr>
            </a:p>
            <a:p>
              <a:r>
                <a:rPr lang="en-US" sz="1200" b="1" i="1" dirty="0">
                  <a:solidFill>
                    <a:srgbClr val="000000"/>
                  </a:solidFill>
                  <a:latin typeface="Arial" panose="020B0604020202020204" pitchFamily="34" charset="0"/>
                  <a:cs typeface="Arial" panose="020B0604020202020204" pitchFamily="34" charset="0"/>
                </a:rPr>
                <a:t>Coarsened exact matching (CEM)</a:t>
              </a:r>
            </a:p>
          </p:txBody>
        </p:sp>
      </p:grpSp>
    </p:spTree>
    <p:extLst>
      <p:ext uri="{BB962C8B-B14F-4D97-AF65-F5344CB8AC3E}">
        <p14:creationId xmlns:p14="http://schemas.microsoft.com/office/powerpoint/2010/main" val="860344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EA52D-9B95-45F6-AD21-2E28C3AC84AA}"/>
              </a:ext>
            </a:extLst>
          </p:cNvPr>
          <p:cNvSpPr>
            <a:spLocks noGrp="1"/>
          </p:cNvSpPr>
          <p:nvPr>
            <p:ph type="title"/>
          </p:nvPr>
        </p:nvSpPr>
        <p:spPr>
          <a:xfrm>
            <a:off x="87547" y="-86540"/>
            <a:ext cx="4912470" cy="826211"/>
          </a:xfrm>
        </p:spPr>
        <p:txBody>
          <a:bodyPr>
            <a:normAutofit/>
          </a:bodyPr>
          <a:lstStyle/>
          <a:p>
            <a:r>
              <a:rPr lang="en-US" dirty="0">
                <a:solidFill>
                  <a:schemeClr val="accent1">
                    <a:lumMod val="75000"/>
                  </a:schemeClr>
                </a:solidFill>
                <a:cs typeface="Arial"/>
              </a:rPr>
              <a:t>Data</a:t>
            </a:r>
            <a:endParaRPr lang="en-US" b="1" dirty="0">
              <a:solidFill>
                <a:schemeClr val="accent1">
                  <a:lumMod val="75000"/>
                </a:schemeClr>
              </a:solidFill>
            </a:endParaRPr>
          </a:p>
        </p:txBody>
      </p:sp>
      <p:pic>
        <p:nvPicPr>
          <p:cNvPr id="9" name="Picture 8">
            <a:extLst>
              <a:ext uri="{FF2B5EF4-FFF2-40B4-BE49-F238E27FC236}">
                <a16:creationId xmlns:a16="http://schemas.microsoft.com/office/drawing/2014/main" id="{BAFAC9CE-5227-49E9-9E24-254806FE4FAC}"/>
              </a:ext>
            </a:extLst>
          </p:cNvPr>
          <p:cNvPicPr>
            <a:picLocks noChangeAspect="1"/>
          </p:cNvPicPr>
          <p:nvPr/>
        </p:nvPicPr>
        <p:blipFill rotWithShape="1">
          <a:blip r:embed="rId3"/>
          <a:srcRect r="1824"/>
          <a:stretch/>
        </p:blipFill>
        <p:spPr>
          <a:xfrm>
            <a:off x="3370345" y="515566"/>
            <a:ext cx="5773655" cy="4956242"/>
          </a:xfrm>
          <a:prstGeom prst="rect">
            <a:avLst/>
          </a:prstGeom>
        </p:spPr>
      </p:pic>
      <p:graphicFrame>
        <p:nvGraphicFramePr>
          <p:cNvPr id="4" name="Table 3">
            <a:extLst>
              <a:ext uri="{FF2B5EF4-FFF2-40B4-BE49-F238E27FC236}">
                <a16:creationId xmlns:a16="http://schemas.microsoft.com/office/drawing/2014/main" id="{94377B3A-60CF-4B78-BADF-96789319F97A}"/>
              </a:ext>
            </a:extLst>
          </p:cNvPr>
          <p:cNvGraphicFramePr>
            <a:graphicFrameLocks noGrp="1"/>
          </p:cNvGraphicFramePr>
          <p:nvPr>
            <p:extLst>
              <p:ext uri="{D42A27DB-BD31-4B8C-83A1-F6EECF244321}">
                <p14:modId xmlns:p14="http://schemas.microsoft.com/office/powerpoint/2010/main" val="1937834347"/>
              </p:ext>
            </p:extLst>
          </p:nvPr>
        </p:nvGraphicFramePr>
        <p:xfrm>
          <a:off x="390842" y="739671"/>
          <a:ext cx="3054571" cy="4525611"/>
        </p:xfrm>
        <a:graphic>
          <a:graphicData uri="http://schemas.openxmlformats.org/drawingml/2006/table">
            <a:tbl>
              <a:tblPr firstCol="1" bandRow="1" bandCol="1">
                <a:tableStyleId>{F2DE63D5-997A-4646-A377-4702673A728D}</a:tableStyleId>
              </a:tblPr>
              <a:tblGrid>
                <a:gridCol w="3054571">
                  <a:extLst>
                    <a:ext uri="{9D8B030D-6E8A-4147-A177-3AD203B41FA5}">
                      <a16:colId xmlns:a16="http://schemas.microsoft.com/office/drawing/2014/main" val="1405933458"/>
                    </a:ext>
                  </a:extLst>
                </a:gridCol>
              </a:tblGrid>
              <a:tr h="583291">
                <a:tc>
                  <a:txBody>
                    <a:bodyPr/>
                    <a:lstStyle/>
                    <a:p>
                      <a:pPr marL="0" marR="0" algn="l">
                        <a:lnSpc>
                          <a:spcPct val="115000"/>
                        </a:lnSpc>
                        <a:spcBef>
                          <a:spcPts val="0"/>
                        </a:spcBef>
                        <a:spcAft>
                          <a:spcPts val="0"/>
                        </a:spcAft>
                        <a:tabLst>
                          <a:tab pos="57150" algn="l"/>
                        </a:tabLst>
                      </a:pPr>
                      <a:r>
                        <a:rPr lang="en-US" sz="1400" dirty="0">
                          <a:solidFill>
                            <a:schemeClr val="accent1">
                              <a:lumMod val="75000"/>
                            </a:schemeClr>
                          </a:solidFill>
                          <a:effectLst/>
                        </a:rPr>
                        <a:t>Household survey</a:t>
                      </a:r>
                    </a:p>
                    <a:p>
                      <a:pPr marL="0" marR="0" algn="l">
                        <a:lnSpc>
                          <a:spcPct val="115000"/>
                        </a:lnSpc>
                        <a:spcBef>
                          <a:spcPts val="0"/>
                        </a:spcBef>
                        <a:spcAft>
                          <a:spcPts val="0"/>
                        </a:spcAft>
                        <a:tabLst>
                          <a:tab pos="57150" algn="l"/>
                        </a:tabLst>
                      </a:pPr>
                      <a:r>
                        <a:rPr lang="en-US" sz="1400" b="0" dirty="0">
                          <a:effectLst/>
                        </a:rPr>
                        <a:t>1481 households</a:t>
                      </a:r>
                      <a:endParaRPr lang="en-US" sz="1400" b="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670295162"/>
                  </a:ext>
                </a:extLst>
              </a:tr>
              <a:tr h="837777">
                <a:tc>
                  <a:txBody>
                    <a:bodyPr/>
                    <a:lstStyle/>
                    <a:p>
                      <a:pPr marL="0" marR="0" algn="l">
                        <a:lnSpc>
                          <a:spcPct val="115000"/>
                        </a:lnSpc>
                        <a:spcBef>
                          <a:spcPts val="0"/>
                        </a:spcBef>
                        <a:spcAft>
                          <a:spcPts val="0"/>
                        </a:spcAft>
                        <a:tabLst>
                          <a:tab pos="57150" algn="l"/>
                        </a:tabLst>
                      </a:pPr>
                      <a:r>
                        <a:rPr lang="en-US" sz="1400" dirty="0">
                          <a:solidFill>
                            <a:schemeClr val="accent1">
                              <a:lumMod val="75000"/>
                            </a:schemeClr>
                          </a:solidFill>
                          <a:effectLst/>
                        </a:rPr>
                        <a:t>Pressure logging devices</a:t>
                      </a:r>
                    </a:p>
                    <a:p>
                      <a:pPr marL="0" marR="0" algn="l">
                        <a:lnSpc>
                          <a:spcPct val="115000"/>
                        </a:lnSpc>
                        <a:spcBef>
                          <a:spcPts val="0"/>
                        </a:spcBef>
                        <a:spcAft>
                          <a:spcPts val="0"/>
                        </a:spcAft>
                        <a:tabLst>
                          <a:tab pos="57150" algn="l"/>
                        </a:tabLst>
                      </a:pPr>
                      <a:r>
                        <a:rPr lang="en-US" sz="1400" b="0" dirty="0">
                          <a:effectLst/>
                        </a:rPr>
                        <a:t>41 households, 1 wk./HH.</a:t>
                      </a:r>
                    </a:p>
                    <a:p>
                      <a:pPr marL="0" marR="0" algn="l">
                        <a:lnSpc>
                          <a:spcPct val="115000"/>
                        </a:lnSpc>
                        <a:spcBef>
                          <a:spcPts val="0"/>
                        </a:spcBef>
                        <a:spcAft>
                          <a:spcPts val="0"/>
                        </a:spcAft>
                        <a:tabLst>
                          <a:tab pos="57150" algn="l"/>
                        </a:tabLst>
                      </a:pPr>
                      <a:r>
                        <a:rPr lang="en-US" sz="1400" b="0" dirty="0">
                          <a:effectLst/>
                          <a:latin typeface="Arial" panose="020B0604020202020204" pitchFamily="34" charset="0"/>
                          <a:ea typeface="Arial" panose="020B0604020202020204" pitchFamily="34" charset="0"/>
                          <a:cs typeface="Times New Roman" panose="02020603050405020304" pitchFamily="18" charset="0"/>
                        </a:rPr>
                        <a:t>4 network points, 6-7 wks.</a:t>
                      </a:r>
                    </a:p>
                  </a:txBody>
                  <a:tcPr marL="68580" marR="68580" marT="0" marB="0">
                    <a:solidFill>
                      <a:schemeClr val="bg1"/>
                    </a:solidFill>
                  </a:tcPr>
                </a:tc>
                <a:extLst>
                  <a:ext uri="{0D108BD9-81ED-4DB2-BD59-A6C34878D82A}">
                    <a16:rowId xmlns:a16="http://schemas.microsoft.com/office/drawing/2014/main" val="1201486026"/>
                  </a:ext>
                </a:extLst>
              </a:tr>
              <a:tr h="1098028">
                <a:tc>
                  <a:txBody>
                    <a:bodyPr/>
                    <a:lstStyle/>
                    <a:p>
                      <a:pPr marL="0" marR="0" algn="l">
                        <a:lnSpc>
                          <a:spcPct val="115000"/>
                        </a:lnSpc>
                        <a:spcBef>
                          <a:spcPts val="0"/>
                        </a:spcBef>
                        <a:spcAft>
                          <a:spcPts val="0"/>
                        </a:spcAft>
                        <a:tabLst>
                          <a:tab pos="57150" algn="l"/>
                        </a:tabLst>
                      </a:pPr>
                      <a:r>
                        <a:rPr lang="en-US" sz="1400" dirty="0">
                          <a:solidFill>
                            <a:schemeClr val="accent1">
                              <a:lumMod val="75000"/>
                            </a:schemeClr>
                          </a:solidFill>
                          <a:effectLst/>
                        </a:rPr>
                        <a:t>Utility Data</a:t>
                      </a:r>
                    </a:p>
                    <a:p>
                      <a:pPr marL="0" marR="0" algn="l">
                        <a:lnSpc>
                          <a:spcPct val="115000"/>
                        </a:lnSpc>
                        <a:spcBef>
                          <a:spcPts val="0"/>
                        </a:spcBef>
                        <a:spcAft>
                          <a:spcPts val="0"/>
                        </a:spcAft>
                        <a:tabLst>
                          <a:tab pos="57150" algn="l"/>
                        </a:tabLst>
                      </a:pPr>
                      <a:r>
                        <a:rPr lang="en-US" sz="1400" b="0" dirty="0">
                          <a:effectLst/>
                          <a:latin typeface="Arial" panose="020B0604020202020204" pitchFamily="34" charset="0"/>
                          <a:ea typeface="Arial" panose="020B0604020202020204" pitchFamily="34" charset="0"/>
                          <a:cs typeface="Times New Roman" panose="02020603050405020304" pitchFamily="18" charset="0"/>
                        </a:rPr>
                        <a:t>Customer database</a:t>
                      </a:r>
                    </a:p>
                    <a:p>
                      <a:pPr marL="0" marR="0" algn="l">
                        <a:lnSpc>
                          <a:spcPct val="115000"/>
                        </a:lnSpc>
                        <a:spcBef>
                          <a:spcPts val="0"/>
                        </a:spcBef>
                        <a:spcAft>
                          <a:spcPts val="0"/>
                        </a:spcAft>
                        <a:tabLst>
                          <a:tab pos="57150" algn="l"/>
                        </a:tabLst>
                      </a:pPr>
                      <a:r>
                        <a:rPr lang="en-US" sz="1400" b="0" dirty="0">
                          <a:effectLst/>
                          <a:latin typeface="Arial" panose="020B0604020202020204" pitchFamily="34" charset="0"/>
                          <a:ea typeface="Arial" panose="020B0604020202020204" pitchFamily="34" charset="0"/>
                          <a:cs typeface="Times New Roman" panose="02020603050405020304" pitchFamily="18" charset="0"/>
                        </a:rPr>
                        <a:t>Billing, consumption</a:t>
                      </a:r>
                    </a:p>
                    <a:p>
                      <a:pPr marL="0" marR="0" algn="l">
                        <a:lnSpc>
                          <a:spcPct val="115000"/>
                        </a:lnSpc>
                        <a:spcBef>
                          <a:spcPts val="0"/>
                        </a:spcBef>
                        <a:spcAft>
                          <a:spcPts val="0"/>
                        </a:spcAft>
                        <a:tabLst>
                          <a:tab pos="57150" algn="l"/>
                        </a:tabLst>
                      </a:pPr>
                      <a:r>
                        <a:rPr lang="en-US" sz="1400" b="0" dirty="0">
                          <a:effectLst/>
                          <a:latin typeface="Arial" panose="020B0604020202020204" pitchFamily="34" charset="0"/>
                          <a:ea typeface="Arial" panose="020B0604020202020204" pitchFamily="34" charset="0"/>
                          <a:cs typeface="Times New Roman" panose="02020603050405020304" pitchFamily="18" charset="0"/>
                        </a:rPr>
                        <a:t>Performance indicators</a:t>
                      </a:r>
                    </a:p>
                  </a:txBody>
                  <a:tcPr marL="68580" marR="68580" marT="0" marB="0">
                    <a:solidFill>
                      <a:schemeClr val="bg1"/>
                    </a:solidFill>
                  </a:tcPr>
                </a:tc>
                <a:extLst>
                  <a:ext uri="{0D108BD9-81ED-4DB2-BD59-A6C34878D82A}">
                    <a16:rowId xmlns:a16="http://schemas.microsoft.com/office/drawing/2014/main" val="2504259276"/>
                  </a:ext>
                </a:extLst>
              </a:tr>
              <a:tr h="1534428">
                <a:tc>
                  <a:txBody>
                    <a:bodyPr/>
                    <a:lstStyle/>
                    <a:p>
                      <a:pPr marL="0" marR="0" algn="l">
                        <a:lnSpc>
                          <a:spcPct val="115000"/>
                        </a:lnSpc>
                        <a:spcBef>
                          <a:spcPts val="0"/>
                        </a:spcBef>
                        <a:spcAft>
                          <a:spcPts val="0"/>
                        </a:spcAft>
                        <a:tabLst>
                          <a:tab pos="57150" algn="l"/>
                        </a:tabLst>
                      </a:pPr>
                      <a:r>
                        <a:rPr lang="en-US" sz="1400" dirty="0">
                          <a:solidFill>
                            <a:schemeClr val="accent1">
                              <a:lumMod val="75000"/>
                            </a:schemeClr>
                          </a:solidFill>
                          <a:effectLst/>
                        </a:rPr>
                        <a:t>Water quality testing</a:t>
                      </a:r>
                    </a:p>
                    <a:p>
                      <a:pPr marL="0" marR="0" algn="l">
                        <a:lnSpc>
                          <a:spcPct val="115000"/>
                        </a:lnSpc>
                        <a:spcBef>
                          <a:spcPts val="0"/>
                        </a:spcBef>
                        <a:spcAft>
                          <a:spcPts val="0"/>
                        </a:spcAft>
                        <a:tabLst>
                          <a:tab pos="57150" algn="l"/>
                        </a:tabLst>
                      </a:pPr>
                      <a:r>
                        <a:rPr lang="en-US" sz="1400" b="0" dirty="0">
                          <a:effectLst/>
                        </a:rPr>
                        <a:t>System (raw, treated, network): 430</a:t>
                      </a:r>
                    </a:p>
                    <a:p>
                      <a:pPr marL="0" marR="0" algn="l">
                        <a:lnSpc>
                          <a:spcPct val="115000"/>
                        </a:lnSpc>
                        <a:spcBef>
                          <a:spcPts val="0"/>
                        </a:spcBef>
                        <a:spcAft>
                          <a:spcPts val="0"/>
                        </a:spcAft>
                        <a:tabLst>
                          <a:tab pos="57150" algn="l"/>
                        </a:tabLst>
                      </a:pPr>
                      <a:r>
                        <a:rPr lang="en-US" sz="1400" b="0" dirty="0">
                          <a:effectLst/>
                        </a:rPr>
                        <a:t>Household taps: 262 </a:t>
                      </a:r>
                    </a:p>
                    <a:p>
                      <a:pPr marL="0" marR="0" algn="l">
                        <a:lnSpc>
                          <a:spcPct val="115000"/>
                        </a:lnSpc>
                        <a:spcBef>
                          <a:spcPts val="0"/>
                        </a:spcBef>
                        <a:spcAft>
                          <a:spcPts val="0"/>
                        </a:spcAft>
                        <a:tabLst>
                          <a:tab pos="57150" algn="l"/>
                        </a:tabLst>
                      </a:pPr>
                      <a:r>
                        <a:rPr lang="en-US" sz="1400" b="0" dirty="0">
                          <a:effectLst/>
                        </a:rPr>
                        <a:t>Public taps: 111</a:t>
                      </a:r>
                    </a:p>
                    <a:p>
                      <a:pPr marL="0" marR="0" algn="l">
                        <a:lnSpc>
                          <a:spcPct val="115000"/>
                        </a:lnSpc>
                        <a:spcBef>
                          <a:spcPts val="0"/>
                        </a:spcBef>
                        <a:spcAft>
                          <a:spcPts val="0"/>
                        </a:spcAft>
                        <a:tabLst>
                          <a:tab pos="57150" algn="l"/>
                        </a:tabLst>
                      </a:pPr>
                      <a:r>
                        <a:rPr lang="en-US" sz="1400" b="0" dirty="0">
                          <a:effectLst/>
                        </a:rPr>
                        <a:t>Other sources: 32</a:t>
                      </a:r>
                    </a:p>
                    <a:p>
                      <a:pPr marL="0" marR="0" algn="l">
                        <a:lnSpc>
                          <a:spcPct val="115000"/>
                        </a:lnSpc>
                        <a:spcBef>
                          <a:spcPts val="0"/>
                        </a:spcBef>
                        <a:spcAft>
                          <a:spcPts val="0"/>
                        </a:spcAft>
                        <a:tabLst>
                          <a:tab pos="57150" algn="l"/>
                        </a:tabLst>
                      </a:pPr>
                      <a:r>
                        <a:rPr lang="en-US" sz="1400" b="0" dirty="0">
                          <a:effectLst/>
                        </a:rPr>
                        <a:t>Point of consumption: 406</a:t>
                      </a:r>
                      <a:endParaRPr lang="en-US" sz="1400" dirty="0">
                        <a:effectLst/>
                      </a:endParaRPr>
                    </a:p>
                  </a:txBody>
                  <a:tcPr marL="68580" marR="68580" marT="0" marB="0">
                    <a:solidFill>
                      <a:schemeClr val="bg1"/>
                    </a:solidFill>
                  </a:tcPr>
                </a:tc>
                <a:extLst>
                  <a:ext uri="{0D108BD9-81ED-4DB2-BD59-A6C34878D82A}">
                    <a16:rowId xmlns:a16="http://schemas.microsoft.com/office/drawing/2014/main" val="2149761047"/>
                  </a:ext>
                </a:extLst>
              </a:tr>
              <a:tr h="472087">
                <a:tc>
                  <a:txBody>
                    <a:bodyPr/>
                    <a:lstStyle/>
                    <a:p>
                      <a:pPr marL="0" marR="0" algn="l">
                        <a:lnSpc>
                          <a:spcPct val="115000"/>
                        </a:lnSpc>
                        <a:spcBef>
                          <a:spcPts val="0"/>
                        </a:spcBef>
                        <a:spcAft>
                          <a:spcPts val="0"/>
                        </a:spcAft>
                        <a:tabLst>
                          <a:tab pos="57150" algn="l"/>
                        </a:tabLst>
                      </a:pPr>
                      <a:r>
                        <a:rPr lang="en-US" sz="1400" dirty="0">
                          <a:solidFill>
                            <a:schemeClr val="accent1">
                              <a:lumMod val="75000"/>
                            </a:schemeClr>
                          </a:solidFill>
                          <a:effectLst/>
                        </a:rPr>
                        <a:t>Focus group discussions</a:t>
                      </a:r>
                    </a:p>
                    <a:p>
                      <a:pPr marL="0" marR="0" algn="l">
                        <a:lnSpc>
                          <a:spcPct val="115000"/>
                        </a:lnSpc>
                        <a:spcBef>
                          <a:spcPts val="0"/>
                        </a:spcBef>
                        <a:spcAft>
                          <a:spcPts val="0"/>
                        </a:spcAft>
                        <a:tabLst>
                          <a:tab pos="57150" algn="l"/>
                        </a:tabLst>
                      </a:pPr>
                      <a:r>
                        <a:rPr lang="en-US" sz="1400" b="0" dirty="0">
                          <a:effectLst/>
                          <a:latin typeface="Arial" panose="020B0604020202020204" pitchFamily="34" charset="0"/>
                          <a:ea typeface="Arial" panose="020B0604020202020204" pitchFamily="34" charset="0"/>
                          <a:cs typeface="Times New Roman" panose="02020603050405020304" pitchFamily="18" charset="0"/>
                        </a:rPr>
                        <a:t>16 focus groups</a:t>
                      </a:r>
                    </a:p>
                  </a:txBody>
                  <a:tcPr marL="68580" marR="68580" marT="0" marB="0">
                    <a:solidFill>
                      <a:schemeClr val="bg1"/>
                    </a:solidFill>
                  </a:tcPr>
                </a:tc>
                <a:extLst>
                  <a:ext uri="{0D108BD9-81ED-4DB2-BD59-A6C34878D82A}">
                    <a16:rowId xmlns:a16="http://schemas.microsoft.com/office/drawing/2014/main" val="4025748619"/>
                  </a:ext>
                </a:extLst>
              </a:tr>
            </a:tbl>
          </a:graphicData>
        </a:graphic>
      </p:graphicFrame>
    </p:spTree>
    <p:extLst>
      <p:ext uri="{BB962C8B-B14F-4D97-AF65-F5344CB8AC3E}">
        <p14:creationId xmlns:p14="http://schemas.microsoft.com/office/powerpoint/2010/main" val="466358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89D1-E222-4E1C-8B3E-6BC46C2BD5BD}"/>
              </a:ext>
            </a:extLst>
          </p:cNvPr>
          <p:cNvSpPr>
            <a:spLocks noGrp="1"/>
          </p:cNvSpPr>
          <p:nvPr>
            <p:ph type="title"/>
          </p:nvPr>
        </p:nvSpPr>
        <p:spPr/>
        <p:txBody>
          <a:bodyPr>
            <a:normAutofit fontScale="90000"/>
          </a:bodyPr>
          <a:lstStyle/>
          <a:p>
            <a:r>
              <a:rPr lang="en-US" dirty="0">
                <a:cs typeface="Arial"/>
              </a:rPr>
              <a:t>Findings: </a:t>
            </a:r>
            <a:br>
              <a:rPr lang="en-US" dirty="0">
                <a:cs typeface="Arial"/>
              </a:rPr>
            </a:br>
            <a:r>
              <a:rPr lang="en-US" b="1" dirty="0">
                <a:cs typeface="Arial"/>
              </a:rPr>
              <a:t>Production volume</a:t>
            </a:r>
            <a:endParaRPr lang="en-US" b="1" dirty="0"/>
          </a:p>
        </p:txBody>
      </p:sp>
      <p:sp>
        <p:nvSpPr>
          <p:cNvPr id="3" name="Content Placeholder 2">
            <a:extLst>
              <a:ext uri="{FF2B5EF4-FFF2-40B4-BE49-F238E27FC236}">
                <a16:creationId xmlns:a16="http://schemas.microsoft.com/office/drawing/2014/main" id="{8F55B285-0742-478A-9B11-6A2C2FD81B89}"/>
              </a:ext>
            </a:extLst>
          </p:cNvPr>
          <p:cNvSpPr>
            <a:spLocks noGrp="1"/>
          </p:cNvSpPr>
          <p:nvPr>
            <p:ph idx="1"/>
          </p:nvPr>
        </p:nvSpPr>
        <p:spPr>
          <a:xfrm>
            <a:off x="145911" y="1678349"/>
            <a:ext cx="1990436" cy="3410560"/>
          </a:xfrm>
        </p:spPr>
        <p:txBody>
          <a:bodyPr vert="horz" lIns="91440" tIns="45720" rIns="91440" bIns="45720" rtlCol="0" anchor="t">
            <a:normAutofit fontScale="92500"/>
          </a:bodyPr>
          <a:lstStyle/>
          <a:p>
            <a:r>
              <a:rPr lang="en-US" sz="1800" dirty="0"/>
              <a:t>Production volume reached target of 270 MLD in July 2016</a:t>
            </a:r>
          </a:p>
          <a:p>
            <a:endParaRPr lang="en-US" sz="1800" dirty="0"/>
          </a:p>
          <a:p>
            <a:r>
              <a:rPr lang="en-US" sz="1800" dirty="0"/>
              <a:t>Works are in good condition and the plant has sustained target to date</a:t>
            </a:r>
          </a:p>
          <a:p>
            <a:pPr marL="0" indent="0">
              <a:spcBef>
                <a:spcPts val="20"/>
              </a:spcBef>
              <a:buNone/>
            </a:pPr>
            <a:endParaRPr lang="en-US" sz="1800" dirty="0">
              <a:cs typeface="Arial"/>
            </a:endParaRPr>
          </a:p>
          <a:p>
            <a:pPr>
              <a:spcBef>
                <a:spcPts val="20"/>
              </a:spcBef>
            </a:pPr>
            <a:endParaRPr lang="en-US" sz="1800" dirty="0"/>
          </a:p>
          <a:p>
            <a:endParaRPr lang="en-US" sz="1800" dirty="0">
              <a:cs typeface="Arial"/>
            </a:endParaRPr>
          </a:p>
        </p:txBody>
      </p:sp>
      <p:pic>
        <p:nvPicPr>
          <p:cNvPr id="5" name="Picture 4">
            <a:extLst>
              <a:ext uri="{FF2B5EF4-FFF2-40B4-BE49-F238E27FC236}">
                <a16:creationId xmlns:a16="http://schemas.microsoft.com/office/drawing/2014/main" id="{BB018B16-6EC8-4263-8266-8C1B08DDAFC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14439" y="1733169"/>
            <a:ext cx="6510655" cy="3086735"/>
          </a:xfrm>
          <a:prstGeom prst="rect">
            <a:avLst/>
          </a:prstGeom>
          <a:noFill/>
        </p:spPr>
      </p:pic>
      <p:grpSp>
        <p:nvGrpSpPr>
          <p:cNvPr id="6" name="Group 5">
            <a:extLst>
              <a:ext uri="{FF2B5EF4-FFF2-40B4-BE49-F238E27FC236}">
                <a16:creationId xmlns:a16="http://schemas.microsoft.com/office/drawing/2014/main" id="{6669CB65-1E46-4738-9CF7-C539038B9D5A}"/>
              </a:ext>
            </a:extLst>
          </p:cNvPr>
          <p:cNvGrpSpPr/>
          <p:nvPr/>
        </p:nvGrpSpPr>
        <p:grpSpPr>
          <a:xfrm>
            <a:off x="7212001" y="65343"/>
            <a:ext cx="1740991" cy="989734"/>
            <a:chOff x="2253452" y="2508720"/>
            <a:chExt cx="1740991" cy="989734"/>
          </a:xfrm>
        </p:grpSpPr>
        <p:sp>
          <p:nvSpPr>
            <p:cNvPr id="7" name="Rectangle: Rounded Corners 6">
              <a:extLst>
                <a:ext uri="{FF2B5EF4-FFF2-40B4-BE49-F238E27FC236}">
                  <a16:creationId xmlns:a16="http://schemas.microsoft.com/office/drawing/2014/main" id="{B084D754-2F93-4EB9-8D39-E4906F0EEBFC}"/>
                </a:ext>
              </a:extLst>
            </p:cNvPr>
            <p:cNvSpPr/>
            <p:nvPr/>
          </p:nvSpPr>
          <p:spPr>
            <a:xfrm>
              <a:off x="2253452" y="2562590"/>
              <a:ext cx="1411550" cy="935864"/>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Increase water production</a:t>
              </a:r>
            </a:p>
          </p:txBody>
        </p:sp>
        <p:sp>
          <p:nvSpPr>
            <p:cNvPr id="8" name="TextBox 7">
              <a:extLst>
                <a:ext uri="{FF2B5EF4-FFF2-40B4-BE49-F238E27FC236}">
                  <a16:creationId xmlns:a16="http://schemas.microsoft.com/office/drawing/2014/main" id="{FA360E72-9330-45AB-9252-91CE0CFE88F4}"/>
                </a:ext>
              </a:extLst>
            </p:cNvPr>
            <p:cNvSpPr txBox="1"/>
            <p:nvPr/>
          </p:nvSpPr>
          <p:spPr>
            <a:xfrm>
              <a:off x="3607264" y="2508720"/>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spTree>
    <p:extLst>
      <p:ext uri="{BB962C8B-B14F-4D97-AF65-F5344CB8AC3E}">
        <p14:creationId xmlns:p14="http://schemas.microsoft.com/office/powerpoint/2010/main" val="1966216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66D66-1B1B-4C46-802A-F440EDD83C00}"/>
              </a:ext>
            </a:extLst>
          </p:cNvPr>
          <p:cNvSpPr>
            <a:spLocks noGrp="1"/>
          </p:cNvSpPr>
          <p:nvPr>
            <p:ph type="title"/>
          </p:nvPr>
        </p:nvSpPr>
        <p:spPr/>
        <p:txBody>
          <a:bodyPr>
            <a:normAutofit fontScale="90000"/>
          </a:bodyPr>
          <a:lstStyle/>
          <a:p>
            <a:r>
              <a:rPr lang="en-US" dirty="0">
                <a:cs typeface="Arial"/>
              </a:rPr>
              <a:t>Findings: </a:t>
            </a:r>
            <a:br>
              <a:rPr lang="en-US" dirty="0">
                <a:cs typeface="Arial"/>
              </a:rPr>
            </a:br>
            <a:r>
              <a:rPr lang="en-US" b="1" dirty="0">
                <a:cs typeface="Arial"/>
              </a:rPr>
              <a:t>Service Coverage</a:t>
            </a:r>
            <a:endParaRPr lang="en-US" dirty="0">
              <a:cs typeface="Arial"/>
            </a:endParaRPr>
          </a:p>
        </p:txBody>
      </p:sp>
      <p:sp>
        <p:nvSpPr>
          <p:cNvPr id="3" name="Content Placeholder 2">
            <a:extLst>
              <a:ext uri="{FF2B5EF4-FFF2-40B4-BE49-F238E27FC236}">
                <a16:creationId xmlns:a16="http://schemas.microsoft.com/office/drawing/2014/main" id="{69C4CCC9-56D1-4A0E-A24D-54D59C1AFF18}"/>
              </a:ext>
            </a:extLst>
          </p:cNvPr>
          <p:cNvSpPr>
            <a:spLocks noGrp="1"/>
          </p:cNvSpPr>
          <p:nvPr>
            <p:ph idx="1"/>
          </p:nvPr>
        </p:nvSpPr>
        <p:spPr>
          <a:xfrm>
            <a:off x="180415" y="1581294"/>
            <a:ext cx="1959522" cy="3688599"/>
          </a:xfrm>
        </p:spPr>
        <p:txBody>
          <a:bodyPr vert="horz" lIns="91440" tIns="45720" rIns="91440" bIns="45720" rtlCol="0" anchor="t">
            <a:normAutofit lnSpcReduction="10000"/>
          </a:bodyPr>
          <a:lstStyle/>
          <a:p>
            <a:pPr marL="174625" indent="-174625"/>
            <a:r>
              <a:rPr lang="en-US" sz="1600" b="1" dirty="0">
                <a:cs typeface="Arial"/>
              </a:rPr>
              <a:t>3x increase in # new conn./ month in study areas</a:t>
            </a:r>
          </a:p>
          <a:p>
            <a:pPr marL="174625" indent="-174625"/>
            <a:endParaRPr lang="en-US" sz="1600" dirty="0">
              <a:cs typeface="Arial"/>
            </a:endParaRPr>
          </a:p>
          <a:p>
            <a:pPr marL="174625" indent="-174625"/>
            <a:r>
              <a:rPr lang="en-US" sz="1600" dirty="0">
                <a:cs typeface="Arial"/>
              </a:rPr>
              <a:t>Trend started before interventions (anticipation)</a:t>
            </a:r>
          </a:p>
          <a:p>
            <a:pPr marL="0" indent="0">
              <a:buNone/>
            </a:pPr>
            <a:endParaRPr lang="en-US" sz="1600" dirty="0">
              <a:cs typeface="Arial"/>
            </a:endParaRPr>
          </a:p>
          <a:p>
            <a:pPr marL="174625" indent="-174625"/>
            <a:r>
              <a:rPr lang="en-US" sz="1600" dirty="0">
                <a:cs typeface="Arial"/>
              </a:rPr>
              <a:t>WSP enabling factor, utility activities likely direct cause</a:t>
            </a:r>
          </a:p>
        </p:txBody>
      </p:sp>
      <p:grpSp>
        <p:nvGrpSpPr>
          <p:cNvPr id="12" name="Group 11">
            <a:extLst>
              <a:ext uri="{FF2B5EF4-FFF2-40B4-BE49-F238E27FC236}">
                <a16:creationId xmlns:a16="http://schemas.microsoft.com/office/drawing/2014/main" id="{6AD75030-E3D8-4EF7-B2AC-301FF2E6F995}"/>
              </a:ext>
            </a:extLst>
          </p:cNvPr>
          <p:cNvGrpSpPr/>
          <p:nvPr/>
        </p:nvGrpSpPr>
        <p:grpSpPr>
          <a:xfrm>
            <a:off x="2139936" y="1729945"/>
            <a:ext cx="7004064" cy="2916607"/>
            <a:chOff x="2199503" y="1508118"/>
            <a:chExt cx="6487297" cy="2701417"/>
          </a:xfrm>
        </p:grpSpPr>
        <p:grpSp>
          <p:nvGrpSpPr>
            <p:cNvPr id="11" name="Group 10">
              <a:extLst>
                <a:ext uri="{FF2B5EF4-FFF2-40B4-BE49-F238E27FC236}">
                  <a16:creationId xmlns:a16="http://schemas.microsoft.com/office/drawing/2014/main" id="{37CF4DDA-721D-4651-AE0D-FD96BAFA2B87}"/>
                </a:ext>
              </a:extLst>
            </p:cNvPr>
            <p:cNvGrpSpPr/>
            <p:nvPr/>
          </p:nvGrpSpPr>
          <p:grpSpPr>
            <a:xfrm>
              <a:off x="2199503" y="1635076"/>
              <a:ext cx="6314218" cy="2574459"/>
              <a:chOff x="2467317" y="1762034"/>
              <a:chExt cx="5877613" cy="2297404"/>
            </a:xfrm>
          </p:grpSpPr>
          <p:pic>
            <p:nvPicPr>
              <p:cNvPr id="6" name="Picture 5">
                <a:extLst>
                  <a:ext uri="{FF2B5EF4-FFF2-40B4-BE49-F238E27FC236}">
                    <a16:creationId xmlns:a16="http://schemas.microsoft.com/office/drawing/2014/main" id="{498A3867-FA59-43FE-9494-7946647DAD83}"/>
                  </a:ext>
                </a:extLst>
              </p:cNvPr>
              <p:cNvPicPr>
                <a:picLocks noChangeAspect="1"/>
              </p:cNvPicPr>
              <p:nvPr/>
            </p:nvPicPr>
            <p:blipFill rotWithShape="1">
              <a:blip r:embed="rId3"/>
              <a:srcRect r="9442" b="11495"/>
              <a:stretch/>
            </p:blipFill>
            <p:spPr>
              <a:xfrm>
                <a:off x="2467317" y="1762034"/>
                <a:ext cx="5877613" cy="2297404"/>
              </a:xfrm>
              <a:prstGeom prst="rect">
                <a:avLst/>
              </a:prstGeom>
            </p:spPr>
          </p:pic>
          <p:cxnSp>
            <p:nvCxnSpPr>
              <p:cNvPr id="9" name="Straight Connector 8">
                <a:extLst>
                  <a:ext uri="{FF2B5EF4-FFF2-40B4-BE49-F238E27FC236}">
                    <a16:creationId xmlns:a16="http://schemas.microsoft.com/office/drawing/2014/main" id="{A7675B1D-F073-4BB9-85B1-260BF747051C}"/>
                  </a:ext>
                </a:extLst>
              </p:cNvPr>
              <p:cNvCxnSpPr/>
              <p:nvPr/>
            </p:nvCxnSpPr>
            <p:spPr>
              <a:xfrm flipV="1">
                <a:off x="8023654" y="1886465"/>
                <a:ext cx="0" cy="1993557"/>
              </a:xfrm>
              <a:prstGeom prst="line">
                <a:avLst/>
              </a:prstGeom>
            </p:spPr>
            <p:style>
              <a:lnRef idx="2">
                <a:schemeClr val="accent5"/>
              </a:lnRef>
              <a:fillRef idx="0">
                <a:schemeClr val="accent5"/>
              </a:fillRef>
              <a:effectRef idx="1">
                <a:schemeClr val="accent5"/>
              </a:effectRef>
              <a:fontRef idx="minor">
                <a:schemeClr val="tx1"/>
              </a:fontRef>
            </p:style>
          </p:cxnSp>
        </p:grpSp>
        <p:sp>
          <p:nvSpPr>
            <p:cNvPr id="10" name="TextBox 9">
              <a:extLst>
                <a:ext uri="{FF2B5EF4-FFF2-40B4-BE49-F238E27FC236}">
                  <a16:creationId xmlns:a16="http://schemas.microsoft.com/office/drawing/2014/main" id="{586CFB97-80AC-4152-B463-EFD14323397D}"/>
                </a:ext>
              </a:extLst>
            </p:cNvPr>
            <p:cNvSpPr txBox="1"/>
            <p:nvPr/>
          </p:nvSpPr>
          <p:spPr>
            <a:xfrm>
              <a:off x="7306985" y="1508118"/>
              <a:ext cx="1379815" cy="253916"/>
            </a:xfrm>
            <a:prstGeom prst="rect">
              <a:avLst/>
            </a:prstGeom>
            <a:noFill/>
          </p:spPr>
          <p:txBody>
            <a:bodyPr wrap="square" rtlCol="0">
              <a:spAutoFit/>
            </a:bodyPr>
            <a:lstStyle/>
            <a:p>
              <a:r>
                <a:rPr lang="en-US" sz="1050" dirty="0">
                  <a:solidFill>
                    <a:schemeClr val="accent5">
                      <a:lumMod val="75000"/>
                    </a:schemeClr>
                  </a:solidFill>
                </a:rPr>
                <a:t>LR supply increase</a:t>
              </a:r>
            </a:p>
          </p:txBody>
        </p:sp>
      </p:grpSp>
      <p:grpSp>
        <p:nvGrpSpPr>
          <p:cNvPr id="13" name="Group 12">
            <a:extLst>
              <a:ext uri="{FF2B5EF4-FFF2-40B4-BE49-F238E27FC236}">
                <a16:creationId xmlns:a16="http://schemas.microsoft.com/office/drawing/2014/main" id="{D5B31B0F-70F5-4084-A3CB-EE84382E7A2D}"/>
              </a:ext>
            </a:extLst>
          </p:cNvPr>
          <p:cNvGrpSpPr/>
          <p:nvPr/>
        </p:nvGrpSpPr>
        <p:grpSpPr>
          <a:xfrm>
            <a:off x="6972331" y="74536"/>
            <a:ext cx="2100232" cy="726050"/>
            <a:chOff x="4262083" y="2508720"/>
            <a:chExt cx="2100232" cy="726050"/>
          </a:xfrm>
        </p:grpSpPr>
        <p:sp>
          <p:nvSpPr>
            <p:cNvPr id="14" name="Rectangle: Rounded Corners 13">
              <a:extLst>
                <a:ext uri="{FF2B5EF4-FFF2-40B4-BE49-F238E27FC236}">
                  <a16:creationId xmlns:a16="http://schemas.microsoft.com/office/drawing/2014/main" id="{862C37BE-D2ED-4337-8E8B-CCF85B6669D6}"/>
                </a:ext>
              </a:extLst>
            </p:cNvPr>
            <p:cNvSpPr/>
            <p:nvPr/>
          </p:nvSpPr>
          <p:spPr>
            <a:xfrm>
              <a:off x="4262083" y="2562590"/>
              <a:ext cx="1779103" cy="672180"/>
            </a:xfrm>
            <a:prstGeom prst="roundRect">
              <a:avLst/>
            </a:prstGeom>
            <a:solidFill>
              <a:schemeClr val="accent3">
                <a:lumMod val="75000"/>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a:t>Improve water service coverage</a:t>
              </a:r>
            </a:p>
          </p:txBody>
        </p:sp>
        <p:sp>
          <p:nvSpPr>
            <p:cNvPr id="15" name="TextBox 14">
              <a:extLst>
                <a:ext uri="{FF2B5EF4-FFF2-40B4-BE49-F238E27FC236}">
                  <a16:creationId xmlns:a16="http://schemas.microsoft.com/office/drawing/2014/main" id="{DEAE2AD8-6B28-449D-802F-59F826472B09}"/>
                </a:ext>
              </a:extLst>
            </p:cNvPr>
            <p:cNvSpPr txBox="1"/>
            <p:nvPr/>
          </p:nvSpPr>
          <p:spPr>
            <a:xfrm>
              <a:off x="5975136" y="2508720"/>
              <a:ext cx="387179" cy="461665"/>
            </a:xfrm>
            <a:prstGeom prst="rect">
              <a:avLst/>
            </a:prstGeom>
            <a:noFill/>
          </p:spPr>
          <p:txBody>
            <a:bodyPr wrap="square" rtlCol="0">
              <a:spAutoFit/>
            </a:bodyPr>
            <a:lstStyle/>
            <a:p>
              <a:r>
                <a:rPr lang="en-US" sz="2400" dirty="0">
                  <a:solidFill>
                    <a:schemeClr val="accent2"/>
                  </a:solidFill>
                  <a:sym typeface="Wingdings 2" panose="05020102010507070707" pitchFamily="18" charset="2"/>
                </a:rPr>
                <a:t></a:t>
              </a:r>
              <a:endParaRPr lang="en-US" sz="2400" dirty="0">
                <a:solidFill>
                  <a:schemeClr val="accent2"/>
                </a:solidFill>
              </a:endParaRPr>
            </a:p>
          </p:txBody>
        </p:sp>
      </p:grpSp>
    </p:spTree>
    <p:extLst>
      <p:ext uri="{BB962C8B-B14F-4D97-AF65-F5344CB8AC3E}">
        <p14:creationId xmlns:p14="http://schemas.microsoft.com/office/powerpoint/2010/main" val="204222000"/>
      </p:ext>
    </p:extLst>
  </p:cSld>
  <p:clrMapOvr>
    <a:masterClrMapping/>
  </p:clrMapOvr>
</p:sld>
</file>

<file path=ppt/theme/theme1.xml><?xml version="1.0" encoding="utf-8"?>
<a:theme xmlns:a="http://schemas.openxmlformats.org/drawingml/2006/main" name="Office Theme">
  <a:themeElements>
    <a:clrScheme name="Custom 7">
      <a:dk1>
        <a:srgbClr val="656467"/>
      </a:dk1>
      <a:lt1>
        <a:sysClr val="window" lastClr="FFFFFF"/>
      </a:lt1>
      <a:dk2>
        <a:srgbClr val="26588D"/>
      </a:dk2>
      <a:lt2>
        <a:srgbClr val="959497"/>
      </a:lt2>
      <a:accent1>
        <a:srgbClr val="26588D"/>
      </a:accent1>
      <a:accent2>
        <a:srgbClr val="609F43"/>
      </a:accent2>
      <a:accent3>
        <a:srgbClr val="7DA5BA"/>
      </a:accent3>
      <a:accent4>
        <a:srgbClr val="FAAB4F"/>
      </a:accent4>
      <a:accent5>
        <a:srgbClr val="B94F4D"/>
      </a:accent5>
      <a:accent6>
        <a:srgbClr val="B3946F"/>
      </a:accent6>
      <a:hlink>
        <a:srgbClr val="FAAB4F"/>
      </a:hlink>
      <a:folHlink>
        <a:srgbClr val="B3946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SI-branded">
    <a:dk1>
      <a:sysClr val="windowText" lastClr="000000"/>
    </a:dk1>
    <a:lt1>
      <a:sysClr val="window" lastClr="FFFFFF"/>
    </a:lt1>
    <a:dk2>
      <a:srgbClr val="44546A"/>
    </a:dk2>
    <a:lt2>
      <a:srgbClr val="E7E6E6"/>
    </a:lt2>
    <a:accent1>
      <a:srgbClr val="26588D"/>
    </a:accent1>
    <a:accent2>
      <a:srgbClr val="609F43"/>
    </a:accent2>
    <a:accent3>
      <a:srgbClr val="959497"/>
    </a:accent3>
    <a:accent4>
      <a:srgbClr val="7DA5BA"/>
    </a:accent4>
    <a:accent5>
      <a:srgbClr val="FAAB4F"/>
    </a:accent5>
    <a:accent6>
      <a:srgbClr val="B9595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f9347bd1-0b38-455a-9452-b4e67971548e">XTWU6KEWX26W-761908302-2634</_dlc_DocId>
    <_dlc_DocIdUrl xmlns="f9347bd1-0b38-455a-9452-b4e67971548e">
      <Url>https://socialimpact.sharepoint.com/sites/ops/q005mcc120002/_layouts/15/DocIdRedir.aspx?ID=XTWU6KEWX26W-761908302-2634</Url>
      <Description>XTWU6KEWX26W-761908302-2634</Description>
    </_dlc_DocIdUrl>
    <SharedWithUsers xmlns="f9347bd1-0b38-455a-9452-b4e67971548e">
      <UserInfo>
        <DisplayName/>
        <AccountId xsi:nil="true"/>
        <AccountType/>
      </UserInfo>
    </SharedWithUsers>
    <_dlc_DocIdPersistId xmlns="f9347bd1-0b38-455a-9452-b4e67971548e">false</_dlc_DocIdPersistId>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CBC34003AFD964FB33EEC4D8880CE81" ma:contentTypeVersion="217" ma:contentTypeDescription="Create a new document." ma:contentTypeScope="" ma:versionID="1b5d69bddb3229b63682363c7da31dd1">
  <xsd:schema xmlns:xsd="http://www.w3.org/2001/XMLSchema" xmlns:xs="http://www.w3.org/2001/XMLSchema" xmlns:p="http://schemas.microsoft.com/office/2006/metadata/properties" xmlns:ns2="f9347bd1-0b38-455a-9452-b4e67971548e" xmlns:ns3="e415e6b3-1320-4c6e-8af2-16f301416d9f" targetNamespace="http://schemas.microsoft.com/office/2006/metadata/properties" ma:root="true" ma:fieldsID="a8b3013bde14c1cd8089e0c0b216a896" ns2:_="" ns3:_="">
    <xsd:import namespace="f9347bd1-0b38-455a-9452-b4e67971548e"/>
    <xsd:import namespace="e415e6b3-1320-4c6e-8af2-16f301416d9f"/>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2:SharedWithUsers" minOccurs="0"/>
                <xsd:element ref="ns2:SharedWithDetails" minOccurs="0"/>
                <xsd:element ref="ns3:MediaServiceAutoTags"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347bd1-0b38-455a-9452-b4e67971548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415e6b3-1320-4c6e-8af2-16f301416d9f"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21B7F26-168A-42F5-8F0E-B351A27E8090}">
  <ds:schemaRefs>
    <ds:schemaRef ds:uri="http://schemas.microsoft.com/office/2006/metadata/properties"/>
    <ds:schemaRef ds:uri="http://purl.org/dc/terms/"/>
    <ds:schemaRef ds:uri="f9347bd1-0b38-455a-9452-b4e67971548e"/>
    <ds:schemaRef ds:uri="http://purl.org/dc/dcmitype/"/>
    <ds:schemaRef ds:uri="e415e6b3-1320-4c6e-8af2-16f301416d9f"/>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D0280328-5F05-4B6D-8156-713E452A3D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347bd1-0b38-455a-9452-b4e67971548e"/>
    <ds:schemaRef ds:uri="e415e6b3-1320-4c6e-8af2-16f301416d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2FEFDC-A83A-4564-B4F8-FF971F63164C}">
  <ds:schemaRefs>
    <ds:schemaRef ds:uri="http://schemas.microsoft.com/sharepoint/v3/contenttype/forms"/>
  </ds:schemaRefs>
</ds:datastoreItem>
</file>

<file path=customXml/itemProps4.xml><?xml version="1.0" encoding="utf-8"?>
<ds:datastoreItem xmlns:ds="http://schemas.openxmlformats.org/officeDocument/2006/customXml" ds:itemID="{8972494B-ADCD-4281-8D7F-99BD6523BAC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215</TotalTime>
  <Words>2241</Words>
  <Application>Microsoft Office PowerPoint</Application>
  <PresentationFormat>On-screen Show (16:10)</PresentationFormat>
  <Paragraphs>372</Paragraphs>
  <Slides>26</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Chiller</vt:lpstr>
      <vt:lpstr>Times New Roman</vt:lpstr>
      <vt:lpstr>Vrinda</vt:lpstr>
      <vt:lpstr>Wingdings</vt:lpstr>
      <vt:lpstr>Wingdings 2</vt:lpstr>
      <vt:lpstr>Office Theme</vt:lpstr>
      <vt:lpstr>Measuring the impact of a large-scale urban water infrastructure investment in  Dar es Salaam, Tanzania     Findings from a six-year impact evaluation</vt:lpstr>
      <vt:lpstr>Measuring the impact of a large-scale urban water infrastructure investment in  Dar es Salaam, Tanzania     Findings from a six-year impact evaluation</vt:lpstr>
      <vt:lpstr>MCC Tanzania Water Sector Project</vt:lpstr>
      <vt:lpstr>PowerPoint Presentation</vt:lpstr>
      <vt:lpstr>MCC Tanzania Water Sector Project</vt:lpstr>
      <vt:lpstr>Impact Evaluation</vt:lpstr>
      <vt:lpstr>Data</vt:lpstr>
      <vt:lpstr>Findings:  Production volume</vt:lpstr>
      <vt:lpstr>Findings:  Service Coverage</vt:lpstr>
      <vt:lpstr>Findings:  Service Coverage</vt:lpstr>
      <vt:lpstr>Findings:  Service quality</vt:lpstr>
      <vt:lpstr>PowerPoint Presentation</vt:lpstr>
      <vt:lpstr>PowerPoint Presentation</vt:lpstr>
      <vt:lpstr>Findings:  Water Quality</vt:lpstr>
      <vt:lpstr>Findings:  Water consumption</vt:lpstr>
      <vt:lpstr>Findings:  Water expenditures</vt:lpstr>
      <vt:lpstr>Findings: Time spent fetching water</vt:lpstr>
      <vt:lpstr>Findings: Sustainability</vt:lpstr>
      <vt:lpstr>Conclusions</vt:lpstr>
      <vt:lpstr>Not your mother’s single-arm RCT</vt:lpstr>
      <vt:lpstr>Design</vt:lpstr>
      <vt:lpstr>Design</vt:lpstr>
      <vt:lpstr>Design</vt:lpstr>
      <vt:lpstr>Design</vt:lpstr>
      <vt:lpstr>What can we learn?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the impact of a large-scale urban water infrastructure investment in  Dar es Salaam, Tanzania     Findings from a six-year impact evaluation</dc:title>
  <dc:creator>Danae Roumis</dc:creator>
  <cp:lastModifiedBy>Alwang</cp:lastModifiedBy>
  <cp:revision>225</cp:revision>
  <dcterms:created xsi:type="dcterms:W3CDTF">2018-10-29T02:29:09Z</dcterms:created>
  <dcterms:modified xsi:type="dcterms:W3CDTF">2019-01-03T17:17:46Z</dcterms:modified>
</cp:coreProperties>
</file>