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83" r:id="rId4"/>
    <p:sldId id="267" r:id="rId5"/>
    <p:sldId id="265" r:id="rId6"/>
    <p:sldId id="274" r:id="rId7"/>
    <p:sldId id="275" r:id="rId8"/>
    <p:sldId id="276" r:id="rId9"/>
    <p:sldId id="268" r:id="rId10"/>
    <p:sldId id="266" r:id="rId11"/>
    <p:sldId id="284" r:id="rId12"/>
    <p:sldId id="281" r:id="rId13"/>
    <p:sldId id="28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RAD" initials="CE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58" autoAdjust="0"/>
    <p:restoredTop sz="94660"/>
  </p:normalViewPr>
  <p:slideViewPr>
    <p:cSldViewPr>
      <p:cViewPr>
        <p:scale>
          <a:sx n="75" d="100"/>
          <a:sy n="75" d="100"/>
        </p:scale>
        <p:origin x="-1830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I:\data%20India%202011-12%20modified\on%20farm%20India%20aliza\on%20farm%20India%2020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0824810691767"/>
          <c:y val="6.4758530183727084E-2"/>
          <c:w val="0.59413995125609342"/>
          <c:h val="0.66385274209144962"/>
        </c:manualLayout>
      </c:layout>
      <c:lineChart>
        <c:grouping val="standard"/>
        <c:ser>
          <c:idx val="0"/>
          <c:order val="0"/>
          <c:tx>
            <c:strRef>
              <c:f>Sheet4!$M$11</c:f>
              <c:strCache>
                <c:ptCount val="1"/>
                <c:pt idx="0">
                  <c:v>Sole maize</c:v>
                </c:pt>
              </c:strCache>
            </c:strRef>
          </c:tx>
          <c:marker>
            <c:symbol val="none"/>
          </c:marker>
          <c:cat>
            <c:strRef>
              <c:f>Sheet4!$N$10:$O$10</c:f>
              <c:strCache>
                <c:ptCount val="2"/>
                <c:pt idx="0">
                  <c:v>Conventional tillage</c:v>
                </c:pt>
                <c:pt idx="1">
                  <c:v>Minimum tillage</c:v>
                </c:pt>
              </c:strCache>
            </c:strRef>
          </c:cat>
          <c:val>
            <c:numRef>
              <c:f>Sheet4!$N$11:$O$11</c:f>
              <c:numCache>
                <c:formatCode>General</c:formatCode>
                <c:ptCount val="2"/>
                <c:pt idx="0">
                  <c:v>5.13</c:v>
                </c:pt>
                <c:pt idx="1">
                  <c:v>4.4800000000000004</c:v>
                </c:pt>
              </c:numCache>
            </c:numRef>
          </c:val>
        </c:ser>
        <c:ser>
          <c:idx val="1"/>
          <c:order val="1"/>
          <c:tx>
            <c:strRef>
              <c:f>Sheet4!$M$12</c:f>
              <c:strCache>
                <c:ptCount val="1"/>
                <c:pt idx="0">
                  <c:v>Maize+cowpea</c:v>
                </c:pt>
              </c:strCache>
            </c:strRef>
          </c:tx>
          <c:marker>
            <c:symbol val="none"/>
          </c:marker>
          <c:cat>
            <c:strRef>
              <c:f>Sheet4!$N$10:$O$10</c:f>
              <c:strCache>
                <c:ptCount val="2"/>
                <c:pt idx="0">
                  <c:v>Conventional tillage</c:v>
                </c:pt>
                <c:pt idx="1">
                  <c:v>Minimum tillage</c:v>
                </c:pt>
              </c:strCache>
            </c:strRef>
          </c:cat>
          <c:val>
            <c:numRef>
              <c:f>Sheet4!$N$12:$O$12</c:f>
              <c:numCache>
                <c:formatCode>General</c:formatCode>
                <c:ptCount val="2"/>
                <c:pt idx="0">
                  <c:v>4.67</c:v>
                </c:pt>
                <c:pt idx="1">
                  <c:v>5.22</c:v>
                </c:pt>
              </c:numCache>
            </c:numRef>
          </c:val>
        </c:ser>
        <c:marker val="1"/>
        <c:axId val="48100480"/>
        <c:axId val="48102016"/>
      </c:lineChart>
      <c:catAx>
        <c:axId val="4810048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48102016"/>
        <c:crosses val="autoZero"/>
        <c:auto val="1"/>
        <c:lblAlgn val="ctr"/>
        <c:lblOffset val="100"/>
      </c:catAx>
      <c:valAx>
        <c:axId val="4810201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 b="1"/>
                </a:pPr>
                <a:r>
                  <a:rPr lang="en-US" sz="1400" b="1" dirty="0"/>
                  <a:t>Maize yield </a:t>
                </a:r>
                <a:r>
                  <a:rPr lang="en-US" sz="1400" b="1" dirty="0" smtClean="0"/>
                  <a:t>(t ha</a:t>
                </a:r>
                <a:r>
                  <a:rPr lang="en-US" sz="1400" b="1" baseline="30000" dirty="0" smtClean="0"/>
                  <a:t>-1</a:t>
                </a:r>
                <a:r>
                  <a:rPr lang="en-US" sz="1400" b="1" dirty="0" smtClean="0"/>
                  <a:t>)</a:t>
                </a:r>
                <a:endParaRPr lang="en-US" sz="1400" b="1" dirty="0"/>
              </a:p>
            </c:rich>
          </c:tx>
          <c:layout>
            <c:manualLayout>
              <c:xMode val="edge"/>
              <c:yMode val="edge"/>
              <c:x val="6.7114426063714525E-2"/>
              <c:y val="0.18811081948089825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81004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95259938837922"/>
          <c:y val="6.6966754155730543E-2"/>
          <c:w val="0.17906727828746183"/>
          <c:h val="0.1697701953922427"/>
        </c:manualLayout>
      </c:layout>
      <c:txPr>
        <a:bodyPr/>
        <a:lstStyle/>
        <a:p>
          <a:pPr>
            <a:defRPr sz="1400" b="1"/>
          </a:pPr>
          <a:endParaRPr lang="en-US"/>
        </a:p>
      </c:txPr>
    </c:legend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pn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>
            <a:noAutofit/>
          </a:bodyPr>
          <a:lstStyle/>
          <a:p>
            <a:r>
              <a:rPr lang="en-US" sz="2400" dirty="0" smtClean="0"/>
              <a:t>Effect of tillage and intercropping on crop productivity, profitability and soil fertility under tribal farming situations of India</a:t>
            </a:r>
            <a:endParaRPr lang="en-US" sz="2400" dirty="0">
              <a:latin typeface="+mn-lt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5257800"/>
            <a:ext cx="918920" cy="844381"/>
          </a:xfrm>
          <a:prstGeom prst="round2DiagRect">
            <a:avLst>
              <a:gd name="adj1" fmla="val 16667"/>
              <a:gd name="adj2" fmla="val 11111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7785" algn="br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5257800"/>
            <a:ext cx="850097" cy="914400"/>
          </a:xfrm>
          <a:prstGeom prst="round2DiagRect">
            <a:avLst>
              <a:gd name="adj1" fmla="val 16667"/>
              <a:gd name="adj2" fmla="val 21769"/>
            </a:avLst>
          </a:prstGeo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7785" algn="br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71800" y="5181600"/>
            <a:ext cx="994577" cy="1021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361" name="Object 3"/>
          <p:cNvGraphicFramePr>
            <a:graphicFrameLocks noChangeAspect="1"/>
          </p:cNvGraphicFramePr>
          <p:nvPr/>
        </p:nvGraphicFramePr>
        <p:xfrm>
          <a:off x="6324600" y="5181600"/>
          <a:ext cx="930124" cy="998827"/>
        </p:xfrm>
        <a:graphic>
          <a:graphicData uri="http://schemas.openxmlformats.org/presentationml/2006/ole">
            <p:oleObj spid="_x0000_s15365" r:id="rId6" imgW="1228571" imgH="1390844" progId="PBrush">
              <p:embed/>
            </p:oleObj>
          </a:graphicData>
        </a:graphic>
      </p:graphicFrame>
      <p:pic>
        <p:nvPicPr>
          <p:cNvPr id="9" name="Picture 4" descr="C:\Documents and Settings\ADMIN\Desktop\CA Workshop OUAT\SMARTS Bulletin (R)\Photo (R)\1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2800" y="2743200"/>
            <a:ext cx="23622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DSCN153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" y="1981200"/>
            <a:ext cx="2590800" cy="212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 descr="H:\Work\Conferences\OUAT-ConsvAg\Harvest0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67400" y="3200400"/>
            <a:ext cx="2565400" cy="19240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76600" y="1600200"/>
            <a:ext cx="541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Aliza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Pradhan</a:t>
            </a:r>
            <a:r>
              <a:rPr lang="en-US" sz="1200" b="1" baseline="30000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, T. Idol</a:t>
            </a:r>
            <a:r>
              <a:rPr lang="en-US" sz="1200" b="1" baseline="30000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, P. K. Roul</a:t>
            </a:r>
            <a:r>
              <a:rPr lang="en-US" sz="1200" b="1" baseline="30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, K. N. Mishra</a:t>
            </a:r>
            <a:r>
              <a:rPr lang="en-US" sz="1200" b="1" baseline="30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, C. Chan-Halbrendt</a:t>
            </a:r>
            <a:r>
              <a:rPr lang="en-US" sz="1200" b="1" baseline="30000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, J. Halbrendt</a:t>
            </a:r>
            <a:r>
              <a:rPr lang="en-US" sz="1200" b="1" baseline="30000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 and C. Ray</a:t>
            </a:r>
            <a:r>
              <a:rPr lang="en-US" sz="1200" b="1" baseline="300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</a:p>
          <a:p>
            <a:r>
              <a:rPr lang="en-US" sz="1200" b="1" baseline="30000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Dept. of Natural Resources &amp; Environmental Management, University of Hawaii,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Manoa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r>
              <a:rPr lang="en-US" sz="1200" b="1" baseline="30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Odisha University of Agriculture &amp; Technology, India.</a:t>
            </a:r>
          </a:p>
          <a:p>
            <a:r>
              <a:rPr lang="en-US" sz="1200" b="1" baseline="300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Dept. of Civil and Environmental Engineering, University of Hawaii, </a:t>
            </a:r>
            <a:r>
              <a:rPr lang="en-US" sz="1200" b="1" dirty="0" err="1" smtClean="0">
                <a:solidFill>
                  <a:schemeClr val="tx2">
                    <a:lumMod val="75000"/>
                  </a:schemeClr>
                </a:solidFill>
              </a:rPr>
              <a:t>Manoa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533400"/>
            <a:ext cx="7391400" cy="54864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900" dirty="0" smtClean="0"/>
          </a:p>
          <a:p>
            <a:pPr>
              <a:buNone/>
            </a:pPr>
            <a:r>
              <a:rPr lang="en-US" sz="2700" dirty="0" smtClean="0"/>
              <a:t>	</a:t>
            </a:r>
            <a:r>
              <a:rPr lang="en-US" sz="3900" dirty="0" smtClean="0"/>
              <a:t>Profitability</a:t>
            </a:r>
          </a:p>
          <a:p>
            <a:r>
              <a:rPr lang="en-US" sz="2700" dirty="0" smtClean="0"/>
              <a:t>MT + intercropping had highest labor requirement</a:t>
            </a:r>
          </a:p>
          <a:p>
            <a:pPr lvl="1"/>
            <a:r>
              <a:rPr lang="en-US" sz="2300" dirty="0" smtClean="0"/>
              <a:t>+71% compared to control</a:t>
            </a:r>
          </a:p>
          <a:p>
            <a:pPr lvl="1"/>
            <a:r>
              <a:rPr lang="en-US" sz="2300" dirty="0" smtClean="0"/>
              <a:t>Mainly due to weeding and harvesting.</a:t>
            </a:r>
          </a:p>
          <a:p>
            <a:r>
              <a:rPr lang="en-US" sz="2700" dirty="0" smtClean="0"/>
              <a:t>Also had highest profitability </a:t>
            </a:r>
          </a:p>
          <a:p>
            <a:pPr lvl="1"/>
            <a:r>
              <a:rPr lang="en-US" sz="2300" dirty="0" smtClean="0"/>
              <a:t>+27% compared to control ($518 ha</a:t>
            </a:r>
            <a:r>
              <a:rPr lang="en-US" sz="2300" baseline="30000" dirty="0" smtClean="0"/>
              <a:t>-1</a:t>
            </a:r>
            <a:r>
              <a:rPr lang="en-US" sz="2300" dirty="0" smtClean="0"/>
              <a:t> yr</a:t>
            </a:r>
            <a:r>
              <a:rPr lang="en-US" sz="2300" baseline="30000" dirty="0" smtClean="0"/>
              <a:t>-1</a:t>
            </a:r>
            <a:r>
              <a:rPr lang="en-US" sz="2300" dirty="0" smtClean="0"/>
              <a:t>)</a:t>
            </a:r>
          </a:p>
          <a:p>
            <a:pPr lvl="1"/>
            <a:r>
              <a:rPr lang="en-US" sz="2300" dirty="0" smtClean="0"/>
              <a:t>Cowpea provided additional income</a:t>
            </a:r>
          </a:p>
          <a:p>
            <a:pPr lvl="1"/>
            <a:r>
              <a:rPr lang="en-US" sz="2300" dirty="0" smtClean="0"/>
              <a:t>Mustard yield higher in intercropped treatments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533400"/>
            <a:ext cx="7391400" cy="54864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900" dirty="0" smtClean="0"/>
          </a:p>
          <a:p>
            <a:pPr>
              <a:buNone/>
            </a:pPr>
            <a:r>
              <a:rPr lang="en-US" sz="2700" dirty="0" smtClean="0"/>
              <a:t>	</a:t>
            </a:r>
            <a:r>
              <a:rPr lang="en-US" sz="3900" dirty="0" smtClean="0"/>
              <a:t>Soil</a:t>
            </a:r>
          </a:p>
          <a:p>
            <a:r>
              <a:rPr lang="en-US" sz="2700" dirty="0" smtClean="0"/>
              <a:t>No significant effect of treatments after 1 year</a:t>
            </a:r>
          </a:p>
          <a:p>
            <a:r>
              <a:rPr lang="en-US" sz="2800" dirty="0" smtClean="0"/>
              <a:t>MT + intercropping showed positive trends </a:t>
            </a:r>
          </a:p>
          <a:p>
            <a:pPr lvl="1"/>
            <a:r>
              <a:rPr lang="en-US" sz="2400" dirty="0" smtClean="0"/>
              <a:t>bulk density</a:t>
            </a:r>
          </a:p>
          <a:p>
            <a:pPr lvl="1"/>
            <a:r>
              <a:rPr lang="en-US" sz="2400" dirty="0" smtClean="0"/>
              <a:t>organic C</a:t>
            </a:r>
          </a:p>
          <a:p>
            <a:pPr lvl="1"/>
            <a:r>
              <a:rPr lang="en-US" sz="2400" dirty="0" smtClean="0"/>
              <a:t>extractable nutrients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6629400" cy="990600"/>
          </a:xfrm>
        </p:spPr>
        <p:txBody>
          <a:bodyPr/>
          <a:lstStyle/>
          <a:p>
            <a:pPr algn="l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914400"/>
            <a:ext cx="7467600" cy="2895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Full implementation of locally adapted CAPS shows promise for meeting SANREM goals</a:t>
            </a:r>
          </a:p>
          <a:p>
            <a:r>
              <a:rPr lang="en-US" sz="2800" dirty="0" smtClean="0"/>
              <a:t>Field days demonstrating CAPS resulted in requests from additional farmers in </a:t>
            </a:r>
            <a:r>
              <a:rPr lang="en-US" sz="2800" dirty="0" err="1" smtClean="0"/>
              <a:t>Tentuli</a:t>
            </a:r>
            <a:r>
              <a:rPr lang="en-US" sz="2800" dirty="0" smtClean="0"/>
              <a:t> and neighboring villages to participate</a:t>
            </a:r>
          </a:p>
        </p:txBody>
      </p:sp>
      <p:pic>
        <p:nvPicPr>
          <p:cNvPr id="4" name="Picture 7" descr="C:\Documents and Settings\ADMIN\Desktop\CA Workshop OUAT\SMARTS Bulletin (R)\Photo (R)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6222" y="3352800"/>
            <a:ext cx="412537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:\Users\Aliza\Desktop\Smarts India\JUNE VISIT UHM Photo\DSC006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0022" y="3352800"/>
            <a:ext cx="37338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81000"/>
            <a:ext cx="6400800" cy="487362"/>
          </a:xfrm>
        </p:spPr>
        <p:txBody>
          <a:bodyPr>
            <a:noAutofit/>
          </a:bodyPr>
          <a:lstStyle/>
          <a:p>
            <a:pPr algn="l"/>
            <a:r>
              <a:rPr lang="en-US" sz="4800" dirty="0" err="1" smtClean="0"/>
              <a:t>Mahalo</a:t>
            </a:r>
            <a:r>
              <a:rPr lang="en-US" sz="4800" dirty="0" smtClean="0"/>
              <a:t> (Thank you)</a:t>
            </a: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209800" y="1981200"/>
            <a:ext cx="4754487" cy="3565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6962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Conservation Agriculture Production Systems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/>
          <a:lstStyle/>
          <a:p>
            <a:r>
              <a:rPr lang="en-US" dirty="0" smtClean="0"/>
              <a:t>CAPS concept developed by USAID Sustainable Agriculture and Natural Resource Management (SANREM) program</a:t>
            </a:r>
          </a:p>
          <a:p>
            <a:r>
              <a:rPr lang="en-US" dirty="0" smtClean="0"/>
              <a:t>Based on integration of CA practices</a:t>
            </a:r>
          </a:p>
          <a:p>
            <a:pPr lvl="1"/>
            <a:r>
              <a:rPr lang="en-US" dirty="0" smtClean="0"/>
              <a:t>Minimum soil disturbance</a:t>
            </a:r>
          </a:p>
          <a:p>
            <a:pPr lvl="1"/>
            <a:r>
              <a:rPr lang="en-US" dirty="0" smtClean="0"/>
              <a:t>Continuous organic soil cover</a:t>
            </a:r>
          </a:p>
          <a:p>
            <a:pPr lvl="1"/>
            <a:r>
              <a:rPr lang="en-US" dirty="0" smtClean="0"/>
              <a:t>Appropriate crop rotation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6962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Conservation Agriculture Production Systems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/>
          <a:lstStyle/>
          <a:p>
            <a:r>
              <a:rPr lang="en-US" dirty="0" smtClean="0"/>
              <a:t>CAPS intended to work together to sustain yields and natural resource quality</a:t>
            </a:r>
          </a:p>
          <a:p>
            <a:r>
              <a:rPr lang="en-US" dirty="0" smtClean="0"/>
              <a:t>SANREM goals are to improve:</a:t>
            </a:r>
          </a:p>
          <a:p>
            <a:pPr lvl="1"/>
            <a:r>
              <a:rPr lang="en-US" dirty="0" smtClean="0"/>
              <a:t>Crop yield and natural resource quality</a:t>
            </a:r>
          </a:p>
          <a:p>
            <a:pPr lvl="1"/>
            <a:r>
              <a:rPr lang="en-US" dirty="0" smtClean="0"/>
              <a:t>Household and community livelihoods</a:t>
            </a:r>
          </a:p>
          <a:p>
            <a:pPr lvl="1"/>
            <a:r>
              <a:rPr lang="en-US" dirty="0" smtClean="0"/>
              <a:t>Gender equity</a:t>
            </a:r>
          </a:p>
          <a:p>
            <a:pPr lvl="1"/>
            <a:r>
              <a:rPr lang="en-US" dirty="0" smtClean="0"/>
              <a:t>Social and technological networks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cs typeface="Trebuchet MS" pitchFamily="34" charset="0"/>
              </a:rPr>
              <a:t>The Study Area: </a:t>
            </a:r>
            <a:br>
              <a:rPr lang="en-US" b="1" dirty="0" smtClean="0">
                <a:cs typeface="Trebuchet MS" pitchFamily="34" charset="0"/>
              </a:rPr>
            </a:br>
            <a:r>
              <a:rPr lang="en-US" b="1" dirty="0" smtClean="0">
                <a:cs typeface="Trebuchet MS" pitchFamily="34" charset="0"/>
              </a:rPr>
              <a:t>District of Kendujhar, Odisha, India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/>
          </a:blip>
          <a:stretch>
            <a:fillRect/>
          </a:stretch>
        </p:blipFill>
        <p:spPr>
          <a:xfrm>
            <a:off x="609600" y="1676400"/>
            <a:ext cx="2743583" cy="30198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828800"/>
            <a:ext cx="3932237" cy="2882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V="1">
            <a:off x="2362200" y="2590800"/>
            <a:ext cx="1676400" cy="733426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953000" y="2362200"/>
            <a:ext cx="1676400" cy="762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4038600" y="2286000"/>
            <a:ext cx="9525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dirty="0"/>
              <a:t>Kendujhar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19600" y="1905000"/>
            <a:ext cx="685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6324600" y="4038600"/>
            <a:ext cx="1524000" cy="3381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State of Odisha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66800" y="4876800"/>
            <a:ext cx="7924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n-US" sz="2000" dirty="0" smtClean="0"/>
              <a:t>Tribal village: Tentuli, approx. 60 households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sz="2000" dirty="0" smtClean="0"/>
              <a:t>Subsistence farmers, averaging &lt; 2 ha land/household in cultivation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sz="2000" dirty="0" smtClean="0"/>
              <a:t>Rely on low input, rain-fed rice and maize based cropping systems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905000" y="4343400"/>
            <a:ext cx="140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Map of India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781800" cy="1143000"/>
          </a:xfrm>
        </p:spPr>
        <p:txBody>
          <a:bodyPr/>
          <a:lstStyle/>
          <a:p>
            <a:pPr algn="l"/>
            <a:r>
              <a:rPr lang="en-US" sz="4000" dirty="0" smtClean="0"/>
              <a:t>Objective</a:t>
            </a:r>
            <a:endParaRPr lang="en-US" sz="40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7848600" cy="3657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Assess the effects of reduced tillage, intercropping </a:t>
            </a:r>
          </a:p>
          <a:p>
            <a:pPr>
              <a:spcBef>
                <a:spcPts val="0"/>
              </a:spcBef>
              <a:buNone/>
            </a:pPr>
            <a:r>
              <a:rPr lang="en-US" sz="2800" dirty="0" smtClean="0"/>
              <a:t>and residue cover on </a:t>
            </a:r>
            <a:br>
              <a:rPr lang="en-US" sz="2800" dirty="0" smtClean="0"/>
            </a:br>
            <a:r>
              <a:rPr lang="en-US" sz="2800" dirty="0" smtClean="0"/>
              <a:t>a) crop yield </a:t>
            </a:r>
            <a:br>
              <a:rPr lang="en-US" sz="2800" dirty="0" smtClean="0"/>
            </a:br>
            <a:r>
              <a:rPr lang="en-US" sz="2800" dirty="0" smtClean="0"/>
              <a:t>b) profitability </a:t>
            </a:r>
            <a:br>
              <a:rPr lang="en-US" sz="2800" dirty="0" smtClean="0"/>
            </a:br>
            <a:r>
              <a:rPr lang="en-US" sz="2800" dirty="0" smtClean="0"/>
              <a:t>c) soil physico-chemical properties</a:t>
            </a:r>
            <a:endParaRPr lang="en-US" sz="2000" dirty="0" smtClean="0"/>
          </a:p>
          <a:p>
            <a:endParaRPr lang="en-US" sz="2800" dirty="0"/>
          </a:p>
        </p:txBody>
      </p:sp>
      <p:pic>
        <p:nvPicPr>
          <p:cNvPr id="6" name="Picture 6" descr="H:\Work\Conferences\OUAT-ConsvAg\S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733800"/>
            <a:ext cx="2681224" cy="2209800"/>
          </a:xfrm>
          <a:prstGeom prst="rect">
            <a:avLst/>
          </a:prstGeom>
          <a:noFill/>
        </p:spPr>
      </p:pic>
      <p:pic>
        <p:nvPicPr>
          <p:cNvPr id="10" name="Picture 8" descr="C:\Documents and Settings\ADMIN\Desktop\CA Workshop OUAT\SMARTS Bulletin (R)\Photo (R)\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733800"/>
            <a:ext cx="273100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:\Work\Conferences\OUAT-ConsvAg\SO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733800"/>
            <a:ext cx="2641600" cy="2209800"/>
          </a:xfrm>
          <a:prstGeom prst="rect">
            <a:avLst/>
          </a:prstGeom>
          <a:noFill/>
          <a:effectLst>
            <a:innerShdw blurRad="177800" dist="571500" dir="18900000">
              <a:prstClr val="black">
                <a:alpha val="27000"/>
              </a:prstClr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On farm trial</a:t>
            </a:r>
            <a:endParaRPr lang="en-US" dirty="0"/>
          </a:p>
        </p:txBody>
      </p:sp>
      <p:pic>
        <p:nvPicPr>
          <p:cNvPr id="2049" name="Picture 1" descr="H:\Photo\104NIKON\DSCN16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447800"/>
            <a:ext cx="5943600" cy="445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457200"/>
            <a:ext cx="7696200" cy="2666999"/>
          </a:xfrm>
        </p:spPr>
        <p:txBody>
          <a:bodyPr>
            <a:noAutofit/>
          </a:bodyPr>
          <a:lstStyle/>
          <a:p>
            <a:pPr>
              <a:spcBef>
                <a:spcPts val="400"/>
              </a:spcBef>
            </a:pPr>
            <a:r>
              <a:rPr lang="en-US" sz="2400" dirty="0" smtClean="0"/>
              <a:t>20 household/farm fields in </a:t>
            </a:r>
            <a:r>
              <a:rPr lang="en-US" sz="2400" dirty="0" err="1" smtClean="0"/>
              <a:t>Tentuli</a:t>
            </a:r>
            <a:r>
              <a:rPr lang="en-US" sz="2400" dirty="0" smtClean="0"/>
              <a:t> participated in Yr 1</a:t>
            </a:r>
          </a:p>
          <a:p>
            <a:pPr>
              <a:spcBef>
                <a:spcPts val="400"/>
              </a:spcBef>
            </a:pPr>
            <a:r>
              <a:rPr lang="en-US" sz="2400" dirty="0" smtClean="0"/>
              <a:t>4 treatments, randomized block design</a:t>
            </a:r>
          </a:p>
          <a:p>
            <a:pPr>
              <a:spcBef>
                <a:spcPts val="400"/>
              </a:spcBef>
            </a:pPr>
            <a:r>
              <a:rPr lang="en-US" sz="2400" dirty="0" smtClean="0"/>
              <a:t>Improved varieties of </a:t>
            </a:r>
            <a:br>
              <a:rPr lang="en-US" sz="2400" dirty="0" smtClean="0"/>
            </a:br>
            <a:r>
              <a:rPr lang="en-US" sz="2400" dirty="0" smtClean="0"/>
              <a:t>maize </a:t>
            </a:r>
            <a:r>
              <a:rPr lang="en-US" sz="2400" i="1" dirty="0" smtClean="0"/>
              <a:t>(</a:t>
            </a:r>
            <a:r>
              <a:rPr lang="en-US" sz="2400" i="1" dirty="0" err="1" smtClean="0"/>
              <a:t>Zea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mays</a:t>
            </a:r>
            <a:r>
              <a:rPr lang="en-US" sz="2400" dirty="0" smtClean="0"/>
              <a:t>)</a:t>
            </a:r>
            <a:br>
              <a:rPr lang="en-US" sz="2400" dirty="0" smtClean="0"/>
            </a:br>
            <a:r>
              <a:rPr lang="en-US" sz="2400" dirty="0" smtClean="0"/>
              <a:t>cowpea (</a:t>
            </a:r>
            <a:r>
              <a:rPr lang="en-US" sz="2400" i="1" dirty="0" err="1" smtClean="0"/>
              <a:t>Vigna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unguiculata</a:t>
            </a:r>
            <a:r>
              <a:rPr lang="en-US" sz="2400" dirty="0" smtClean="0"/>
              <a:t>) </a:t>
            </a:r>
            <a:br>
              <a:rPr lang="en-US" sz="2400" dirty="0" smtClean="0"/>
            </a:br>
            <a:r>
              <a:rPr lang="en-US" sz="2400" dirty="0" smtClean="0"/>
              <a:t>mustard (</a:t>
            </a:r>
            <a:r>
              <a:rPr lang="en-US" sz="2400" i="1" dirty="0" err="1" smtClean="0"/>
              <a:t>Brassica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juncea</a:t>
            </a:r>
            <a:r>
              <a:rPr lang="en-US" sz="2400" dirty="0" smtClean="0"/>
              <a:t>)</a:t>
            </a:r>
          </a:p>
          <a:p>
            <a:pPr>
              <a:spcBef>
                <a:spcPts val="400"/>
              </a:spcBef>
              <a:buNone/>
            </a:pPr>
            <a:endParaRPr lang="en-US" sz="2400" dirty="0" smtClean="0"/>
          </a:p>
          <a:p>
            <a:pPr>
              <a:spcBef>
                <a:spcPts val="400"/>
              </a:spcBef>
            </a:pPr>
            <a:endParaRPr lang="en-US" sz="900" dirty="0" smtClean="0"/>
          </a:p>
          <a:p>
            <a:pPr>
              <a:spcBef>
                <a:spcPts val="400"/>
              </a:spcBef>
              <a:buNone/>
            </a:pPr>
            <a:r>
              <a:rPr lang="en-US" sz="2000" dirty="0" smtClean="0"/>
              <a:t>                  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47800" y="2895600"/>
          <a:ext cx="6096000" cy="3179475"/>
        </p:xfrm>
        <a:graphic>
          <a:graphicData uri="http://schemas.openxmlformats.org/drawingml/2006/table">
            <a:tbl>
              <a:tblPr/>
              <a:tblGrid>
                <a:gridCol w="1136703"/>
                <a:gridCol w="1073097"/>
                <a:gridCol w="1219200"/>
                <a:gridCol w="1143000"/>
                <a:gridCol w="1524000"/>
              </a:tblGrid>
              <a:tr h="309112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Treat</a:t>
                      </a:r>
                      <a:endParaRPr lang="en-US" sz="1800" dirty="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latin typeface="Times New Roman"/>
                          <a:ea typeface="ＭＳ 明朝"/>
                          <a:cs typeface="Times New Roman"/>
                        </a:rPr>
                        <a:t>Season</a:t>
                      </a:r>
                      <a:endParaRPr lang="en-US" sz="1800" dirty="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ＭＳ 明朝"/>
                          <a:cs typeface="Times New Roman" pitchFamily="18" charset="0"/>
                        </a:rPr>
                        <a:t>Ground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ＭＳ 明朝"/>
                          <a:cs typeface="Times New Roman" pitchFamily="18" charset="0"/>
                        </a:rPr>
                        <a:t>cover (%)</a:t>
                      </a:r>
                      <a:endParaRPr lang="en-US" sz="1800" dirty="0">
                        <a:latin typeface="Times New Roman" pitchFamily="18" charset="0"/>
                        <a:ea typeface="ＭＳ 明朝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latin typeface="Times New Roman"/>
                          <a:ea typeface="ＭＳ 明朝"/>
                          <a:cs typeface="Times New Roman"/>
                        </a:rPr>
                        <a:t>Tillage </a:t>
                      </a:r>
                      <a:endParaRPr lang="en-US" sz="1800" dirty="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3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ＭＳ 明朝"/>
                          <a:cs typeface="Times New Roman"/>
                        </a:rPr>
                        <a:t>1</a:t>
                      </a:r>
                      <a:r>
                        <a:rPr lang="en-US" sz="1800" baseline="30000" dirty="0">
                          <a:latin typeface="Times New Roman"/>
                          <a:ea typeface="ＭＳ 明朝"/>
                          <a:cs typeface="Times New Roman"/>
                        </a:rPr>
                        <a:t>st</a:t>
                      </a:r>
                      <a:r>
                        <a:rPr lang="en-US" sz="1800" dirty="0">
                          <a:latin typeface="Times New Roman"/>
                          <a:ea typeface="ＭＳ 明朝"/>
                          <a:cs typeface="Times New Roman"/>
                        </a:rPr>
                        <a:t> season </a:t>
                      </a:r>
                      <a:endParaRPr lang="en-US" sz="1800" dirty="0" smtClean="0">
                        <a:latin typeface="Calibri"/>
                        <a:ea typeface="ＭＳ 明朝"/>
                        <a:cs typeface="Times New Roman"/>
                      </a:endParaRP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(Jun-Oct)</a:t>
                      </a:r>
                      <a:endParaRPr lang="en-US" sz="1800" dirty="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ＭＳ 明朝"/>
                          <a:cs typeface="Times New Roman"/>
                        </a:rPr>
                        <a:t>2</a:t>
                      </a:r>
                      <a:r>
                        <a:rPr lang="en-US" sz="1800" baseline="30000" dirty="0">
                          <a:latin typeface="Times New Roman"/>
                          <a:ea typeface="ＭＳ 明朝"/>
                          <a:cs typeface="Times New Roman"/>
                        </a:rPr>
                        <a:t>nd</a:t>
                      </a:r>
                      <a:r>
                        <a:rPr lang="en-US" sz="1800" dirty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season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(Nov-Jan)</a:t>
                      </a:r>
                      <a:endParaRPr lang="en-US" sz="1800" dirty="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91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T1</a:t>
                      </a:r>
                      <a:endParaRPr lang="en-US" sz="1800" dirty="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latin typeface="Times New Roman"/>
                          <a:ea typeface="ＭＳ 明朝"/>
                          <a:cs typeface="Times New Roman"/>
                        </a:rPr>
                        <a:t>Maize</a:t>
                      </a:r>
                      <a:endParaRPr lang="en-US" sz="1800" dirty="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Mustard</a:t>
                      </a:r>
                      <a:endParaRPr lang="en-US" sz="1800" dirty="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ＭＳ 明朝"/>
                          <a:cs typeface="Times New Roman" pitchFamily="18" charset="0"/>
                        </a:rPr>
                        <a:t>0</a:t>
                      </a:r>
                      <a:endParaRPr lang="en-US" sz="1800" dirty="0">
                        <a:latin typeface="Times New Roman" pitchFamily="18" charset="0"/>
                        <a:ea typeface="ＭＳ 明朝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latin typeface="Times New Roman"/>
                          <a:ea typeface="ＭＳ 明朝"/>
                          <a:cs typeface="Times New Roman"/>
                        </a:rPr>
                        <a:t>Conventional </a:t>
                      </a:r>
                      <a:endParaRPr lang="en-US" sz="180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1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latin typeface="Times New Roman"/>
                          <a:ea typeface="ＭＳ 明朝"/>
                          <a:cs typeface="Times New Roman"/>
                        </a:rPr>
                        <a:t>T2</a:t>
                      </a:r>
                      <a:endParaRPr lang="en-US" sz="180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latin typeface="Times New Roman"/>
                          <a:ea typeface="ＭＳ 明朝"/>
                          <a:cs typeface="Times New Roman"/>
                        </a:rPr>
                        <a:t>Maize + cowpea</a:t>
                      </a:r>
                      <a:endParaRPr lang="en-US" sz="180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Mustard</a:t>
                      </a:r>
                      <a:endParaRPr lang="en-US" sz="1800" dirty="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ＭＳ 明朝"/>
                          <a:cs typeface="Times New Roman" pitchFamily="18" charset="0"/>
                        </a:rPr>
                        <a:t>90</a:t>
                      </a:r>
                      <a:endParaRPr lang="en-US" sz="1800" dirty="0">
                        <a:latin typeface="Times New Roman" pitchFamily="18" charset="0"/>
                        <a:ea typeface="ＭＳ 明朝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latin typeface="Times New Roman"/>
                          <a:ea typeface="ＭＳ 明朝"/>
                          <a:cs typeface="Times New Roman"/>
                        </a:rPr>
                        <a:t>Conventional</a:t>
                      </a:r>
                      <a:endParaRPr lang="en-US" sz="180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63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latin typeface="Times New Roman"/>
                          <a:ea typeface="ＭＳ 明朝"/>
                          <a:cs typeface="Times New Roman"/>
                        </a:rPr>
                        <a:t>T3</a:t>
                      </a:r>
                      <a:endParaRPr lang="en-US" sz="180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latin typeface="Times New Roman"/>
                          <a:ea typeface="ＭＳ 明朝"/>
                          <a:cs typeface="Times New Roman"/>
                        </a:rPr>
                        <a:t>Maize</a:t>
                      </a:r>
                      <a:endParaRPr lang="en-US" sz="180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latin typeface="Times New Roman"/>
                          <a:ea typeface="ＭＳ 明朝"/>
                          <a:cs typeface="Times New Roman"/>
                        </a:rPr>
                        <a:t>Mustard</a:t>
                      </a:r>
                      <a:endParaRPr lang="en-US" sz="180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ＭＳ 明朝"/>
                          <a:cs typeface="Times New Roman" pitchFamily="18" charset="0"/>
                        </a:rPr>
                        <a:t>60</a:t>
                      </a:r>
                      <a:endParaRPr lang="en-US" sz="1800" dirty="0">
                        <a:latin typeface="Times New Roman" pitchFamily="18" charset="0"/>
                        <a:ea typeface="ＭＳ 明朝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latin typeface="Times New Roman"/>
                          <a:ea typeface="ＭＳ 明朝"/>
                          <a:cs typeface="Times New Roman"/>
                        </a:rPr>
                        <a:t>Minimum</a:t>
                      </a:r>
                      <a:endParaRPr lang="en-US" sz="180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1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latin typeface="Times New Roman"/>
                          <a:ea typeface="ＭＳ 明朝"/>
                          <a:cs typeface="Times New Roman"/>
                        </a:rPr>
                        <a:t>T4</a:t>
                      </a:r>
                      <a:endParaRPr lang="en-US" sz="180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latin typeface="Times New Roman"/>
                          <a:ea typeface="ＭＳ 明朝"/>
                          <a:cs typeface="Times New Roman"/>
                        </a:rPr>
                        <a:t>Maize + cowpea</a:t>
                      </a:r>
                      <a:endParaRPr lang="en-US" sz="180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latin typeface="Times New Roman"/>
                          <a:ea typeface="ＭＳ 明朝"/>
                          <a:cs typeface="Times New Roman"/>
                        </a:rPr>
                        <a:t>Mustard</a:t>
                      </a:r>
                      <a:endParaRPr lang="en-US" sz="180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ＭＳ 明朝"/>
                          <a:cs typeface="Times New Roman" pitchFamily="18" charset="0"/>
                        </a:rPr>
                        <a:t>90</a:t>
                      </a:r>
                      <a:endParaRPr lang="en-US" sz="1800" dirty="0">
                        <a:latin typeface="Times New Roman" pitchFamily="18" charset="0"/>
                        <a:ea typeface="ＭＳ 明朝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latin typeface="Times New Roman"/>
                          <a:ea typeface="ＭＳ 明朝"/>
                          <a:cs typeface="Times New Roman"/>
                        </a:rPr>
                        <a:t>Minimum</a:t>
                      </a:r>
                      <a:endParaRPr lang="en-US" sz="1800" dirty="0"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H:\Photos for SMARTS Bulletin\DSCN12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28600"/>
            <a:ext cx="2826328" cy="2286000"/>
          </a:xfrm>
          <a:prstGeom prst="rect">
            <a:avLst/>
          </a:prstGeom>
          <a:noFill/>
        </p:spPr>
      </p:pic>
      <p:pic>
        <p:nvPicPr>
          <p:cNvPr id="3074" name="Picture 2" descr="H:\Photos for SMARTS Bulletin\DSCN14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200400"/>
            <a:ext cx="2667000" cy="2242457"/>
          </a:xfrm>
          <a:prstGeom prst="rect">
            <a:avLst/>
          </a:prstGeom>
          <a:noFill/>
        </p:spPr>
      </p:pic>
      <p:pic>
        <p:nvPicPr>
          <p:cNvPr id="3075" name="Picture 3" descr="H:\Photos for SMARTS Bulletin\DSCN21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200400"/>
            <a:ext cx="3069772" cy="2286000"/>
          </a:xfrm>
          <a:prstGeom prst="rect">
            <a:avLst/>
          </a:prstGeom>
          <a:noFill/>
        </p:spPr>
      </p:pic>
      <p:pic>
        <p:nvPicPr>
          <p:cNvPr id="8" name="Picture 8" descr="C:\Users\Aliza\Desktop\Smarts India\JUNE VISIT UHM Photo\DSC007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1" y="381000"/>
            <a:ext cx="3124200" cy="21336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6201" y="2480846"/>
            <a:ext cx="3047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On farm trials showing MT and CT</a:t>
            </a:r>
            <a:endParaRPr lang="en-US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010400" y="2438400"/>
            <a:ext cx="1466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Cowpea yield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" y="5421868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Mustard as cover crop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705600" y="5421868"/>
            <a:ext cx="2139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Harvest ready to sell</a:t>
            </a:r>
            <a:endParaRPr lang="en-US" b="1" dirty="0"/>
          </a:p>
        </p:txBody>
      </p:sp>
      <p:pic>
        <p:nvPicPr>
          <p:cNvPr id="3076" name="Picture 4" descr="H:\Photos for SMARTS Bulletin\DSCN148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228600"/>
            <a:ext cx="2895600" cy="22860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962400" y="2450068"/>
            <a:ext cx="1820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Harvesting maize</a:t>
            </a:r>
            <a:endParaRPr lang="en-US" b="1" dirty="0"/>
          </a:p>
        </p:txBody>
      </p:sp>
      <p:pic>
        <p:nvPicPr>
          <p:cNvPr id="19" name="Picture 6" descr="H:\Village level training on 21-12-11 &amp; Visist of Dr Idol\DSCN245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2800" y="3200400"/>
            <a:ext cx="2799184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3810000" y="5421868"/>
            <a:ext cx="2094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Cover crop trial visit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990600"/>
            <a:ext cx="82599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600" dirty="0" smtClean="0"/>
              <a:t>  </a:t>
            </a:r>
            <a:r>
              <a:rPr lang="en-US" sz="2400" dirty="0" smtClean="0"/>
              <a:t>Significant</a:t>
            </a:r>
            <a:r>
              <a:rPr lang="en-US" sz="2800" dirty="0" smtClean="0"/>
              <a:t> interaction effect of tillage and intercropping</a:t>
            </a:r>
            <a:endParaRPr lang="en-US" sz="2600" dirty="0" smtClean="0"/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 Cowpea was an additional yield.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  Intercropping had significant effect on mustard yield.</a:t>
            </a:r>
          </a:p>
        </p:txBody>
      </p:sp>
      <p:graphicFrame>
        <p:nvGraphicFramePr>
          <p:cNvPr id="14" name="Chart 13"/>
          <p:cNvGraphicFramePr/>
          <p:nvPr/>
        </p:nvGraphicFramePr>
        <p:xfrm>
          <a:off x="533400" y="2743200"/>
          <a:ext cx="83058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524000" y="6248400"/>
            <a:ext cx="6710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7. Interaction effect of tillage and intercropping on maize yield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</TotalTime>
  <Words>377</Words>
  <Application>Microsoft Office PowerPoint</Application>
  <PresentationFormat>On-screen Show (4:3)</PresentationFormat>
  <Paragraphs>96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Paintbrush Picture</vt:lpstr>
      <vt:lpstr>Effect of tillage and intercropping on crop productivity, profitability and soil fertility under tribal farming situations of India</vt:lpstr>
      <vt:lpstr>Conservation Agriculture Production Systems</vt:lpstr>
      <vt:lpstr>Conservation Agriculture Production Systems</vt:lpstr>
      <vt:lpstr>The Study Area:  District of Kendujhar, Odisha, India</vt:lpstr>
      <vt:lpstr>Objective</vt:lpstr>
      <vt:lpstr>On farm trial</vt:lpstr>
      <vt:lpstr>Slide 7</vt:lpstr>
      <vt:lpstr>Slide 8</vt:lpstr>
      <vt:lpstr>Results</vt:lpstr>
      <vt:lpstr>Slide 10</vt:lpstr>
      <vt:lpstr>Slide 11</vt:lpstr>
      <vt:lpstr>Conclusion</vt:lpstr>
      <vt:lpstr>Mahalo (Thank you)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Conservation agriculture among tribal societies of India</dc:title>
  <dc:creator>Aliza</dc:creator>
  <cp:lastModifiedBy>Dr. Beef McCircuts</cp:lastModifiedBy>
  <cp:revision>101</cp:revision>
  <dcterms:created xsi:type="dcterms:W3CDTF">2006-08-16T00:00:00Z</dcterms:created>
  <dcterms:modified xsi:type="dcterms:W3CDTF">2013-06-08T00:12:20Z</dcterms:modified>
</cp:coreProperties>
</file>