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9" r:id="rId3"/>
    <p:sldId id="262" r:id="rId4"/>
    <p:sldId id="257" r:id="rId5"/>
    <p:sldId id="266" r:id="rId6"/>
    <p:sldId id="259" r:id="rId7"/>
    <p:sldId id="258" r:id="rId8"/>
    <p:sldId id="260" r:id="rId9"/>
    <p:sldId id="261" r:id="rId10"/>
    <p:sldId id="263" r:id="rId11"/>
    <p:sldId id="264" r:id="rId12"/>
    <p:sldId id="268"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p:restoredTop sz="94586"/>
  </p:normalViewPr>
  <p:slideViewPr>
    <p:cSldViewPr showGuides="1">
      <p:cViewPr varScale="1">
        <p:scale>
          <a:sx n="102" d="100"/>
          <a:sy n="102" d="100"/>
        </p:scale>
        <p:origin x="976" y="1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5539CE-327B-4B13-AD30-5D4373156E2B}" type="datetimeFigureOut">
              <a:rPr lang="en-US" smtClean="0"/>
              <a:t>12/1/15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840BB4-C466-4A02-8967-6CE21B87CF39}" type="slidenum">
              <a:rPr lang="en-US" smtClean="0"/>
              <a:t>‹#›</a:t>
            </a:fld>
            <a:endParaRPr lang="en-US"/>
          </a:p>
        </p:txBody>
      </p:sp>
    </p:spTree>
    <p:extLst>
      <p:ext uri="{BB962C8B-B14F-4D97-AF65-F5344CB8AC3E}">
        <p14:creationId xmlns:p14="http://schemas.microsoft.com/office/powerpoint/2010/main" val="2822064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840BB4-C466-4A02-8967-6CE21B87CF39}" type="slidenum">
              <a:rPr lang="en-US" smtClean="0"/>
              <a:t>9</a:t>
            </a:fld>
            <a:endParaRPr lang="en-US"/>
          </a:p>
        </p:txBody>
      </p:sp>
    </p:spTree>
    <p:extLst>
      <p:ext uri="{BB962C8B-B14F-4D97-AF65-F5344CB8AC3E}">
        <p14:creationId xmlns:p14="http://schemas.microsoft.com/office/powerpoint/2010/main" val="2561277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672F44-0EDC-4D81-98E9-ED4E95B20294}" type="datetimeFigureOut">
              <a:rPr lang="en-US" smtClean="0"/>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1981747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672F44-0EDC-4D81-98E9-ED4E95B20294}" type="datetimeFigureOut">
              <a:rPr lang="en-US" smtClean="0"/>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2878319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672F44-0EDC-4D81-98E9-ED4E95B20294}" type="datetimeFigureOut">
              <a:rPr lang="en-US" smtClean="0"/>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1649865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672F44-0EDC-4D81-98E9-ED4E95B20294}" type="datetimeFigureOut">
              <a:rPr lang="en-US" smtClean="0"/>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174160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672F44-0EDC-4D81-98E9-ED4E95B20294}" type="datetimeFigureOut">
              <a:rPr lang="en-US" smtClean="0"/>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2026726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672F44-0EDC-4D81-98E9-ED4E95B20294}" type="datetimeFigureOut">
              <a:rPr lang="en-US" smtClean="0"/>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2736197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672F44-0EDC-4D81-98E9-ED4E95B20294}" type="datetimeFigureOut">
              <a:rPr lang="en-US" smtClean="0"/>
              <a:t>12/1/15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3275778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672F44-0EDC-4D81-98E9-ED4E95B20294}" type="datetimeFigureOut">
              <a:rPr lang="en-US" smtClean="0"/>
              <a:t>12/1/15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1421204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672F44-0EDC-4D81-98E9-ED4E95B20294}" type="datetimeFigureOut">
              <a:rPr lang="en-US" smtClean="0"/>
              <a:t>12/1/15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2340660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672F44-0EDC-4D81-98E9-ED4E95B20294}" type="datetimeFigureOut">
              <a:rPr lang="en-US" smtClean="0"/>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1102274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672F44-0EDC-4D81-98E9-ED4E95B20294}" type="datetimeFigureOut">
              <a:rPr lang="en-US" smtClean="0"/>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2D477C-4911-4420-8539-029BBD26A66D}" type="slidenum">
              <a:rPr lang="en-US" smtClean="0"/>
              <a:t>‹#›</a:t>
            </a:fld>
            <a:endParaRPr lang="en-US"/>
          </a:p>
        </p:txBody>
      </p:sp>
    </p:spTree>
    <p:extLst>
      <p:ext uri="{BB962C8B-B14F-4D97-AF65-F5344CB8AC3E}">
        <p14:creationId xmlns:p14="http://schemas.microsoft.com/office/powerpoint/2010/main" val="21178141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672F44-0EDC-4D81-98E9-ED4E95B20294}" type="datetimeFigureOut">
              <a:rPr lang="en-US" smtClean="0"/>
              <a:t>12/1/15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2D477C-4911-4420-8539-029BBD26A66D}" type="slidenum">
              <a:rPr lang="en-US" smtClean="0"/>
              <a:t>‹#›</a:t>
            </a:fld>
            <a:endParaRPr lang="en-US"/>
          </a:p>
        </p:txBody>
      </p:sp>
    </p:spTree>
    <p:extLst>
      <p:ext uri="{BB962C8B-B14F-4D97-AF65-F5344CB8AC3E}">
        <p14:creationId xmlns:p14="http://schemas.microsoft.com/office/powerpoint/2010/main" val="15763118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pr.org/2011/08/03/138937778/plagiarism-plague-hinders-chinas-scientific-ambition"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pr.org/blogs/thetwo-way/2012/08/10/158589006/time-magazine-suspends-fareed-zakarias-column-after-plagiarism-clai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pr.org/2012/11/24/165790164/a-wave-of-plagiarism-cases-strikes-german-politic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www.npr.org/blogs/ombudsman/2012/07/20/157133625/forgiving-the-unforgiveable-sin-of-plagiaris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500" y="533400"/>
            <a:ext cx="8001000" cy="4648201"/>
          </a:xfrm>
        </p:spPr>
        <p:txBody>
          <a:bodyPr>
            <a:normAutofit/>
          </a:bodyPr>
          <a:lstStyle/>
          <a:p>
            <a:r>
              <a:rPr lang="en-US" dirty="0" smtClean="0"/>
              <a:t>Welcome to the course on Plagiarism</a:t>
            </a:r>
            <a:br>
              <a:rPr lang="en-US" dirty="0" smtClean="0"/>
            </a:br>
            <a:r>
              <a:rPr lang="en-US" dirty="0" err="1" smtClean="0"/>
              <a:t>Titilola</a:t>
            </a:r>
            <a:r>
              <a:rPr lang="en-US" dirty="0" smtClean="0"/>
              <a:t> </a:t>
            </a:r>
            <a:r>
              <a:rPr lang="en-US" dirty="0" err="1" smtClean="0"/>
              <a:t>Obilade</a:t>
            </a:r>
            <a:r>
              <a:rPr lang="en-US" dirty="0" smtClean="0"/>
              <a:t/>
            </a:r>
            <a:br>
              <a:rPr lang="en-US" dirty="0" smtClean="0"/>
            </a:br>
            <a:r>
              <a:rPr lang="en-US" dirty="0" smtClean="0"/>
              <a:t/>
            </a:r>
            <a:br>
              <a:rPr lang="en-US" dirty="0" smtClean="0"/>
            </a:br>
            <a:r>
              <a:rPr lang="en-US" dirty="0" smtClean="0"/>
              <a:t>12</a:t>
            </a:r>
            <a:r>
              <a:rPr lang="en-US" baseline="30000" dirty="0" smtClean="0"/>
              <a:t>th</a:t>
            </a:r>
            <a:r>
              <a:rPr lang="en-US" dirty="0" smtClean="0"/>
              <a:t> December, 2012</a:t>
            </a:r>
            <a:endParaRPr lang="en-US" dirty="0"/>
          </a:p>
        </p:txBody>
      </p:sp>
    </p:spTree>
    <p:extLst>
      <p:ext uri="{BB962C8B-B14F-4D97-AF65-F5344CB8AC3E}">
        <p14:creationId xmlns:p14="http://schemas.microsoft.com/office/powerpoint/2010/main" val="28426280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Case Analysis 3</a:t>
            </a:r>
            <a:endParaRPr lang="en-US" b="1" dirty="0"/>
          </a:p>
        </p:txBody>
      </p:sp>
      <p:sp>
        <p:nvSpPr>
          <p:cNvPr id="3" name="Content Placeholder 2"/>
          <p:cNvSpPr>
            <a:spLocks noGrp="1"/>
          </p:cNvSpPr>
          <p:nvPr>
            <p:ph idx="1"/>
          </p:nvPr>
        </p:nvSpPr>
        <p:spPr/>
        <p:txBody>
          <a:bodyPr>
            <a:normAutofit fontScale="92500" lnSpcReduction="10000"/>
          </a:bodyPr>
          <a:lstStyle/>
          <a:p>
            <a:r>
              <a:rPr lang="en-US" dirty="0">
                <a:hlinkClick r:id="rId2"/>
              </a:rPr>
              <a:t>http://</a:t>
            </a:r>
            <a:r>
              <a:rPr lang="en-US" dirty="0" smtClean="0">
                <a:hlinkClick r:id="rId2"/>
              </a:rPr>
              <a:t>www.npr.org/2011/08/03/138937778/plagiarism-plague-hinders-chinas-scientific-ambition</a:t>
            </a:r>
            <a:endParaRPr lang="en-US" dirty="0" smtClean="0"/>
          </a:p>
          <a:p>
            <a:endParaRPr lang="en-US" dirty="0"/>
          </a:p>
          <a:p>
            <a:r>
              <a:rPr lang="en-US" dirty="0"/>
              <a:t>The title of the third case analysis is</a:t>
            </a:r>
            <a:r>
              <a:rPr lang="en-US" b="1" i="1" dirty="0"/>
              <a:t> plagiarism plague hinders China’s scientific ambition</a:t>
            </a:r>
            <a:r>
              <a:rPr lang="en-US" dirty="0"/>
              <a:t>.</a:t>
            </a:r>
          </a:p>
          <a:p>
            <a:r>
              <a:rPr lang="en-US" dirty="0"/>
              <a:t>In this article, the d</a:t>
            </a:r>
            <a:r>
              <a:rPr lang="en-US" dirty="0" smtClean="0"/>
              <a:t>irector of a journal </a:t>
            </a:r>
            <a:r>
              <a:rPr lang="en-US" dirty="0"/>
              <a:t>used Cross Check Text </a:t>
            </a:r>
            <a:r>
              <a:rPr lang="en-US" dirty="0" smtClean="0"/>
              <a:t>analysis software tool </a:t>
            </a:r>
            <a:r>
              <a:rPr lang="en-US" dirty="0"/>
              <a:t>to check for plagiarism in the submitted articles. She found that 40 percent of the articles submitted were plagiarized.</a:t>
            </a:r>
          </a:p>
          <a:p>
            <a:endParaRPr lang="en-US" dirty="0"/>
          </a:p>
        </p:txBody>
      </p:sp>
      <p:sp>
        <p:nvSpPr>
          <p:cNvPr id="4" name="TextBox 3"/>
          <p:cNvSpPr txBox="1"/>
          <p:nvPr/>
        </p:nvSpPr>
        <p:spPr>
          <a:xfrm>
            <a:off x="1143000" y="6172200"/>
            <a:ext cx="7162800" cy="369332"/>
          </a:xfrm>
          <a:prstGeom prst="rect">
            <a:avLst/>
          </a:prstGeom>
          <a:noFill/>
        </p:spPr>
        <p:txBody>
          <a:bodyPr wrap="square" rtlCol="0">
            <a:spAutoFit/>
          </a:bodyPr>
          <a:lstStyle/>
          <a:p>
            <a:r>
              <a:rPr lang="en-US" b="1" dirty="0" smtClean="0">
                <a:solidFill>
                  <a:srgbClr val="002060"/>
                </a:solidFill>
              </a:rPr>
              <a:t>This case analysis also involves mutual engagement.</a:t>
            </a:r>
            <a:endParaRPr lang="en-US" b="1" dirty="0">
              <a:solidFill>
                <a:srgbClr val="002060"/>
              </a:solidFill>
            </a:endParaRPr>
          </a:p>
        </p:txBody>
      </p:sp>
    </p:spTree>
    <p:extLst>
      <p:ext uri="{BB962C8B-B14F-4D97-AF65-F5344CB8AC3E}">
        <p14:creationId xmlns:p14="http://schemas.microsoft.com/office/powerpoint/2010/main" val="21661610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Case Analysis 4</a:t>
            </a:r>
            <a:endParaRPr lang="en-US" b="1" dirty="0"/>
          </a:p>
        </p:txBody>
      </p:sp>
      <p:sp>
        <p:nvSpPr>
          <p:cNvPr id="3" name="Content Placeholder 2"/>
          <p:cNvSpPr>
            <a:spLocks noGrp="1"/>
          </p:cNvSpPr>
          <p:nvPr>
            <p:ph idx="1"/>
          </p:nvPr>
        </p:nvSpPr>
        <p:spPr>
          <a:xfrm>
            <a:off x="304800" y="1143000"/>
            <a:ext cx="8610600" cy="5334000"/>
          </a:xfrm>
        </p:spPr>
        <p:txBody>
          <a:bodyPr>
            <a:normAutofit/>
          </a:bodyPr>
          <a:lstStyle/>
          <a:p>
            <a:r>
              <a:rPr lang="en-US" sz="2800" dirty="0">
                <a:hlinkClick r:id="rId2"/>
              </a:rPr>
              <a:t>http://</a:t>
            </a:r>
            <a:r>
              <a:rPr lang="en-US" sz="2800" dirty="0" smtClean="0">
                <a:hlinkClick r:id="rId2"/>
              </a:rPr>
              <a:t>www.npr.org/blogs/thetwo-way/2012/08/10/158589006/time-magazine-suspends-fareed-zakarias-column-after-plagiarism-claim</a:t>
            </a:r>
            <a:endParaRPr lang="en-US" sz="2800" dirty="0" smtClean="0"/>
          </a:p>
          <a:p>
            <a:r>
              <a:rPr lang="en-US" sz="2800" dirty="0" smtClean="0"/>
              <a:t>The title of this article is </a:t>
            </a:r>
            <a:r>
              <a:rPr lang="en-US" sz="2800" b="1" i="1" dirty="0" smtClean="0"/>
              <a:t>Time magazine suspends </a:t>
            </a:r>
            <a:r>
              <a:rPr lang="en-US" sz="2800" b="1" i="1" dirty="0" err="1" smtClean="0"/>
              <a:t>Fareed</a:t>
            </a:r>
            <a:r>
              <a:rPr lang="en-US" sz="2800" b="1" i="1" dirty="0" smtClean="0"/>
              <a:t> </a:t>
            </a:r>
            <a:r>
              <a:rPr lang="en-US" sz="2800" b="1" i="1" dirty="0" err="1" smtClean="0"/>
              <a:t>Zakarias</a:t>
            </a:r>
            <a:r>
              <a:rPr lang="en-US" sz="2800" b="1" i="1" dirty="0" smtClean="0"/>
              <a:t>’ column after plagiarism claim</a:t>
            </a:r>
            <a:r>
              <a:rPr lang="en-US" sz="2800" dirty="0" smtClean="0"/>
              <a:t>. </a:t>
            </a:r>
            <a:r>
              <a:rPr lang="en-US" sz="2800" dirty="0" err="1" smtClean="0"/>
              <a:t>Fareed</a:t>
            </a:r>
            <a:r>
              <a:rPr lang="en-US" sz="2800" dirty="0" smtClean="0"/>
              <a:t> </a:t>
            </a:r>
            <a:r>
              <a:rPr lang="en-US" sz="2800" dirty="0" err="1" smtClean="0"/>
              <a:t>Zakarias</a:t>
            </a:r>
            <a:r>
              <a:rPr lang="en-US" sz="2800" dirty="0" smtClean="0"/>
              <a:t>, writes a column in Time Magazine and is the host to a program on CNN. He lifted most parts of an article on gun control from another writer’s article on gun control.</a:t>
            </a:r>
            <a:endParaRPr lang="en-US" sz="2800" dirty="0"/>
          </a:p>
        </p:txBody>
      </p:sp>
      <p:sp>
        <p:nvSpPr>
          <p:cNvPr id="4" name="TextBox 3"/>
          <p:cNvSpPr txBox="1"/>
          <p:nvPr/>
        </p:nvSpPr>
        <p:spPr>
          <a:xfrm>
            <a:off x="381000" y="5419635"/>
            <a:ext cx="7772400" cy="923330"/>
          </a:xfrm>
          <a:prstGeom prst="rect">
            <a:avLst/>
          </a:prstGeom>
          <a:noFill/>
        </p:spPr>
        <p:txBody>
          <a:bodyPr wrap="square" rtlCol="0">
            <a:spAutoFit/>
          </a:bodyPr>
          <a:lstStyle/>
          <a:p>
            <a:r>
              <a:rPr lang="en-US" b="1" dirty="0" smtClean="0">
                <a:solidFill>
                  <a:srgbClr val="002060"/>
                </a:solidFill>
              </a:rPr>
              <a:t>Case analyses 2 and 4 are examples of plagiarism in journalism.  These examples connects them to a larger community because the students are future journalists and these are authentic examples of plagiarism. </a:t>
            </a:r>
            <a:endParaRPr lang="en-US" dirty="0"/>
          </a:p>
        </p:txBody>
      </p:sp>
    </p:spTree>
    <p:extLst>
      <p:ext uri="{BB962C8B-B14F-4D97-AF65-F5344CB8AC3E}">
        <p14:creationId xmlns:p14="http://schemas.microsoft.com/office/powerpoint/2010/main" val="30582816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 Audio Chat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 12.30 EDT, you would be able to participate in a live audio chat with a journalist from a major newspaper.</a:t>
            </a:r>
          </a:p>
          <a:p>
            <a:endParaRPr lang="en-US" dirty="0"/>
          </a:p>
          <a:p>
            <a:r>
              <a:rPr lang="en-US" dirty="0" smtClean="0"/>
              <a:t>Please have your questions ready. Your participation would be included in your grades.</a:t>
            </a:r>
          </a:p>
          <a:p>
            <a:endParaRPr lang="en-US" dirty="0"/>
          </a:p>
          <a:p>
            <a:r>
              <a:rPr lang="en-US" dirty="0" smtClean="0"/>
              <a:t>A recorded version of the audio chat would be available.</a:t>
            </a:r>
            <a:endParaRPr lang="en-US" dirty="0"/>
          </a:p>
        </p:txBody>
      </p:sp>
      <p:sp>
        <p:nvSpPr>
          <p:cNvPr id="4" name="TextBox 3"/>
          <p:cNvSpPr txBox="1"/>
          <p:nvPr/>
        </p:nvSpPr>
        <p:spPr>
          <a:xfrm>
            <a:off x="1676400" y="6033871"/>
            <a:ext cx="6400800" cy="369332"/>
          </a:xfrm>
          <a:prstGeom prst="rect">
            <a:avLst/>
          </a:prstGeom>
          <a:noFill/>
        </p:spPr>
        <p:txBody>
          <a:bodyPr wrap="square" rtlCol="0">
            <a:spAutoFit/>
          </a:bodyPr>
          <a:lstStyle/>
          <a:p>
            <a:r>
              <a:rPr lang="en-US" b="1" dirty="0" smtClean="0">
                <a:solidFill>
                  <a:srgbClr val="002060"/>
                </a:solidFill>
              </a:rPr>
              <a:t>The Journalist for the major newspaper is an insider.</a:t>
            </a:r>
            <a:endParaRPr lang="en-US" b="1" dirty="0">
              <a:solidFill>
                <a:srgbClr val="002060"/>
              </a:solidFill>
            </a:endParaRPr>
          </a:p>
        </p:txBody>
      </p:sp>
    </p:spTree>
    <p:extLst>
      <p:ext uri="{BB962C8B-B14F-4D97-AF65-F5344CB8AC3E}">
        <p14:creationId xmlns:p14="http://schemas.microsoft.com/office/powerpoint/2010/main" val="38023681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TextBox 2"/>
          <p:cNvSpPr txBox="1"/>
          <p:nvPr/>
        </p:nvSpPr>
        <p:spPr>
          <a:xfrm>
            <a:off x="795251" y="1295400"/>
            <a:ext cx="7815350" cy="4401205"/>
          </a:xfrm>
          <a:prstGeom prst="rect">
            <a:avLst/>
          </a:prstGeom>
          <a:noFill/>
        </p:spPr>
        <p:txBody>
          <a:bodyPr wrap="square" rtlCol="0">
            <a:spAutoFit/>
          </a:bodyPr>
          <a:lstStyle/>
          <a:p>
            <a:r>
              <a:rPr lang="en-US" sz="2000" b="1" dirty="0" smtClean="0"/>
              <a:t>After you have: </a:t>
            </a:r>
          </a:p>
          <a:p>
            <a:r>
              <a:rPr lang="en-US" sz="2000" b="1" dirty="0" smtClean="0"/>
              <a:t>1.) Written your own reflection on something regrettable that you did that you still remember today.</a:t>
            </a:r>
          </a:p>
          <a:p>
            <a:r>
              <a:rPr lang="en-US" sz="2000" b="1" dirty="0" smtClean="0"/>
              <a:t>2.) Completed your reflections on the four case studies.</a:t>
            </a:r>
          </a:p>
          <a:p>
            <a:r>
              <a:rPr lang="en-US" sz="2000" b="1" dirty="0" smtClean="0"/>
              <a:t>3.) Gotten feedback from me from your reflections.</a:t>
            </a:r>
          </a:p>
          <a:p>
            <a:r>
              <a:rPr lang="en-US" sz="2000" b="1" dirty="0" smtClean="0"/>
              <a:t>4.) Gotten comments from at least five members of the class on your reflections.</a:t>
            </a:r>
          </a:p>
          <a:p>
            <a:r>
              <a:rPr lang="en-US" sz="2000" b="1" dirty="0" smtClean="0"/>
              <a:t>5.) Listened to the audio chat [on plagiarism] by the retired professor of English Literature.</a:t>
            </a:r>
          </a:p>
          <a:p>
            <a:r>
              <a:rPr lang="en-US" sz="2000" b="1" dirty="0" smtClean="0"/>
              <a:t>6.) Participated in the on line chat with the journalist from a major newspaper</a:t>
            </a:r>
          </a:p>
          <a:p>
            <a:endParaRPr lang="en-US" sz="2000" b="1" dirty="0"/>
          </a:p>
          <a:p>
            <a:r>
              <a:rPr lang="en-US" sz="2000" b="1" dirty="0" smtClean="0"/>
              <a:t>Then</a:t>
            </a:r>
          </a:p>
          <a:p>
            <a:r>
              <a:rPr lang="en-US" sz="2000" b="1" dirty="0" smtClean="0"/>
              <a:t>Create your own e-portfolio of your perception of plagiarism </a:t>
            </a:r>
            <a:r>
              <a:rPr lang="en-US" dirty="0" smtClean="0"/>
              <a:t>.</a:t>
            </a:r>
            <a:endParaRPr lang="en-US" dirty="0"/>
          </a:p>
        </p:txBody>
      </p:sp>
      <p:sp>
        <p:nvSpPr>
          <p:cNvPr id="4" name="TextBox 3"/>
          <p:cNvSpPr txBox="1"/>
          <p:nvPr/>
        </p:nvSpPr>
        <p:spPr>
          <a:xfrm>
            <a:off x="685800" y="5696605"/>
            <a:ext cx="6748549" cy="707886"/>
          </a:xfrm>
          <a:prstGeom prst="rect">
            <a:avLst/>
          </a:prstGeom>
          <a:noFill/>
        </p:spPr>
        <p:txBody>
          <a:bodyPr wrap="square" rtlCol="0">
            <a:spAutoFit/>
          </a:bodyPr>
          <a:lstStyle/>
          <a:p>
            <a:r>
              <a:rPr lang="en-US" sz="2000" b="1" dirty="0" smtClean="0">
                <a:solidFill>
                  <a:srgbClr val="002060"/>
                </a:solidFill>
              </a:rPr>
              <a:t>Assessment is through the various feedback, the participation in the audio chats and also from the e-portfolio.</a:t>
            </a:r>
            <a:endParaRPr lang="en-US" sz="2000" b="1" dirty="0">
              <a:solidFill>
                <a:srgbClr val="002060"/>
              </a:solidFill>
            </a:endParaRPr>
          </a:p>
        </p:txBody>
      </p:sp>
    </p:spTree>
    <p:extLst>
      <p:ext uri="{BB962C8B-B14F-4D97-AF65-F5344CB8AC3E}">
        <p14:creationId xmlns:p14="http://schemas.microsoft.com/office/powerpoint/2010/main" val="743491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581400" y="457200"/>
            <a:ext cx="4800600" cy="4375150"/>
          </a:xfrm>
        </p:spPr>
        <p:txBody>
          <a:bodyPr>
            <a:normAutofit/>
          </a:bodyPr>
          <a:lstStyle/>
          <a:p>
            <a:pPr marL="0" indent="0">
              <a:buNone/>
            </a:pPr>
            <a:r>
              <a:rPr lang="en-US" sz="4000" b="1" dirty="0" smtClean="0"/>
              <a:t>Outline</a:t>
            </a:r>
          </a:p>
          <a:p>
            <a:pPr>
              <a:buFont typeface="Arial"/>
              <a:buChar char="•"/>
            </a:pPr>
            <a:r>
              <a:rPr lang="en-US" sz="2400" dirty="0" smtClean="0"/>
              <a:t>Shared Objective</a:t>
            </a:r>
          </a:p>
          <a:p>
            <a:pPr>
              <a:buFont typeface="Arial"/>
              <a:buChar char="•"/>
            </a:pPr>
            <a:r>
              <a:rPr lang="en-US" sz="2400" dirty="0" smtClean="0"/>
              <a:t>Reflections</a:t>
            </a:r>
          </a:p>
          <a:p>
            <a:pPr>
              <a:buFont typeface="Arial"/>
              <a:buChar char="•"/>
            </a:pPr>
            <a:r>
              <a:rPr lang="en-US" sz="2400" dirty="0" smtClean="0"/>
              <a:t>Definition of Plagiarism</a:t>
            </a:r>
          </a:p>
          <a:p>
            <a:pPr>
              <a:buFont typeface="Arial"/>
              <a:buChar char="•"/>
            </a:pPr>
            <a:r>
              <a:rPr lang="en-US" sz="2400" dirty="0" smtClean="0"/>
              <a:t>Four Authentic Examples of Plagiarism</a:t>
            </a:r>
          </a:p>
          <a:p>
            <a:pPr>
              <a:buFont typeface="Arial"/>
              <a:buChar char="•"/>
            </a:pPr>
            <a:r>
              <a:rPr lang="en-US" sz="2400" dirty="0" smtClean="0"/>
              <a:t>Live Audio Chat</a:t>
            </a:r>
          </a:p>
          <a:p>
            <a:pPr>
              <a:buFont typeface="Arial"/>
              <a:buChar char="•"/>
            </a:pPr>
            <a:r>
              <a:rPr lang="en-US" sz="2400" dirty="0" smtClean="0"/>
              <a:t>Assessment</a:t>
            </a:r>
          </a:p>
          <a:p>
            <a:pPr>
              <a:buFont typeface="Arial"/>
              <a:buChar char="•"/>
            </a:pPr>
            <a:endParaRPr lang="en-US" sz="2400" dirty="0"/>
          </a:p>
        </p:txBody>
      </p:sp>
      <p:sp>
        <p:nvSpPr>
          <p:cNvPr id="4" name="Text Placeholder 3"/>
          <p:cNvSpPr>
            <a:spLocks noGrp="1"/>
          </p:cNvSpPr>
          <p:nvPr>
            <p:ph type="body" sz="half" idx="2"/>
          </p:nvPr>
        </p:nvSpPr>
        <p:spPr/>
        <p:txBody>
          <a:bodyPr>
            <a:normAutofit/>
          </a:bodyPr>
          <a:lstStyle/>
          <a:p>
            <a:r>
              <a:rPr lang="en-US" sz="2000" b="1" dirty="0" smtClean="0">
                <a:solidFill>
                  <a:schemeClr val="tx2"/>
                </a:solidFill>
              </a:rPr>
              <a:t>The outline is an advance organizer informing students of what to expect in the lesson on plagiarism.</a:t>
            </a:r>
          </a:p>
        </p:txBody>
      </p:sp>
    </p:spTree>
    <p:extLst>
      <p:ext uri="{BB962C8B-B14F-4D97-AF65-F5344CB8AC3E}">
        <p14:creationId xmlns:p14="http://schemas.microsoft.com/office/powerpoint/2010/main" val="1545781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2514600" cy="1936750"/>
          </a:xfrm>
        </p:spPr>
        <p:txBody>
          <a:bodyPr>
            <a:normAutofit fontScale="90000"/>
          </a:bodyPr>
          <a:lstStyle/>
          <a:p>
            <a:r>
              <a:rPr lang="en-US" dirty="0" smtClean="0">
                <a:solidFill>
                  <a:srgbClr val="002060"/>
                </a:solidFill>
              </a:rPr>
              <a:t>This slide gives a shared objective for everyone in the class. The students are all undergraduate students of Journalism</a:t>
            </a:r>
            <a:endParaRPr lang="en-US" dirty="0">
              <a:solidFill>
                <a:srgbClr val="002060"/>
              </a:solidFill>
            </a:endParaRPr>
          </a:p>
        </p:txBody>
      </p:sp>
      <p:sp>
        <p:nvSpPr>
          <p:cNvPr id="3" name="Content Placeholder 2"/>
          <p:cNvSpPr>
            <a:spLocks noGrp="1"/>
          </p:cNvSpPr>
          <p:nvPr>
            <p:ph idx="1"/>
          </p:nvPr>
        </p:nvSpPr>
        <p:spPr>
          <a:xfrm>
            <a:off x="3581400" y="1828800"/>
            <a:ext cx="5105400" cy="3611563"/>
          </a:xfrm>
        </p:spPr>
        <p:txBody>
          <a:bodyPr/>
          <a:lstStyle/>
          <a:p>
            <a:pPr marL="0" indent="0">
              <a:buNone/>
            </a:pPr>
            <a:r>
              <a:rPr lang="en-US" dirty="0" smtClean="0"/>
              <a:t>At the end of this lesson, you would all create an electronic portfolio on how your experiences in this class has affected your perception on plagiarism</a:t>
            </a:r>
            <a:r>
              <a:rPr lang="en-US" b="1" dirty="0" smtClean="0"/>
              <a:t>.</a:t>
            </a:r>
            <a:endParaRPr lang="en-US" b="1" dirty="0"/>
          </a:p>
        </p:txBody>
      </p:sp>
      <p:sp>
        <p:nvSpPr>
          <p:cNvPr id="4" name="TextBox 3"/>
          <p:cNvSpPr txBox="1"/>
          <p:nvPr/>
        </p:nvSpPr>
        <p:spPr>
          <a:xfrm>
            <a:off x="2362200" y="609600"/>
            <a:ext cx="4267200" cy="707886"/>
          </a:xfrm>
          <a:prstGeom prst="rect">
            <a:avLst/>
          </a:prstGeom>
          <a:noFill/>
        </p:spPr>
        <p:txBody>
          <a:bodyPr wrap="square" rtlCol="0">
            <a:spAutoFit/>
          </a:bodyPr>
          <a:lstStyle/>
          <a:p>
            <a:r>
              <a:rPr lang="en-US" sz="4000" b="1" dirty="0" smtClean="0"/>
              <a:t>Shared Objective</a:t>
            </a:r>
            <a:endParaRPr lang="en-US" sz="4000" b="1" dirty="0"/>
          </a:p>
        </p:txBody>
      </p:sp>
    </p:spTree>
    <p:extLst>
      <p:ext uri="{BB962C8B-B14F-4D97-AF65-F5344CB8AC3E}">
        <p14:creationId xmlns:p14="http://schemas.microsoft.com/office/powerpoint/2010/main" val="1588226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3429000" cy="3384550"/>
          </a:xfrm>
        </p:spPr>
        <p:txBody>
          <a:bodyPr>
            <a:normAutofit/>
          </a:bodyPr>
          <a:lstStyle/>
          <a:p>
            <a:r>
              <a:rPr lang="en-US" dirty="0" smtClean="0">
                <a:solidFill>
                  <a:srgbClr val="002060"/>
                </a:solidFill>
              </a:rPr>
              <a:t>This slide addresses shared goals, distributed expertise and a positive interdependence.  The students would comment on one another’s reflections.  They all share a goal on graduating from the class and in addition, they would learn about plagiarism</a:t>
            </a:r>
            <a:r>
              <a:rPr lang="en-US" dirty="0" smtClean="0"/>
              <a:t>.</a:t>
            </a:r>
            <a:endParaRPr lang="en-US" dirty="0"/>
          </a:p>
        </p:txBody>
      </p:sp>
      <p:sp>
        <p:nvSpPr>
          <p:cNvPr id="3" name="Content Placeholder 2"/>
          <p:cNvSpPr>
            <a:spLocks noGrp="1"/>
          </p:cNvSpPr>
          <p:nvPr>
            <p:ph idx="1"/>
          </p:nvPr>
        </p:nvSpPr>
        <p:spPr>
          <a:xfrm>
            <a:off x="3575050" y="273050"/>
            <a:ext cx="5187950" cy="6280150"/>
          </a:xfrm>
        </p:spPr>
        <p:txBody>
          <a:bodyPr>
            <a:noAutofit/>
          </a:bodyPr>
          <a:lstStyle/>
          <a:p>
            <a:r>
              <a:rPr lang="en-US" sz="2100" dirty="0" smtClean="0"/>
              <a:t>For the first 15 minutes of this class, write about something regrettable that you did that is still affecting you today and how you could have avoided the entire situation.</a:t>
            </a:r>
          </a:p>
          <a:p>
            <a:r>
              <a:rPr lang="en-US" sz="2100" dirty="0" smtClean="0"/>
              <a:t>Post your write up on the discussion board for the entire class.</a:t>
            </a:r>
          </a:p>
          <a:p>
            <a:r>
              <a:rPr lang="en-US" sz="2100" dirty="0" smtClean="0"/>
              <a:t>Look at the reflections of five other students on the discussion board and post your comments about their reflections.</a:t>
            </a:r>
          </a:p>
          <a:p>
            <a:r>
              <a:rPr lang="en-US" sz="2100" dirty="0" smtClean="0"/>
              <a:t>Also, read through my own reflection about a regrettable action that is affecting me till today.</a:t>
            </a:r>
          </a:p>
          <a:p>
            <a:r>
              <a:rPr lang="en-US" sz="2100" dirty="0" smtClean="0"/>
              <a:t>Also, when other students comment on your write-up, comment in return.</a:t>
            </a:r>
          </a:p>
          <a:p>
            <a:r>
              <a:rPr lang="en-US" sz="2100" dirty="0" smtClean="0"/>
              <a:t>I would also comment on your reflections and comments.</a:t>
            </a:r>
          </a:p>
          <a:p>
            <a:r>
              <a:rPr lang="en-US" sz="2100" dirty="0" smtClean="0"/>
              <a:t>Remember to keep the discussions polite.</a:t>
            </a:r>
            <a:endParaRPr lang="en-US" sz="2100" dirty="0"/>
          </a:p>
        </p:txBody>
      </p:sp>
    </p:spTree>
    <p:extLst>
      <p:ext uri="{BB962C8B-B14F-4D97-AF65-F5344CB8AC3E}">
        <p14:creationId xmlns:p14="http://schemas.microsoft.com/office/powerpoint/2010/main" val="24891558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8" name="Content Placeholder 7"/>
          <p:cNvSpPr>
            <a:spLocks noGrp="1"/>
          </p:cNvSpPr>
          <p:nvPr>
            <p:ph idx="1"/>
          </p:nvPr>
        </p:nvSpPr>
        <p:spPr>
          <a:xfrm>
            <a:off x="3810000" y="1219200"/>
            <a:ext cx="4876800" cy="4906963"/>
          </a:xfrm>
        </p:spPr>
        <p:txBody>
          <a:bodyPr>
            <a:normAutofit lnSpcReduction="10000"/>
          </a:bodyPr>
          <a:lstStyle/>
          <a:p>
            <a:pPr marL="0" indent="0">
              <a:buNone/>
            </a:pPr>
            <a:r>
              <a:rPr lang="en-US" dirty="0" smtClean="0"/>
              <a:t>I loaned someone my kindergarten class picture to use for a school exhibition. She lost the picture and I now wish I had made a copy of that picture. I have not been able to get another copy of my kindergarten class picture and that was the only copy I had.</a:t>
            </a:r>
          </a:p>
          <a:p>
            <a:endParaRPr lang="en-US" dirty="0"/>
          </a:p>
        </p:txBody>
      </p:sp>
      <p:sp>
        <p:nvSpPr>
          <p:cNvPr id="9" name="Text Placeholder 8"/>
          <p:cNvSpPr>
            <a:spLocks noGrp="1"/>
          </p:cNvSpPr>
          <p:nvPr>
            <p:ph type="body" sz="half" idx="2"/>
          </p:nvPr>
        </p:nvSpPr>
        <p:spPr>
          <a:xfrm>
            <a:off x="457200" y="1435100"/>
            <a:ext cx="3200400" cy="5041900"/>
          </a:xfrm>
        </p:spPr>
        <p:txBody>
          <a:bodyPr>
            <a:normAutofit fontScale="77500" lnSpcReduction="20000"/>
          </a:bodyPr>
          <a:lstStyle/>
          <a:p>
            <a:r>
              <a:rPr lang="en-US" sz="2800" b="1" dirty="0" smtClean="0">
                <a:solidFill>
                  <a:srgbClr val="002060"/>
                </a:solidFill>
              </a:rPr>
              <a:t>In this paper, I am hypothetically a “Journalist” ;). As a journalist and as their instructor, I am an insider sharing my own personal experiences with  the learning environment.</a:t>
            </a:r>
          </a:p>
          <a:p>
            <a:endParaRPr lang="en-US" sz="2800" b="1" dirty="0">
              <a:solidFill>
                <a:srgbClr val="002060"/>
              </a:solidFill>
            </a:endParaRPr>
          </a:p>
          <a:p>
            <a:r>
              <a:rPr lang="en-US" sz="2800" b="1" dirty="0" smtClean="0">
                <a:solidFill>
                  <a:srgbClr val="002060"/>
                </a:solidFill>
              </a:rPr>
              <a:t> I am also giving anchored instruction from their comments and my feedback.</a:t>
            </a:r>
          </a:p>
          <a:p>
            <a:endParaRPr lang="en-US" sz="2800" b="1" dirty="0">
              <a:solidFill>
                <a:srgbClr val="002060"/>
              </a:solidFill>
            </a:endParaRPr>
          </a:p>
          <a:p>
            <a:r>
              <a:rPr lang="en-US" sz="2800" b="1" dirty="0" smtClean="0">
                <a:solidFill>
                  <a:srgbClr val="002060"/>
                </a:solidFill>
              </a:rPr>
              <a:t> In terms of motivation, it is a vicarious experience.</a:t>
            </a:r>
            <a:endParaRPr lang="en-US" sz="2800" b="1" dirty="0">
              <a:solidFill>
                <a:srgbClr val="002060"/>
              </a:solidFill>
            </a:endParaRPr>
          </a:p>
        </p:txBody>
      </p:sp>
      <p:sp>
        <p:nvSpPr>
          <p:cNvPr id="3" name="TextBox 2"/>
          <p:cNvSpPr txBox="1"/>
          <p:nvPr/>
        </p:nvSpPr>
        <p:spPr>
          <a:xfrm>
            <a:off x="2667000" y="381000"/>
            <a:ext cx="5181600" cy="707886"/>
          </a:xfrm>
          <a:prstGeom prst="rect">
            <a:avLst/>
          </a:prstGeom>
          <a:noFill/>
        </p:spPr>
        <p:txBody>
          <a:bodyPr wrap="square" rtlCol="0">
            <a:spAutoFit/>
          </a:bodyPr>
          <a:lstStyle/>
          <a:p>
            <a:r>
              <a:rPr lang="en-US" sz="4000" dirty="0" smtClean="0"/>
              <a:t>Instructor’s Reflection</a:t>
            </a:r>
            <a:endParaRPr lang="en-US" sz="4000" dirty="0"/>
          </a:p>
        </p:txBody>
      </p:sp>
    </p:spTree>
    <p:extLst>
      <p:ext uri="{BB962C8B-B14F-4D97-AF65-F5344CB8AC3E}">
        <p14:creationId xmlns:p14="http://schemas.microsoft.com/office/powerpoint/2010/main" val="35284823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b="1" dirty="0" smtClean="0"/>
              <a:t>Plagiarism</a:t>
            </a:r>
            <a:r>
              <a:rPr lang="en-US" dirty="0" smtClean="0"/>
              <a:t>:  The 2012 Merriam-Webster online dictionary defines plagiarism as “ To steal and pass off  ( the ideas or words of another) as one’s own without crediting the source”</a:t>
            </a:r>
          </a:p>
          <a:p>
            <a:r>
              <a:rPr lang="en-US" dirty="0" smtClean="0"/>
              <a:t>Plagiarism is not tolerated at Virginia Tech.</a:t>
            </a:r>
          </a:p>
          <a:p>
            <a:r>
              <a:rPr lang="en-US" dirty="0" smtClean="0"/>
              <a:t>Some people plagiarize and do not get caught but some can be caught after many years and would still be punished.</a:t>
            </a:r>
            <a:endParaRPr lang="en-US" dirty="0"/>
          </a:p>
        </p:txBody>
      </p:sp>
      <p:sp>
        <p:nvSpPr>
          <p:cNvPr id="4" name="Text Placeholder 3"/>
          <p:cNvSpPr>
            <a:spLocks noGrp="1"/>
          </p:cNvSpPr>
          <p:nvPr>
            <p:ph type="body" sz="half" idx="2"/>
          </p:nvPr>
        </p:nvSpPr>
        <p:spPr/>
        <p:txBody>
          <a:bodyPr>
            <a:normAutofit/>
          </a:bodyPr>
          <a:lstStyle/>
          <a:p>
            <a:r>
              <a:rPr lang="en-US" sz="2000" b="1" dirty="0" smtClean="0">
                <a:solidFill>
                  <a:srgbClr val="002060"/>
                </a:solidFill>
              </a:rPr>
              <a:t>The definition of plagiarism  is stated.  Further, the long term consequences of plagiarism is mentioned; that some people get caught after many years.</a:t>
            </a:r>
            <a:endParaRPr lang="en-US" sz="2000" b="1" dirty="0">
              <a:solidFill>
                <a:srgbClr val="002060"/>
              </a:solidFill>
            </a:endParaRPr>
          </a:p>
          <a:p>
            <a:r>
              <a:rPr lang="en-US" sz="2000" b="1" dirty="0" smtClean="0">
                <a:solidFill>
                  <a:srgbClr val="002060"/>
                </a:solidFill>
              </a:rPr>
              <a:t>In terms of motivation, the students are noting the attributions of plagiarism.</a:t>
            </a:r>
            <a:endParaRPr lang="en-US" sz="2000" b="1" dirty="0">
              <a:solidFill>
                <a:srgbClr val="002060"/>
              </a:solidFill>
            </a:endParaRPr>
          </a:p>
        </p:txBody>
      </p:sp>
    </p:spTree>
    <p:extLst>
      <p:ext uri="{BB962C8B-B14F-4D97-AF65-F5344CB8AC3E}">
        <p14:creationId xmlns:p14="http://schemas.microsoft.com/office/powerpoint/2010/main" val="903519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686800" cy="6477000"/>
          </a:xfrm>
        </p:spPr>
        <p:txBody>
          <a:bodyPr>
            <a:normAutofit/>
          </a:bodyPr>
          <a:lstStyle/>
          <a:p>
            <a:r>
              <a:rPr lang="en-US" sz="2200" dirty="0" smtClean="0"/>
              <a:t>For the next part of this lesson, you would be given scenarios of events  that happened in the life of people that plagiarized but were caught several years later or soon after the fact.</a:t>
            </a:r>
          </a:p>
          <a:p>
            <a:r>
              <a:rPr lang="en-US" sz="2200" dirty="0" smtClean="0"/>
              <a:t>After reading the case scenarios, each student would write a reflection paper on each of the cases presented and  on how plagiarism can eventually catch up with you.</a:t>
            </a:r>
          </a:p>
          <a:p>
            <a:r>
              <a:rPr lang="en-US" sz="2200" dirty="0" smtClean="0"/>
              <a:t>You would comment on each other’s postings and I would give my feedback.</a:t>
            </a:r>
          </a:p>
          <a:p>
            <a:r>
              <a:rPr lang="en-US" sz="2200" dirty="0"/>
              <a:t>A</a:t>
            </a:r>
            <a:r>
              <a:rPr lang="en-US" sz="2200" dirty="0" smtClean="0"/>
              <a:t>fter you would have all posted your reflections on the discussion boards,  you would be joined by a retired professor of English Literature who would be available for a live chat about plagiarism at 11 am EST. This live chat would be recorded and made available for listening at a later time. Have your questions ready for the retired professor.</a:t>
            </a:r>
          </a:p>
          <a:p>
            <a:r>
              <a:rPr lang="en-US" sz="2200" dirty="0" smtClean="0"/>
              <a:t>After viewing all the case analyses, you would also be joined in a live chat by a journalist from a major newspaper.</a:t>
            </a:r>
          </a:p>
          <a:p>
            <a:endParaRPr lang="en-US" dirty="0"/>
          </a:p>
        </p:txBody>
      </p:sp>
      <p:sp>
        <p:nvSpPr>
          <p:cNvPr id="2" name="TextBox 1"/>
          <p:cNvSpPr txBox="1"/>
          <p:nvPr/>
        </p:nvSpPr>
        <p:spPr>
          <a:xfrm>
            <a:off x="381000" y="5562600"/>
            <a:ext cx="8305800" cy="1200329"/>
          </a:xfrm>
          <a:prstGeom prst="rect">
            <a:avLst/>
          </a:prstGeom>
          <a:noFill/>
        </p:spPr>
        <p:txBody>
          <a:bodyPr wrap="square" rtlCol="0">
            <a:spAutoFit/>
          </a:bodyPr>
          <a:lstStyle/>
          <a:p>
            <a:r>
              <a:rPr lang="en-US" b="1" dirty="0" smtClean="0">
                <a:solidFill>
                  <a:srgbClr val="002060"/>
                </a:solidFill>
              </a:rPr>
              <a:t>This retired professor of English Literature is a boundary member to the students of journalism because he is not a journalist but is a speaker that wants to speak about good journalism.  I am also giving anchored instruction. The Journalist for the major newspaper is an insider because he is already a journalist.</a:t>
            </a:r>
            <a:endParaRPr lang="en-US" b="1" dirty="0">
              <a:solidFill>
                <a:srgbClr val="002060"/>
              </a:solidFill>
            </a:endParaRPr>
          </a:p>
        </p:txBody>
      </p:sp>
    </p:spTree>
    <p:extLst>
      <p:ext uri="{BB962C8B-B14F-4D97-AF65-F5344CB8AC3E}">
        <p14:creationId xmlns:p14="http://schemas.microsoft.com/office/powerpoint/2010/main" val="15141708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1676400"/>
          </a:xfrm>
        </p:spPr>
        <p:txBody>
          <a:bodyPr>
            <a:normAutofit fontScale="90000"/>
          </a:bodyPr>
          <a:lstStyle/>
          <a:p>
            <a:r>
              <a:rPr lang="en-US" b="1" dirty="0" smtClean="0"/>
              <a:t>Case Analysis 1</a:t>
            </a:r>
            <a:r>
              <a:rPr lang="en-US" dirty="0" smtClean="0"/>
              <a:t/>
            </a:r>
            <a:br>
              <a:rPr lang="en-US" dirty="0" smtClean="0"/>
            </a:br>
            <a:r>
              <a:rPr lang="en-US" dirty="0" smtClean="0"/>
              <a:t>Please click on the link and read the article.</a:t>
            </a:r>
            <a:endParaRPr lang="en-US" dirty="0"/>
          </a:p>
        </p:txBody>
      </p:sp>
      <p:sp>
        <p:nvSpPr>
          <p:cNvPr id="3" name="Content Placeholder 2"/>
          <p:cNvSpPr>
            <a:spLocks noGrp="1"/>
          </p:cNvSpPr>
          <p:nvPr>
            <p:ph idx="1"/>
          </p:nvPr>
        </p:nvSpPr>
        <p:spPr>
          <a:xfrm>
            <a:off x="685800" y="2286000"/>
            <a:ext cx="8001000" cy="3840163"/>
          </a:xfrm>
        </p:spPr>
        <p:txBody>
          <a:bodyPr>
            <a:normAutofit fontScale="92500" lnSpcReduction="20000"/>
          </a:bodyPr>
          <a:lstStyle/>
          <a:p>
            <a:r>
              <a:rPr lang="en-US" dirty="0" smtClean="0">
                <a:hlinkClick r:id="rId2"/>
              </a:rPr>
              <a:t>http://www.npr.org/2012/11/24/165790164/a-wave-of-plagiarism-cases-strikes-german-politics</a:t>
            </a:r>
            <a:endParaRPr lang="en-US" dirty="0" smtClean="0"/>
          </a:p>
          <a:p>
            <a:endParaRPr lang="en-US" dirty="0"/>
          </a:p>
          <a:p>
            <a:r>
              <a:rPr lang="en-US" dirty="0" smtClean="0"/>
              <a:t>The title of the article is </a:t>
            </a:r>
            <a:r>
              <a:rPr lang="en-US" b="1" i="1" dirty="0" smtClean="0"/>
              <a:t>A wave of plagiarism cases strikes German politics.</a:t>
            </a:r>
          </a:p>
          <a:p>
            <a:r>
              <a:rPr lang="en-US" b="1" i="1" dirty="0" smtClean="0"/>
              <a:t> </a:t>
            </a:r>
            <a:r>
              <a:rPr lang="en-US" dirty="0" smtClean="0"/>
              <a:t>In this article, the German minister of Education is accused of plagiarizing her doctoral dissertation and is being asked to step down.</a:t>
            </a:r>
            <a:endParaRPr lang="en-US" dirty="0"/>
          </a:p>
        </p:txBody>
      </p:sp>
      <p:sp>
        <p:nvSpPr>
          <p:cNvPr id="4" name="TextBox 3"/>
          <p:cNvSpPr txBox="1"/>
          <p:nvPr/>
        </p:nvSpPr>
        <p:spPr>
          <a:xfrm>
            <a:off x="533400" y="6017383"/>
            <a:ext cx="8153400" cy="646331"/>
          </a:xfrm>
          <a:prstGeom prst="rect">
            <a:avLst/>
          </a:prstGeom>
          <a:noFill/>
        </p:spPr>
        <p:txBody>
          <a:bodyPr wrap="square" rtlCol="0">
            <a:spAutoFit/>
          </a:bodyPr>
          <a:lstStyle/>
          <a:p>
            <a:r>
              <a:rPr lang="en-US" b="1" dirty="0" smtClean="0">
                <a:solidFill>
                  <a:srgbClr val="002060"/>
                </a:solidFill>
              </a:rPr>
              <a:t>In this case analysis, the students are having a mutual engagement because they would all comment and the instructor would give a feedback.</a:t>
            </a:r>
            <a:endParaRPr lang="en-US" b="1" dirty="0">
              <a:solidFill>
                <a:srgbClr val="002060"/>
              </a:solidFill>
            </a:endParaRPr>
          </a:p>
        </p:txBody>
      </p:sp>
    </p:spTree>
    <p:extLst>
      <p:ext uri="{BB962C8B-B14F-4D97-AF65-F5344CB8AC3E}">
        <p14:creationId xmlns:p14="http://schemas.microsoft.com/office/powerpoint/2010/main" val="40989316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33400"/>
            <a:ext cx="7924800" cy="5257800"/>
          </a:xfrm>
        </p:spPr>
        <p:txBody>
          <a:bodyPr>
            <a:normAutofit fontScale="47500" lnSpcReduction="20000"/>
          </a:bodyPr>
          <a:lstStyle/>
          <a:p>
            <a:pPr marL="0" indent="0" algn="ctr">
              <a:buNone/>
            </a:pPr>
            <a:r>
              <a:rPr lang="en-US" sz="8400" b="1" dirty="0" smtClean="0"/>
              <a:t>Case Analysis 2</a:t>
            </a:r>
          </a:p>
          <a:p>
            <a:r>
              <a:rPr lang="en-US" sz="5900" dirty="0" smtClean="0">
                <a:hlinkClick r:id="rId3"/>
              </a:rPr>
              <a:t>http://www.npr.org/blogs/ombudsman/2012/07/20/157133625/forgiving-the-unforgiveable-sin-of-plagiarism</a:t>
            </a:r>
            <a:endParaRPr lang="en-US" sz="5900" dirty="0" smtClean="0"/>
          </a:p>
          <a:p>
            <a:endParaRPr lang="en-US" sz="5900" dirty="0" smtClean="0"/>
          </a:p>
          <a:p>
            <a:r>
              <a:rPr lang="en-US" sz="5900" dirty="0" smtClean="0"/>
              <a:t>The title of the second case analysis is:</a:t>
            </a:r>
            <a:r>
              <a:rPr lang="en-US" sz="5900" b="1" i="1" dirty="0" smtClean="0"/>
              <a:t> Forgiving the unforgiveable sin of plagiarism</a:t>
            </a:r>
            <a:r>
              <a:rPr lang="en-US" sz="5900" b="1" dirty="0" smtClean="0"/>
              <a:t>.  </a:t>
            </a:r>
            <a:r>
              <a:rPr lang="en-US" sz="5900" dirty="0" smtClean="0"/>
              <a:t>Please take time to read the entire length of this long article as the plagiarized article is towards the end of the entire article. An intern plagiarized 68 words from a 2001 article. He witnessed the incidence he reported. However, he juxtaposed his report with a previous report done in 2001.</a:t>
            </a:r>
          </a:p>
          <a:p>
            <a:endParaRPr lang="en-US" b="1" dirty="0" smtClean="0">
              <a:solidFill>
                <a:srgbClr val="002060"/>
              </a:solidFill>
            </a:endParaRPr>
          </a:p>
          <a:p>
            <a:endParaRPr lang="en-US" b="1" dirty="0">
              <a:solidFill>
                <a:srgbClr val="002060"/>
              </a:solidFill>
            </a:endParaRPr>
          </a:p>
          <a:p>
            <a:endParaRPr lang="en-US" b="1" dirty="0">
              <a:solidFill>
                <a:srgbClr val="002060"/>
              </a:solidFill>
            </a:endParaRPr>
          </a:p>
          <a:p>
            <a:endParaRPr lang="en-US" dirty="0"/>
          </a:p>
        </p:txBody>
      </p:sp>
      <p:sp>
        <p:nvSpPr>
          <p:cNvPr id="2" name="TextBox 1"/>
          <p:cNvSpPr txBox="1"/>
          <p:nvPr/>
        </p:nvSpPr>
        <p:spPr>
          <a:xfrm>
            <a:off x="685800" y="5715000"/>
            <a:ext cx="7696200" cy="646331"/>
          </a:xfrm>
          <a:prstGeom prst="rect">
            <a:avLst/>
          </a:prstGeom>
          <a:noFill/>
        </p:spPr>
        <p:txBody>
          <a:bodyPr wrap="square" rtlCol="0">
            <a:spAutoFit/>
          </a:bodyPr>
          <a:lstStyle/>
          <a:p>
            <a:r>
              <a:rPr lang="en-US" b="1" dirty="0">
                <a:solidFill>
                  <a:srgbClr val="002060"/>
                </a:solidFill>
              </a:rPr>
              <a:t>Similarly,  </a:t>
            </a:r>
            <a:r>
              <a:rPr lang="en-US" b="1" dirty="0" smtClean="0">
                <a:solidFill>
                  <a:srgbClr val="002060"/>
                </a:solidFill>
              </a:rPr>
              <a:t>in </a:t>
            </a:r>
            <a:r>
              <a:rPr lang="en-US" b="1" dirty="0">
                <a:solidFill>
                  <a:srgbClr val="002060"/>
                </a:solidFill>
              </a:rPr>
              <a:t>this case analysis, the students are having a mutual engagement because they would all comment and the instructor would give a feedback.</a:t>
            </a:r>
          </a:p>
        </p:txBody>
      </p:sp>
    </p:spTree>
    <p:extLst>
      <p:ext uri="{BB962C8B-B14F-4D97-AF65-F5344CB8AC3E}">
        <p14:creationId xmlns:p14="http://schemas.microsoft.com/office/powerpoint/2010/main" val="15605841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TotalTime>
  <Words>1212</Words>
  <Application>Microsoft Macintosh PowerPoint</Application>
  <PresentationFormat>On-screen Show (4:3)</PresentationFormat>
  <Paragraphs>81</Paragraphs>
  <Slides>13</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Calibri</vt:lpstr>
      <vt:lpstr>Arial</vt:lpstr>
      <vt:lpstr>Office Theme</vt:lpstr>
      <vt:lpstr>Welcome to the course on Plagiarism Titilola Obilade  12th December, 2012</vt:lpstr>
      <vt:lpstr>PowerPoint Presentation</vt:lpstr>
      <vt:lpstr>This slide gives a shared objective for everyone in the class. The students are all undergraduate students of Journalism</vt:lpstr>
      <vt:lpstr>This slide addresses shared goals, distributed expertise and a positive interdependence.  The students would comment on one another’s reflections.  They all share a goal on graduating from the class and in addition, they would learn about plagiarism.</vt:lpstr>
      <vt:lpstr>PowerPoint Presentation</vt:lpstr>
      <vt:lpstr>PowerPoint Presentation</vt:lpstr>
      <vt:lpstr>PowerPoint Presentation</vt:lpstr>
      <vt:lpstr>Case Analysis 1 Please click on the link and read the article.</vt:lpstr>
      <vt:lpstr>PowerPoint Presentation</vt:lpstr>
      <vt:lpstr>Case Analysis 3</vt:lpstr>
      <vt:lpstr>Case Analysis 4</vt:lpstr>
      <vt:lpstr>Live Audio Chat</vt:lpstr>
      <vt:lpstr>Assessment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course on Plagiarism</dc:title>
  <dc:creator>Dr. Titilola Obilade</dc:creator>
  <cp:lastModifiedBy>Lohrey, Melissa</cp:lastModifiedBy>
  <cp:revision>103</cp:revision>
  <cp:lastPrinted>2015-12-01T23:26:00Z</cp:lastPrinted>
  <dcterms:created xsi:type="dcterms:W3CDTF">2012-11-30T16:43:55Z</dcterms:created>
  <dcterms:modified xsi:type="dcterms:W3CDTF">2015-12-01T23:26:07Z</dcterms:modified>
</cp:coreProperties>
</file>