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6"/>
  </p:notesMasterIdLst>
  <p:sldIdLst>
    <p:sldId id="256" r:id="rId2"/>
    <p:sldId id="257" r:id="rId3"/>
    <p:sldId id="258" r:id="rId4"/>
    <p:sldId id="259" r:id="rId5"/>
    <p:sldId id="260" r:id="rId6"/>
    <p:sldId id="261" r:id="rId7"/>
    <p:sldId id="262" r:id="rId8"/>
    <p:sldId id="280" r:id="rId9"/>
    <p:sldId id="263" r:id="rId10"/>
    <p:sldId id="264" r:id="rId11"/>
    <p:sldId id="272" r:id="rId12"/>
    <p:sldId id="273" r:id="rId13"/>
    <p:sldId id="268" r:id="rId14"/>
    <p:sldId id="278" r:id="rId15"/>
    <p:sldId id="265" r:id="rId16"/>
    <p:sldId id="275" r:id="rId17"/>
    <p:sldId id="279" r:id="rId18"/>
    <p:sldId id="276" r:id="rId19"/>
    <p:sldId id="266" r:id="rId20"/>
    <p:sldId id="277" r:id="rId21"/>
    <p:sldId id="267" r:id="rId22"/>
    <p:sldId id="269" r:id="rId23"/>
    <p:sldId id="270" r:id="rId24"/>
    <p:sldId id="27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888" y="-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B0318D-DBE2-9A49-8473-DBBC5688249C}" type="datetimeFigureOut">
              <a:rPr lang="en-US" smtClean="0"/>
              <a:t>8/5/15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CB8EDEF-8B58-7B48-984D-62176434F893}" type="slidenum">
              <a:rPr lang="en-US" smtClean="0"/>
              <a:t>‹#›</a:t>
            </a:fld>
            <a:endParaRPr lang="en-US"/>
          </a:p>
        </p:txBody>
      </p:sp>
    </p:spTree>
    <p:extLst>
      <p:ext uri="{BB962C8B-B14F-4D97-AF65-F5344CB8AC3E}">
        <p14:creationId xmlns:p14="http://schemas.microsoft.com/office/powerpoint/2010/main" val="35034534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CB8EDEF-8B58-7B48-984D-62176434F893}" type="slidenum">
              <a:rPr lang="en-US" smtClean="0"/>
              <a:t>1</a:t>
            </a:fld>
            <a:endParaRPr lang="en-US"/>
          </a:p>
        </p:txBody>
      </p:sp>
    </p:spTree>
    <p:extLst>
      <p:ext uri="{BB962C8B-B14F-4D97-AF65-F5344CB8AC3E}">
        <p14:creationId xmlns:p14="http://schemas.microsoft.com/office/powerpoint/2010/main" val="2525526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30E2307-1E40-4E12-8716-25BFDA8E7013}" type="datetime1">
              <a:rPr lang="en-US" smtClean="0"/>
              <a:pPr/>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7" name="Title 6"/>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8/5/15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E1FAA6B6-10E5-4810-BC9F-DA72D8452E73}" type="datetime1">
              <a:rPr lang="en-US" smtClean="0"/>
              <a:pPr/>
              <a:t>8/5/15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8/5/15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CDBF60-6CC3-4B74-A60D-3486985E4346}" type="datetime1">
              <a:rPr lang="en-US" smtClean="0"/>
              <a:pPr/>
              <a:t>8/5/15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2714818-984F-4759-BF72-A33BDC1963BD}" type="datetime1">
              <a:rPr lang="en-US" smtClean="0"/>
              <a:pPr/>
              <a:t>8/5/15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EA7E191-5F94-4FC1-B823-BD7CABF7FA06}" type="datetime1">
              <a:rPr lang="en-US" smtClean="0"/>
              <a:pPr/>
              <a:t>8/5/15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8/5/15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D1D110F-3F4E-48D9-B8AA-5D0E825AFDBA}" type="datetime1">
              <a:rPr lang="en-US" smtClean="0"/>
              <a:pPr/>
              <a:t>8/5/15</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687D7A59-36E2-48B9-B146-C1E59501F63F}" type="slidenum">
              <a:rPr lang="en-US" smtClean="0"/>
              <a:pPr/>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mailto:michk66@vt.edu" TargetMode="External"/><Relationship Id="rId3" Type="http://schemas.openxmlformats.org/officeDocument/2006/relationships/hyperlink" Target="mailto:john1112@vt.edu"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Developing </a:t>
            </a:r>
            <a:r>
              <a:rPr lang="en-US" dirty="0"/>
              <a:t>a Survey to Determine Student Perceptions of Readiness at the Beginning of an Educational Leadership </a:t>
            </a:r>
            <a:r>
              <a:rPr lang="en-US" dirty="0" smtClean="0"/>
              <a:t>Program</a:t>
            </a:r>
            <a:endParaRPr lang="en-US" dirty="0"/>
          </a:p>
        </p:txBody>
      </p:sp>
      <p:sp>
        <p:nvSpPr>
          <p:cNvPr id="3" name="Subtitle 2"/>
          <p:cNvSpPr>
            <a:spLocks noGrp="1"/>
          </p:cNvSpPr>
          <p:nvPr>
            <p:ph type="subTitle" idx="1"/>
          </p:nvPr>
        </p:nvSpPr>
        <p:spPr>
          <a:xfrm>
            <a:off x="1371600" y="4028850"/>
            <a:ext cx="6400800" cy="1473200"/>
          </a:xfrm>
        </p:spPr>
        <p:txBody>
          <a:bodyPr>
            <a:normAutofit/>
          </a:bodyPr>
          <a:lstStyle/>
          <a:p>
            <a:r>
              <a:rPr lang="en-US" dirty="0" smtClean="0"/>
              <a:t>Michael Kelly, Ed</a:t>
            </a:r>
            <a:r>
              <a:rPr lang="en-US" dirty="0" smtClean="0"/>
              <a:t>. D</a:t>
            </a:r>
            <a:r>
              <a:rPr lang="en-US" dirty="0" smtClean="0"/>
              <a:t>.</a:t>
            </a:r>
            <a:endParaRPr lang="en-US" dirty="0"/>
          </a:p>
          <a:p>
            <a:r>
              <a:rPr lang="en-US" dirty="0" smtClean="0"/>
              <a:t>John </a:t>
            </a:r>
            <a:r>
              <a:rPr lang="en-US" dirty="0" err="1" smtClean="0"/>
              <a:t>Gratto</a:t>
            </a:r>
            <a:r>
              <a:rPr lang="en-US" dirty="0" smtClean="0"/>
              <a:t>, Ed</a:t>
            </a:r>
            <a:r>
              <a:rPr lang="en-US" dirty="0" smtClean="0"/>
              <a:t>. D</a:t>
            </a:r>
            <a:r>
              <a:rPr lang="en-US" dirty="0" smtClean="0"/>
              <a:t>.</a:t>
            </a:r>
            <a:endParaRPr lang="en-US" dirty="0"/>
          </a:p>
          <a:p>
            <a:r>
              <a:rPr lang="en-US" dirty="0" smtClean="0"/>
              <a:t>Virginia Tech</a:t>
            </a:r>
            <a:endParaRPr lang="en-US" dirty="0"/>
          </a:p>
        </p:txBody>
      </p:sp>
    </p:spTree>
    <p:extLst>
      <p:ext uri="{BB962C8B-B14F-4D97-AF65-F5344CB8AC3E}">
        <p14:creationId xmlns:p14="http://schemas.microsoft.com/office/powerpoint/2010/main" val="7466871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408333" cy="3450696"/>
          </a:xfrm>
        </p:spPr>
        <p:txBody>
          <a:bodyPr>
            <a:normAutofit/>
          </a:bodyPr>
          <a:lstStyle/>
          <a:p>
            <a:r>
              <a:rPr lang="en-US" b="1" dirty="0"/>
              <a:t>Knowledge of leadership and change </a:t>
            </a:r>
            <a:r>
              <a:rPr lang="en-US" b="1" dirty="0" smtClean="0"/>
              <a:t>functions</a:t>
            </a:r>
          </a:p>
          <a:p>
            <a:pPr lvl="1"/>
            <a:r>
              <a:rPr lang="en-US" sz="2000" dirty="0"/>
              <a:t>The various methods of communication our school uses to communicate with the various constituent groups.</a:t>
            </a:r>
          </a:p>
          <a:p>
            <a:pPr lvl="1"/>
            <a:r>
              <a:rPr lang="en-US" sz="2000" dirty="0"/>
              <a:t>The various ways my school collaborates with community agencies.</a:t>
            </a:r>
          </a:p>
          <a:p>
            <a:pPr lvl="1"/>
            <a:r>
              <a:rPr lang="en-US" sz="2000" dirty="0"/>
              <a:t>How to develop and implement a school improvement plan that meets the needs of a school.</a:t>
            </a:r>
          </a:p>
          <a:p>
            <a:pPr lvl="1"/>
            <a:r>
              <a:rPr lang="en-US" sz="2000" dirty="0"/>
              <a:t>How to effectively disaggregate SOL scores to identify areas of need for a school.</a:t>
            </a:r>
          </a:p>
          <a:p>
            <a:pPr lvl="1"/>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Survey Questions</a:t>
            </a:r>
            <a:endParaRPr lang="en-US" dirty="0"/>
          </a:p>
        </p:txBody>
      </p:sp>
    </p:spTree>
    <p:extLst>
      <p:ext uri="{BB962C8B-B14F-4D97-AF65-F5344CB8AC3E}">
        <p14:creationId xmlns:p14="http://schemas.microsoft.com/office/powerpoint/2010/main" val="930320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408333" cy="3450696"/>
          </a:xfrm>
        </p:spPr>
        <p:txBody>
          <a:bodyPr/>
          <a:lstStyle/>
          <a:p>
            <a:r>
              <a:rPr lang="en-US" b="1" dirty="0"/>
              <a:t>Knowledge of leadership and change functions</a:t>
            </a:r>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990334346"/>
              </p:ext>
            </p:extLst>
          </p:nvPr>
        </p:nvGraphicFramePr>
        <p:xfrm>
          <a:off x="1307811" y="311276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70840">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dirty="0">
                          <a:solidFill>
                            <a:srgbClr val="000000"/>
                          </a:solidFill>
                          <a:effectLst/>
                          <a:latin typeface="Arial"/>
                          <a:ea typeface="ＭＳ 明朝"/>
                          <a:cs typeface="Arial"/>
                        </a:rPr>
                        <a:t>Total</a:t>
                      </a:r>
                      <a:endParaRPr lang="en-US" sz="1400" dirty="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68802951"/>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.632</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6805972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curriculum and instructional supervision</a:t>
            </a:r>
          </a:p>
          <a:p>
            <a:pPr lvl="1"/>
            <a:r>
              <a:rPr lang="en-US" sz="2000" dirty="0"/>
              <a:t>The process used by the school system to develop curriculum, pacing charts, and scope and sequence guides.</a:t>
            </a:r>
          </a:p>
          <a:p>
            <a:pPr lvl="1"/>
            <a:r>
              <a:rPr lang="en-US" sz="2000" dirty="0"/>
              <a:t>The process used by the school system to adopt textbooks and other instructional materials.</a:t>
            </a:r>
          </a:p>
          <a:p>
            <a:pPr lvl="1"/>
            <a:r>
              <a:rPr lang="en-US" sz="2000" dirty="0"/>
              <a:t>The instructional technology needs of the faculty and district or school staff.</a:t>
            </a:r>
          </a:p>
          <a:p>
            <a:pPr lvl="1"/>
            <a:r>
              <a:rPr lang="en-US" sz="2000" dirty="0"/>
              <a:t>The process of how to develop a master schedule in a school.</a:t>
            </a:r>
          </a:p>
          <a:p>
            <a:pPr lvl="1"/>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a:t>Survey Questions</a:t>
            </a:r>
          </a:p>
        </p:txBody>
      </p:sp>
    </p:spTree>
    <p:extLst>
      <p:ext uri="{BB962C8B-B14F-4D97-AF65-F5344CB8AC3E}">
        <p14:creationId xmlns:p14="http://schemas.microsoft.com/office/powerpoint/2010/main" val="54243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694311" cy="3450696"/>
          </a:xfrm>
        </p:spPr>
        <p:txBody>
          <a:bodyPr/>
          <a:lstStyle/>
          <a:p>
            <a:r>
              <a:rPr lang="en-US" b="1" dirty="0"/>
              <a:t>Knowledge of </a:t>
            </a:r>
            <a:r>
              <a:rPr lang="en-US" b="1" dirty="0" smtClean="0"/>
              <a:t>curriculum and instructional supervision</a:t>
            </a:r>
            <a:endParaRPr lang="en-US" b="1"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99276105"/>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629492504"/>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.872</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1988578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student services </a:t>
            </a:r>
          </a:p>
          <a:p>
            <a:pPr lvl="1"/>
            <a:r>
              <a:rPr lang="en-US" sz="2000" dirty="0"/>
              <a:t>The process my school system uses for identifying and providing services for students with disabilities.</a:t>
            </a:r>
          </a:p>
          <a:p>
            <a:pPr lvl="1"/>
            <a:r>
              <a:rPr lang="en-US" sz="2000" dirty="0"/>
              <a:t>The policies and procedures required for meeting the needs of students identified under the Section 504 of the Vocational Rehabilitation Act of 1973.</a:t>
            </a:r>
          </a:p>
          <a:p>
            <a:pPr lvl="1"/>
            <a:r>
              <a:rPr lang="en-US" sz="2000" dirty="0"/>
              <a:t>The process my school uses to identify students considered at-risk.</a:t>
            </a:r>
          </a:p>
          <a:p>
            <a:pPr lvl="1"/>
            <a:r>
              <a:rPr lang="en-US" sz="2000" dirty="0"/>
              <a:t>The process an administrator must follow when handling student discipline situations.</a:t>
            </a:r>
          </a:p>
          <a:p>
            <a:pPr lvl="1"/>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a:t>Survey Questions</a:t>
            </a:r>
          </a:p>
        </p:txBody>
      </p:sp>
    </p:spTree>
    <p:extLst>
      <p:ext uri="{BB962C8B-B14F-4D97-AF65-F5344CB8AC3E}">
        <p14:creationId xmlns:p14="http://schemas.microsoft.com/office/powerpoint/2010/main" val="2263676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student services</a:t>
            </a:r>
            <a:endParaRPr lang="en-US" b="1"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2694776"/>
              </p:ext>
            </p:extLst>
          </p:nvPr>
        </p:nvGraphicFramePr>
        <p:xfrm>
          <a:off x="1307811" y="311276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70840">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068140623"/>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.804</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9151153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school system operations</a:t>
            </a:r>
          </a:p>
          <a:p>
            <a:pPr lvl="1"/>
            <a:r>
              <a:rPr lang="en-US" sz="2000" dirty="0"/>
              <a:t>My school system's accounting procedures, the monthly financial statements, and the annual financial audit.</a:t>
            </a:r>
          </a:p>
          <a:p>
            <a:pPr lvl="1"/>
            <a:r>
              <a:rPr lang="en-US" sz="2000" dirty="0"/>
              <a:t>The budget process and timeline used by the central office each year to develop the school system budget.</a:t>
            </a:r>
          </a:p>
          <a:p>
            <a:pPr lvl="1"/>
            <a:r>
              <a:rPr lang="en-US" sz="2000" dirty="0"/>
              <a:t>The budget process and timeline used by my principal each year to develop the school budget.</a:t>
            </a:r>
          </a:p>
          <a:p>
            <a:pPr lvl="1"/>
            <a:r>
              <a:rPr lang="en-US" sz="2000" dirty="0"/>
              <a:t>The requirements for conducting emergency drills in our school system.</a:t>
            </a:r>
          </a:p>
          <a:p>
            <a:pPr lvl="1"/>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a:t>Survey Questions</a:t>
            </a:r>
          </a:p>
        </p:txBody>
      </p:sp>
    </p:spTree>
    <p:extLst>
      <p:ext uri="{BB962C8B-B14F-4D97-AF65-F5344CB8AC3E}">
        <p14:creationId xmlns:p14="http://schemas.microsoft.com/office/powerpoint/2010/main" val="13816218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school system operations</a:t>
            </a:r>
            <a:endParaRPr lang="en-US" b="1"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431526899"/>
              </p:ext>
            </p:extLst>
          </p:nvPr>
        </p:nvGraphicFramePr>
        <p:xfrm>
          <a:off x="1307811" y="3112766"/>
          <a:ext cx="6096000" cy="148336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70840">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70840">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438294320"/>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.850</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10802554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school board policies</a:t>
            </a:r>
          </a:p>
          <a:p>
            <a:pPr lvl="1"/>
            <a:r>
              <a:rPr lang="en-US" sz="2000" dirty="0"/>
              <a:t>The process used to develop a school board policy.</a:t>
            </a:r>
          </a:p>
          <a:p>
            <a:pPr lvl="1"/>
            <a:r>
              <a:rPr lang="en-US" sz="2000" dirty="0"/>
              <a:t>The school board’s policy and regulations regarding professional ethics and diversity.</a:t>
            </a:r>
          </a:p>
          <a:p>
            <a:pPr lvl="1"/>
            <a:r>
              <a:rPr lang="en-US" sz="2000" dirty="0"/>
              <a:t>The crisis intervention plan for my school.</a:t>
            </a:r>
          </a:p>
          <a:p>
            <a:pPr lvl="1"/>
            <a:r>
              <a:rPr lang="en-US" sz="2000" dirty="0"/>
              <a:t>The school system's policy for "bring your own device" (BYOD) related to students.</a:t>
            </a:r>
          </a:p>
          <a:p>
            <a:pPr lvl="1"/>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a:t>Survey Questions</a:t>
            </a:r>
          </a:p>
        </p:txBody>
      </p:sp>
    </p:spTree>
    <p:extLst>
      <p:ext uri="{BB962C8B-B14F-4D97-AF65-F5344CB8AC3E}">
        <p14:creationId xmlns:p14="http://schemas.microsoft.com/office/powerpoint/2010/main" val="4198575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school board policies</a:t>
            </a:r>
            <a:endParaRPr lang="en-US" b="1"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670026056"/>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05853278"/>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.896</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11056118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Reason for the study</a:t>
            </a:r>
          </a:p>
          <a:p>
            <a:r>
              <a:rPr lang="en-US" dirty="0" smtClean="0"/>
              <a:t>Program information</a:t>
            </a:r>
          </a:p>
          <a:p>
            <a:r>
              <a:rPr lang="en-US" dirty="0" smtClean="0"/>
              <a:t>Council for the Accreditation of Educator Programs (CAEP)</a:t>
            </a:r>
          </a:p>
          <a:p>
            <a:endParaRPr lang="en-US" dirty="0"/>
          </a:p>
        </p:txBody>
      </p:sp>
      <p:sp>
        <p:nvSpPr>
          <p:cNvPr id="3" name="Title 2"/>
          <p:cNvSpPr>
            <a:spLocks noGrp="1"/>
          </p:cNvSpPr>
          <p:nvPr>
            <p:ph type="title"/>
          </p:nvPr>
        </p:nvSpPr>
        <p:spPr/>
        <p:txBody>
          <a:bodyPr/>
          <a:lstStyle/>
          <a:p>
            <a:r>
              <a:rPr lang="en-US" dirty="0" smtClean="0"/>
              <a:t>Introduction</a:t>
            </a:r>
            <a:endParaRPr lang="en-US" dirty="0"/>
          </a:p>
        </p:txBody>
      </p:sp>
    </p:spTree>
    <p:extLst>
      <p:ext uri="{BB962C8B-B14F-4D97-AF65-F5344CB8AC3E}">
        <p14:creationId xmlns:p14="http://schemas.microsoft.com/office/powerpoint/2010/main" val="3692886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814733" cy="3450696"/>
          </a:xfrm>
        </p:spPr>
        <p:txBody>
          <a:bodyPr>
            <a:normAutofit/>
          </a:bodyPr>
          <a:lstStyle/>
          <a:p>
            <a:r>
              <a:rPr lang="en-US" b="1" dirty="0"/>
              <a:t>Knowledge of </a:t>
            </a:r>
            <a:r>
              <a:rPr lang="en-US" b="1" dirty="0" smtClean="0"/>
              <a:t>human resource functions</a:t>
            </a:r>
          </a:p>
          <a:p>
            <a:pPr lvl="1"/>
            <a:r>
              <a:rPr lang="en-US" sz="2000" dirty="0"/>
              <a:t>How to implement a professional development plan in a school.</a:t>
            </a:r>
          </a:p>
          <a:p>
            <a:pPr lvl="1"/>
            <a:r>
              <a:rPr lang="en-US" sz="2000" dirty="0"/>
              <a:t>The process administrators must go through to conduct teacher observations in my school system.</a:t>
            </a:r>
          </a:p>
          <a:p>
            <a:pPr lvl="1"/>
            <a:r>
              <a:rPr lang="en-US" sz="2000" dirty="0"/>
              <a:t>The process a principal must undergo to place a staff member on a plan of action for improvement.</a:t>
            </a:r>
          </a:p>
          <a:p>
            <a:pPr lvl="1"/>
            <a:r>
              <a:rPr lang="en-US" sz="2000" dirty="0"/>
              <a:t>The process an administrator must follow to screen, interview and hire new faculty and staff members.</a:t>
            </a:r>
          </a:p>
          <a:p>
            <a:pPr lvl="1"/>
            <a:endParaRPr lang="en-US"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a:t>Survey Questions</a:t>
            </a:r>
          </a:p>
        </p:txBody>
      </p:sp>
    </p:spTree>
    <p:extLst>
      <p:ext uri="{BB962C8B-B14F-4D97-AF65-F5344CB8AC3E}">
        <p14:creationId xmlns:p14="http://schemas.microsoft.com/office/powerpoint/2010/main" val="31179894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408333" cy="3450696"/>
          </a:xfrm>
        </p:spPr>
        <p:txBody>
          <a:bodyPr/>
          <a:lstStyle/>
          <a:p>
            <a:r>
              <a:rPr lang="en-US" b="1" dirty="0"/>
              <a:t>Knowledge of </a:t>
            </a:r>
            <a:r>
              <a:rPr lang="en-US" b="1" dirty="0" smtClean="0"/>
              <a:t>human resource functions</a:t>
            </a:r>
            <a:endParaRPr lang="en-US" b="1" dirty="0"/>
          </a:p>
          <a:p>
            <a:pPr marL="0" indent="0">
              <a:buNone/>
            </a:pPr>
            <a:endParaRPr lang="en-US" dirty="0" smtClean="0"/>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46807831"/>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201798499"/>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.627</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a:solidFill>
                            <a:srgbClr val="000000"/>
                          </a:solidFill>
                          <a:effectLst/>
                          <a:latin typeface="Arial"/>
                          <a:ea typeface="ＭＳ 明朝"/>
                          <a:cs typeface="Arial"/>
                        </a:rPr>
                        <a:t>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38093718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432287"/>
            <a:ext cx="7694311" cy="3450696"/>
          </a:xfrm>
        </p:spPr>
        <p:txBody>
          <a:bodyPr/>
          <a:lstStyle/>
          <a:p>
            <a:r>
              <a:rPr lang="en-US" b="1" dirty="0" smtClean="0"/>
              <a:t>Reliability of complete survey instrument</a:t>
            </a:r>
          </a:p>
          <a:p>
            <a:pPr marL="0" indent="0">
              <a:buNone/>
            </a:pPr>
            <a:endParaRPr lang="en-US" dirty="0"/>
          </a:p>
        </p:txBody>
      </p:sp>
      <p:sp>
        <p:nvSpPr>
          <p:cNvPr id="3" name="Title 2"/>
          <p:cNvSpPr>
            <a:spLocks noGrp="1"/>
          </p:cNvSpPr>
          <p:nvPr>
            <p:ph type="title"/>
          </p:nvPr>
        </p:nvSpPr>
        <p:spPr/>
        <p:txBody>
          <a:bodyPr/>
          <a:lstStyle/>
          <a:p>
            <a:r>
              <a:rPr lang="en-US" dirty="0" smtClean="0"/>
              <a:t>Findings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37433835"/>
              </p:ext>
            </p:extLst>
          </p:nvPr>
        </p:nvGraphicFramePr>
        <p:xfrm>
          <a:off x="1307811" y="3112766"/>
          <a:ext cx="6096000" cy="1440096"/>
        </p:xfrm>
        <a:graphic>
          <a:graphicData uri="http://schemas.openxmlformats.org/drawingml/2006/table">
            <a:tbl>
              <a:tblPr firstRow="1" bandRow="1">
                <a:tableStyleId>{5C22544A-7EE6-4342-B048-85BDC9FD1C3A}</a:tableStyleId>
              </a:tblPr>
              <a:tblGrid>
                <a:gridCol w="1524000"/>
                <a:gridCol w="1524000"/>
                <a:gridCol w="1524000"/>
                <a:gridCol w="1524000"/>
              </a:tblGrid>
              <a:tr h="408375">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effectLst/>
                          <a:latin typeface="Times New Roman"/>
                          <a:ea typeface="ＭＳ 明朝"/>
                          <a:cs typeface="Times New Roman"/>
                        </a:rPr>
                        <a:t>Case Processing Summary </a:t>
                      </a:r>
                      <a:r>
                        <a:rPr lang="en-US" sz="1600" dirty="0">
                          <a:solidFill>
                            <a:schemeClr val="tx1"/>
                          </a:solidFill>
                          <a:effectLst/>
                          <a:latin typeface="Times New Roman"/>
                          <a:ea typeface="ＭＳ 明朝"/>
                          <a:cs typeface="Times New Roman"/>
                        </a:rPr>
                        <a:t> </a:t>
                      </a:r>
                      <a:endParaRPr lang="en-US" sz="1600" dirty="0">
                        <a:solidFill>
                          <a:schemeClr val="tx1"/>
                        </a:solidFill>
                        <a:effectLst/>
                        <a:latin typeface="Cambria"/>
                        <a:ea typeface="ＭＳ 明朝"/>
                        <a:cs typeface="Times New Roman"/>
                      </a:endParaRPr>
                    </a:p>
                  </a:txBody>
                  <a:tcPr marL="0" marR="0" marT="0" marB="0" anchor="ctr"/>
                </a:tc>
                <a:tc hMerge="1">
                  <a:txBody>
                    <a:bodyPr/>
                    <a:lstStyle/>
                    <a:p>
                      <a:endParaRPr lang="en-US"/>
                    </a:p>
                  </a:txBody>
                  <a:tcP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a:t>
                      </a:r>
                      <a:endParaRPr lang="en-US" sz="1400">
                        <a:effectLst/>
                        <a:latin typeface="Cambria"/>
                        <a:ea typeface="ＭＳ 明朝"/>
                        <a:cs typeface="Times New Roman"/>
                      </a:endParaRPr>
                    </a:p>
                  </a:txBody>
                  <a:tcPr marL="0" marR="0" marT="0" marB="0" anchor="b"/>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a:t>
                      </a:r>
                      <a:endParaRPr lang="en-US" sz="1400">
                        <a:effectLst/>
                        <a:latin typeface="Cambria"/>
                        <a:ea typeface="ＭＳ 明朝"/>
                        <a:cs typeface="Times New Roman"/>
                      </a:endParaRPr>
                    </a:p>
                  </a:txBody>
                  <a:tcPr marL="0" marR="0" marT="0" marB="0" anchor="b"/>
                </a:tc>
              </a:tr>
              <a:tr h="343907">
                <a:tc rowSpan="3">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Cases</a:t>
                      </a:r>
                      <a:endParaRPr lang="en-US" sz="1400">
                        <a:effectLst/>
                        <a:latin typeface="Cambria"/>
                        <a:ea typeface="ＭＳ 明朝"/>
                        <a:cs typeface="Times New Roman"/>
                      </a:endParaRPr>
                    </a:p>
                  </a:txBody>
                  <a:tcPr marL="0" marR="0" marT="0" marB="0"/>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Valid</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48</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94.1</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Excluded</a:t>
                      </a:r>
                      <a:r>
                        <a:rPr lang="en-US" sz="1400" baseline="30000">
                          <a:solidFill>
                            <a:srgbClr val="000000"/>
                          </a:solidFill>
                          <a:effectLst/>
                          <a:latin typeface="Arial"/>
                          <a:ea typeface="ＭＳ 明朝"/>
                          <a:cs typeface="Arial"/>
                        </a:rPr>
                        <a:t>a</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3</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5.9</a:t>
                      </a:r>
                      <a:endParaRPr lang="en-US" sz="1400">
                        <a:effectLst/>
                        <a:latin typeface="Cambria"/>
                        <a:ea typeface="ＭＳ 明朝"/>
                        <a:cs typeface="Times New Roman"/>
                      </a:endParaRPr>
                    </a:p>
                  </a:txBody>
                  <a:tcPr marL="0" marR="0" marT="0" marB="0"/>
                </a:tc>
              </a:tr>
              <a:tr h="343907">
                <a:tc vMerge="1">
                  <a:txBody>
                    <a:bodyPr/>
                    <a:lstStyle/>
                    <a:p>
                      <a:endParaRPr lang="en-US"/>
                    </a:p>
                  </a:txBody>
                  <a:tcPr/>
                </a:tc>
                <a:tc>
                  <a:txBody>
                    <a:bodyPr/>
                    <a:lstStyle/>
                    <a:p>
                      <a:pPr marL="38100" marR="38100">
                        <a:lnSpc>
                          <a:spcPts val="1600"/>
                        </a:lnSpc>
                        <a:spcBef>
                          <a:spcPts val="0"/>
                        </a:spcBef>
                        <a:spcAft>
                          <a:spcPts val="0"/>
                        </a:spcAft>
                      </a:pPr>
                      <a:r>
                        <a:rPr lang="en-US" sz="1400">
                          <a:solidFill>
                            <a:srgbClr val="000000"/>
                          </a:solidFill>
                          <a:effectLst/>
                          <a:latin typeface="Arial"/>
                          <a:ea typeface="ＭＳ 明朝"/>
                          <a:cs typeface="Arial"/>
                        </a:rPr>
                        <a:t>Total</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a:solidFill>
                            <a:srgbClr val="000000"/>
                          </a:solidFill>
                          <a:effectLst/>
                          <a:latin typeface="Arial"/>
                          <a:ea typeface="ＭＳ 明朝"/>
                          <a:cs typeface="Arial"/>
                        </a:rPr>
                        <a:t>51</a:t>
                      </a:r>
                      <a:endParaRPr lang="en-US" sz="1400">
                        <a:effectLst/>
                        <a:latin typeface="Cambria"/>
                        <a:ea typeface="ＭＳ 明朝"/>
                        <a:cs typeface="Times New Roman"/>
                      </a:endParaRPr>
                    </a:p>
                  </a:txBody>
                  <a:tcPr marL="0" marR="0" marT="0" marB="0"/>
                </a:tc>
                <a:tc>
                  <a:txBody>
                    <a:bodyPr/>
                    <a:lstStyle/>
                    <a:p>
                      <a:pPr marL="38100" marR="38100" algn="r">
                        <a:lnSpc>
                          <a:spcPts val="1600"/>
                        </a:lnSpc>
                        <a:spcBef>
                          <a:spcPts val="0"/>
                        </a:spcBef>
                        <a:spcAft>
                          <a:spcPts val="0"/>
                        </a:spcAft>
                      </a:pPr>
                      <a:r>
                        <a:rPr lang="en-US" sz="1400" dirty="0">
                          <a:solidFill>
                            <a:srgbClr val="000000"/>
                          </a:solidFill>
                          <a:effectLst/>
                          <a:latin typeface="Arial"/>
                          <a:ea typeface="ＭＳ 明朝"/>
                          <a:cs typeface="Arial"/>
                        </a:rPr>
                        <a:t>100.0</a:t>
                      </a:r>
                      <a:endParaRPr lang="en-US" sz="1400" dirty="0">
                        <a:effectLst/>
                        <a:latin typeface="Cambria"/>
                        <a:ea typeface="ＭＳ 明朝"/>
                        <a:cs typeface="Times New Roman"/>
                      </a:endParaRPr>
                    </a:p>
                  </a:txBody>
                  <a:tcPr marL="0" marR="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940786313"/>
              </p:ext>
            </p:extLst>
          </p:nvPr>
        </p:nvGraphicFramePr>
        <p:xfrm>
          <a:off x="2577908" y="4726597"/>
          <a:ext cx="4002258" cy="1156386"/>
        </p:xfrm>
        <a:graphic>
          <a:graphicData uri="http://schemas.openxmlformats.org/drawingml/2006/table">
            <a:tbl>
              <a:tblPr firstRow="1" bandRow="1">
                <a:tableStyleId>{5C22544A-7EE6-4342-B048-85BDC9FD1C3A}</a:tableStyleId>
              </a:tblPr>
              <a:tblGrid>
                <a:gridCol w="2001129"/>
                <a:gridCol w="2001129"/>
              </a:tblGrid>
              <a:tr h="578193">
                <a:tc>
                  <a:txBody>
                    <a:bodyPr/>
                    <a:lstStyle/>
                    <a:p>
                      <a:pPr marL="38100" marR="38100" algn="ctr">
                        <a:lnSpc>
                          <a:spcPts val="1600"/>
                        </a:lnSpc>
                        <a:spcBef>
                          <a:spcPts val="0"/>
                        </a:spcBef>
                        <a:spcAft>
                          <a:spcPts val="0"/>
                        </a:spcAft>
                      </a:pPr>
                      <a:r>
                        <a:rPr lang="en-US" sz="1400" dirty="0" err="1">
                          <a:solidFill>
                            <a:srgbClr val="000000"/>
                          </a:solidFill>
                          <a:effectLst/>
                          <a:latin typeface="Arial"/>
                          <a:ea typeface="ＭＳ 明朝"/>
                          <a:cs typeface="Arial"/>
                        </a:rPr>
                        <a:t>Cronbach's</a:t>
                      </a:r>
                      <a:r>
                        <a:rPr lang="en-US" sz="1400" dirty="0">
                          <a:solidFill>
                            <a:srgbClr val="000000"/>
                          </a:solidFill>
                          <a:effectLst/>
                          <a:latin typeface="Arial"/>
                          <a:ea typeface="ＭＳ 明朝"/>
                          <a:cs typeface="Arial"/>
                        </a:rPr>
                        <a:t> Alpha</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a:solidFill>
                            <a:srgbClr val="000000"/>
                          </a:solidFill>
                          <a:effectLst/>
                          <a:latin typeface="Arial"/>
                          <a:ea typeface="ＭＳ 明朝"/>
                          <a:cs typeface="Arial"/>
                        </a:rPr>
                        <a:t>N of Items</a:t>
                      </a:r>
                      <a:endParaRPr lang="en-US" sz="1400">
                        <a:effectLst/>
                        <a:latin typeface="Cambria"/>
                        <a:ea typeface="ＭＳ 明朝"/>
                        <a:cs typeface="Times New Roman"/>
                      </a:endParaRPr>
                    </a:p>
                  </a:txBody>
                  <a:tcPr marL="0" marR="0" marT="0" marB="0" anchor="ctr"/>
                </a:tc>
              </a:tr>
              <a:tr h="578193">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.927</a:t>
                      </a:r>
                      <a:endParaRPr lang="en-US" sz="1400" dirty="0">
                        <a:effectLst/>
                        <a:latin typeface="Cambria"/>
                        <a:ea typeface="ＭＳ 明朝"/>
                        <a:cs typeface="Times New Roman"/>
                      </a:endParaRPr>
                    </a:p>
                  </a:txBody>
                  <a:tcPr marL="0" marR="0" marT="0" marB="0" anchor="ctr"/>
                </a:tc>
                <a:tc>
                  <a:txBody>
                    <a:bodyPr/>
                    <a:lstStyle/>
                    <a:p>
                      <a:pPr marL="38100" marR="38100" algn="ctr">
                        <a:lnSpc>
                          <a:spcPts val="1600"/>
                        </a:lnSpc>
                        <a:spcBef>
                          <a:spcPts val="0"/>
                        </a:spcBef>
                        <a:spcAft>
                          <a:spcPts val="0"/>
                        </a:spcAft>
                      </a:pPr>
                      <a:r>
                        <a:rPr lang="en-US" sz="1400" dirty="0" smtClean="0">
                          <a:solidFill>
                            <a:srgbClr val="000000"/>
                          </a:solidFill>
                          <a:effectLst/>
                          <a:latin typeface="Arial"/>
                          <a:ea typeface="ＭＳ 明朝"/>
                          <a:cs typeface="Arial"/>
                        </a:rPr>
                        <a:t>24</a:t>
                      </a:r>
                      <a:endParaRPr lang="en-US" sz="1400" dirty="0">
                        <a:effectLst/>
                        <a:latin typeface="Cambria"/>
                        <a:ea typeface="ＭＳ 明朝"/>
                        <a:cs typeface="Times New Roman"/>
                      </a:endParaRPr>
                    </a:p>
                  </a:txBody>
                  <a:tcPr marL="0" marR="0" marT="0" marB="0" anchor="ctr"/>
                </a:tc>
              </a:tr>
            </a:tbl>
          </a:graphicData>
        </a:graphic>
      </p:graphicFrame>
    </p:spTree>
    <p:extLst>
      <p:ext uri="{BB962C8B-B14F-4D97-AF65-F5344CB8AC3E}">
        <p14:creationId xmlns:p14="http://schemas.microsoft.com/office/powerpoint/2010/main" val="329432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Conclusions</a:t>
            </a:r>
          </a:p>
          <a:p>
            <a:pPr lvl="1"/>
            <a:r>
              <a:rPr lang="en-US" dirty="0" smtClean="0"/>
              <a:t>Validity</a:t>
            </a:r>
          </a:p>
          <a:p>
            <a:pPr lvl="1"/>
            <a:r>
              <a:rPr lang="en-US" dirty="0" smtClean="0"/>
              <a:t>Reliability</a:t>
            </a:r>
          </a:p>
          <a:p>
            <a:r>
              <a:rPr lang="en-US" b="1" dirty="0" smtClean="0"/>
              <a:t>Future Study</a:t>
            </a:r>
          </a:p>
          <a:p>
            <a:pPr lvl="1"/>
            <a:r>
              <a:rPr lang="en-US" dirty="0" smtClean="0"/>
              <a:t>Low </a:t>
            </a:r>
            <a:r>
              <a:rPr lang="en-US" i="1" dirty="0" smtClean="0"/>
              <a:t>n </a:t>
            </a:r>
            <a:r>
              <a:rPr lang="en-US" dirty="0" smtClean="0"/>
              <a:t>value</a:t>
            </a:r>
          </a:p>
          <a:p>
            <a:pPr lvl="1"/>
            <a:r>
              <a:rPr lang="en-US" dirty="0" smtClean="0"/>
              <a:t>Qualitative study of faculty implementation</a:t>
            </a:r>
          </a:p>
          <a:p>
            <a:pPr lvl="1"/>
            <a:r>
              <a:rPr lang="en-US" dirty="0" smtClean="0"/>
              <a:t>Study upon program completion</a:t>
            </a:r>
            <a:endParaRPr lang="en-US" dirty="0"/>
          </a:p>
        </p:txBody>
      </p:sp>
      <p:sp>
        <p:nvSpPr>
          <p:cNvPr id="3" name="Title 2"/>
          <p:cNvSpPr>
            <a:spLocks noGrp="1"/>
          </p:cNvSpPr>
          <p:nvPr>
            <p:ph type="title"/>
          </p:nvPr>
        </p:nvSpPr>
        <p:spPr/>
        <p:txBody>
          <a:bodyPr/>
          <a:lstStyle/>
          <a:p>
            <a:r>
              <a:rPr lang="en-US" dirty="0" smtClean="0"/>
              <a:t>Conclusions and Future Study</a:t>
            </a:r>
            <a:endParaRPr lang="en-US" dirty="0"/>
          </a:p>
        </p:txBody>
      </p:sp>
    </p:spTree>
    <p:extLst>
      <p:ext uri="{BB962C8B-B14F-4D97-AF65-F5344CB8AC3E}">
        <p14:creationId xmlns:p14="http://schemas.microsoft.com/office/powerpoint/2010/main" val="24703185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46100"/>
            <a:ext cx="7772400" cy="1780108"/>
          </a:xfrm>
        </p:spPr>
        <p:txBody>
          <a:bodyPr>
            <a:normAutofit/>
          </a:bodyPr>
          <a:lstStyle/>
          <a:p>
            <a:r>
              <a:rPr lang="en-US" sz="5400" dirty="0" smtClean="0"/>
              <a:t>Questions and Close</a:t>
            </a:r>
            <a:endParaRPr lang="en-US" sz="5400" dirty="0"/>
          </a:p>
        </p:txBody>
      </p:sp>
      <p:sp>
        <p:nvSpPr>
          <p:cNvPr id="3" name="Subtitle 2"/>
          <p:cNvSpPr>
            <a:spLocks noGrp="1"/>
          </p:cNvSpPr>
          <p:nvPr>
            <p:ph type="subTitle" idx="1"/>
          </p:nvPr>
        </p:nvSpPr>
        <p:spPr>
          <a:xfrm>
            <a:off x="1371600" y="2565401"/>
            <a:ext cx="6400800" cy="1473200"/>
          </a:xfrm>
        </p:spPr>
        <p:txBody>
          <a:bodyPr>
            <a:noAutofit/>
          </a:bodyPr>
          <a:lstStyle/>
          <a:p>
            <a:r>
              <a:rPr lang="en-US" sz="2800" dirty="0"/>
              <a:t>Michael Kelly, Ed</a:t>
            </a:r>
            <a:r>
              <a:rPr lang="en-US" sz="2800" dirty="0" smtClean="0"/>
              <a:t>. D.</a:t>
            </a:r>
          </a:p>
          <a:p>
            <a:r>
              <a:rPr lang="en-US" sz="2800" dirty="0" smtClean="0">
                <a:hlinkClick r:id="rId2"/>
              </a:rPr>
              <a:t>michk66@vt.edu</a:t>
            </a:r>
            <a:r>
              <a:rPr lang="en-US" sz="2800" dirty="0" smtClean="0"/>
              <a:t> </a:t>
            </a:r>
          </a:p>
          <a:p>
            <a:endParaRPr lang="en-US" sz="2800" dirty="0"/>
          </a:p>
          <a:p>
            <a:r>
              <a:rPr lang="en-US" sz="2800" dirty="0"/>
              <a:t>John </a:t>
            </a:r>
            <a:r>
              <a:rPr lang="en-US" sz="2800" dirty="0" err="1"/>
              <a:t>Gratto</a:t>
            </a:r>
            <a:r>
              <a:rPr lang="en-US" sz="2800" dirty="0"/>
              <a:t>, Ed</a:t>
            </a:r>
            <a:r>
              <a:rPr lang="en-US" sz="2800" dirty="0" smtClean="0"/>
              <a:t>. D</a:t>
            </a:r>
            <a:r>
              <a:rPr lang="en-US" sz="2800" dirty="0"/>
              <a:t>.</a:t>
            </a:r>
          </a:p>
          <a:p>
            <a:r>
              <a:rPr lang="en-US" sz="2800" dirty="0" smtClean="0">
                <a:hlinkClick r:id="rId3"/>
              </a:rPr>
              <a:t>john1112@vt.edu</a:t>
            </a:r>
            <a:r>
              <a:rPr lang="en-US" sz="2800" dirty="0" smtClean="0"/>
              <a:t> </a:t>
            </a:r>
            <a:endParaRPr lang="en-US" sz="2800" dirty="0"/>
          </a:p>
        </p:txBody>
      </p:sp>
    </p:spTree>
    <p:extLst>
      <p:ext uri="{BB962C8B-B14F-4D97-AF65-F5344CB8AC3E}">
        <p14:creationId xmlns:p14="http://schemas.microsoft.com/office/powerpoint/2010/main" val="29914857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566895"/>
            <a:ext cx="8229599" cy="3958422"/>
          </a:xfrm>
        </p:spPr>
        <p:txBody>
          <a:bodyPr>
            <a:normAutofit fontScale="70000" lnSpcReduction="20000"/>
          </a:bodyPr>
          <a:lstStyle/>
          <a:p>
            <a:pPr marL="0" indent="0">
              <a:buNone/>
            </a:pPr>
            <a:r>
              <a:rPr lang="en-US" sz="2900" dirty="0"/>
              <a:t>Three CAEP standards buttress the importance of this study. Pertinent CAEP “Advanced Program Components” are as follows:</a:t>
            </a:r>
          </a:p>
          <a:p>
            <a:endParaRPr lang="en-US" dirty="0"/>
          </a:p>
          <a:p>
            <a:pPr lvl="0"/>
            <a:r>
              <a:rPr lang="en-US" b="1" dirty="0"/>
              <a:t>Satisfaction of Completers 4.4:</a:t>
            </a:r>
            <a:r>
              <a:rPr lang="en-US" dirty="0"/>
              <a:t> The provider demonstrates, using measures that result in valid and reliable data, that advanced program completers perceive their preparation as relevant to the responsibilities they confront on the job, and that the preparation was effective.</a:t>
            </a:r>
          </a:p>
          <a:p>
            <a:pPr lvl="0"/>
            <a:r>
              <a:rPr lang="en-US" b="1" dirty="0"/>
              <a:t>Quality and Strategic Evaluation 5.1</a:t>
            </a:r>
            <a:r>
              <a:rPr lang="en-US" dirty="0"/>
              <a:t>: The provider’s quality assurance system is comprised of multiple measures that can monitor advanced program candidate progress, advanced completer achievements, and provider operational effectiveness. Evidence demonstrates that the provider satisfies all CAEP </a:t>
            </a:r>
            <a:r>
              <a:rPr lang="en-US" dirty="0" smtClean="0"/>
              <a:t>standards.</a:t>
            </a:r>
          </a:p>
          <a:p>
            <a:pPr lvl="0"/>
            <a:r>
              <a:rPr lang="en-US" b="1" dirty="0" smtClean="0"/>
              <a:t>Continuous </a:t>
            </a:r>
            <a:r>
              <a:rPr lang="en-US" b="1" dirty="0"/>
              <a:t>Improvement 5.3</a:t>
            </a:r>
            <a:r>
              <a:rPr lang="en-US" dirty="0"/>
              <a:t>: The provider regularly and systematically assesses performance against its goals and relevant standards, tracks results over time, tests innovations and the effects of selection criteria on subsequent progress and completion, and uses results to improve program elements and processes (CAEP, 2015).</a:t>
            </a:r>
          </a:p>
          <a:p>
            <a:endParaRPr lang="en-US" dirty="0" smtClean="0"/>
          </a:p>
        </p:txBody>
      </p:sp>
      <p:sp>
        <p:nvSpPr>
          <p:cNvPr id="3" name="Title 2"/>
          <p:cNvSpPr>
            <a:spLocks noGrp="1"/>
          </p:cNvSpPr>
          <p:nvPr>
            <p:ph type="title"/>
          </p:nvPr>
        </p:nvSpPr>
        <p:spPr/>
        <p:txBody>
          <a:bodyPr>
            <a:normAutofit fontScale="90000"/>
          </a:bodyPr>
          <a:lstStyle/>
          <a:p>
            <a:r>
              <a:rPr lang="en-US" dirty="0"/>
              <a:t>CAEP-Advancing Excellence in Educator Prep Programs </a:t>
            </a:r>
          </a:p>
        </p:txBody>
      </p:sp>
    </p:spTree>
    <p:extLst>
      <p:ext uri="{BB962C8B-B14F-4D97-AF65-F5344CB8AC3E}">
        <p14:creationId xmlns:p14="http://schemas.microsoft.com/office/powerpoint/2010/main" val="32846059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Current literature</a:t>
            </a:r>
          </a:p>
          <a:p>
            <a:pPr lvl="1"/>
            <a:r>
              <a:rPr lang="en-US" dirty="0" smtClean="0"/>
              <a:t>Orr </a:t>
            </a:r>
            <a:r>
              <a:rPr lang="en-US" dirty="0"/>
              <a:t>&amp; </a:t>
            </a:r>
            <a:r>
              <a:rPr lang="en-US" dirty="0" err="1"/>
              <a:t>Orphanos</a:t>
            </a:r>
            <a:r>
              <a:rPr lang="en-US" dirty="0"/>
              <a:t> (2011) </a:t>
            </a:r>
            <a:endParaRPr lang="en-US" dirty="0" smtClean="0"/>
          </a:p>
          <a:p>
            <a:pPr lvl="1"/>
            <a:r>
              <a:rPr lang="en-US" dirty="0"/>
              <a:t>Stanford Educational Leadership Institute </a:t>
            </a:r>
            <a:endParaRPr lang="en-US" dirty="0" smtClean="0"/>
          </a:p>
          <a:p>
            <a:pPr lvl="1"/>
            <a:r>
              <a:rPr lang="en-US" dirty="0"/>
              <a:t>Baker University </a:t>
            </a:r>
          </a:p>
        </p:txBody>
      </p:sp>
      <p:sp>
        <p:nvSpPr>
          <p:cNvPr id="3" name="Title 2"/>
          <p:cNvSpPr>
            <a:spLocks noGrp="1"/>
          </p:cNvSpPr>
          <p:nvPr>
            <p:ph type="title"/>
          </p:nvPr>
        </p:nvSpPr>
        <p:spPr/>
        <p:txBody>
          <a:bodyPr/>
          <a:lstStyle/>
          <a:p>
            <a:r>
              <a:rPr lang="en-US" dirty="0" smtClean="0"/>
              <a:t>Literature Review</a:t>
            </a:r>
            <a:endParaRPr lang="en-US" dirty="0"/>
          </a:p>
        </p:txBody>
      </p:sp>
    </p:spTree>
    <p:extLst>
      <p:ext uri="{BB962C8B-B14F-4D97-AF65-F5344CB8AC3E}">
        <p14:creationId xmlns:p14="http://schemas.microsoft.com/office/powerpoint/2010/main" val="11067488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Accreditation Agencies</a:t>
            </a:r>
          </a:p>
          <a:p>
            <a:pPr lvl="1"/>
            <a:r>
              <a:rPr lang="en-US" dirty="0"/>
              <a:t>CAEP</a:t>
            </a:r>
          </a:p>
          <a:p>
            <a:pPr lvl="1"/>
            <a:r>
              <a:rPr lang="en-US" dirty="0" smtClean="0"/>
              <a:t>UCEA</a:t>
            </a:r>
          </a:p>
          <a:p>
            <a:pPr lvl="1"/>
            <a:r>
              <a:rPr lang="en-US" dirty="0" smtClean="0"/>
              <a:t>ISLLC/ELCC</a:t>
            </a:r>
          </a:p>
          <a:p>
            <a:pPr lvl="1"/>
            <a:endParaRPr lang="en-US" dirty="0"/>
          </a:p>
          <a:p>
            <a:pPr lvl="1"/>
            <a:endParaRPr lang="en-US" dirty="0" smtClean="0"/>
          </a:p>
          <a:p>
            <a:pPr lvl="1"/>
            <a:endParaRPr lang="en-US" dirty="0"/>
          </a:p>
        </p:txBody>
      </p:sp>
      <p:sp>
        <p:nvSpPr>
          <p:cNvPr id="3" name="Title 2"/>
          <p:cNvSpPr>
            <a:spLocks noGrp="1"/>
          </p:cNvSpPr>
          <p:nvPr>
            <p:ph type="title"/>
          </p:nvPr>
        </p:nvSpPr>
        <p:spPr/>
        <p:txBody>
          <a:bodyPr/>
          <a:lstStyle/>
          <a:p>
            <a:r>
              <a:rPr lang="en-US" dirty="0" smtClean="0"/>
              <a:t>Literature Review</a:t>
            </a:r>
            <a:endParaRPr lang="en-US" dirty="0"/>
          </a:p>
        </p:txBody>
      </p:sp>
    </p:spTree>
    <p:extLst>
      <p:ext uri="{BB962C8B-B14F-4D97-AF65-F5344CB8AC3E}">
        <p14:creationId xmlns:p14="http://schemas.microsoft.com/office/powerpoint/2010/main" val="42356663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State Standards</a:t>
            </a:r>
          </a:p>
          <a:p>
            <a:pPr lvl="1"/>
            <a:r>
              <a:rPr lang="en-US" dirty="0" smtClean="0"/>
              <a:t>Florida</a:t>
            </a:r>
          </a:p>
          <a:p>
            <a:pPr lvl="1"/>
            <a:r>
              <a:rPr lang="en-US" dirty="0" smtClean="0"/>
              <a:t>California</a:t>
            </a:r>
          </a:p>
          <a:p>
            <a:pPr lvl="1"/>
            <a:r>
              <a:rPr lang="en-US" dirty="0"/>
              <a:t>Connecticut </a:t>
            </a:r>
          </a:p>
        </p:txBody>
      </p:sp>
      <p:sp>
        <p:nvSpPr>
          <p:cNvPr id="3" name="Title 2"/>
          <p:cNvSpPr>
            <a:spLocks noGrp="1"/>
          </p:cNvSpPr>
          <p:nvPr>
            <p:ph type="title"/>
          </p:nvPr>
        </p:nvSpPr>
        <p:spPr/>
        <p:txBody>
          <a:bodyPr/>
          <a:lstStyle/>
          <a:p>
            <a:r>
              <a:rPr lang="en-US" dirty="0" smtClean="0"/>
              <a:t>Literature Review</a:t>
            </a:r>
            <a:endParaRPr lang="en-US" dirty="0"/>
          </a:p>
        </p:txBody>
      </p:sp>
    </p:spTree>
    <p:extLst>
      <p:ext uri="{BB962C8B-B14F-4D97-AF65-F5344CB8AC3E}">
        <p14:creationId xmlns:p14="http://schemas.microsoft.com/office/powerpoint/2010/main" val="295440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Instrument</a:t>
            </a:r>
          </a:p>
          <a:p>
            <a:pPr lvl="1"/>
            <a:r>
              <a:rPr lang="en-US" dirty="0" smtClean="0"/>
              <a:t>Internship objectives</a:t>
            </a:r>
          </a:p>
          <a:p>
            <a:pPr lvl="1"/>
            <a:r>
              <a:rPr lang="en-US" dirty="0" err="1" smtClean="0"/>
              <a:t>Likert</a:t>
            </a:r>
            <a:r>
              <a:rPr lang="en-US" dirty="0" smtClean="0"/>
              <a:t> scale</a:t>
            </a:r>
          </a:p>
          <a:p>
            <a:pPr lvl="1"/>
            <a:r>
              <a:rPr lang="en-US" dirty="0" smtClean="0"/>
              <a:t>Sections (6)</a:t>
            </a:r>
          </a:p>
          <a:p>
            <a:r>
              <a:rPr lang="en-US" dirty="0" smtClean="0"/>
              <a:t>Population</a:t>
            </a:r>
          </a:p>
          <a:p>
            <a:pPr lvl="1"/>
            <a:r>
              <a:rPr lang="en-US" dirty="0" smtClean="0"/>
              <a:t>Locations</a:t>
            </a:r>
          </a:p>
          <a:p>
            <a:pPr lvl="1"/>
            <a:r>
              <a:rPr lang="en-US" dirty="0" smtClean="0"/>
              <a:t>Students</a:t>
            </a:r>
            <a:endParaRPr lang="en-US" dirty="0"/>
          </a:p>
        </p:txBody>
      </p:sp>
      <p:sp>
        <p:nvSpPr>
          <p:cNvPr id="3" name="Title 2"/>
          <p:cNvSpPr>
            <a:spLocks noGrp="1"/>
          </p:cNvSpPr>
          <p:nvPr>
            <p:ph type="title"/>
          </p:nvPr>
        </p:nvSpPr>
        <p:spPr/>
        <p:txBody>
          <a:bodyPr/>
          <a:lstStyle/>
          <a:p>
            <a:r>
              <a:rPr lang="en-US" dirty="0" smtClean="0"/>
              <a:t>Methodology</a:t>
            </a:r>
            <a:endParaRPr lang="en-US" dirty="0"/>
          </a:p>
        </p:txBody>
      </p:sp>
    </p:spTree>
    <p:extLst>
      <p:ext uri="{BB962C8B-B14F-4D97-AF65-F5344CB8AC3E}">
        <p14:creationId xmlns:p14="http://schemas.microsoft.com/office/powerpoint/2010/main" val="312279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ample Survey Page.png"/>
          <p:cNvPicPr>
            <a:picLocks noGrp="1" noChangeAspect="1"/>
          </p:cNvPicPr>
          <p:nvPr>
            <p:ph idx="1"/>
          </p:nvPr>
        </p:nvPicPr>
        <p:blipFill>
          <a:blip r:embed="rId2">
            <a:extLst>
              <a:ext uri="{28A0092B-C50C-407E-A947-70E740481C1C}">
                <a14:useLocalDpi xmlns:a14="http://schemas.microsoft.com/office/drawing/2010/main" val="0"/>
              </a:ext>
            </a:extLst>
          </a:blip>
          <a:srcRect t="18065" b="18065"/>
          <a:stretch>
            <a:fillRect/>
          </a:stretch>
        </p:blipFill>
        <p:spPr>
          <a:xfrm>
            <a:off x="84845" y="1591056"/>
            <a:ext cx="8830620" cy="5042341"/>
          </a:xfrm>
        </p:spPr>
      </p:pic>
      <p:sp>
        <p:nvSpPr>
          <p:cNvPr id="3" name="Title 2"/>
          <p:cNvSpPr>
            <a:spLocks noGrp="1"/>
          </p:cNvSpPr>
          <p:nvPr>
            <p:ph type="title"/>
          </p:nvPr>
        </p:nvSpPr>
        <p:spPr/>
        <p:txBody>
          <a:bodyPr/>
          <a:lstStyle/>
          <a:p>
            <a:r>
              <a:rPr lang="en-US" dirty="0" smtClean="0"/>
              <a:t>Sample Survey Question</a:t>
            </a:r>
            <a:endParaRPr lang="en-US" dirty="0"/>
          </a:p>
        </p:txBody>
      </p:sp>
    </p:spTree>
    <p:extLst>
      <p:ext uri="{BB962C8B-B14F-4D97-AF65-F5344CB8AC3E}">
        <p14:creationId xmlns:p14="http://schemas.microsoft.com/office/powerpoint/2010/main" val="2858700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Validity </a:t>
            </a:r>
          </a:p>
          <a:p>
            <a:pPr lvl="1"/>
            <a:r>
              <a:rPr lang="en-US" dirty="0" smtClean="0"/>
              <a:t>Faculty review</a:t>
            </a:r>
          </a:p>
          <a:p>
            <a:pPr lvl="1"/>
            <a:r>
              <a:rPr lang="en-US" dirty="0" smtClean="0"/>
              <a:t>Panel of experts</a:t>
            </a:r>
          </a:p>
          <a:p>
            <a:r>
              <a:rPr lang="en-US" dirty="0" smtClean="0"/>
              <a:t>Reliability</a:t>
            </a:r>
          </a:p>
          <a:p>
            <a:pPr lvl="1"/>
            <a:r>
              <a:rPr lang="en-US" dirty="0" err="1" smtClean="0"/>
              <a:t>Cronbach’s</a:t>
            </a:r>
            <a:r>
              <a:rPr lang="en-US" dirty="0" smtClean="0"/>
              <a:t> Alpha</a:t>
            </a:r>
          </a:p>
          <a:p>
            <a:pPr lvl="1"/>
            <a:r>
              <a:rPr lang="en-US" dirty="0" smtClean="0"/>
              <a:t>Section then whole</a:t>
            </a:r>
          </a:p>
          <a:p>
            <a:r>
              <a:rPr lang="en-US" dirty="0" smtClean="0"/>
              <a:t>Data collection and analysis </a:t>
            </a:r>
            <a:endParaRPr lang="en-US" dirty="0"/>
          </a:p>
        </p:txBody>
      </p:sp>
      <p:sp>
        <p:nvSpPr>
          <p:cNvPr id="3" name="Title 2"/>
          <p:cNvSpPr>
            <a:spLocks noGrp="1"/>
          </p:cNvSpPr>
          <p:nvPr>
            <p:ph type="title"/>
          </p:nvPr>
        </p:nvSpPr>
        <p:spPr/>
        <p:txBody>
          <a:bodyPr/>
          <a:lstStyle/>
          <a:p>
            <a:r>
              <a:rPr lang="en-US" dirty="0" smtClean="0"/>
              <a:t>Methodology</a:t>
            </a:r>
            <a:endParaRPr lang="en-US" dirty="0"/>
          </a:p>
        </p:txBody>
      </p:sp>
    </p:spTree>
    <p:extLst>
      <p:ext uri="{BB962C8B-B14F-4D97-AF65-F5344CB8AC3E}">
        <p14:creationId xmlns:p14="http://schemas.microsoft.com/office/powerpoint/2010/main" val="9083200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aveform">
  <a:themeElements>
    <a:clrScheme name="Waveform">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Waveform">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aveform">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Waveform.thmx</Template>
  <TotalTime>79</TotalTime>
  <Words>934</Words>
  <Application>Microsoft Macintosh PowerPoint</Application>
  <PresentationFormat>On-screen Show (4:3)</PresentationFormat>
  <Paragraphs>237</Paragraphs>
  <Slides>24</Slides>
  <Notes>1</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Waveform</vt:lpstr>
      <vt:lpstr>Developing a Survey to Determine Student Perceptions of Readiness at the Beginning of an Educational Leadership Program</vt:lpstr>
      <vt:lpstr>Introduction</vt:lpstr>
      <vt:lpstr>CAEP-Advancing Excellence in Educator Prep Programs </vt:lpstr>
      <vt:lpstr>Literature Review</vt:lpstr>
      <vt:lpstr>Literature Review</vt:lpstr>
      <vt:lpstr>Literature Review</vt:lpstr>
      <vt:lpstr>Methodology</vt:lpstr>
      <vt:lpstr>Sample Survey Question</vt:lpstr>
      <vt:lpstr>Methodology</vt:lpstr>
      <vt:lpstr>Survey Questions</vt:lpstr>
      <vt:lpstr>Findings</vt:lpstr>
      <vt:lpstr>Survey Questions</vt:lpstr>
      <vt:lpstr>Findings</vt:lpstr>
      <vt:lpstr>Survey Questions</vt:lpstr>
      <vt:lpstr>Findings</vt:lpstr>
      <vt:lpstr>Survey Questions</vt:lpstr>
      <vt:lpstr>Findings</vt:lpstr>
      <vt:lpstr>Survey Questions</vt:lpstr>
      <vt:lpstr>Findings</vt:lpstr>
      <vt:lpstr>Survey Questions</vt:lpstr>
      <vt:lpstr>Findings</vt:lpstr>
      <vt:lpstr>Findings</vt:lpstr>
      <vt:lpstr>Conclusions and Future Study</vt:lpstr>
      <vt:lpstr>Questions and Close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Developing a Survey to Determine Student Perceptions of Readiness at the Beginning of an Educational Leadership Program</dc:title>
  <dc:creator>Michael Kelly</dc:creator>
  <cp:lastModifiedBy>Michael Kelly</cp:lastModifiedBy>
  <cp:revision>18</cp:revision>
  <dcterms:created xsi:type="dcterms:W3CDTF">2015-07-21T14:55:14Z</dcterms:created>
  <dcterms:modified xsi:type="dcterms:W3CDTF">2015-08-05T17:38:24Z</dcterms:modified>
</cp:coreProperties>
</file>