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6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10.xml"/>
  <Override ContentType="application/vnd.openxmlformats-officedocument.presentationml.slide+xml" PartName="/ppt/slides/slide14.xml"/>
  <Override ContentType="application/vnd.openxmlformats-officedocument.presentationml.slide+xml" PartName="/ppt/slides/slide11.xml"/>
  <Override ContentType="application/vnd.openxmlformats-officedocument.presentationml.slide+xml" PartName="/ppt/slides/slide5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1" Type="http://schemas.openxmlformats.org/officeDocument/2006/relationships/slide" Target="slides/slide16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3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20" Type="http://schemas.openxmlformats.org/officeDocument/2006/relationships/slide" Target="slides/slide15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Also it will allow the citations to be ordered by a certain column.</a:t>
            </a:r>
          </a:p>
          <a:p>
            <a:pPr rtl="0">
              <a:spcBef>
                <a:spcPts val="0"/>
              </a:spcBef>
              <a:buNone/>
            </a:pPr>
            <a:r>
              <a:rPr lang="en" sz="1800"/>
              <a:t>The Fields: Author, Year, Title, Publication, Location, Date, Volume, Issue, Pages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idx="1" type="subTitle"/>
          </p:nvPr>
        </p:nvSpPr>
        <p:spPr>
          <a:xfrm>
            <a:off x="685800" y="2840053"/>
            <a:ext cx="7772400" cy="7847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rtl="0"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type="ctrTitle"/>
          </p:nvPr>
        </p:nvSpPr>
        <p:spPr>
          <a:xfrm>
            <a:off x="685800" y="158334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 algn="ctr">
              <a:spcBef>
                <a:spcPts val="0"/>
              </a:spcBef>
              <a:buSzPct val="100000"/>
              <a:defRPr sz="4800"/>
            </a:lvl1pPr>
            <a:lvl2pPr rtl="0" algn="ctr">
              <a:spcBef>
                <a:spcPts val="0"/>
              </a:spcBef>
              <a:buSzPct val="100000"/>
              <a:defRPr sz="4800"/>
            </a:lvl2pPr>
            <a:lvl3pPr rtl="0" algn="ctr">
              <a:spcBef>
                <a:spcPts val="0"/>
              </a:spcBef>
              <a:buSzPct val="100000"/>
              <a:defRPr sz="4800"/>
            </a:lvl3pPr>
            <a:lvl4pPr rtl="0" algn="ctr">
              <a:spcBef>
                <a:spcPts val="0"/>
              </a:spcBef>
              <a:buSzPct val="100000"/>
              <a:defRPr sz="4800"/>
            </a:lvl4pPr>
            <a:lvl5pPr rtl="0" algn="ctr">
              <a:spcBef>
                <a:spcPts val="0"/>
              </a:spcBef>
              <a:buSzPct val="100000"/>
              <a:defRPr sz="4800"/>
            </a:lvl5pPr>
            <a:lvl6pPr rtl="0" algn="ctr">
              <a:spcBef>
                <a:spcPts val="0"/>
              </a:spcBef>
              <a:buSzPct val="100000"/>
              <a:defRPr sz="4800"/>
            </a:lvl6pPr>
            <a:lvl7pPr rtl="0" algn="ctr">
              <a:spcBef>
                <a:spcPts val="0"/>
              </a:spcBef>
              <a:buSzPct val="100000"/>
              <a:defRPr sz="4800"/>
            </a:lvl7pPr>
            <a:lvl8pPr rtl="0" algn="ctr">
              <a:spcBef>
                <a:spcPts val="0"/>
              </a:spcBef>
              <a:buSzPct val="100000"/>
              <a:defRPr sz="4800"/>
            </a:lvl8pPr>
            <a:lvl9pPr rtl="0"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rtl="0"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 rtl="0">
              <a:spcBef>
                <a:spcPts val="0"/>
              </a:spcBef>
              <a:buNone/>
              <a:defRPr/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 rtl="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600"/>
              </a:spcBef>
              <a:buSzPct val="100000"/>
              <a:defRPr sz="3000"/>
            </a:lvl1pPr>
            <a:lvl2pPr rtl="0">
              <a:spcBef>
                <a:spcPts val="480"/>
              </a:spcBef>
              <a:buSzPct val="100000"/>
              <a:defRPr sz="2400"/>
            </a:lvl2pPr>
            <a:lvl3pPr rtl="0">
              <a:spcBef>
                <a:spcPts val="480"/>
              </a:spcBef>
              <a:buSzPct val="100000"/>
              <a:defRPr sz="2400"/>
            </a:lvl3pPr>
            <a:lvl4pPr rtl="0">
              <a:spcBef>
                <a:spcPts val="360"/>
              </a:spcBef>
              <a:buSzPct val="100000"/>
              <a:defRPr sz="1800"/>
            </a:lvl4pPr>
            <a:lvl5pPr rtl="0">
              <a:spcBef>
                <a:spcPts val="360"/>
              </a:spcBef>
              <a:buSzPct val="100000"/>
              <a:defRPr sz="1800"/>
            </a:lvl5pPr>
            <a:lvl6pPr rtl="0">
              <a:spcBef>
                <a:spcPts val="360"/>
              </a:spcBef>
              <a:buSzPct val="100000"/>
              <a:defRPr sz="1800"/>
            </a:lvl6pPr>
            <a:lvl7pPr rtl="0">
              <a:spcBef>
                <a:spcPts val="360"/>
              </a:spcBef>
              <a:buSzPct val="100000"/>
              <a:defRPr sz="1800"/>
            </a:lvl7pPr>
            <a:lvl8pPr rtl="0">
              <a:spcBef>
                <a:spcPts val="360"/>
              </a:spcBef>
              <a:buSzPct val="100000"/>
              <a:defRPr sz="1800"/>
            </a:lvl8pPr>
            <a:lvl9pPr rtl="0">
              <a:spcBef>
                <a:spcPts val="360"/>
              </a:spcBef>
              <a:buSzPct val="100000"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rtl="0"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4.png"/></Relationships>
</file>

<file path=ppt/slides/_rels/slide1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3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ctrTitle"/>
          </p:nvPr>
        </p:nvSpPr>
        <p:spPr>
          <a:xfrm>
            <a:off x="685800" y="500492"/>
            <a:ext cx="7772400" cy="11597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5400"/>
              <a:t>Text Transformation</a:t>
            </a:r>
          </a:p>
        </p:txBody>
      </p:sp>
      <p:sp>
        <p:nvSpPr>
          <p:cNvPr id="31" name="Shape 31"/>
          <p:cNvSpPr txBox="1"/>
          <p:nvPr>
            <p:ph idx="1" type="subTitle"/>
          </p:nvPr>
        </p:nvSpPr>
        <p:spPr>
          <a:xfrm>
            <a:off x="685800" y="1660289"/>
            <a:ext cx="7772400" cy="3237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4C4C4C"/>
                </a:solidFill>
              </a:rPr>
              <a:t>May 5th, 2015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4C4C4C"/>
                </a:solidFill>
              </a:rPr>
              <a:t>CS 4624 - Multimedia/Hypertext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4C4C4C"/>
                </a:solidFill>
              </a:rPr>
              <a:t>Virginia Tech, Blacksburg, VA 24060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C4C4C"/>
                </a:solidFill>
              </a:rPr>
              <a:t>Members: Stephen Fenton, Dustin Thompson, Kevin Cox, Zach Henke</a:t>
            </a:r>
          </a:p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rgbClr val="4C4C4C"/>
                </a:solidFill>
              </a:rPr>
              <a:t>Client: Nathan Hall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Output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Program outputs to a CSV file with labeled columns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75" y="2301800"/>
            <a:ext cx="7174174" cy="2624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Extensibility</a:t>
            </a:r>
          </a:p>
        </p:txBody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Our project is very extensible because a different regex tree could be developed by someone to match the format of the citations they need it for. It can be specifically trained to look for certain things.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It does require some development work and knowledge of regular expressions.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Dealing with a wide variety of different formats within one file is extremely difficult.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Learned a lot about the use of regular expressions.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Early research/work is the key to success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Don’t underestimate the amount of work, and work diligently.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Alternatives</a:t>
            </a:r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Besides our own parsing program, we looked into Brown University’s freecite tool.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We developed a small program which sends our list of citations to freecite using its API, and then outputs it to a CSV.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This can be used when you need something quick, but it isn’t customizable.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Alternatives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5962" y="1680900"/>
            <a:ext cx="7032075" cy="2125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Acknowledgements</a:t>
            </a: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Thank you to our client Nathan Hall for being very helpful and friendly with us.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 Information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Nathan Hall- VTechWorks Librarian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/>
          </a:p>
          <a:p>
            <a:pPr lvl="0" rtl="0">
              <a:lnSpc>
                <a:spcPct val="18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nfhall@vt.edu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2038 Newman Library (0434)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Introduction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VTTI, Virginia Tech Transportation Institute wants to update their website to show off their publications, and wants the citations from the publications to be searchable by field.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Our initial goal was to deliver a comma separated file (CSV) file of ~ 1500 citations separated into different fields.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We developed a program which could parse through the list of citations for us, and separate them into the proper fields.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It uses a tree of regular expressions which start out very broad and become more specific.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Tree Tool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We developed a helper program which we use to build a tree of regexes.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It uses capturing groups to separate the different fields.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It gets more specific as you move deeper down the tree.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Can import and export regex tree files.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Tree Tool - Simple</a:t>
            </a:r>
          </a:p>
        </p:txBody>
      </p:sp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2525" y="1126200"/>
            <a:ext cx="4320224" cy="382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x="195575" y="-220046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Current Regex Tree</a:t>
            </a:r>
          </a:p>
        </p:txBody>
      </p:sp>
      <p:pic>
        <p:nvPicPr>
          <p:cNvPr id="67" name="Shape 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8825" y="562324"/>
            <a:ext cx="7706350" cy="448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 Program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Uses a tree file created by our tree tool to parse through the list of citations.</a:t>
            </a:r>
          </a:p>
          <a:p>
            <a:pPr indent="-4191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Allows you to select which tree file you use, the citations you are parsing, and an output destination.</a:t>
            </a:r>
          </a:p>
          <a:p>
            <a:pPr indent="-419100" lvl="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Creates two files, the csv of parsed citations, as well as a failed output file for if it missed any of them.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Parsing Program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9225" y="1110800"/>
            <a:ext cx="5880275" cy="2712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