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9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58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6FFD4-A355-474E-9FC5-BBB8FF76BCB5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0BAAE0-5737-463C-8B76-81F70BF91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433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YouTube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en.wikipedia.org/wiki/Second_Life" TargetMode="External"/><Relationship Id="rId4" Type="http://schemas.openxmlformats.org/officeDocument/2006/relationships/hyperlink" Target="http://en.wikipedia.org/wiki/World_of_Warcraft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AAE0-5737-463C-8B76-81F70BF918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76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seven functional building blocks: identity, conversations, sharing, presence, relationships, reputation, and groups</a:t>
            </a:r>
          </a:p>
          <a:p>
            <a:endParaRPr lang="en-US" dirty="0" smtClean="0"/>
          </a:p>
          <a:p>
            <a:r>
              <a:rPr lang="en-US" dirty="0" smtClean="0"/>
              <a:t>six different types of social media: collaborative projects (for example, Wikipedia), blogs and </a:t>
            </a:r>
            <a:r>
              <a:rPr lang="en-US" dirty="0" err="1" smtClean="0"/>
              <a:t>microblogs</a:t>
            </a:r>
            <a:r>
              <a:rPr lang="en-US" dirty="0" smtClean="0"/>
              <a:t> (for example, Twitter), content communities (for example, </a:t>
            </a:r>
            <a:r>
              <a:rPr lang="en-US" dirty="0" smtClean="0">
                <a:hlinkClick r:id="rId3" tooltip="YouTube"/>
              </a:rPr>
              <a:t>YouTube</a:t>
            </a:r>
            <a:r>
              <a:rPr lang="en-US" dirty="0" smtClean="0"/>
              <a:t>), social networking sites (for example, Facebook), virtual game worlds (e.g., </a:t>
            </a:r>
            <a:r>
              <a:rPr lang="en-US" dirty="0" smtClean="0">
                <a:hlinkClick r:id="rId4" tooltip="World of Warcraft"/>
              </a:rPr>
              <a:t>World of </a:t>
            </a:r>
            <a:r>
              <a:rPr lang="en-US" dirty="0" err="1" smtClean="0">
                <a:hlinkClick r:id="rId4" tooltip="World of Warcraft"/>
              </a:rPr>
              <a:t>Warcraft</a:t>
            </a:r>
            <a:r>
              <a:rPr lang="en-US" dirty="0" smtClean="0"/>
              <a:t>), and virtual social worlds (e.g. </a:t>
            </a:r>
            <a:r>
              <a:rPr lang="en-US" dirty="0" smtClean="0">
                <a:hlinkClick r:id="rId5" tooltip="Second Life"/>
              </a:rPr>
              <a:t>Second Life</a:t>
            </a:r>
            <a:r>
              <a:rPr lang="en-US" dirty="0" smtClean="0"/>
              <a:t>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AAE0-5737-463C-8B76-81F70BF918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487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Facebook audience members expect at least one update per day, while Twitter followers appear to lose interest in a stream that updates less frequently than three to five times daily (PR News 2011).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-instant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response to any incoming message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-few libraries can employ full time social media person – often falls to webmaster, librarian or other faculty/staff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AAE0-5737-463C-8B76-81F70BF918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43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AAE0-5737-463C-8B76-81F70BF918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89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dashboard is a software tool that allows an administrator to manipulate feeds to and from multiple social media outlets through a single control panel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AAE0-5737-463C-8B76-81F70BF918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68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effectLst/>
              </a:rPr>
              <a:t>Enterprise (price unlisted) – unlimited profiles, 10 free reports, unlimited users, unlimited RSS feeds, Enhanced analytics, Vanity URL, tier 1 support, VIP setup, opt out of ads, archive tweets, 10 seats at </a:t>
            </a:r>
            <a:r>
              <a:rPr lang="en-US" sz="1200" baseline="0" dirty="0" err="1" smtClean="0">
                <a:effectLst/>
              </a:rPr>
              <a:t>Hootsuite</a:t>
            </a:r>
            <a:r>
              <a:rPr lang="en-US" sz="1200" baseline="0" dirty="0" smtClean="0">
                <a:effectLst/>
              </a:rPr>
              <a:t> certification program</a:t>
            </a:r>
            <a:endParaRPr lang="en-US" sz="1200" baseline="0" dirty="0" smtClean="0">
              <a:effectLst/>
              <a:latin typeface="Cambria"/>
              <a:ea typeface="Cambria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AAE0-5737-463C-8B76-81F70BF918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07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reviewing each platform, we chose to start with a free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HootSuite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account. We based our decision on these observations and concerns: 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While our dashboard use was in pilot mode, we had no start-up funding for paid accounts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ability to create and schedule posts in one interface and send them to multiple networks appeared to be a great time-saver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HootSuite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dashboard display was, in our opinion, both better organized and easier to read than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Tweetdeck’s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interface</a:t>
            </a: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HootSuite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was designed to work with multiple social media platforms equally, rather than being primarily optimized for Twitter</a:t>
            </a: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HootSuite’s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original purpose was closer to our goals than was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Tweetdeck’s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liked the potential ability to “buy up” our account, with the option to include multiple users and added analytic capacity in the future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librarian had already done her own dashboard comparison and found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HootSuite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be more user-friendly, so we could leverage her significant experience with it and thus reduce the initial steep grade of our dashboard learning curve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AAE0-5737-463C-8B76-81F70BF918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55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Resources: A weekly post on a new acquisition</a:t>
            </a:r>
          </a:p>
          <a:p>
            <a:pPr lvl="1"/>
            <a:r>
              <a:rPr lang="en-US" dirty="0" smtClean="0"/>
              <a:t>A weekly post about an already-available item or database of interest</a:t>
            </a:r>
          </a:p>
          <a:p>
            <a:pPr lvl="1"/>
            <a:r>
              <a:rPr lang="en-US" dirty="0" smtClean="0"/>
              <a:t>Services: A weekly post about a service offered by VTL, such the availability of online reference sessions or off-campus sign-in to databases</a:t>
            </a:r>
          </a:p>
          <a:p>
            <a:pPr lvl="1"/>
            <a:r>
              <a:rPr lang="en-US" dirty="0" smtClean="0"/>
              <a:t>Intermittent posts about changes in hours of operation, the library’s exam week coffee service, and other end-of-semester events</a:t>
            </a:r>
          </a:p>
          <a:p>
            <a:pPr lvl="1"/>
            <a:r>
              <a:rPr lang="en-US" dirty="0" smtClean="0"/>
              <a:t>Welcome messages to groups coming to Newman Library for tours or instruction</a:t>
            </a:r>
          </a:p>
          <a:p>
            <a:pPr lvl="1"/>
            <a:r>
              <a:rPr lang="en-US" dirty="0" smtClean="0"/>
              <a:t>Campus level announcements:</a:t>
            </a:r>
            <a:r>
              <a:rPr lang="en-US" baseline="0" dirty="0" smtClean="0"/>
              <a:t> </a:t>
            </a:r>
            <a:r>
              <a:rPr lang="en-US" dirty="0" smtClean="0"/>
              <a:t>A “go team” post before major sporting events</a:t>
            </a:r>
          </a:p>
          <a:p>
            <a:pPr lvl="1"/>
            <a:r>
              <a:rPr lang="en-US" dirty="0" smtClean="0"/>
              <a:t>Information about holidays, vacations, and closures</a:t>
            </a:r>
          </a:p>
          <a:p>
            <a:pPr lvl="1"/>
            <a:r>
              <a:rPr lang="en-US" dirty="0" smtClean="0"/>
              <a:t>General Interest: A weekly post wishing a notable person from the past or present a happy birthday</a:t>
            </a:r>
          </a:p>
          <a:p>
            <a:pPr lvl="1"/>
            <a:r>
              <a:rPr lang="en-US" dirty="0" smtClean="0"/>
              <a:t>At least one post per week from the </a:t>
            </a:r>
            <a:r>
              <a:rPr lang="en-US" i="1" dirty="0" smtClean="0"/>
              <a:t>Chronicle of Higher Education</a:t>
            </a:r>
            <a:endParaRPr lang="en-US" dirty="0" smtClean="0"/>
          </a:p>
          <a:p>
            <a:pPr lvl="1"/>
            <a:r>
              <a:rPr lang="en-US" dirty="0" smtClean="0"/>
              <a:t>Links from the campus calendar and the student newspaper, at least once per week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AAE0-5737-463C-8B76-81F70BF918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61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BAAE0-5737-463C-8B76-81F70BF9182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3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F42FDE4-A7DD-41A7-A0A6-9B649FB43336}" type="slidenum">
              <a:rPr kumimoji="0" lang="en-US" smtClean="0"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t>10/24/2012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cialbrite.org/2010/11/09/top-10-social-media-dashboard-tool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jnardine@vt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Jennifer Nardine</a:t>
            </a:r>
          </a:p>
          <a:p>
            <a:r>
              <a:rPr lang="en-US" dirty="0" smtClean="0"/>
              <a:t>Virginia Tech University Libraries</a:t>
            </a:r>
          </a:p>
          <a:p>
            <a:r>
              <a:rPr lang="en-US" dirty="0" smtClean="0"/>
              <a:t>October 26, 2012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Managing Library Social </a:t>
            </a:r>
            <a:r>
              <a:rPr lang="en-US" dirty="0" smtClean="0"/>
              <a:t>Media     with </a:t>
            </a:r>
            <a:r>
              <a:rPr lang="en-US" dirty="0" err="1" smtClean="0"/>
              <a:t>HootSuite</a:t>
            </a:r>
            <a:r>
              <a:rPr lang="en-US" dirty="0" smtClean="0"/>
              <a:t>: a case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81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One, central password for all admins</a:t>
            </a:r>
          </a:p>
          <a:p>
            <a:r>
              <a:rPr lang="en-US" dirty="0" smtClean="0"/>
              <a:t>Post at least 5 times/day</a:t>
            </a:r>
          </a:p>
          <a:p>
            <a:r>
              <a:rPr lang="en-US" dirty="0" smtClean="0"/>
              <a:t>Standard message categories:</a:t>
            </a:r>
          </a:p>
          <a:p>
            <a:pPr lvl="1"/>
            <a:r>
              <a:rPr lang="en-US" dirty="0"/>
              <a:t>Resources</a:t>
            </a:r>
          </a:p>
          <a:p>
            <a:pPr lvl="1"/>
            <a:r>
              <a:rPr lang="en-US" dirty="0" smtClean="0"/>
              <a:t>Services</a:t>
            </a:r>
            <a:endParaRPr lang="en-US" dirty="0"/>
          </a:p>
          <a:p>
            <a:pPr lvl="1"/>
            <a:r>
              <a:rPr lang="en-US" dirty="0" smtClean="0"/>
              <a:t>Campus-level </a:t>
            </a:r>
            <a:r>
              <a:rPr lang="en-US" dirty="0"/>
              <a:t>Announcements</a:t>
            </a:r>
          </a:p>
          <a:p>
            <a:pPr lvl="1"/>
            <a:r>
              <a:rPr lang="en-US" dirty="0" smtClean="0"/>
              <a:t>General Interest</a:t>
            </a:r>
          </a:p>
          <a:p>
            <a:r>
              <a:rPr lang="en-US" dirty="0" smtClean="0"/>
              <a:t>Streamline process by posting in batches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97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Fewer interactions with readers than ideal</a:t>
            </a:r>
          </a:p>
          <a:p>
            <a:pPr lvl="1"/>
            <a:r>
              <a:rPr lang="en-US" dirty="0" smtClean="0"/>
              <a:t>Still a notable time lag between send and respond</a:t>
            </a:r>
          </a:p>
          <a:p>
            <a:r>
              <a:rPr lang="en-US" dirty="0" smtClean="0"/>
              <a:t>Increased “likes” and “follows”</a:t>
            </a:r>
          </a:p>
          <a:p>
            <a:r>
              <a:rPr lang="en-US" dirty="0" smtClean="0"/>
              <a:t>Decrease in time spent on updating despite adding more feeds</a:t>
            </a:r>
          </a:p>
          <a:p>
            <a:pPr lvl="1"/>
            <a:r>
              <a:rPr lang="en-US" dirty="0" smtClean="0"/>
              <a:t>Batch entry and pre-scheduling instrumental in change</a:t>
            </a:r>
          </a:p>
        </p:txBody>
      </p:sp>
    </p:spTree>
    <p:extLst>
      <p:ext uri="{BB962C8B-B14F-4D97-AF65-F5344CB8AC3E}">
        <p14:creationId xmlns:p14="http://schemas.microsoft.com/office/powerpoint/2010/main" val="33872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6000" dirty="0"/>
              <a:t>So how do you do it?</a:t>
            </a:r>
          </a:p>
        </p:txBody>
      </p:sp>
    </p:spTree>
    <p:extLst>
      <p:ext uri="{BB962C8B-B14F-4D97-AF65-F5344CB8AC3E}">
        <p14:creationId xmlns:p14="http://schemas.microsoft.com/office/powerpoint/2010/main" val="252727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800" dirty="0" err="1"/>
              <a:t>Kietzmann</a:t>
            </a:r>
            <a:r>
              <a:rPr lang="en-US" sz="1800" dirty="0"/>
              <a:t>, J.H., </a:t>
            </a:r>
            <a:r>
              <a:rPr lang="en-US" sz="1800" dirty="0" err="1"/>
              <a:t>Hermkens</a:t>
            </a:r>
            <a:r>
              <a:rPr lang="en-US" sz="1800" dirty="0"/>
              <a:t>, K., McCarthy, I.P., &amp; Silvestre, B.S. 2011. Social Media? Get Serious! Understanding the Functional Building Blocks of Social Media. Business Horizons, 54, 241-251</a:t>
            </a:r>
            <a:r>
              <a:rPr lang="en-US" sz="1800" dirty="0" smtClean="0"/>
              <a:t>.</a:t>
            </a:r>
          </a:p>
          <a:p>
            <a:r>
              <a:rPr lang="en-US" sz="1800" dirty="0"/>
              <a:t>How To...Wrangle Your Reputation Online. 2011. PR News, August 1. </a:t>
            </a:r>
            <a:r>
              <a:rPr lang="en-US" sz="1800" dirty="0" err="1"/>
              <a:t>ProQuest</a:t>
            </a:r>
            <a:r>
              <a:rPr lang="en-US" sz="1800" dirty="0"/>
              <a:t> (2412995411</a:t>
            </a:r>
            <a:r>
              <a:rPr lang="en-US" sz="1800" dirty="0" smtClean="0"/>
              <a:t>).</a:t>
            </a:r>
          </a:p>
          <a:p>
            <a:r>
              <a:rPr lang="en-US" sz="1800" dirty="0" err="1"/>
              <a:t>SocialBrite</a:t>
            </a:r>
            <a:r>
              <a:rPr lang="en-US" sz="1800" dirty="0"/>
              <a:t>. 2012. “Top 10 Social Media Dashboard Tools.” November 9, 2010. </a:t>
            </a:r>
            <a:r>
              <a:rPr lang="en-US" sz="1800" u="sng" dirty="0">
                <a:hlinkClick r:id="rId3"/>
              </a:rPr>
              <a:t>http://www.socialbrite.org/2010/11/09/top-10-social-media-dashboard-tools/</a:t>
            </a:r>
            <a:r>
              <a:rPr lang="en-US" sz="1800" dirty="0"/>
              <a:t> 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85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sz="3600" dirty="0" smtClean="0"/>
              <a:t>Contact me:</a:t>
            </a:r>
          </a:p>
          <a:p>
            <a:pPr lvl="2"/>
            <a:r>
              <a:rPr lang="en-US" sz="3600" dirty="0" smtClean="0"/>
              <a:t>Jennifer Nardine, </a:t>
            </a:r>
            <a:r>
              <a:rPr lang="en-US" sz="3600" dirty="0" smtClean="0">
                <a:hlinkClick r:id="rId2"/>
              </a:rPr>
              <a:t>jnardine@vt.edu</a:t>
            </a:r>
            <a:endParaRPr lang="en-US" sz="3600" dirty="0" smtClean="0"/>
          </a:p>
          <a:p>
            <a:pPr lvl="2"/>
            <a:endParaRPr lang="en-US" sz="3600" dirty="0"/>
          </a:p>
          <a:p>
            <a:pPr lvl="1"/>
            <a:r>
              <a:rPr lang="en-US" sz="4000" dirty="0" smtClean="0"/>
              <a:t>Look for the chapter in the forthcoming book: </a:t>
            </a:r>
            <a:r>
              <a:rPr lang="en-US" sz="4000" i="1" dirty="0" smtClean="0"/>
              <a:t>Time </a:t>
            </a:r>
            <a:r>
              <a:rPr lang="en-US" sz="4000" i="1" dirty="0"/>
              <a:t>Organization for Librarians: Beating Budget and Staff </a:t>
            </a:r>
            <a:r>
              <a:rPr lang="en-US" sz="4000" i="1" dirty="0" smtClean="0"/>
              <a:t>Cuts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490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Media – the Dream: Time Saver</a:t>
            </a:r>
            <a:endParaRPr lang="en-US" dirty="0"/>
          </a:p>
        </p:txBody>
      </p:sp>
      <p:pic>
        <p:nvPicPr>
          <p:cNvPr id="1026" name="Picture 2" descr="C:\Users\jnardine\Desktop\facebook-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71600"/>
            <a:ext cx="3874381" cy="186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nardine\Desktop\new_bird_53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981" y="4258350"/>
            <a:ext cx="3609975" cy="206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nardine\Desktop\Flickr logo_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219200"/>
            <a:ext cx="1923810" cy="19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nardine\Desktop\s-NEW-MYSPACE-LOGO-PICTURES-lar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09" y="4289394"/>
            <a:ext cx="2895392" cy="211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jnardine\Desktop\youtube_logo_standard_againstwhite-vflKoO81_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71800"/>
            <a:ext cx="4114800" cy="149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526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Social Media - the Reality: Time Suck</a:t>
            </a:r>
            <a:endParaRPr lang="en-US" dirty="0"/>
          </a:p>
        </p:txBody>
      </p:sp>
      <p:pic>
        <p:nvPicPr>
          <p:cNvPr id="2050" name="Picture 2" descr="C:\Users\jnardine\Desktop\1950_picture_of_a_businessman_being_sucked_into_a_computer_monitor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3200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jnardine\Desktop\cloc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438" y="4648200"/>
            <a:ext cx="3763662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 rot="19089112">
            <a:off x="3981706" y="3191934"/>
            <a:ext cx="846438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Tech Libraries First Foray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2007 – first Facebook account</a:t>
            </a:r>
          </a:p>
          <a:p>
            <a:r>
              <a:rPr lang="en-US" dirty="0" smtClean="0"/>
              <a:t>2008 – first Flickr account</a:t>
            </a:r>
          </a:p>
          <a:p>
            <a:endParaRPr lang="en-US" dirty="0"/>
          </a:p>
          <a:p>
            <a:r>
              <a:rPr lang="en-US" dirty="0" smtClean="0"/>
              <a:t>The plan:</a:t>
            </a:r>
          </a:p>
          <a:p>
            <a:pPr lvl="1"/>
            <a:r>
              <a:rPr lang="en-US" dirty="0" smtClean="0"/>
              <a:t>Webmaster would take in materials from all Reference and Instruction faculty/staff and post them promptly</a:t>
            </a:r>
          </a:p>
          <a:p>
            <a:pPr lvl="1"/>
            <a:endParaRPr lang="en-US" dirty="0"/>
          </a:p>
          <a:p>
            <a:r>
              <a:rPr lang="en-US" dirty="0" smtClean="0"/>
              <a:t>The reality:</a:t>
            </a:r>
          </a:p>
          <a:p>
            <a:pPr lvl="1"/>
            <a:r>
              <a:rPr lang="en-US" dirty="0" smtClean="0"/>
              <a:t>RIS team didn’t have time to send enough materials for regular updates</a:t>
            </a:r>
          </a:p>
          <a:p>
            <a:pPr lvl="1"/>
            <a:r>
              <a:rPr lang="en-US" dirty="0" smtClean="0"/>
              <a:t>Webmaster had enough other work so he couldn’t fill the gap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725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Tech, Take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Spring, 2010 – </a:t>
            </a:r>
          </a:p>
          <a:p>
            <a:pPr lvl="1"/>
            <a:r>
              <a:rPr lang="en-US" dirty="0" smtClean="0"/>
              <a:t>Revival of Facebook and Flicker accounts</a:t>
            </a:r>
          </a:p>
          <a:p>
            <a:pPr lvl="1"/>
            <a:r>
              <a:rPr lang="en-US" dirty="0" smtClean="0"/>
              <a:t>Creation of Twitter account</a:t>
            </a:r>
          </a:p>
          <a:p>
            <a:pPr lvl="1"/>
            <a:endParaRPr lang="en-US" dirty="0"/>
          </a:p>
          <a:p>
            <a:r>
              <a:rPr lang="en-US" dirty="0" smtClean="0"/>
              <a:t>Result: one busy Outreach &amp; Instruction Librarian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3074" name="Picture 2" descr="C:\Users\jnardine\AppData\Local\Microsoft\Windows\Temporary Internet Files\Content.IE5\H8R4QSK5\MC90038349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343400"/>
            <a:ext cx="1290638" cy="182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29238" y="4724400"/>
            <a:ext cx="1147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&lt;=  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395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2, Phase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Late </a:t>
            </a:r>
            <a:r>
              <a:rPr lang="en-US" dirty="0"/>
              <a:t>2010 - creation of Social Media Working Group with goals:</a:t>
            </a:r>
          </a:p>
          <a:p>
            <a:pPr lvl="1"/>
            <a:r>
              <a:rPr lang="en-US" dirty="0"/>
              <a:t>Increase posting frequency</a:t>
            </a:r>
          </a:p>
          <a:p>
            <a:pPr lvl="1"/>
            <a:r>
              <a:rPr lang="en-US" dirty="0" smtClean="0"/>
              <a:t>Reduce time </a:t>
            </a:r>
            <a:r>
              <a:rPr lang="en-US" dirty="0"/>
              <a:t>spent on social </a:t>
            </a:r>
            <a:r>
              <a:rPr lang="en-US" dirty="0" smtClean="0"/>
              <a:t>media research and posting</a:t>
            </a:r>
            <a:endParaRPr lang="en-US" dirty="0"/>
          </a:p>
          <a:p>
            <a:pPr lvl="1"/>
            <a:r>
              <a:rPr lang="en-US" dirty="0"/>
              <a:t>Bolster interactivity of all social media, i.e. start </a:t>
            </a:r>
            <a:r>
              <a:rPr lang="en-US" dirty="0" smtClean="0"/>
              <a:t>conversations with users</a:t>
            </a:r>
            <a:endParaRPr lang="en-US" dirty="0"/>
          </a:p>
          <a:p>
            <a:pPr lvl="1"/>
            <a:r>
              <a:rPr lang="en-US" dirty="0"/>
              <a:t>Find a way for multiple </a:t>
            </a:r>
            <a:r>
              <a:rPr lang="en-US" dirty="0" smtClean="0"/>
              <a:t>library users </a:t>
            </a:r>
            <a:r>
              <a:rPr lang="en-US" dirty="0"/>
              <a:t>to be responsible for all accounts without sharing passwords</a:t>
            </a:r>
          </a:p>
          <a:p>
            <a:pPr lvl="1"/>
            <a:r>
              <a:rPr lang="en-US" dirty="0"/>
              <a:t>Establish a concrete plan and method for maintaining the streams of information </a:t>
            </a:r>
            <a:r>
              <a:rPr lang="en-US" dirty="0" smtClean="0"/>
              <a:t>indefinitely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92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Solution – Dashboards</a:t>
            </a:r>
            <a:br>
              <a:rPr lang="en-US" dirty="0" smtClean="0"/>
            </a:br>
            <a:r>
              <a:rPr lang="en-US" dirty="0" smtClean="0"/>
              <a:t>The contenders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C:\Users\jnardine\Desktop\tweetdeck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36576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nardine\Desktop\HootSuite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39025"/>
            <a:ext cx="3973868" cy="76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83324"/>
              </p:ext>
            </p:extLst>
          </p:nvPr>
        </p:nvGraphicFramePr>
        <p:xfrm>
          <a:off x="228600" y="152400"/>
          <a:ext cx="8686800" cy="655133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47800"/>
                <a:gridCol w="3276600"/>
                <a:gridCol w="3962400"/>
              </a:tblGrid>
              <a:tr h="2376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 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TWEETDECK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HOOTSUITE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</a:tr>
              <a:tr h="2376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Purpose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To enhance Twitter use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To efficiently manage brands via social media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</a:tr>
              <a:tr h="11884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</a:rPr>
                        <a:t>Website quote</a:t>
                      </a:r>
                      <a:endParaRPr lang="en-US" sz="1600" baseline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err="1">
                          <a:effectLst/>
                        </a:rPr>
                        <a:t>Tweetdeck</a:t>
                      </a:r>
                      <a:r>
                        <a:rPr lang="en-US" sz="1600" baseline="0" dirty="0">
                          <a:effectLst/>
                        </a:rPr>
                        <a:t> is an app that brings more flexibility and insight to power users. (</a:t>
                      </a:r>
                      <a:r>
                        <a:rPr lang="en-US" sz="1600" baseline="0" dirty="0" err="1">
                          <a:effectLst/>
                        </a:rPr>
                        <a:t>Tweetdeck</a:t>
                      </a:r>
                      <a:r>
                        <a:rPr lang="en-US" sz="1600" baseline="0" dirty="0">
                          <a:effectLst/>
                        </a:rPr>
                        <a:t> 2012)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 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err="1">
                          <a:effectLst/>
                        </a:rPr>
                        <a:t>HootSuite</a:t>
                      </a:r>
                      <a:r>
                        <a:rPr lang="en-US" sz="1600" baseline="0" dirty="0">
                          <a:effectLst/>
                        </a:rPr>
                        <a:t> is a social media management system for businesses and organizations to collaboratively execute campaigns across multiple social networks from one secure, web-based dashboard. (</a:t>
                      </a:r>
                      <a:r>
                        <a:rPr lang="en-US" sz="1600" baseline="0" dirty="0" err="1">
                          <a:effectLst/>
                        </a:rPr>
                        <a:t>HootSuite</a:t>
                      </a:r>
                      <a:r>
                        <a:rPr lang="en-US" sz="1600" baseline="0" dirty="0">
                          <a:effectLst/>
                        </a:rPr>
                        <a:t> 2012</a:t>
                      </a:r>
                      <a:r>
                        <a:rPr lang="en-US" sz="1600" baseline="0" dirty="0" smtClean="0">
                          <a:effectLst/>
                        </a:rPr>
                        <a:t>)</a:t>
                      </a:r>
                      <a:endParaRPr lang="en-US" sz="1600" baseline="0" dirty="0">
                        <a:effectLst/>
                      </a:endParaRPr>
                    </a:p>
                  </a:txBody>
                  <a:tcPr marL="34990" marR="34990" marT="0" marB="0"/>
                </a:tc>
              </a:tr>
              <a:tr h="54863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</a:rPr>
                        <a:t>Interface with</a:t>
                      </a:r>
                      <a:endParaRPr lang="en-US" sz="1600" baseline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Twitter, Facebook 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baseline="0" dirty="0">
                          <a:effectLst/>
                        </a:rPr>
                        <a:t>Facebook</a:t>
                      </a:r>
                      <a:r>
                        <a:rPr lang="en-US" sz="1600" baseline="0" dirty="0">
                          <a:effectLst/>
                        </a:rPr>
                        <a:t>, </a:t>
                      </a:r>
                      <a:r>
                        <a:rPr lang="en-US" sz="1600" u="none" strike="noStrike" baseline="0" dirty="0">
                          <a:effectLst/>
                        </a:rPr>
                        <a:t>Twitter</a:t>
                      </a:r>
                      <a:r>
                        <a:rPr lang="en-US" sz="1600" baseline="0" dirty="0">
                          <a:effectLst/>
                        </a:rPr>
                        <a:t>, </a:t>
                      </a:r>
                      <a:r>
                        <a:rPr lang="en-US" sz="1600" u="none" strike="noStrike" baseline="0" dirty="0">
                          <a:effectLst/>
                        </a:rPr>
                        <a:t>LinkedIn</a:t>
                      </a:r>
                      <a:r>
                        <a:rPr lang="en-US" sz="1600" baseline="0" dirty="0">
                          <a:effectLst/>
                        </a:rPr>
                        <a:t>, </a:t>
                      </a:r>
                      <a:r>
                        <a:rPr lang="en-US" sz="1600" u="none" strike="noStrike" baseline="0" dirty="0">
                          <a:effectLst/>
                        </a:rPr>
                        <a:t>Google+</a:t>
                      </a:r>
                      <a:r>
                        <a:rPr lang="en-US" sz="1600" baseline="0" dirty="0">
                          <a:effectLst/>
                        </a:rPr>
                        <a:t>, </a:t>
                      </a:r>
                      <a:r>
                        <a:rPr lang="en-US" sz="1600" u="none" strike="noStrike" baseline="0" dirty="0">
                          <a:effectLst/>
                        </a:rPr>
                        <a:t>Foursquare</a:t>
                      </a:r>
                      <a:r>
                        <a:rPr lang="en-US" sz="1600" baseline="0" dirty="0">
                          <a:effectLst/>
                        </a:rPr>
                        <a:t>, </a:t>
                      </a:r>
                      <a:r>
                        <a:rPr lang="en-US" sz="1600" u="none" strike="noStrike" baseline="0" dirty="0" err="1">
                          <a:effectLst/>
                        </a:rPr>
                        <a:t>Mixi</a:t>
                      </a:r>
                      <a:r>
                        <a:rPr lang="en-US" sz="1600" baseline="0" dirty="0">
                          <a:effectLst/>
                        </a:rPr>
                        <a:t>, 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MySpace</a:t>
                      </a:r>
                      <a:r>
                        <a:rPr lang="en-US" sz="1600" baseline="0" dirty="0" smtClean="0">
                          <a:effectLst/>
                        </a:rPr>
                        <a:t>, </a:t>
                      </a:r>
                      <a:r>
                        <a:rPr lang="en-US" sz="1600" u="none" strike="noStrike" baseline="0" dirty="0" err="1" smtClean="0">
                          <a:effectLst/>
                        </a:rPr>
                        <a:t>WordPress</a:t>
                      </a:r>
                      <a:r>
                        <a:rPr lang="en-US" sz="1600" baseline="0" dirty="0" smtClean="0">
                          <a:effectLst/>
                        </a:rPr>
                        <a:t>, </a:t>
                      </a:r>
                      <a:r>
                        <a:rPr lang="en-US" sz="1600" baseline="0" dirty="0" err="1" smtClean="0">
                          <a:effectLst/>
                        </a:rPr>
                        <a:t>etc</a:t>
                      </a:r>
                      <a:endParaRPr lang="en-US" sz="1600" baseline="0" dirty="0">
                        <a:effectLst/>
                      </a:endParaRPr>
                    </a:p>
                  </a:txBody>
                  <a:tcPr marL="34990" marR="34990" marT="0" marB="0"/>
                </a:tc>
              </a:tr>
              <a:tr h="19015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</a:rPr>
                        <a:t>Functionality</a:t>
                      </a:r>
                      <a:endParaRPr lang="en-US" sz="1600" baseline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Filter for important items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Schedule tweets ahead of time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Monitor and manage unlimited number of accounts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Stay current with notifications of new tweets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Displays incoming and outgoing messages in one </a:t>
                      </a:r>
                      <a:r>
                        <a:rPr lang="en-US" sz="1600" baseline="0" dirty="0" smtClean="0">
                          <a:effectLst/>
                        </a:rPr>
                        <a:t>stream</a:t>
                      </a:r>
                      <a:endParaRPr lang="en-US" sz="1600" baseline="0" dirty="0">
                        <a:effectLst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Allows users to manage multiple social profiles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Schedule messages and tweets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Track brand mentions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Analyze social media traffic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Displays incoming and outgoing traffic in easy-to-read columns in one window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</a:tr>
              <a:tr h="95076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>
                          <a:effectLst/>
                        </a:rPr>
                        <a:t>2011 Plans &amp; pricing</a:t>
                      </a:r>
                      <a:endParaRPr lang="en-US" sz="1600" baseline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Free</a:t>
                      </a:r>
                    </a:p>
                    <a:p>
                      <a:pPr marL="4572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 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Free – 1 </a:t>
                      </a:r>
                      <a:r>
                        <a:rPr lang="en-US" sz="1600" baseline="0" dirty="0" smtClean="0">
                          <a:effectLst/>
                        </a:rPr>
                        <a:t>profile</a:t>
                      </a:r>
                      <a:r>
                        <a:rPr lang="en-US" sz="1600" baseline="0" dirty="0">
                          <a:effectLst/>
                        </a:rPr>
                        <a:t>, message scheduling, 2 </a:t>
                      </a:r>
                      <a:r>
                        <a:rPr lang="en-US" sz="1600" baseline="0" dirty="0" smtClean="0">
                          <a:effectLst/>
                        </a:rPr>
                        <a:t>RSS $</a:t>
                      </a:r>
                      <a:r>
                        <a:rPr lang="en-US" sz="1600" baseline="0" dirty="0">
                          <a:effectLst/>
                        </a:rPr>
                        <a:t>5.99/month – 1 team member, unlimited twitter accounts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 smtClean="0">
                          <a:effectLst/>
                        </a:rPr>
                        <a:t>$</a:t>
                      </a:r>
                      <a:r>
                        <a:rPr lang="en-US" sz="1600" baseline="0" dirty="0">
                          <a:effectLst/>
                        </a:rPr>
                        <a:t>1500/month, </a:t>
                      </a:r>
                      <a:r>
                        <a:rPr lang="en-US" sz="1600" baseline="0" dirty="0" smtClean="0">
                          <a:effectLst/>
                        </a:rPr>
                        <a:t>unlimited</a:t>
                      </a:r>
                      <a:endParaRPr lang="en-US" sz="1600" baseline="0" dirty="0">
                        <a:effectLst/>
                      </a:endParaRPr>
                    </a:p>
                  </a:txBody>
                  <a:tcPr marL="34990" marR="34990" marT="0" marB="0"/>
                </a:tc>
              </a:tr>
              <a:tr h="136973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>
                          <a:effectLst/>
                        </a:rPr>
                        <a:t>2012 plans &amp; pricing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err="1">
                          <a:effectLst/>
                        </a:rPr>
                        <a:t>Tweetdeck</a:t>
                      </a:r>
                      <a:r>
                        <a:rPr lang="en-US" sz="1600" baseline="0" dirty="0">
                          <a:effectLst/>
                        </a:rPr>
                        <a:t> has been purchased by and absorbed into Twitter.  It is still free, but very focused on Twitter, with other social media given less attention.</a:t>
                      </a:r>
                      <a:endParaRPr lang="en-US" sz="1600" baseline="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34990" marR="3499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>
                          <a:effectLst/>
                        </a:rPr>
                        <a:t>Free – 1 </a:t>
                      </a:r>
                      <a:r>
                        <a:rPr lang="en-US" sz="1600" baseline="0" dirty="0" smtClean="0">
                          <a:effectLst/>
                        </a:rPr>
                        <a:t>profile</a:t>
                      </a:r>
                      <a:r>
                        <a:rPr lang="en-US" sz="1600" baseline="0" dirty="0">
                          <a:effectLst/>
                        </a:rPr>
                        <a:t>, message scheduling, 2 </a:t>
                      </a:r>
                      <a:r>
                        <a:rPr lang="en-US" sz="1600" baseline="0" dirty="0" smtClean="0">
                          <a:effectLst/>
                        </a:rPr>
                        <a:t>RSS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baseline="0" dirty="0" smtClean="0">
                          <a:effectLst/>
                        </a:rPr>
                        <a:t>PRO </a:t>
                      </a:r>
                      <a:r>
                        <a:rPr lang="en-US" sz="1600" baseline="0" dirty="0">
                          <a:effectLst/>
                        </a:rPr>
                        <a:t>($9.99/month) – 5 profiles, message scheduling, 2 free users, 1 free enhanced analytics report, Google analytics integration, Facebook insights integration, Unlimited </a:t>
                      </a:r>
                      <a:r>
                        <a:rPr lang="en-US" sz="1600" baseline="0" dirty="0" smtClean="0">
                          <a:effectLst/>
                        </a:rPr>
                        <a:t>RSS</a:t>
                      </a:r>
                      <a:endParaRPr lang="en-US" sz="1600" baseline="0" dirty="0">
                        <a:effectLst/>
                      </a:endParaRPr>
                    </a:p>
                  </a:txBody>
                  <a:tcPr marL="34990" marR="349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796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Winner – Hoot Suite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38" y="1371600"/>
            <a:ext cx="7909034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739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528</TotalTime>
  <Words>1157</Words>
  <Application>Microsoft Office PowerPoint</Application>
  <PresentationFormat>On-screen Show (4:3)</PresentationFormat>
  <Paragraphs>137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Managing Library Social Media     with HootSuite: a case study</vt:lpstr>
      <vt:lpstr>Social Media – the Dream: Time Saver</vt:lpstr>
      <vt:lpstr>Social Media - the Reality: Time Suck</vt:lpstr>
      <vt:lpstr>Virginia Tech Libraries First Foray</vt:lpstr>
      <vt:lpstr>Virginia Tech, Take 2</vt:lpstr>
      <vt:lpstr>Take 2, Phase 2</vt:lpstr>
      <vt:lpstr>The Solution – Dashboards The contenders</vt:lpstr>
      <vt:lpstr> </vt:lpstr>
      <vt:lpstr>The Winner – Hoot Suite</vt:lpstr>
      <vt:lpstr>Best Practices</vt:lpstr>
      <vt:lpstr>Results</vt:lpstr>
      <vt:lpstr>PowerPoint Presentation</vt:lpstr>
      <vt:lpstr>Resources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Library Social Media     with HootSuite</dc:title>
  <dc:creator>Jennifer Nardine</dc:creator>
  <cp:lastModifiedBy>Jennifer Nardine</cp:lastModifiedBy>
  <cp:revision>17</cp:revision>
  <dcterms:created xsi:type="dcterms:W3CDTF">2012-10-23T15:03:54Z</dcterms:created>
  <dcterms:modified xsi:type="dcterms:W3CDTF">2012-10-24T18:07:15Z</dcterms:modified>
</cp:coreProperties>
</file>