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5143500" cx="9144000"/>
  <p:notesSz cx="6858000" cy="9144000"/>
  <p:embeddedFontLst>
    <p:embeddedFont>
      <p:font typeface="Roboto"/>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Roboto-regular.fntdata"/><Relationship Id="rId21" Type="http://schemas.openxmlformats.org/officeDocument/2006/relationships/slide" Target="slides/slide16.xml"/><Relationship Id="rId24" Type="http://schemas.openxmlformats.org/officeDocument/2006/relationships/font" Target="fonts/Roboto-italic.fntdata"/><Relationship Id="rId23" Type="http://schemas.openxmlformats.org/officeDocument/2006/relationships/font" Target="fonts/Roboto-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5" Type="http://schemas.openxmlformats.org/officeDocument/2006/relationships/font" Target="fonts/Roboto-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22e70dda1b5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22e70dda1b5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Devin</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22e5404cfed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22e5404cfed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Daniel</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22e5404cfed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22e5404cfed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Daniel</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22df85c2bf1_0_1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22df85c2bf1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Daniel</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22e91af2427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22e91af2427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Kurt</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22df85c2bf1_0_1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22df85c2bf1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Daniel</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232d4291cc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232d4291cc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22df85c2bf1_0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22df85c2bf1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Jason</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2e70dda1b5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2e70dda1b5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Jason</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22e70dda1b5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22e70dda1b5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Jason</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22e70dda1b5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22e70dda1b5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Jason</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22e70dda1b5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22e70dda1b5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Routines control what abilities will be used</a:t>
            </a:r>
            <a:endParaRPr/>
          </a:p>
          <a:p>
            <a:pPr indent="0" lvl="0" marL="0" rtl="0" algn="l">
              <a:spcBef>
                <a:spcPts val="0"/>
              </a:spcBef>
              <a:spcAft>
                <a:spcPts val="0"/>
              </a:spcAft>
              <a:buNone/>
            </a:pPr>
            <a:r>
              <a:rPr lang="en"/>
              <a:t>Kurt</a:t>
            </a:r>
            <a:endParaRPr/>
          </a:p>
          <a:p>
            <a:pPr indent="0" lvl="0" marL="0" rtl="0" algn="l">
              <a:spcBef>
                <a:spcPts val="0"/>
              </a:spcBef>
              <a:spcAft>
                <a:spcPts val="0"/>
              </a:spcAft>
              <a:buNone/>
            </a:pPr>
            <a:r>
              <a:t/>
            </a:r>
            <a:endParaRPr/>
          </a:p>
          <a:p>
            <a:pPr indent="-311150" lvl="0" marL="457200" rtl="0" algn="l">
              <a:lnSpc>
                <a:spcPct val="115000"/>
              </a:lnSpc>
              <a:spcBef>
                <a:spcPts val="0"/>
              </a:spcBef>
              <a:spcAft>
                <a:spcPts val="0"/>
              </a:spcAft>
              <a:buClr>
                <a:srgbClr val="434343"/>
              </a:buClr>
              <a:buSzPts val="1300"/>
              <a:buFont typeface="Times New Roman"/>
              <a:buChar char="●"/>
            </a:pPr>
            <a:r>
              <a:rPr lang="en" sz="1300">
                <a:solidFill>
                  <a:srgbClr val="434343"/>
                </a:solidFill>
                <a:latin typeface="Times New Roman"/>
                <a:ea typeface="Times New Roman"/>
                <a:cs typeface="Times New Roman"/>
                <a:sym typeface="Times New Roman"/>
              </a:rPr>
              <a:t>The following flow-chart represents our mindset when making the Black Box, taking into account information and the routines made</a:t>
            </a:r>
            <a:endParaRPr sz="1300">
              <a:solidFill>
                <a:srgbClr val="434343"/>
              </a:solidFill>
              <a:latin typeface="Times New Roman"/>
              <a:ea typeface="Times New Roman"/>
              <a:cs typeface="Times New Roman"/>
              <a:sym typeface="Times New Roman"/>
            </a:endParaRPr>
          </a:p>
          <a:p>
            <a:pPr indent="-311150" lvl="1" marL="914400" rtl="0" algn="l">
              <a:lnSpc>
                <a:spcPct val="115000"/>
              </a:lnSpc>
              <a:spcBef>
                <a:spcPts val="0"/>
              </a:spcBef>
              <a:spcAft>
                <a:spcPts val="0"/>
              </a:spcAft>
              <a:buClr>
                <a:srgbClr val="434343"/>
              </a:buClr>
              <a:buSzPts val="1300"/>
              <a:buFont typeface="Times New Roman"/>
              <a:buChar char="○"/>
            </a:pPr>
            <a:r>
              <a:rPr lang="en" sz="1300">
                <a:solidFill>
                  <a:srgbClr val="434343"/>
                </a:solidFill>
                <a:latin typeface="Times New Roman"/>
                <a:ea typeface="Times New Roman"/>
                <a:cs typeface="Times New Roman"/>
                <a:sym typeface="Times New Roman"/>
              </a:rPr>
              <a:t>Routines are what abilities will be utilized the the AI</a:t>
            </a:r>
            <a:endParaRPr sz="1300">
              <a:solidFill>
                <a:srgbClr val="434343"/>
              </a:solidFill>
              <a:latin typeface="Times New Roman"/>
              <a:ea typeface="Times New Roman"/>
              <a:cs typeface="Times New Roman"/>
              <a:sym typeface="Times New Roman"/>
            </a:endParaRPr>
          </a:p>
          <a:p>
            <a:pPr indent="-311150" lvl="1" marL="914400" rtl="0" algn="l">
              <a:lnSpc>
                <a:spcPct val="115000"/>
              </a:lnSpc>
              <a:spcBef>
                <a:spcPts val="0"/>
              </a:spcBef>
              <a:spcAft>
                <a:spcPts val="0"/>
              </a:spcAft>
              <a:buClr>
                <a:srgbClr val="434343"/>
              </a:buClr>
              <a:buSzPts val="1300"/>
              <a:buFont typeface="Times New Roman"/>
              <a:buChar char="○"/>
            </a:pPr>
            <a:r>
              <a:rPr lang="en" sz="1300">
                <a:solidFill>
                  <a:srgbClr val="434343"/>
                </a:solidFill>
                <a:latin typeface="Times New Roman"/>
                <a:ea typeface="Times New Roman"/>
                <a:cs typeface="Times New Roman"/>
                <a:sym typeface="Times New Roman"/>
              </a:rPr>
              <a:t>Ability Tags were created in order to help the AI understand the uses of its abilities</a:t>
            </a:r>
            <a:endParaRPr sz="1300">
              <a:solidFill>
                <a:srgbClr val="434343"/>
              </a:solidFill>
              <a:latin typeface="Times New Roman"/>
              <a:ea typeface="Times New Roman"/>
              <a:cs typeface="Times New Roman"/>
              <a:sym typeface="Times New Roman"/>
            </a:endParaRPr>
          </a:p>
          <a:p>
            <a:pPr indent="0" lvl="0" marL="0" rtl="0" algn="l">
              <a:spcBef>
                <a:spcPts val="1200"/>
              </a:spcBef>
              <a:spcAft>
                <a:spcPts val="0"/>
              </a:spcAft>
              <a:buNone/>
            </a:pPr>
            <a:r>
              <a:t/>
            </a:r>
            <a:endParaRPr sz="1400">
              <a:solidFill>
                <a:schemeClr val="dk1"/>
              </a:solidFill>
              <a:latin typeface="Times New Roman"/>
              <a:ea typeface="Times New Roman"/>
              <a:cs typeface="Times New Roman"/>
              <a:sym typeface="Times New Roman"/>
            </a:endParaRPr>
          </a:p>
          <a:p>
            <a:pPr indent="-317500" lvl="0" marL="457200" rtl="0" algn="l">
              <a:spcBef>
                <a:spcPts val="0"/>
              </a:spcBef>
              <a:spcAft>
                <a:spcPts val="0"/>
              </a:spcAft>
              <a:buClr>
                <a:schemeClr val="dk1"/>
              </a:buClr>
              <a:buSzPts val="1400"/>
              <a:buFont typeface="Times New Roman"/>
              <a:buChar char="●"/>
            </a:pPr>
            <a:r>
              <a:rPr lang="en" sz="1400">
                <a:solidFill>
                  <a:schemeClr val="dk1"/>
                </a:solidFill>
                <a:latin typeface="Times New Roman"/>
                <a:ea typeface="Times New Roman"/>
                <a:cs typeface="Times New Roman"/>
                <a:sym typeface="Times New Roman"/>
              </a:rPr>
              <a:t>Legend:</a:t>
            </a:r>
            <a:endParaRPr sz="1400">
              <a:solidFill>
                <a:schemeClr val="dk1"/>
              </a:solidFill>
              <a:latin typeface="Times New Roman"/>
              <a:ea typeface="Times New Roman"/>
              <a:cs typeface="Times New Roman"/>
              <a:sym typeface="Times New Roman"/>
            </a:endParaRPr>
          </a:p>
          <a:p>
            <a:pPr indent="-317500" lvl="1" marL="914400" rtl="0" algn="l">
              <a:spcBef>
                <a:spcPts val="0"/>
              </a:spcBef>
              <a:spcAft>
                <a:spcPts val="0"/>
              </a:spcAft>
              <a:buClr>
                <a:schemeClr val="dk1"/>
              </a:buClr>
              <a:buSzPts val="1400"/>
              <a:buFont typeface="Times New Roman"/>
              <a:buChar char="○"/>
            </a:pPr>
            <a:r>
              <a:rPr lang="en" sz="1400">
                <a:solidFill>
                  <a:schemeClr val="dk1"/>
                </a:solidFill>
                <a:latin typeface="Times New Roman"/>
                <a:ea typeface="Times New Roman"/>
                <a:cs typeface="Times New Roman"/>
                <a:sym typeface="Times New Roman"/>
              </a:rPr>
              <a:t>Circle: Info we want to take into account</a:t>
            </a:r>
            <a:endParaRPr sz="1400">
              <a:solidFill>
                <a:schemeClr val="dk1"/>
              </a:solidFill>
              <a:latin typeface="Times New Roman"/>
              <a:ea typeface="Times New Roman"/>
              <a:cs typeface="Times New Roman"/>
              <a:sym typeface="Times New Roman"/>
            </a:endParaRPr>
          </a:p>
          <a:p>
            <a:pPr indent="-317500" lvl="1" marL="914400" rtl="0" algn="l">
              <a:spcBef>
                <a:spcPts val="0"/>
              </a:spcBef>
              <a:spcAft>
                <a:spcPts val="0"/>
              </a:spcAft>
              <a:buClr>
                <a:schemeClr val="dk1"/>
              </a:buClr>
              <a:buSzPts val="1400"/>
              <a:buFont typeface="Times New Roman"/>
              <a:buChar char="○"/>
            </a:pPr>
            <a:r>
              <a:rPr lang="en" sz="1400">
                <a:solidFill>
                  <a:schemeClr val="dk1"/>
                </a:solidFill>
                <a:latin typeface="Times New Roman"/>
                <a:ea typeface="Times New Roman"/>
                <a:cs typeface="Times New Roman"/>
                <a:sym typeface="Times New Roman"/>
              </a:rPr>
              <a:t>Triangles: Routines</a:t>
            </a:r>
            <a:endParaRPr sz="1300">
              <a:solidFill>
                <a:srgbClr val="434343"/>
              </a:solidFill>
              <a:latin typeface="Times New Roman"/>
              <a:ea typeface="Times New Roman"/>
              <a:cs typeface="Times New Roman"/>
              <a:sym typeface="Times New Roman"/>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22e70dda1b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22e70dda1b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Kurt</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22df85c2bf1_1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22df85c2bf1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Kurt</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22e5404cfed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22e5404cfed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Devin</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grpSp>
        <p:nvGrpSpPr>
          <p:cNvPr id="10" name="Google Shape;10;p2"/>
          <p:cNvGrpSpPr/>
          <p:nvPr/>
        </p:nvGrpSpPr>
        <p:grpSpPr>
          <a:xfrm>
            <a:off x="6098378" y="5"/>
            <a:ext cx="3045625" cy="2030570"/>
            <a:chOff x="6098378" y="5"/>
            <a:chExt cx="3045625" cy="2030570"/>
          </a:xfrm>
        </p:grpSpPr>
        <p:sp>
          <p:nvSpPr>
            <p:cNvPr id="11" name="Google Shape;11;p2"/>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 name="Google Shape;16;p2"/>
          <p:cNvSpPr txBox="1"/>
          <p:nvPr>
            <p:ph type="ctrTitle"/>
          </p:nvPr>
        </p:nvSpPr>
        <p:spPr>
          <a:xfrm>
            <a:off x="598100" y="1775222"/>
            <a:ext cx="8222100" cy="8388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p:txBody>
      </p:sp>
      <p:sp>
        <p:nvSpPr>
          <p:cNvPr id="17" name="Google Shape;17;p2"/>
          <p:cNvSpPr txBox="1"/>
          <p:nvPr>
            <p:ph idx="1" type="subTitle"/>
          </p:nvPr>
        </p:nvSpPr>
        <p:spPr>
          <a:xfrm>
            <a:off x="598088" y="2715913"/>
            <a:ext cx="8222100" cy="4329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1"/>
              </a:buClr>
              <a:buSzPts val="2100"/>
              <a:buNone/>
              <a:defRPr sz="2100">
                <a:solidFill>
                  <a:schemeClr val="lt1"/>
                </a:solidFill>
              </a:defRPr>
            </a:lvl1pPr>
            <a:lvl2pPr lvl="1">
              <a:lnSpc>
                <a:spcPct val="100000"/>
              </a:lnSpc>
              <a:spcBef>
                <a:spcPts val="0"/>
              </a:spcBef>
              <a:spcAft>
                <a:spcPts val="0"/>
              </a:spcAft>
              <a:buClr>
                <a:schemeClr val="lt1"/>
              </a:buClr>
              <a:buSzPts val="2100"/>
              <a:buNone/>
              <a:defRPr sz="2100">
                <a:solidFill>
                  <a:schemeClr val="lt1"/>
                </a:solidFill>
              </a:defRPr>
            </a:lvl2pPr>
            <a:lvl3pPr lvl="2">
              <a:lnSpc>
                <a:spcPct val="100000"/>
              </a:lnSpc>
              <a:spcBef>
                <a:spcPts val="0"/>
              </a:spcBef>
              <a:spcAft>
                <a:spcPts val="0"/>
              </a:spcAft>
              <a:buClr>
                <a:schemeClr val="lt1"/>
              </a:buClr>
              <a:buSzPts val="2100"/>
              <a:buNone/>
              <a:defRPr sz="2100">
                <a:solidFill>
                  <a:schemeClr val="lt1"/>
                </a:solidFill>
              </a:defRPr>
            </a:lvl3pPr>
            <a:lvl4pPr lvl="3">
              <a:lnSpc>
                <a:spcPct val="100000"/>
              </a:lnSpc>
              <a:spcBef>
                <a:spcPts val="0"/>
              </a:spcBef>
              <a:spcAft>
                <a:spcPts val="0"/>
              </a:spcAft>
              <a:buClr>
                <a:schemeClr val="lt1"/>
              </a:buClr>
              <a:buSzPts val="2100"/>
              <a:buNone/>
              <a:defRPr sz="2100">
                <a:solidFill>
                  <a:schemeClr val="lt1"/>
                </a:solidFill>
              </a:defRPr>
            </a:lvl4pPr>
            <a:lvl5pPr lvl="4">
              <a:lnSpc>
                <a:spcPct val="100000"/>
              </a:lnSpc>
              <a:spcBef>
                <a:spcPts val="0"/>
              </a:spcBef>
              <a:spcAft>
                <a:spcPts val="0"/>
              </a:spcAft>
              <a:buClr>
                <a:schemeClr val="lt1"/>
              </a:buClr>
              <a:buSzPts val="2100"/>
              <a:buNone/>
              <a:defRPr sz="2100">
                <a:solidFill>
                  <a:schemeClr val="lt1"/>
                </a:solidFill>
              </a:defRPr>
            </a:lvl5pPr>
            <a:lvl6pPr lvl="5">
              <a:lnSpc>
                <a:spcPct val="100000"/>
              </a:lnSpc>
              <a:spcBef>
                <a:spcPts val="0"/>
              </a:spcBef>
              <a:spcAft>
                <a:spcPts val="0"/>
              </a:spcAft>
              <a:buClr>
                <a:schemeClr val="lt1"/>
              </a:buClr>
              <a:buSzPts val="2100"/>
              <a:buNone/>
              <a:defRPr sz="2100">
                <a:solidFill>
                  <a:schemeClr val="lt1"/>
                </a:solidFill>
              </a:defRPr>
            </a:lvl6pPr>
            <a:lvl7pPr lvl="6">
              <a:lnSpc>
                <a:spcPct val="100000"/>
              </a:lnSpc>
              <a:spcBef>
                <a:spcPts val="0"/>
              </a:spcBef>
              <a:spcAft>
                <a:spcPts val="0"/>
              </a:spcAft>
              <a:buClr>
                <a:schemeClr val="lt1"/>
              </a:buClr>
              <a:buSzPts val="2100"/>
              <a:buNone/>
              <a:defRPr sz="2100">
                <a:solidFill>
                  <a:schemeClr val="lt1"/>
                </a:solidFill>
              </a:defRPr>
            </a:lvl7pPr>
            <a:lvl8pPr lvl="7">
              <a:lnSpc>
                <a:spcPct val="100000"/>
              </a:lnSpc>
              <a:spcBef>
                <a:spcPts val="0"/>
              </a:spcBef>
              <a:spcAft>
                <a:spcPts val="0"/>
              </a:spcAft>
              <a:buClr>
                <a:schemeClr val="lt1"/>
              </a:buClr>
              <a:buSzPts val="2100"/>
              <a:buNone/>
              <a:defRPr sz="2100">
                <a:solidFill>
                  <a:schemeClr val="lt1"/>
                </a:solidFill>
              </a:defRPr>
            </a:lvl8pPr>
            <a:lvl9pPr lvl="8">
              <a:lnSpc>
                <a:spcPct val="100000"/>
              </a:lnSpc>
              <a:spcBef>
                <a:spcPts val="0"/>
              </a:spcBef>
              <a:spcAft>
                <a:spcPts val="0"/>
              </a:spcAft>
              <a:buClr>
                <a:schemeClr val="lt1"/>
              </a:buClr>
              <a:buSzPts val="2100"/>
              <a:buNone/>
              <a:defRPr sz="2100">
                <a:solidFill>
                  <a:schemeClr val="lt1"/>
                </a:solidFill>
              </a:defRPr>
            </a:lvl9pPr>
          </a:lstStyle>
          <a:p/>
        </p:txBody>
      </p:sp>
      <p:sp>
        <p:nvSpPr>
          <p:cNvPr id="18" name="Google Shape;18;p2"/>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69" name="Shape 69"/>
        <p:cNvGrpSpPr/>
        <p:nvPr/>
      </p:nvGrpSpPr>
      <p:grpSpPr>
        <a:xfrm>
          <a:off x="0" y="0"/>
          <a:ext cx="0" cy="0"/>
          <a:chOff x="0" y="0"/>
          <a:chExt cx="0" cy="0"/>
        </a:xfrm>
      </p:grpSpPr>
      <p:grpSp>
        <p:nvGrpSpPr>
          <p:cNvPr id="70" name="Google Shape;70;p11"/>
          <p:cNvGrpSpPr/>
          <p:nvPr/>
        </p:nvGrpSpPr>
        <p:grpSpPr>
          <a:xfrm>
            <a:off x="6098378" y="5"/>
            <a:ext cx="3045625" cy="2030570"/>
            <a:chOff x="6098378" y="5"/>
            <a:chExt cx="3045625" cy="2030570"/>
          </a:xfrm>
        </p:grpSpPr>
        <p:sp>
          <p:nvSpPr>
            <p:cNvPr id="71" name="Google Shape;71;p11"/>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11"/>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1"/>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11"/>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11"/>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6" name="Google Shape;76;p11"/>
          <p:cNvSpPr txBox="1"/>
          <p:nvPr>
            <p:ph hasCustomPrompt="1" type="title"/>
          </p:nvPr>
        </p:nvSpPr>
        <p:spPr>
          <a:xfrm>
            <a:off x="311700" y="1256050"/>
            <a:ext cx="8520600" cy="20307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lt1"/>
              </a:buClr>
              <a:buSzPts val="12000"/>
              <a:buNone/>
              <a:defRPr sz="12000">
                <a:solidFill>
                  <a:schemeClr val="lt1"/>
                </a:solidFill>
              </a:defRPr>
            </a:lvl1pPr>
            <a:lvl2pPr lvl="1" algn="ctr">
              <a:spcBef>
                <a:spcPts val="0"/>
              </a:spcBef>
              <a:spcAft>
                <a:spcPts val="0"/>
              </a:spcAft>
              <a:buClr>
                <a:schemeClr val="lt1"/>
              </a:buClr>
              <a:buSzPts val="12000"/>
              <a:buNone/>
              <a:defRPr sz="12000">
                <a:solidFill>
                  <a:schemeClr val="lt1"/>
                </a:solidFill>
              </a:defRPr>
            </a:lvl2pPr>
            <a:lvl3pPr lvl="2" algn="ctr">
              <a:spcBef>
                <a:spcPts val="0"/>
              </a:spcBef>
              <a:spcAft>
                <a:spcPts val="0"/>
              </a:spcAft>
              <a:buClr>
                <a:schemeClr val="lt1"/>
              </a:buClr>
              <a:buSzPts val="12000"/>
              <a:buNone/>
              <a:defRPr sz="12000">
                <a:solidFill>
                  <a:schemeClr val="lt1"/>
                </a:solidFill>
              </a:defRPr>
            </a:lvl3pPr>
            <a:lvl4pPr lvl="3" algn="ctr">
              <a:spcBef>
                <a:spcPts val="0"/>
              </a:spcBef>
              <a:spcAft>
                <a:spcPts val="0"/>
              </a:spcAft>
              <a:buClr>
                <a:schemeClr val="lt1"/>
              </a:buClr>
              <a:buSzPts val="12000"/>
              <a:buNone/>
              <a:defRPr sz="12000">
                <a:solidFill>
                  <a:schemeClr val="lt1"/>
                </a:solidFill>
              </a:defRPr>
            </a:lvl4pPr>
            <a:lvl5pPr lvl="4" algn="ctr">
              <a:spcBef>
                <a:spcPts val="0"/>
              </a:spcBef>
              <a:spcAft>
                <a:spcPts val="0"/>
              </a:spcAft>
              <a:buClr>
                <a:schemeClr val="lt1"/>
              </a:buClr>
              <a:buSzPts val="12000"/>
              <a:buNone/>
              <a:defRPr sz="12000">
                <a:solidFill>
                  <a:schemeClr val="lt1"/>
                </a:solidFill>
              </a:defRPr>
            </a:lvl5pPr>
            <a:lvl6pPr lvl="5" algn="ctr">
              <a:spcBef>
                <a:spcPts val="0"/>
              </a:spcBef>
              <a:spcAft>
                <a:spcPts val="0"/>
              </a:spcAft>
              <a:buClr>
                <a:schemeClr val="lt1"/>
              </a:buClr>
              <a:buSzPts val="12000"/>
              <a:buNone/>
              <a:defRPr sz="12000">
                <a:solidFill>
                  <a:schemeClr val="lt1"/>
                </a:solidFill>
              </a:defRPr>
            </a:lvl6pPr>
            <a:lvl7pPr lvl="6" algn="ctr">
              <a:spcBef>
                <a:spcPts val="0"/>
              </a:spcBef>
              <a:spcAft>
                <a:spcPts val="0"/>
              </a:spcAft>
              <a:buClr>
                <a:schemeClr val="lt1"/>
              </a:buClr>
              <a:buSzPts val="12000"/>
              <a:buNone/>
              <a:defRPr sz="12000">
                <a:solidFill>
                  <a:schemeClr val="lt1"/>
                </a:solidFill>
              </a:defRPr>
            </a:lvl7pPr>
            <a:lvl8pPr lvl="7" algn="ctr">
              <a:spcBef>
                <a:spcPts val="0"/>
              </a:spcBef>
              <a:spcAft>
                <a:spcPts val="0"/>
              </a:spcAft>
              <a:buClr>
                <a:schemeClr val="lt1"/>
              </a:buClr>
              <a:buSzPts val="12000"/>
              <a:buNone/>
              <a:defRPr sz="12000">
                <a:solidFill>
                  <a:schemeClr val="lt1"/>
                </a:solidFill>
              </a:defRPr>
            </a:lvl8pPr>
            <a:lvl9pPr lvl="8" algn="ctr">
              <a:spcBef>
                <a:spcPts val="0"/>
              </a:spcBef>
              <a:spcAft>
                <a:spcPts val="0"/>
              </a:spcAft>
              <a:buClr>
                <a:schemeClr val="lt1"/>
              </a:buClr>
              <a:buSzPts val="12000"/>
              <a:buNone/>
              <a:defRPr sz="12000">
                <a:solidFill>
                  <a:schemeClr val="lt1"/>
                </a:solidFill>
              </a:defRPr>
            </a:lvl9pPr>
          </a:lstStyle>
          <a:p>
            <a:r>
              <a:t>xx%</a:t>
            </a:r>
          </a:p>
        </p:txBody>
      </p:sp>
      <p:sp>
        <p:nvSpPr>
          <p:cNvPr id="77" name="Google Shape;77;p11"/>
          <p:cNvSpPr txBox="1"/>
          <p:nvPr>
            <p:ph idx="1" type="body"/>
          </p:nvPr>
        </p:nvSpPr>
        <p:spPr>
          <a:xfrm>
            <a:off x="311700" y="3369225"/>
            <a:ext cx="8520600" cy="12819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Clr>
                <a:schemeClr val="lt1"/>
              </a:buClr>
              <a:buSzPts val="1800"/>
              <a:buChar char="●"/>
              <a:defRPr>
                <a:solidFill>
                  <a:schemeClr val="lt1"/>
                </a:solidFill>
              </a:defRPr>
            </a:lvl1pPr>
            <a:lvl2pPr indent="-317500" lvl="1" marL="914400" algn="ctr">
              <a:spcBef>
                <a:spcPts val="0"/>
              </a:spcBef>
              <a:spcAft>
                <a:spcPts val="0"/>
              </a:spcAft>
              <a:buClr>
                <a:schemeClr val="lt1"/>
              </a:buClr>
              <a:buSzPts val="1400"/>
              <a:buChar char="○"/>
              <a:defRPr>
                <a:solidFill>
                  <a:schemeClr val="lt1"/>
                </a:solidFill>
              </a:defRPr>
            </a:lvl2pPr>
            <a:lvl3pPr indent="-317500" lvl="2" marL="1371600" algn="ctr">
              <a:spcBef>
                <a:spcPts val="0"/>
              </a:spcBef>
              <a:spcAft>
                <a:spcPts val="0"/>
              </a:spcAft>
              <a:buClr>
                <a:schemeClr val="lt1"/>
              </a:buClr>
              <a:buSzPts val="1400"/>
              <a:buChar char="■"/>
              <a:defRPr>
                <a:solidFill>
                  <a:schemeClr val="lt1"/>
                </a:solidFill>
              </a:defRPr>
            </a:lvl3pPr>
            <a:lvl4pPr indent="-317500" lvl="3" marL="1828800" algn="ctr">
              <a:spcBef>
                <a:spcPts val="0"/>
              </a:spcBef>
              <a:spcAft>
                <a:spcPts val="0"/>
              </a:spcAft>
              <a:buClr>
                <a:schemeClr val="lt1"/>
              </a:buClr>
              <a:buSzPts val="1400"/>
              <a:buChar char="●"/>
              <a:defRPr>
                <a:solidFill>
                  <a:schemeClr val="lt1"/>
                </a:solidFill>
              </a:defRPr>
            </a:lvl4pPr>
            <a:lvl5pPr indent="-317500" lvl="4" marL="2286000" algn="ctr">
              <a:spcBef>
                <a:spcPts val="0"/>
              </a:spcBef>
              <a:spcAft>
                <a:spcPts val="0"/>
              </a:spcAft>
              <a:buClr>
                <a:schemeClr val="lt1"/>
              </a:buClr>
              <a:buSzPts val="1400"/>
              <a:buChar char="○"/>
              <a:defRPr>
                <a:solidFill>
                  <a:schemeClr val="lt1"/>
                </a:solidFill>
              </a:defRPr>
            </a:lvl5pPr>
            <a:lvl6pPr indent="-317500" lvl="5" marL="2743200" algn="ctr">
              <a:spcBef>
                <a:spcPts val="0"/>
              </a:spcBef>
              <a:spcAft>
                <a:spcPts val="0"/>
              </a:spcAft>
              <a:buClr>
                <a:schemeClr val="lt1"/>
              </a:buClr>
              <a:buSzPts val="1400"/>
              <a:buChar char="■"/>
              <a:defRPr>
                <a:solidFill>
                  <a:schemeClr val="lt1"/>
                </a:solidFill>
              </a:defRPr>
            </a:lvl6pPr>
            <a:lvl7pPr indent="-317500" lvl="6" marL="3200400" algn="ctr">
              <a:spcBef>
                <a:spcPts val="0"/>
              </a:spcBef>
              <a:spcAft>
                <a:spcPts val="0"/>
              </a:spcAft>
              <a:buClr>
                <a:schemeClr val="lt1"/>
              </a:buClr>
              <a:buSzPts val="1400"/>
              <a:buChar char="●"/>
              <a:defRPr>
                <a:solidFill>
                  <a:schemeClr val="lt1"/>
                </a:solidFill>
              </a:defRPr>
            </a:lvl7pPr>
            <a:lvl8pPr indent="-317500" lvl="7" marL="3657600" algn="ctr">
              <a:spcBef>
                <a:spcPts val="0"/>
              </a:spcBef>
              <a:spcAft>
                <a:spcPts val="0"/>
              </a:spcAft>
              <a:buClr>
                <a:schemeClr val="lt1"/>
              </a:buClr>
              <a:buSzPts val="1400"/>
              <a:buChar char="○"/>
              <a:defRPr>
                <a:solidFill>
                  <a:schemeClr val="lt1"/>
                </a:solidFill>
              </a:defRPr>
            </a:lvl8pPr>
            <a:lvl9pPr indent="-317500" lvl="8" marL="4114800" algn="ctr">
              <a:spcBef>
                <a:spcPts val="0"/>
              </a:spcBef>
              <a:spcAft>
                <a:spcPts val="0"/>
              </a:spcAft>
              <a:buClr>
                <a:schemeClr val="lt1"/>
              </a:buClr>
              <a:buSzPts val="1400"/>
              <a:buChar char="■"/>
              <a:defRPr>
                <a:solidFill>
                  <a:schemeClr val="lt1"/>
                </a:solidFill>
              </a:defRPr>
            </a:lvl9pPr>
          </a:lstStyle>
          <a:p/>
        </p:txBody>
      </p:sp>
      <p:sp>
        <p:nvSpPr>
          <p:cNvPr id="78" name="Google Shape;78;p11"/>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9" name="Shape 79"/>
        <p:cNvGrpSpPr/>
        <p:nvPr/>
      </p:nvGrpSpPr>
      <p:grpSpPr>
        <a:xfrm>
          <a:off x="0" y="0"/>
          <a:ext cx="0" cy="0"/>
          <a:chOff x="0" y="0"/>
          <a:chExt cx="0" cy="0"/>
        </a:xfrm>
      </p:grpSpPr>
      <p:sp>
        <p:nvSpPr>
          <p:cNvPr id="80" name="Google Shape;80;p12"/>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9" name="Shape 19"/>
        <p:cNvGrpSpPr/>
        <p:nvPr/>
      </p:nvGrpSpPr>
      <p:grpSpPr>
        <a:xfrm>
          <a:off x="0" y="0"/>
          <a:ext cx="0" cy="0"/>
          <a:chOff x="0" y="0"/>
          <a:chExt cx="0" cy="0"/>
        </a:xfrm>
      </p:grpSpPr>
      <p:grpSp>
        <p:nvGrpSpPr>
          <p:cNvPr id="20" name="Google Shape;20;p3"/>
          <p:cNvGrpSpPr/>
          <p:nvPr/>
        </p:nvGrpSpPr>
        <p:grpSpPr>
          <a:xfrm>
            <a:off x="6098378" y="5"/>
            <a:ext cx="3045625" cy="2030570"/>
            <a:chOff x="6098378" y="5"/>
            <a:chExt cx="3045625" cy="2030570"/>
          </a:xfrm>
        </p:grpSpPr>
        <p:sp>
          <p:nvSpPr>
            <p:cNvPr id="21" name="Google Shape;21;p3"/>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3"/>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3"/>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3"/>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6" name="Google Shape;26;p3"/>
          <p:cNvSpPr txBox="1"/>
          <p:nvPr>
            <p:ph type="title"/>
          </p:nvPr>
        </p:nvSpPr>
        <p:spPr>
          <a:xfrm>
            <a:off x="598100" y="2152347"/>
            <a:ext cx="8222100" cy="838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p:txBody>
      </p:sp>
      <p:sp>
        <p:nvSpPr>
          <p:cNvPr id="27" name="Google Shape;27;p3"/>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8" name="Shape 28"/>
        <p:cNvGrpSpPr/>
        <p:nvPr/>
      </p:nvGrpSpPr>
      <p:grpSpPr>
        <a:xfrm>
          <a:off x="0" y="0"/>
          <a:ext cx="0" cy="0"/>
          <a:chOff x="0" y="0"/>
          <a:chExt cx="0" cy="0"/>
        </a:xfrm>
      </p:grpSpPr>
      <p:grpSp>
        <p:nvGrpSpPr>
          <p:cNvPr id="29" name="Google Shape;29;p4"/>
          <p:cNvGrpSpPr/>
          <p:nvPr/>
        </p:nvGrpSpPr>
        <p:grpSpPr>
          <a:xfrm>
            <a:off x="0" y="3903669"/>
            <a:ext cx="9144000" cy="1239925"/>
            <a:chOff x="0" y="3903669"/>
            <a:chExt cx="9144000" cy="1239925"/>
          </a:xfrm>
        </p:grpSpPr>
        <p:sp>
          <p:nvSpPr>
            <p:cNvPr id="30" name="Google Shape;30;p4"/>
            <p:cNvSpPr/>
            <p:nvPr/>
          </p:nvSpPr>
          <p:spPr>
            <a:xfrm>
              <a:off x="8154895" y="3903669"/>
              <a:ext cx="989100" cy="9879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4"/>
            <p:cNvSpPr/>
            <p:nvPr/>
          </p:nvSpPr>
          <p:spPr>
            <a:xfrm flipH="1">
              <a:off x="6181163" y="3903669"/>
              <a:ext cx="989100" cy="9879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4"/>
            <p:cNvSpPr/>
            <p:nvPr/>
          </p:nvSpPr>
          <p:spPr>
            <a:xfrm>
              <a:off x="7170274" y="3903669"/>
              <a:ext cx="989100" cy="9879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4"/>
            <p:cNvSpPr/>
            <p:nvPr/>
          </p:nvSpPr>
          <p:spPr>
            <a:xfrm rot="10800000">
              <a:off x="8154757" y="3903682"/>
              <a:ext cx="989100" cy="9879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4"/>
            <p:cNvSpPr/>
            <p:nvPr/>
          </p:nvSpPr>
          <p:spPr>
            <a:xfrm>
              <a:off x="0" y="4891594"/>
              <a:ext cx="9144000" cy="2520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5" name="Google Shape;35;p4"/>
          <p:cNvSpPr txBox="1"/>
          <p:nvPr>
            <p:ph type="title"/>
          </p:nvPr>
        </p:nvSpPr>
        <p:spPr>
          <a:xfrm>
            <a:off x="311700" y="410000"/>
            <a:ext cx="8520600" cy="6078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6" name="Google Shape;36;p4"/>
          <p:cNvSpPr txBox="1"/>
          <p:nvPr>
            <p:ph idx="1" type="body"/>
          </p:nvPr>
        </p:nvSpPr>
        <p:spPr>
          <a:xfrm>
            <a:off x="311700" y="1229875"/>
            <a:ext cx="8520600" cy="3339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37" name="Google Shape;37;p4"/>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8" name="Shape 38"/>
        <p:cNvGrpSpPr/>
        <p:nvPr/>
      </p:nvGrpSpPr>
      <p:grpSpPr>
        <a:xfrm>
          <a:off x="0" y="0"/>
          <a:ext cx="0" cy="0"/>
          <a:chOff x="0" y="0"/>
          <a:chExt cx="0" cy="0"/>
        </a:xfrm>
      </p:grpSpPr>
      <p:sp>
        <p:nvSpPr>
          <p:cNvPr id="39" name="Google Shape;39;p5"/>
          <p:cNvSpPr txBox="1"/>
          <p:nvPr>
            <p:ph type="title"/>
          </p:nvPr>
        </p:nvSpPr>
        <p:spPr>
          <a:xfrm>
            <a:off x="311700" y="410000"/>
            <a:ext cx="8520600" cy="6078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40" name="Google Shape;40;p5"/>
          <p:cNvSpPr txBox="1"/>
          <p:nvPr>
            <p:ph idx="1" type="body"/>
          </p:nvPr>
        </p:nvSpPr>
        <p:spPr>
          <a:xfrm>
            <a:off x="311700" y="1229975"/>
            <a:ext cx="3999900" cy="3339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1" name="Google Shape;41;p5"/>
          <p:cNvSpPr txBox="1"/>
          <p:nvPr>
            <p:ph idx="2" type="body"/>
          </p:nvPr>
        </p:nvSpPr>
        <p:spPr>
          <a:xfrm>
            <a:off x="4832400" y="1229975"/>
            <a:ext cx="3999900" cy="3339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2" name="Google Shape;42;p5"/>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3" name="Shape 43"/>
        <p:cNvGrpSpPr/>
        <p:nvPr/>
      </p:nvGrpSpPr>
      <p:grpSpPr>
        <a:xfrm>
          <a:off x="0" y="0"/>
          <a:ext cx="0" cy="0"/>
          <a:chOff x="0" y="0"/>
          <a:chExt cx="0" cy="0"/>
        </a:xfrm>
      </p:grpSpPr>
      <p:sp>
        <p:nvSpPr>
          <p:cNvPr id="44" name="Google Shape;44;p6"/>
          <p:cNvSpPr txBox="1"/>
          <p:nvPr>
            <p:ph type="title"/>
          </p:nvPr>
        </p:nvSpPr>
        <p:spPr>
          <a:xfrm>
            <a:off x="311700" y="410000"/>
            <a:ext cx="8520600" cy="6078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45" name="Google Shape;45;p6"/>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6" name="Shape 46"/>
        <p:cNvGrpSpPr/>
        <p:nvPr/>
      </p:nvGrpSpPr>
      <p:grpSpPr>
        <a:xfrm>
          <a:off x="0" y="0"/>
          <a:ext cx="0" cy="0"/>
          <a:chOff x="0" y="0"/>
          <a:chExt cx="0" cy="0"/>
        </a:xfrm>
      </p:grpSpPr>
      <p:sp>
        <p:nvSpPr>
          <p:cNvPr id="47" name="Google Shape;47;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8" name="Google Shape;48;p7"/>
          <p:cNvSpPr txBox="1"/>
          <p:nvPr>
            <p:ph idx="1" type="body"/>
          </p:nvPr>
        </p:nvSpPr>
        <p:spPr>
          <a:xfrm>
            <a:off x="311700" y="1465804"/>
            <a:ext cx="2808000" cy="31032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9" name="Google Shape;49;p7"/>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4"/>
        </a:solidFill>
      </p:bgPr>
    </p:bg>
    <p:spTree>
      <p:nvGrpSpPr>
        <p:cNvPr id="50" name="Shape 50"/>
        <p:cNvGrpSpPr/>
        <p:nvPr/>
      </p:nvGrpSpPr>
      <p:grpSpPr>
        <a:xfrm>
          <a:off x="0" y="0"/>
          <a:ext cx="0" cy="0"/>
          <a:chOff x="0" y="0"/>
          <a:chExt cx="0" cy="0"/>
        </a:xfrm>
      </p:grpSpPr>
      <p:grpSp>
        <p:nvGrpSpPr>
          <p:cNvPr id="51" name="Google Shape;51;p8"/>
          <p:cNvGrpSpPr/>
          <p:nvPr/>
        </p:nvGrpSpPr>
        <p:grpSpPr>
          <a:xfrm>
            <a:off x="6098378" y="5"/>
            <a:ext cx="3045625" cy="2030570"/>
            <a:chOff x="6098378" y="5"/>
            <a:chExt cx="3045625" cy="2030570"/>
          </a:xfrm>
        </p:grpSpPr>
        <p:sp>
          <p:nvSpPr>
            <p:cNvPr id="52" name="Google Shape;52;p8"/>
            <p:cNvSpPr/>
            <p:nvPr/>
          </p:nvSpPr>
          <p:spPr>
            <a:xfrm>
              <a:off x="8128803" y="16"/>
              <a:ext cx="1015200" cy="1015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8"/>
            <p:cNvSpPr/>
            <p:nvPr/>
          </p:nvSpPr>
          <p:spPr>
            <a:xfrm flipH="1">
              <a:off x="7113463" y="5"/>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8"/>
            <p:cNvSpPr/>
            <p:nvPr/>
          </p:nvSpPr>
          <p:spPr>
            <a:xfrm flipH="1" rot="10800000">
              <a:off x="7113588" y="107"/>
              <a:ext cx="1015200" cy="10152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8"/>
            <p:cNvSpPr/>
            <p:nvPr/>
          </p:nvSpPr>
          <p:spPr>
            <a:xfrm rot="10800000">
              <a:off x="6098378" y="97"/>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8"/>
            <p:cNvSpPr/>
            <p:nvPr/>
          </p:nvSpPr>
          <p:spPr>
            <a:xfrm rot="10800000">
              <a:off x="8128789" y="1015375"/>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7" name="Google Shape;57;p8"/>
          <p:cNvSpPr txBox="1"/>
          <p:nvPr>
            <p:ph type="title"/>
          </p:nvPr>
        </p:nvSpPr>
        <p:spPr>
          <a:xfrm>
            <a:off x="490250" y="526350"/>
            <a:ext cx="56187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58" name="Google Shape;58;p8"/>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59" name="Shape 59"/>
        <p:cNvGrpSpPr/>
        <p:nvPr/>
      </p:nvGrpSpPr>
      <p:grpSpPr>
        <a:xfrm>
          <a:off x="0" y="0"/>
          <a:ext cx="0" cy="0"/>
          <a:chOff x="0" y="0"/>
          <a:chExt cx="0" cy="0"/>
        </a:xfrm>
      </p:grpSpPr>
      <p:sp>
        <p:nvSpPr>
          <p:cNvPr id="60" name="Google Shape;60;p9"/>
          <p:cNvSpPr/>
          <p:nvPr/>
        </p:nvSpPr>
        <p:spPr>
          <a:xfrm>
            <a:off x="4572000" y="-17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61" name="Google Shape;61;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62" name="Google Shape;62;p9"/>
          <p:cNvSpPr txBox="1"/>
          <p:nvPr>
            <p:ph type="title"/>
          </p:nvPr>
        </p:nvSpPr>
        <p:spPr>
          <a:xfrm>
            <a:off x="265500" y="1151100"/>
            <a:ext cx="4045200" cy="15645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63" name="Google Shape;63;p9"/>
          <p:cNvSpPr txBox="1"/>
          <p:nvPr>
            <p:ph idx="1" type="subTitle"/>
          </p:nvPr>
        </p:nvSpPr>
        <p:spPr>
          <a:xfrm>
            <a:off x="265500" y="2769001"/>
            <a:ext cx="4045200" cy="1269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64" name="Google Shape;64;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65" name="Google Shape;65;p9"/>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66" name="Shape 66"/>
        <p:cNvGrpSpPr/>
        <p:nvPr/>
      </p:nvGrpSpPr>
      <p:grpSpPr>
        <a:xfrm>
          <a:off x="0" y="0"/>
          <a:ext cx="0" cy="0"/>
          <a:chOff x="0" y="0"/>
          <a:chExt cx="0" cy="0"/>
        </a:xfrm>
      </p:grpSpPr>
      <p:sp>
        <p:nvSpPr>
          <p:cNvPr id="67" name="Google Shape;67;p10"/>
          <p:cNvSpPr txBox="1"/>
          <p:nvPr>
            <p:ph idx="1" type="body"/>
          </p:nvPr>
        </p:nvSpPr>
        <p:spPr>
          <a:xfrm>
            <a:off x="319500" y="423057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68" name="Google Shape;68;p10"/>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geometric">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10000"/>
            <a:ext cx="8520600" cy="6078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1pPr>
            <a:lvl2pPr lvl="1">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2pPr>
            <a:lvl3pPr lvl="2">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3pPr>
            <a:lvl4pPr lvl="3">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4pPr>
            <a:lvl5pPr lvl="4">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5pPr>
            <a:lvl6pPr lvl="5">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6pPr>
            <a:lvl7pPr lvl="6">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7pPr>
            <a:lvl8pPr lvl="7">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8pPr>
            <a:lvl9pPr lvl="8">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9pPr>
          </a:lstStyle>
          <a:p/>
        </p:txBody>
      </p:sp>
      <p:sp>
        <p:nvSpPr>
          <p:cNvPr id="7" name="Google Shape;7;p1"/>
          <p:cNvSpPr txBox="1"/>
          <p:nvPr>
            <p:ph idx="1" type="body"/>
          </p:nvPr>
        </p:nvSpPr>
        <p:spPr>
          <a:xfrm>
            <a:off x="311700" y="1229875"/>
            <a:ext cx="8520600" cy="3339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indent="-317500" lvl="1" marL="9144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2pPr>
            <a:lvl3pPr indent="-317500" lvl="2" marL="13716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3pPr>
            <a:lvl4pPr indent="-317500" lvl="3" marL="18288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4pPr>
            <a:lvl5pPr indent="-317500" lvl="4" marL="22860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5pPr>
            <a:lvl6pPr indent="-317500" lvl="5" marL="27432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6pPr>
            <a:lvl7pPr indent="-317500" lvl="6" marL="32004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7pPr>
            <a:lvl8pPr indent="-317500" lvl="7" marL="36576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8pPr>
            <a:lvl9pPr indent="-317500" lvl="8" marL="41148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9pPr>
          </a:lstStyle>
          <a:p/>
        </p:txBody>
      </p:sp>
      <p:sp>
        <p:nvSpPr>
          <p:cNvPr id="8" name="Google Shape;8;p1"/>
          <p:cNvSpPr txBox="1"/>
          <p:nvPr>
            <p:ph idx="12" type="sldNum"/>
          </p:nvPr>
        </p:nvSpPr>
        <p:spPr>
          <a:xfrm>
            <a:off x="8460431" y="4651190"/>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lt1"/>
                </a:solidFill>
                <a:latin typeface="Roboto"/>
                <a:ea typeface="Roboto"/>
                <a:cs typeface="Roboto"/>
                <a:sym typeface="Roboto"/>
              </a:defRPr>
            </a:lvl1pPr>
            <a:lvl2pPr lvl="1" algn="r">
              <a:buNone/>
              <a:defRPr sz="1000">
                <a:solidFill>
                  <a:schemeClr val="lt1"/>
                </a:solidFill>
                <a:latin typeface="Roboto"/>
                <a:ea typeface="Roboto"/>
                <a:cs typeface="Roboto"/>
                <a:sym typeface="Roboto"/>
              </a:defRPr>
            </a:lvl2pPr>
            <a:lvl3pPr lvl="2" algn="r">
              <a:buNone/>
              <a:defRPr sz="1000">
                <a:solidFill>
                  <a:schemeClr val="lt1"/>
                </a:solidFill>
                <a:latin typeface="Roboto"/>
                <a:ea typeface="Roboto"/>
                <a:cs typeface="Roboto"/>
                <a:sym typeface="Roboto"/>
              </a:defRPr>
            </a:lvl3pPr>
            <a:lvl4pPr lvl="3" algn="r">
              <a:buNone/>
              <a:defRPr sz="1000">
                <a:solidFill>
                  <a:schemeClr val="lt1"/>
                </a:solidFill>
                <a:latin typeface="Roboto"/>
                <a:ea typeface="Roboto"/>
                <a:cs typeface="Roboto"/>
                <a:sym typeface="Roboto"/>
              </a:defRPr>
            </a:lvl4pPr>
            <a:lvl5pPr lvl="4" algn="r">
              <a:buNone/>
              <a:defRPr sz="1000">
                <a:solidFill>
                  <a:schemeClr val="lt1"/>
                </a:solidFill>
                <a:latin typeface="Roboto"/>
                <a:ea typeface="Roboto"/>
                <a:cs typeface="Roboto"/>
                <a:sym typeface="Roboto"/>
              </a:defRPr>
            </a:lvl5pPr>
            <a:lvl6pPr lvl="5" algn="r">
              <a:buNone/>
              <a:defRPr sz="1000">
                <a:solidFill>
                  <a:schemeClr val="lt1"/>
                </a:solidFill>
                <a:latin typeface="Roboto"/>
                <a:ea typeface="Roboto"/>
                <a:cs typeface="Roboto"/>
                <a:sym typeface="Roboto"/>
              </a:defRPr>
            </a:lvl6pPr>
            <a:lvl7pPr lvl="6" algn="r">
              <a:buNone/>
              <a:defRPr sz="1000">
                <a:solidFill>
                  <a:schemeClr val="lt1"/>
                </a:solidFill>
                <a:latin typeface="Roboto"/>
                <a:ea typeface="Roboto"/>
                <a:cs typeface="Roboto"/>
                <a:sym typeface="Roboto"/>
              </a:defRPr>
            </a:lvl7pPr>
            <a:lvl8pPr lvl="7" algn="r">
              <a:buNone/>
              <a:defRPr sz="1000">
                <a:solidFill>
                  <a:schemeClr val="lt1"/>
                </a:solidFill>
                <a:latin typeface="Roboto"/>
                <a:ea typeface="Roboto"/>
                <a:cs typeface="Roboto"/>
                <a:sym typeface="Roboto"/>
              </a:defRPr>
            </a:lvl8pPr>
            <a:lvl9pPr lvl="8" algn="r">
              <a:buNone/>
              <a:defRPr sz="1000">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3.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8.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hyperlink" Target="https://sova.vt.edu/faculty/zduer/" TargetMode="External"/><Relationship Id="rId4" Type="http://schemas.openxmlformats.org/officeDocument/2006/relationships/hyperlink" Target="https://www.zachduer.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9.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3"/>
          <p:cNvSpPr txBox="1"/>
          <p:nvPr/>
        </p:nvSpPr>
        <p:spPr>
          <a:xfrm>
            <a:off x="598100" y="1071025"/>
            <a:ext cx="8222100" cy="9570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lang="en" sz="5400">
                <a:solidFill>
                  <a:srgbClr val="FFFFFF"/>
                </a:solidFill>
                <a:latin typeface="Times New Roman"/>
                <a:ea typeface="Times New Roman"/>
                <a:cs typeface="Times New Roman"/>
                <a:sym typeface="Times New Roman"/>
              </a:rPr>
              <a:t>AI System RPG</a:t>
            </a:r>
            <a:endParaRPr sz="5400">
              <a:solidFill>
                <a:srgbClr val="FFFFFF"/>
              </a:solidFill>
              <a:latin typeface="Times New Roman"/>
              <a:ea typeface="Times New Roman"/>
              <a:cs typeface="Times New Roman"/>
              <a:sym typeface="Times New Roman"/>
            </a:endParaRPr>
          </a:p>
        </p:txBody>
      </p:sp>
      <p:sp>
        <p:nvSpPr>
          <p:cNvPr id="86" name="Google Shape;86;p13"/>
          <p:cNvSpPr txBox="1"/>
          <p:nvPr/>
        </p:nvSpPr>
        <p:spPr>
          <a:xfrm>
            <a:off x="598100" y="2715949"/>
            <a:ext cx="8222100" cy="2146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827">
                <a:solidFill>
                  <a:srgbClr val="FFFFFF"/>
                </a:solidFill>
                <a:latin typeface="Times New Roman"/>
                <a:ea typeface="Times New Roman"/>
                <a:cs typeface="Times New Roman"/>
                <a:sym typeface="Times New Roman"/>
              </a:rPr>
              <a:t>Jason Lao, Daniel Sabanov, Devin Toms, Kurt Grzybowski</a:t>
            </a:r>
            <a:endParaRPr b="1" sz="1827">
              <a:solidFill>
                <a:srgbClr val="FFFFFF"/>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en" sz="1827">
                <a:solidFill>
                  <a:srgbClr val="FFFFFF"/>
                </a:solidFill>
                <a:latin typeface="Times New Roman"/>
                <a:ea typeface="Times New Roman"/>
                <a:cs typeface="Times New Roman"/>
                <a:sym typeface="Times New Roman"/>
              </a:rPr>
              <a:t>CS 4624: Multimedia, Hypertext, and Information Access</a:t>
            </a:r>
            <a:endParaRPr sz="1827">
              <a:solidFill>
                <a:srgbClr val="FFFFFF"/>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en" sz="1827">
                <a:solidFill>
                  <a:srgbClr val="FFFFFF"/>
                </a:solidFill>
                <a:latin typeface="Times New Roman"/>
                <a:ea typeface="Times New Roman"/>
                <a:cs typeface="Times New Roman"/>
                <a:sym typeface="Times New Roman"/>
              </a:rPr>
              <a:t>Professor Edward A. Fox</a:t>
            </a:r>
            <a:endParaRPr sz="1827">
              <a:solidFill>
                <a:srgbClr val="FFFFFF"/>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en" sz="1827">
                <a:solidFill>
                  <a:srgbClr val="FFFFFF"/>
                </a:solidFill>
                <a:latin typeface="Times New Roman"/>
                <a:ea typeface="Times New Roman"/>
                <a:cs typeface="Times New Roman"/>
                <a:sym typeface="Times New Roman"/>
              </a:rPr>
              <a:t>Virginia Tech, Blacksburg VA 24061</a:t>
            </a:r>
            <a:endParaRPr sz="1827">
              <a:solidFill>
                <a:srgbClr val="FFFFFF"/>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en" sz="1827">
                <a:solidFill>
                  <a:srgbClr val="FFFFFF"/>
                </a:solidFill>
                <a:latin typeface="Times New Roman"/>
                <a:ea typeface="Times New Roman"/>
                <a:cs typeface="Times New Roman"/>
                <a:sym typeface="Times New Roman"/>
              </a:rPr>
              <a:t>May 03, 2023</a:t>
            </a:r>
            <a:endParaRPr sz="1827">
              <a:solidFill>
                <a:srgbClr val="FFFFFF"/>
              </a:solidFill>
              <a:latin typeface="Times New Roman"/>
              <a:ea typeface="Times New Roman"/>
              <a:cs typeface="Times New Roman"/>
              <a:sym typeface="Times New Roman"/>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22"/>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Times New Roman"/>
                <a:ea typeface="Times New Roman"/>
                <a:cs typeface="Times New Roman"/>
                <a:sym typeface="Times New Roman"/>
              </a:rPr>
              <a:t>Routine System</a:t>
            </a:r>
            <a:endParaRPr>
              <a:latin typeface="Times New Roman"/>
              <a:ea typeface="Times New Roman"/>
              <a:cs typeface="Times New Roman"/>
              <a:sym typeface="Times New Roman"/>
            </a:endParaRPr>
          </a:p>
        </p:txBody>
      </p:sp>
      <p:sp>
        <p:nvSpPr>
          <p:cNvPr id="147" name="Google Shape;147;p22"/>
          <p:cNvSpPr txBox="1"/>
          <p:nvPr>
            <p:ph idx="1" type="body"/>
          </p:nvPr>
        </p:nvSpPr>
        <p:spPr>
          <a:xfrm>
            <a:off x="311700" y="1229875"/>
            <a:ext cx="4260300" cy="33390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Font typeface="Times New Roman"/>
              <a:buChar char="●"/>
            </a:pPr>
            <a:r>
              <a:rPr lang="en">
                <a:latin typeface="Times New Roman"/>
                <a:ea typeface="Times New Roman"/>
                <a:cs typeface="Times New Roman"/>
                <a:sym typeface="Times New Roman"/>
              </a:rPr>
              <a:t>AI behavior controlled through a series of “states”</a:t>
            </a:r>
            <a:endParaRPr>
              <a:latin typeface="Times New Roman"/>
              <a:ea typeface="Times New Roman"/>
              <a:cs typeface="Times New Roman"/>
              <a:sym typeface="Times New Roman"/>
            </a:endParaRPr>
          </a:p>
          <a:p>
            <a:pPr indent="-342900" lvl="0" marL="457200" rtl="0" algn="l">
              <a:spcBef>
                <a:spcPts val="1000"/>
              </a:spcBef>
              <a:spcAft>
                <a:spcPts val="0"/>
              </a:spcAft>
              <a:buSzPts val="1800"/>
              <a:buFont typeface="Courier New"/>
              <a:buChar char="●"/>
            </a:pPr>
            <a:r>
              <a:rPr lang="en">
                <a:latin typeface="Courier New"/>
                <a:ea typeface="Courier New"/>
                <a:cs typeface="Courier New"/>
                <a:sym typeface="Courier New"/>
              </a:rPr>
              <a:t>PickRoutine</a:t>
            </a:r>
            <a:r>
              <a:rPr lang="en">
                <a:latin typeface="Times New Roman"/>
                <a:ea typeface="Times New Roman"/>
                <a:cs typeface="Times New Roman"/>
                <a:sym typeface="Times New Roman"/>
              </a:rPr>
              <a:t> state reads from Black Box to find best routine state</a:t>
            </a:r>
            <a:endParaRPr>
              <a:latin typeface="Times New Roman"/>
              <a:ea typeface="Times New Roman"/>
              <a:cs typeface="Times New Roman"/>
              <a:sym typeface="Times New Roman"/>
            </a:endParaRPr>
          </a:p>
          <a:p>
            <a:pPr indent="-342900" lvl="0" marL="457200" rtl="0" algn="l">
              <a:spcBef>
                <a:spcPts val="1000"/>
              </a:spcBef>
              <a:spcAft>
                <a:spcPts val="0"/>
              </a:spcAft>
              <a:buSzPts val="1800"/>
              <a:buFont typeface="Times New Roman"/>
              <a:buChar char="●"/>
            </a:pPr>
            <a:r>
              <a:rPr lang="en">
                <a:latin typeface="Times New Roman"/>
                <a:ea typeface="Times New Roman"/>
                <a:cs typeface="Times New Roman"/>
                <a:sym typeface="Times New Roman"/>
              </a:rPr>
              <a:t>Routine fills Ability Queue based on ability tags</a:t>
            </a:r>
            <a:endParaRPr>
              <a:latin typeface="Times New Roman"/>
              <a:ea typeface="Times New Roman"/>
              <a:cs typeface="Times New Roman"/>
              <a:sym typeface="Times New Roman"/>
            </a:endParaRPr>
          </a:p>
          <a:p>
            <a:pPr indent="-342900" lvl="0" marL="457200" rtl="0" algn="l">
              <a:spcBef>
                <a:spcPts val="1000"/>
              </a:spcBef>
              <a:spcAft>
                <a:spcPts val="1000"/>
              </a:spcAft>
              <a:buSzPts val="1800"/>
              <a:buFont typeface="Times New Roman"/>
              <a:buChar char="●"/>
            </a:pPr>
            <a:r>
              <a:rPr lang="en">
                <a:latin typeface="Times New Roman"/>
                <a:ea typeface="Times New Roman"/>
                <a:cs typeface="Times New Roman"/>
                <a:sym typeface="Times New Roman"/>
              </a:rPr>
              <a:t>Ability tags customizable by designer</a:t>
            </a:r>
            <a:endParaRPr>
              <a:latin typeface="Times New Roman"/>
              <a:ea typeface="Times New Roman"/>
              <a:cs typeface="Times New Roman"/>
              <a:sym typeface="Times New Roman"/>
            </a:endParaRPr>
          </a:p>
        </p:txBody>
      </p:sp>
      <p:pic>
        <p:nvPicPr>
          <p:cNvPr id="148" name="Google Shape;148;p22"/>
          <p:cNvPicPr preferRelativeResize="0"/>
          <p:nvPr/>
        </p:nvPicPr>
        <p:blipFill>
          <a:blip r:embed="rId3">
            <a:alphaModFix/>
          </a:blip>
          <a:stretch>
            <a:fillRect/>
          </a:stretch>
        </p:blipFill>
        <p:spPr>
          <a:xfrm>
            <a:off x="4885100" y="2113050"/>
            <a:ext cx="3923526" cy="1607850"/>
          </a:xfrm>
          <a:prstGeom prst="rect">
            <a:avLst/>
          </a:prstGeom>
          <a:noFill/>
          <a:ln>
            <a:noFill/>
          </a:ln>
        </p:spPr>
      </p:pic>
      <p:pic>
        <p:nvPicPr>
          <p:cNvPr id="149" name="Google Shape;149;p22"/>
          <p:cNvPicPr preferRelativeResize="0"/>
          <p:nvPr/>
        </p:nvPicPr>
        <p:blipFill>
          <a:blip r:embed="rId4">
            <a:alphaModFix/>
          </a:blip>
          <a:stretch>
            <a:fillRect/>
          </a:stretch>
        </p:blipFill>
        <p:spPr>
          <a:xfrm>
            <a:off x="4885100" y="521089"/>
            <a:ext cx="3923525" cy="140415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3"/>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Times New Roman"/>
                <a:ea typeface="Times New Roman"/>
                <a:cs typeface="Times New Roman"/>
                <a:sym typeface="Times New Roman"/>
              </a:rPr>
              <a:t>BlackBox</a:t>
            </a:r>
            <a:endParaRPr>
              <a:latin typeface="Times New Roman"/>
              <a:ea typeface="Times New Roman"/>
              <a:cs typeface="Times New Roman"/>
              <a:sym typeface="Times New Roman"/>
            </a:endParaRPr>
          </a:p>
        </p:txBody>
      </p:sp>
      <p:sp>
        <p:nvSpPr>
          <p:cNvPr id="155" name="Google Shape;155;p23"/>
          <p:cNvSpPr txBox="1"/>
          <p:nvPr>
            <p:ph idx="1" type="body"/>
          </p:nvPr>
        </p:nvSpPr>
        <p:spPr>
          <a:xfrm>
            <a:off x="311700" y="1017800"/>
            <a:ext cx="5669700" cy="21336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Font typeface="Times New Roman"/>
              <a:buChar char="●"/>
            </a:pPr>
            <a:r>
              <a:rPr lang="en">
                <a:latin typeface="Times New Roman"/>
                <a:ea typeface="Times New Roman"/>
                <a:cs typeface="Times New Roman"/>
                <a:sym typeface="Times New Roman"/>
              </a:rPr>
              <a:t>Evaluates the environment and selects the best general strategy (</a:t>
            </a:r>
            <a:r>
              <a:rPr b="1" lang="en">
                <a:latin typeface="Times New Roman"/>
                <a:ea typeface="Times New Roman"/>
                <a:cs typeface="Times New Roman"/>
                <a:sym typeface="Times New Roman"/>
              </a:rPr>
              <a:t>state</a:t>
            </a:r>
            <a:r>
              <a:rPr lang="en">
                <a:latin typeface="Times New Roman"/>
                <a:ea typeface="Times New Roman"/>
                <a:cs typeface="Times New Roman"/>
                <a:sym typeface="Times New Roman"/>
              </a:rPr>
              <a:t>)</a:t>
            </a:r>
            <a:endParaRPr>
              <a:latin typeface="Times New Roman"/>
              <a:ea typeface="Times New Roman"/>
              <a:cs typeface="Times New Roman"/>
              <a:sym typeface="Times New Roman"/>
            </a:endParaRPr>
          </a:p>
          <a:p>
            <a:pPr indent="-342900" lvl="1" marL="914400" rtl="0" algn="l">
              <a:spcBef>
                <a:spcPts val="0"/>
              </a:spcBef>
              <a:spcAft>
                <a:spcPts val="0"/>
              </a:spcAft>
              <a:buSzPts val="1800"/>
              <a:buFont typeface="Times New Roman"/>
              <a:buChar char="○"/>
            </a:pPr>
            <a:r>
              <a:rPr lang="en" sz="1800">
                <a:latin typeface="Times New Roman"/>
                <a:ea typeface="Times New Roman"/>
                <a:cs typeface="Times New Roman"/>
                <a:sym typeface="Times New Roman"/>
              </a:rPr>
              <a:t>Attack</a:t>
            </a:r>
            <a:endParaRPr sz="1800">
              <a:latin typeface="Times New Roman"/>
              <a:ea typeface="Times New Roman"/>
              <a:cs typeface="Times New Roman"/>
              <a:sym typeface="Times New Roman"/>
            </a:endParaRPr>
          </a:p>
          <a:p>
            <a:pPr indent="-342900" lvl="1" marL="914400" rtl="0" algn="l">
              <a:spcBef>
                <a:spcPts val="0"/>
              </a:spcBef>
              <a:spcAft>
                <a:spcPts val="0"/>
              </a:spcAft>
              <a:buSzPts val="1800"/>
              <a:buFont typeface="Times New Roman"/>
              <a:buChar char="○"/>
            </a:pPr>
            <a:r>
              <a:rPr lang="en" sz="1800">
                <a:latin typeface="Times New Roman"/>
                <a:ea typeface="Times New Roman"/>
                <a:cs typeface="Times New Roman"/>
                <a:sym typeface="Times New Roman"/>
              </a:rPr>
              <a:t>Defend</a:t>
            </a:r>
            <a:endParaRPr sz="1800">
              <a:latin typeface="Times New Roman"/>
              <a:ea typeface="Times New Roman"/>
              <a:cs typeface="Times New Roman"/>
              <a:sym typeface="Times New Roman"/>
            </a:endParaRPr>
          </a:p>
          <a:p>
            <a:pPr indent="-342900" lvl="1" marL="914400" rtl="0" algn="l">
              <a:spcBef>
                <a:spcPts val="0"/>
              </a:spcBef>
              <a:spcAft>
                <a:spcPts val="0"/>
              </a:spcAft>
              <a:buSzPts val="1800"/>
              <a:buFont typeface="Times New Roman"/>
              <a:buChar char="○"/>
            </a:pPr>
            <a:r>
              <a:rPr lang="en" sz="1800">
                <a:latin typeface="Times New Roman"/>
                <a:ea typeface="Times New Roman"/>
                <a:cs typeface="Times New Roman"/>
                <a:sym typeface="Times New Roman"/>
              </a:rPr>
              <a:t>Heal</a:t>
            </a:r>
            <a:endParaRPr sz="1800">
              <a:latin typeface="Times New Roman"/>
              <a:ea typeface="Times New Roman"/>
              <a:cs typeface="Times New Roman"/>
              <a:sym typeface="Times New Roman"/>
            </a:endParaRPr>
          </a:p>
        </p:txBody>
      </p:sp>
      <p:pic>
        <p:nvPicPr>
          <p:cNvPr id="156" name="Google Shape;156;p23"/>
          <p:cNvPicPr preferRelativeResize="0"/>
          <p:nvPr/>
        </p:nvPicPr>
        <p:blipFill>
          <a:blip r:embed="rId3">
            <a:alphaModFix/>
          </a:blip>
          <a:stretch>
            <a:fillRect/>
          </a:stretch>
        </p:blipFill>
        <p:spPr>
          <a:xfrm>
            <a:off x="311688" y="2793603"/>
            <a:ext cx="5815324" cy="1950375"/>
          </a:xfrm>
          <a:prstGeom prst="rect">
            <a:avLst/>
          </a:prstGeom>
          <a:noFill/>
          <a:ln>
            <a:noFill/>
          </a:ln>
        </p:spPr>
      </p:pic>
      <p:pic>
        <p:nvPicPr>
          <p:cNvPr id="157" name="Google Shape;157;p23"/>
          <p:cNvPicPr preferRelativeResize="0"/>
          <p:nvPr/>
        </p:nvPicPr>
        <p:blipFill>
          <a:blip r:embed="rId4">
            <a:alphaModFix/>
          </a:blip>
          <a:stretch>
            <a:fillRect/>
          </a:stretch>
        </p:blipFill>
        <p:spPr>
          <a:xfrm>
            <a:off x="6290898" y="159375"/>
            <a:ext cx="2541400" cy="4584611"/>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4"/>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Times New Roman"/>
                <a:ea typeface="Times New Roman"/>
                <a:cs typeface="Times New Roman"/>
                <a:sym typeface="Times New Roman"/>
              </a:rPr>
              <a:t>BlackBox Logic</a:t>
            </a:r>
            <a:endParaRPr>
              <a:latin typeface="Times New Roman"/>
              <a:ea typeface="Times New Roman"/>
              <a:cs typeface="Times New Roman"/>
              <a:sym typeface="Times New Roman"/>
            </a:endParaRPr>
          </a:p>
        </p:txBody>
      </p:sp>
      <p:sp>
        <p:nvSpPr>
          <p:cNvPr id="163" name="Google Shape;163;p24"/>
          <p:cNvSpPr txBox="1"/>
          <p:nvPr>
            <p:ph idx="1" type="body"/>
          </p:nvPr>
        </p:nvSpPr>
        <p:spPr>
          <a:xfrm>
            <a:off x="311700" y="1229875"/>
            <a:ext cx="8520600" cy="17490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Font typeface="Times New Roman"/>
              <a:buChar char="●"/>
            </a:pPr>
            <a:r>
              <a:rPr lang="en">
                <a:latin typeface="Times New Roman"/>
                <a:ea typeface="Times New Roman"/>
                <a:cs typeface="Times New Roman"/>
                <a:sym typeface="Times New Roman"/>
              </a:rPr>
              <a:t>Each time the character needs to decide on the next action, the </a:t>
            </a:r>
            <a:r>
              <a:rPr lang="en">
                <a:latin typeface="Courier New"/>
                <a:ea typeface="Courier New"/>
                <a:cs typeface="Courier New"/>
                <a:sym typeface="Courier New"/>
              </a:rPr>
              <a:t>NextRoutine()</a:t>
            </a:r>
            <a:r>
              <a:rPr lang="en">
                <a:latin typeface="Times New Roman"/>
                <a:ea typeface="Times New Roman"/>
                <a:cs typeface="Times New Roman"/>
                <a:sym typeface="Times New Roman"/>
              </a:rPr>
              <a:t> function is called.</a:t>
            </a:r>
            <a:endParaRPr>
              <a:latin typeface="Times New Roman"/>
              <a:ea typeface="Times New Roman"/>
              <a:cs typeface="Times New Roman"/>
              <a:sym typeface="Times New Roman"/>
            </a:endParaRPr>
          </a:p>
          <a:p>
            <a:pPr indent="-342900" lvl="0" marL="457200" rtl="0" algn="l">
              <a:spcBef>
                <a:spcPts val="0"/>
              </a:spcBef>
              <a:spcAft>
                <a:spcPts val="0"/>
              </a:spcAft>
              <a:buSzPts val="1800"/>
              <a:buFont typeface="Times New Roman"/>
              <a:buChar char="●"/>
            </a:pPr>
            <a:r>
              <a:rPr lang="en">
                <a:latin typeface="Times New Roman"/>
                <a:ea typeface="Times New Roman"/>
                <a:cs typeface="Times New Roman"/>
                <a:sym typeface="Times New Roman"/>
              </a:rPr>
              <a:t>The function runs through a set of conditionals to evaluate the </a:t>
            </a:r>
            <a:r>
              <a:rPr lang="en">
                <a:latin typeface="Times New Roman"/>
                <a:ea typeface="Times New Roman"/>
                <a:cs typeface="Times New Roman"/>
                <a:sym typeface="Times New Roman"/>
              </a:rPr>
              <a:t>situation</a:t>
            </a:r>
            <a:endParaRPr>
              <a:latin typeface="Times New Roman"/>
              <a:ea typeface="Times New Roman"/>
              <a:cs typeface="Times New Roman"/>
              <a:sym typeface="Times New Roman"/>
            </a:endParaRPr>
          </a:p>
          <a:p>
            <a:pPr indent="-342900" lvl="0" marL="457200" rtl="0" algn="l">
              <a:spcBef>
                <a:spcPts val="0"/>
              </a:spcBef>
              <a:spcAft>
                <a:spcPts val="0"/>
              </a:spcAft>
              <a:buSzPts val="1800"/>
              <a:buFont typeface="Times New Roman"/>
              <a:buChar char="●"/>
            </a:pPr>
            <a:r>
              <a:rPr lang="en">
                <a:latin typeface="Times New Roman"/>
                <a:ea typeface="Times New Roman"/>
                <a:cs typeface="Times New Roman"/>
                <a:sym typeface="Times New Roman"/>
              </a:rPr>
              <a:t>As soon as a condition is met, creates a </a:t>
            </a:r>
            <a:r>
              <a:rPr lang="en">
                <a:latin typeface="Courier New"/>
                <a:ea typeface="Courier New"/>
                <a:cs typeface="Courier New"/>
                <a:sym typeface="Courier New"/>
              </a:rPr>
              <a:t>RoutineInformation</a:t>
            </a:r>
            <a:r>
              <a:rPr lang="en">
                <a:latin typeface="Times New Roman"/>
                <a:ea typeface="Times New Roman"/>
                <a:cs typeface="Times New Roman"/>
                <a:sym typeface="Times New Roman"/>
              </a:rPr>
              <a:t> struct and returns</a:t>
            </a:r>
            <a:endParaRPr>
              <a:latin typeface="Times New Roman"/>
              <a:ea typeface="Times New Roman"/>
              <a:cs typeface="Times New Roman"/>
              <a:sym typeface="Times New Roman"/>
            </a:endParaRPr>
          </a:p>
          <a:p>
            <a:pPr indent="-342900" lvl="0" marL="457200" rtl="0" algn="l">
              <a:spcBef>
                <a:spcPts val="0"/>
              </a:spcBef>
              <a:spcAft>
                <a:spcPts val="0"/>
              </a:spcAft>
              <a:buSzPts val="1800"/>
              <a:buFont typeface="Times New Roman"/>
              <a:buChar char="●"/>
            </a:pPr>
            <a:r>
              <a:rPr lang="en">
                <a:latin typeface="Times New Roman"/>
                <a:ea typeface="Times New Roman"/>
                <a:cs typeface="Times New Roman"/>
                <a:sym typeface="Times New Roman"/>
              </a:rPr>
              <a:t>These conditionals can be adjusted by interacting with prespecified global parameters</a:t>
            </a:r>
            <a:endParaRPr sz="1800">
              <a:latin typeface="Times New Roman"/>
              <a:ea typeface="Times New Roman"/>
              <a:cs typeface="Times New Roman"/>
              <a:sym typeface="Times New Roman"/>
            </a:endParaRPr>
          </a:p>
        </p:txBody>
      </p:sp>
      <p:pic>
        <p:nvPicPr>
          <p:cNvPr id="164" name="Google Shape;164;p24"/>
          <p:cNvPicPr preferRelativeResize="0"/>
          <p:nvPr/>
        </p:nvPicPr>
        <p:blipFill>
          <a:blip r:embed="rId3">
            <a:alphaModFix/>
          </a:blip>
          <a:stretch>
            <a:fillRect/>
          </a:stretch>
        </p:blipFill>
        <p:spPr>
          <a:xfrm>
            <a:off x="289475" y="3138050"/>
            <a:ext cx="5856900" cy="16157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25"/>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Times New Roman"/>
                <a:ea typeface="Times New Roman"/>
                <a:cs typeface="Times New Roman"/>
                <a:sym typeface="Times New Roman"/>
              </a:rPr>
              <a:t>Testing</a:t>
            </a:r>
            <a:endParaRPr>
              <a:latin typeface="Times New Roman"/>
              <a:ea typeface="Times New Roman"/>
              <a:cs typeface="Times New Roman"/>
              <a:sym typeface="Times New Roman"/>
            </a:endParaRPr>
          </a:p>
        </p:txBody>
      </p:sp>
      <p:sp>
        <p:nvSpPr>
          <p:cNvPr id="170" name="Google Shape;170;p25"/>
          <p:cNvSpPr txBox="1"/>
          <p:nvPr>
            <p:ph idx="1" type="body"/>
          </p:nvPr>
        </p:nvSpPr>
        <p:spPr>
          <a:xfrm>
            <a:off x="311700" y="988900"/>
            <a:ext cx="8520600" cy="33390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Font typeface="Times New Roman"/>
              <a:buChar char="●"/>
            </a:pPr>
            <a:r>
              <a:rPr lang="en">
                <a:latin typeface="Times New Roman"/>
                <a:ea typeface="Times New Roman"/>
                <a:cs typeface="Times New Roman"/>
                <a:sym typeface="Times New Roman"/>
              </a:rPr>
              <a:t>For our testing, Professor Duer provided us with various scripts in which we can build and create various scenarios for testing purposes.  This provides us with a great deal of control over testing for the Black Box and the Routine System:</a:t>
            </a:r>
            <a:endParaRPr>
              <a:latin typeface="Times New Roman"/>
              <a:ea typeface="Times New Roman"/>
              <a:cs typeface="Times New Roman"/>
              <a:sym typeface="Times New Roman"/>
            </a:endParaRPr>
          </a:p>
          <a:p>
            <a:pPr indent="-342900" lvl="1" marL="914400" rtl="0" algn="l">
              <a:spcBef>
                <a:spcPts val="0"/>
              </a:spcBef>
              <a:spcAft>
                <a:spcPts val="0"/>
              </a:spcAft>
              <a:buSzPts val="1800"/>
              <a:buFont typeface="Times New Roman"/>
              <a:buChar char="○"/>
            </a:pPr>
            <a:r>
              <a:rPr lang="en" sz="1800">
                <a:latin typeface="Times New Roman"/>
                <a:ea typeface="Times New Roman"/>
                <a:cs typeface="Times New Roman"/>
                <a:sym typeface="Times New Roman"/>
              </a:rPr>
              <a:t>We can control how NPCs are spawned</a:t>
            </a:r>
            <a:endParaRPr sz="1800">
              <a:latin typeface="Times New Roman"/>
              <a:ea typeface="Times New Roman"/>
              <a:cs typeface="Times New Roman"/>
              <a:sym typeface="Times New Roman"/>
            </a:endParaRPr>
          </a:p>
          <a:p>
            <a:pPr indent="-342900" lvl="1" marL="914400" rtl="0" algn="l">
              <a:spcBef>
                <a:spcPts val="0"/>
              </a:spcBef>
              <a:spcAft>
                <a:spcPts val="0"/>
              </a:spcAft>
              <a:buSzPts val="1800"/>
              <a:buFont typeface="Times New Roman"/>
              <a:buChar char="○"/>
            </a:pPr>
            <a:r>
              <a:rPr lang="en" sz="1800">
                <a:latin typeface="Times New Roman"/>
                <a:ea typeface="Times New Roman"/>
                <a:cs typeface="Times New Roman"/>
                <a:sym typeface="Times New Roman"/>
              </a:rPr>
              <a:t>We can control where NPCs appear</a:t>
            </a:r>
            <a:endParaRPr sz="1800">
              <a:latin typeface="Times New Roman"/>
              <a:ea typeface="Times New Roman"/>
              <a:cs typeface="Times New Roman"/>
              <a:sym typeface="Times New Roman"/>
            </a:endParaRPr>
          </a:p>
          <a:p>
            <a:pPr indent="-342900" lvl="1" marL="914400" rtl="0" algn="l">
              <a:spcBef>
                <a:spcPts val="0"/>
              </a:spcBef>
              <a:spcAft>
                <a:spcPts val="0"/>
              </a:spcAft>
              <a:buSzPts val="1800"/>
              <a:buFont typeface="Times New Roman"/>
              <a:buChar char="○"/>
            </a:pPr>
            <a:r>
              <a:rPr lang="en" sz="1800">
                <a:latin typeface="Times New Roman"/>
                <a:ea typeface="Times New Roman"/>
                <a:cs typeface="Times New Roman"/>
                <a:sym typeface="Times New Roman"/>
              </a:rPr>
              <a:t>We can control what kind of NPCs are made, enemies or allies</a:t>
            </a:r>
            <a:endParaRPr sz="1800">
              <a:latin typeface="Times New Roman"/>
              <a:ea typeface="Times New Roman"/>
              <a:cs typeface="Times New Roman"/>
              <a:sym typeface="Times New Roman"/>
            </a:endParaRPr>
          </a:p>
          <a:p>
            <a:pPr indent="-342900" lvl="0" marL="457200" rtl="0" algn="l">
              <a:spcBef>
                <a:spcPts val="0"/>
              </a:spcBef>
              <a:spcAft>
                <a:spcPts val="0"/>
              </a:spcAft>
              <a:buSzPts val="1800"/>
              <a:buFont typeface="Times New Roman"/>
              <a:buChar char="●"/>
            </a:pPr>
            <a:r>
              <a:rPr lang="en">
                <a:latin typeface="Times New Roman"/>
                <a:ea typeface="Times New Roman"/>
                <a:cs typeface="Times New Roman"/>
                <a:sym typeface="Times New Roman"/>
              </a:rPr>
              <a:t>This allows us to test AOE attacks, healing allies, crowd control abilities, and test attack range, damage, radius, etc.</a:t>
            </a:r>
            <a:endParaRPr>
              <a:latin typeface="Times New Roman"/>
              <a:ea typeface="Times New Roman"/>
              <a:cs typeface="Times New Roman"/>
              <a:sym typeface="Times New Roman"/>
            </a:endParaRPr>
          </a:p>
          <a:p>
            <a:pPr indent="-342900" lvl="0" marL="457200" rtl="0" algn="l">
              <a:spcBef>
                <a:spcPts val="0"/>
              </a:spcBef>
              <a:spcAft>
                <a:spcPts val="0"/>
              </a:spcAft>
              <a:buSzPts val="1800"/>
              <a:buFont typeface="Times New Roman"/>
              <a:buChar char="●"/>
            </a:pPr>
            <a:r>
              <a:rPr lang="en">
                <a:latin typeface="Times New Roman"/>
                <a:ea typeface="Times New Roman"/>
                <a:cs typeface="Times New Roman"/>
                <a:sym typeface="Times New Roman"/>
              </a:rPr>
              <a:t>The game's user interface (UI) elements and Unity's built-in console provide another potential testing tool, and can be used to test AI instances interactions on a more fine-grained level.</a:t>
            </a:r>
            <a:endParaRPr>
              <a:latin typeface="Times New Roman"/>
              <a:ea typeface="Times New Roman"/>
              <a:cs typeface="Times New Roman"/>
              <a:sym typeface="Times New Roman"/>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26"/>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Times New Roman"/>
                <a:ea typeface="Times New Roman"/>
                <a:cs typeface="Times New Roman"/>
                <a:sym typeface="Times New Roman"/>
              </a:rPr>
              <a:t>Future Work</a:t>
            </a:r>
            <a:endParaRPr>
              <a:latin typeface="Times New Roman"/>
              <a:ea typeface="Times New Roman"/>
              <a:cs typeface="Times New Roman"/>
              <a:sym typeface="Times New Roman"/>
            </a:endParaRPr>
          </a:p>
        </p:txBody>
      </p:sp>
      <p:sp>
        <p:nvSpPr>
          <p:cNvPr id="176" name="Google Shape;176;p26"/>
          <p:cNvSpPr txBox="1"/>
          <p:nvPr>
            <p:ph idx="1" type="body"/>
          </p:nvPr>
        </p:nvSpPr>
        <p:spPr>
          <a:xfrm>
            <a:off x="311700" y="1229875"/>
            <a:ext cx="8520600" cy="3339000"/>
          </a:xfrm>
          <a:prstGeom prst="rect">
            <a:avLst/>
          </a:prstGeom>
        </p:spPr>
        <p:txBody>
          <a:bodyPr anchorCtr="0" anchor="t" bIns="91425" lIns="91425" spcFirstLastPara="1" rIns="91425" wrap="square" tIns="91425">
            <a:noAutofit/>
          </a:bodyPr>
          <a:lstStyle/>
          <a:p>
            <a:pPr indent="-342900" lvl="0" marL="457200" rtl="0" algn="l">
              <a:lnSpc>
                <a:spcPct val="150000"/>
              </a:lnSpc>
              <a:spcBef>
                <a:spcPts val="0"/>
              </a:spcBef>
              <a:spcAft>
                <a:spcPts val="0"/>
              </a:spcAft>
              <a:buSzPts val="1800"/>
              <a:buFont typeface="Times New Roman"/>
              <a:buChar char="●"/>
            </a:pPr>
            <a:r>
              <a:rPr lang="en">
                <a:latin typeface="Times New Roman"/>
                <a:ea typeface="Times New Roman"/>
                <a:cs typeface="Times New Roman"/>
                <a:sym typeface="Times New Roman"/>
              </a:rPr>
              <a:t>Next Few Weeks</a:t>
            </a:r>
            <a:endParaRPr>
              <a:latin typeface="Times New Roman"/>
              <a:ea typeface="Times New Roman"/>
              <a:cs typeface="Times New Roman"/>
              <a:sym typeface="Times New Roman"/>
            </a:endParaRPr>
          </a:p>
          <a:p>
            <a:pPr indent="-342900" lvl="1" marL="914400" rtl="0" algn="l">
              <a:lnSpc>
                <a:spcPct val="150000"/>
              </a:lnSpc>
              <a:spcBef>
                <a:spcPts val="0"/>
              </a:spcBef>
              <a:spcAft>
                <a:spcPts val="0"/>
              </a:spcAft>
              <a:buSzPts val="1800"/>
              <a:buFont typeface="Times New Roman"/>
              <a:buChar char="○"/>
            </a:pPr>
            <a:r>
              <a:rPr lang="en" sz="1800">
                <a:latin typeface="Times New Roman"/>
                <a:ea typeface="Times New Roman"/>
                <a:cs typeface="Times New Roman"/>
                <a:sym typeface="Times New Roman"/>
              </a:rPr>
              <a:t>Tweak any misfitting variables</a:t>
            </a:r>
            <a:endParaRPr sz="1800">
              <a:latin typeface="Times New Roman"/>
              <a:ea typeface="Times New Roman"/>
              <a:cs typeface="Times New Roman"/>
              <a:sym typeface="Times New Roman"/>
            </a:endParaRPr>
          </a:p>
          <a:p>
            <a:pPr indent="-342900" lvl="1" marL="914400" rtl="0" algn="l">
              <a:lnSpc>
                <a:spcPct val="150000"/>
              </a:lnSpc>
              <a:spcBef>
                <a:spcPts val="0"/>
              </a:spcBef>
              <a:spcAft>
                <a:spcPts val="0"/>
              </a:spcAft>
              <a:buSzPts val="1800"/>
              <a:buFont typeface="Times New Roman"/>
              <a:buChar char="○"/>
            </a:pPr>
            <a:r>
              <a:rPr lang="en" sz="1800">
                <a:latin typeface="Times New Roman"/>
                <a:ea typeface="Times New Roman"/>
                <a:cs typeface="Times New Roman"/>
                <a:sym typeface="Times New Roman"/>
              </a:rPr>
              <a:t>Document non-implemented planned features</a:t>
            </a:r>
            <a:endParaRPr sz="1800">
              <a:latin typeface="Times New Roman"/>
              <a:ea typeface="Times New Roman"/>
              <a:cs typeface="Times New Roman"/>
              <a:sym typeface="Times New Roman"/>
            </a:endParaRPr>
          </a:p>
          <a:p>
            <a:pPr indent="-342900" lvl="0" marL="457200" rtl="0" algn="l">
              <a:lnSpc>
                <a:spcPct val="150000"/>
              </a:lnSpc>
              <a:spcBef>
                <a:spcPts val="1000"/>
              </a:spcBef>
              <a:spcAft>
                <a:spcPts val="0"/>
              </a:spcAft>
              <a:buSzPts val="1800"/>
              <a:buFont typeface="Times New Roman"/>
              <a:buChar char="●"/>
            </a:pPr>
            <a:r>
              <a:rPr lang="en">
                <a:latin typeface="Times New Roman"/>
                <a:ea typeface="Times New Roman"/>
                <a:cs typeface="Times New Roman"/>
                <a:sym typeface="Times New Roman"/>
              </a:rPr>
              <a:t>Future Teams</a:t>
            </a:r>
            <a:endParaRPr>
              <a:latin typeface="Times New Roman"/>
              <a:ea typeface="Times New Roman"/>
              <a:cs typeface="Times New Roman"/>
              <a:sym typeface="Times New Roman"/>
            </a:endParaRPr>
          </a:p>
          <a:p>
            <a:pPr indent="-342900" lvl="1" marL="914400" rtl="0" algn="l">
              <a:lnSpc>
                <a:spcPct val="150000"/>
              </a:lnSpc>
              <a:spcBef>
                <a:spcPts val="0"/>
              </a:spcBef>
              <a:spcAft>
                <a:spcPts val="0"/>
              </a:spcAft>
              <a:buSzPts val="1800"/>
              <a:buFont typeface="Times New Roman"/>
              <a:buChar char="○"/>
            </a:pPr>
            <a:r>
              <a:rPr lang="en" sz="1800">
                <a:latin typeface="Times New Roman"/>
                <a:ea typeface="Times New Roman"/>
                <a:cs typeface="Times New Roman"/>
                <a:sym typeface="Times New Roman"/>
              </a:rPr>
              <a:t>Incorporate</a:t>
            </a:r>
            <a:r>
              <a:rPr lang="en" sz="1800">
                <a:latin typeface="Times New Roman"/>
                <a:ea typeface="Times New Roman"/>
                <a:cs typeface="Times New Roman"/>
                <a:sym typeface="Times New Roman"/>
              </a:rPr>
              <a:t> AI into both the Black Box and Routine System</a:t>
            </a:r>
            <a:endParaRPr sz="1800">
              <a:latin typeface="Times New Roman"/>
              <a:ea typeface="Times New Roman"/>
              <a:cs typeface="Times New Roman"/>
              <a:sym typeface="Times New Roman"/>
            </a:endParaRPr>
          </a:p>
          <a:p>
            <a:pPr indent="-342900" lvl="1" marL="914400" rtl="0" algn="l">
              <a:lnSpc>
                <a:spcPct val="150000"/>
              </a:lnSpc>
              <a:spcBef>
                <a:spcPts val="0"/>
              </a:spcBef>
              <a:spcAft>
                <a:spcPts val="0"/>
              </a:spcAft>
              <a:buSzPts val="1800"/>
              <a:buFont typeface="Times New Roman"/>
              <a:buChar char="○"/>
            </a:pPr>
            <a:r>
              <a:rPr lang="en" sz="1800">
                <a:latin typeface="Times New Roman"/>
                <a:ea typeface="Times New Roman"/>
                <a:cs typeface="Times New Roman"/>
                <a:sym typeface="Times New Roman"/>
              </a:rPr>
              <a:t>Incorporate more variables from the environment</a:t>
            </a:r>
            <a:endParaRPr sz="1800">
              <a:latin typeface="Times New Roman"/>
              <a:ea typeface="Times New Roman"/>
              <a:cs typeface="Times New Roman"/>
              <a:sym typeface="Times New Roman"/>
            </a:endParaRPr>
          </a:p>
          <a:p>
            <a:pPr indent="-342900" lvl="1" marL="914400" rtl="0" algn="l">
              <a:lnSpc>
                <a:spcPct val="150000"/>
              </a:lnSpc>
              <a:spcBef>
                <a:spcPts val="0"/>
              </a:spcBef>
              <a:spcAft>
                <a:spcPts val="0"/>
              </a:spcAft>
              <a:buSzPts val="1800"/>
              <a:buFont typeface="Times New Roman"/>
              <a:buChar char="○"/>
            </a:pPr>
            <a:r>
              <a:rPr lang="en" sz="1800">
                <a:latin typeface="Times New Roman"/>
                <a:ea typeface="Times New Roman"/>
                <a:cs typeface="Times New Roman"/>
                <a:sym typeface="Times New Roman"/>
              </a:rPr>
              <a:t>Add focus on non-combat situations </a:t>
            </a:r>
            <a:endParaRPr sz="1800">
              <a:latin typeface="Times New Roman"/>
              <a:ea typeface="Times New Roman"/>
              <a:cs typeface="Times New Roman"/>
              <a:sym typeface="Times New Roman"/>
            </a:endParaRPr>
          </a:p>
        </p:txBody>
      </p:sp>
      <p:pic>
        <p:nvPicPr>
          <p:cNvPr id="177" name="Google Shape;177;p26"/>
          <p:cNvPicPr preferRelativeResize="0"/>
          <p:nvPr/>
        </p:nvPicPr>
        <p:blipFill>
          <a:blip r:embed="rId3">
            <a:alphaModFix/>
          </a:blip>
          <a:stretch>
            <a:fillRect/>
          </a:stretch>
        </p:blipFill>
        <p:spPr>
          <a:xfrm>
            <a:off x="4609025" y="562400"/>
            <a:ext cx="4299475" cy="12311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27"/>
          <p:cNvSpPr txBox="1"/>
          <p:nvPr/>
        </p:nvSpPr>
        <p:spPr>
          <a:xfrm>
            <a:off x="311700" y="410000"/>
            <a:ext cx="8520600" cy="607800"/>
          </a:xfrm>
          <a:prstGeom prst="rect">
            <a:avLst/>
          </a:prstGeom>
          <a:noFill/>
          <a:ln>
            <a:noFill/>
          </a:ln>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sz="3000">
                <a:solidFill>
                  <a:srgbClr val="2A3990"/>
                </a:solidFill>
                <a:latin typeface="Times New Roman"/>
                <a:ea typeface="Times New Roman"/>
                <a:cs typeface="Times New Roman"/>
                <a:sym typeface="Times New Roman"/>
              </a:rPr>
              <a:t>Acknowledgements</a:t>
            </a:r>
            <a:endParaRPr sz="3000">
              <a:solidFill>
                <a:srgbClr val="2A3990"/>
              </a:solidFill>
              <a:latin typeface="Times New Roman"/>
              <a:ea typeface="Times New Roman"/>
              <a:cs typeface="Times New Roman"/>
              <a:sym typeface="Times New Roman"/>
            </a:endParaRPr>
          </a:p>
        </p:txBody>
      </p:sp>
      <p:sp>
        <p:nvSpPr>
          <p:cNvPr id="183" name="Google Shape;183;p27"/>
          <p:cNvSpPr txBox="1"/>
          <p:nvPr/>
        </p:nvSpPr>
        <p:spPr>
          <a:xfrm>
            <a:off x="311700" y="1229875"/>
            <a:ext cx="8520600" cy="1435800"/>
          </a:xfrm>
          <a:prstGeom prst="rect">
            <a:avLst/>
          </a:prstGeom>
          <a:noFill/>
          <a:ln>
            <a:noFill/>
          </a:ln>
        </p:spPr>
        <p:txBody>
          <a:bodyPr anchorCtr="0" anchor="t" bIns="91425" lIns="91425" spcFirstLastPara="1" rIns="91425" wrap="square" tIns="91425">
            <a:normAutofit/>
          </a:bodyPr>
          <a:lstStyle/>
          <a:p>
            <a:pPr indent="0" lvl="0" marL="0" rtl="0" algn="l">
              <a:lnSpc>
                <a:spcPct val="150000"/>
              </a:lnSpc>
              <a:spcBef>
                <a:spcPts val="0"/>
              </a:spcBef>
              <a:spcAft>
                <a:spcPts val="1200"/>
              </a:spcAft>
              <a:buNone/>
            </a:pPr>
            <a:r>
              <a:rPr lang="en" sz="1800">
                <a:solidFill>
                  <a:srgbClr val="434343"/>
                </a:solidFill>
                <a:latin typeface="Times New Roman"/>
                <a:ea typeface="Times New Roman"/>
                <a:cs typeface="Times New Roman"/>
                <a:sym typeface="Times New Roman"/>
              </a:rPr>
              <a:t>We would like to thank our client, Zach Duer, Dr. Fox, and the TAs for providing us with the opportunity to work on this project and providing us with the necessary resources to succeed.</a:t>
            </a:r>
            <a:endParaRPr sz="1800">
              <a:solidFill>
                <a:srgbClr val="434343"/>
              </a:solidFill>
              <a:latin typeface="Roboto"/>
              <a:ea typeface="Roboto"/>
              <a:cs typeface="Roboto"/>
              <a:sym typeface="Roboto"/>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28"/>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References:</a:t>
            </a:r>
            <a:endParaRPr/>
          </a:p>
        </p:txBody>
      </p:sp>
      <p:sp>
        <p:nvSpPr>
          <p:cNvPr id="189" name="Google Shape;189;p28"/>
          <p:cNvSpPr txBox="1"/>
          <p:nvPr>
            <p:ph idx="1" type="body"/>
          </p:nvPr>
        </p:nvSpPr>
        <p:spPr>
          <a:xfrm>
            <a:off x="311700" y="1229875"/>
            <a:ext cx="8520600" cy="33390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Font typeface="Times New Roman"/>
              <a:buChar char="●"/>
            </a:pPr>
            <a:r>
              <a:rPr lang="en" u="sng">
                <a:solidFill>
                  <a:schemeClr val="accent5"/>
                </a:solidFill>
                <a:latin typeface="Times New Roman"/>
                <a:ea typeface="Times New Roman"/>
                <a:cs typeface="Times New Roman"/>
                <a:sym typeface="Times New Roman"/>
                <a:hlinkClick r:id="rId3">
                  <a:extLst>
                    <a:ext uri="{A12FA001-AC4F-418D-AE19-62706E023703}">
                      <ahyp:hlinkClr val="tx"/>
                    </a:ext>
                  </a:extLst>
                </a:hlinkClick>
              </a:rPr>
              <a:t>https://sova.vt.edu/faculty/zduer/</a:t>
            </a:r>
            <a:endParaRPr>
              <a:latin typeface="Times New Roman"/>
              <a:ea typeface="Times New Roman"/>
              <a:cs typeface="Times New Roman"/>
              <a:sym typeface="Times New Roman"/>
            </a:endParaRPr>
          </a:p>
          <a:p>
            <a:pPr indent="-342900" lvl="0" marL="457200" rtl="0" algn="l">
              <a:spcBef>
                <a:spcPts val="0"/>
              </a:spcBef>
              <a:spcAft>
                <a:spcPts val="0"/>
              </a:spcAft>
              <a:buSzPts val="1800"/>
              <a:buFont typeface="Times New Roman"/>
              <a:buChar char="●"/>
            </a:pPr>
            <a:r>
              <a:rPr lang="en" u="sng">
                <a:solidFill>
                  <a:schemeClr val="accent5"/>
                </a:solidFill>
                <a:latin typeface="Times New Roman"/>
                <a:ea typeface="Times New Roman"/>
                <a:cs typeface="Times New Roman"/>
                <a:sym typeface="Times New Roman"/>
                <a:hlinkClick r:id="rId4">
                  <a:extLst>
                    <a:ext uri="{A12FA001-AC4F-418D-AE19-62706E023703}">
                      <ahyp:hlinkClr val="tx"/>
                    </a:ext>
                  </a:extLst>
                </a:hlinkClick>
              </a:rPr>
              <a:t>https://www.zachduer.com/</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4"/>
          <p:cNvSpPr txBox="1"/>
          <p:nvPr/>
        </p:nvSpPr>
        <p:spPr>
          <a:xfrm>
            <a:off x="311700" y="410000"/>
            <a:ext cx="8520600" cy="607800"/>
          </a:xfrm>
          <a:prstGeom prst="rect">
            <a:avLst/>
          </a:prstGeom>
          <a:noFill/>
          <a:ln>
            <a:noFill/>
          </a:ln>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sz="3000">
                <a:solidFill>
                  <a:srgbClr val="2A3990"/>
                </a:solidFill>
                <a:latin typeface="Times New Roman"/>
                <a:ea typeface="Times New Roman"/>
                <a:cs typeface="Times New Roman"/>
                <a:sym typeface="Times New Roman"/>
              </a:rPr>
              <a:t>Outline</a:t>
            </a:r>
            <a:endParaRPr sz="3000">
              <a:solidFill>
                <a:srgbClr val="2A3990"/>
              </a:solidFill>
              <a:latin typeface="Times New Roman"/>
              <a:ea typeface="Times New Roman"/>
              <a:cs typeface="Times New Roman"/>
              <a:sym typeface="Times New Roman"/>
            </a:endParaRPr>
          </a:p>
        </p:txBody>
      </p:sp>
      <p:sp>
        <p:nvSpPr>
          <p:cNvPr id="92" name="Google Shape;92;p14"/>
          <p:cNvSpPr txBox="1"/>
          <p:nvPr/>
        </p:nvSpPr>
        <p:spPr>
          <a:xfrm>
            <a:off x="311700" y="1229875"/>
            <a:ext cx="8520600" cy="33390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rgbClr val="434343"/>
              </a:buClr>
              <a:buSzPts val="1800"/>
              <a:buFont typeface="Times New Roman"/>
              <a:buChar char="●"/>
            </a:pPr>
            <a:r>
              <a:rPr lang="en" sz="1800">
                <a:solidFill>
                  <a:srgbClr val="434343"/>
                </a:solidFill>
                <a:latin typeface="Times New Roman"/>
                <a:ea typeface="Times New Roman"/>
                <a:cs typeface="Times New Roman"/>
                <a:sym typeface="Times New Roman"/>
              </a:rPr>
              <a:t>Project Description</a:t>
            </a:r>
            <a:endParaRPr sz="1800">
              <a:solidFill>
                <a:srgbClr val="434343"/>
              </a:solidFill>
              <a:latin typeface="Times New Roman"/>
              <a:ea typeface="Times New Roman"/>
              <a:cs typeface="Times New Roman"/>
              <a:sym typeface="Times New Roman"/>
            </a:endParaRPr>
          </a:p>
          <a:p>
            <a:pPr indent="-342900" lvl="0" marL="457200" rtl="0" algn="l">
              <a:lnSpc>
                <a:spcPct val="115000"/>
              </a:lnSpc>
              <a:spcBef>
                <a:spcPts val="0"/>
              </a:spcBef>
              <a:spcAft>
                <a:spcPts val="0"/>
              </a:spcAft>
              <a:buClr>
                <a:srgbClr val="434343"/>
              </a:buClr>
              <a:buSzPts val="1800"/>
              <a:buFont typeface="Times New Roman"/>
              <a:buChar char="●"/>
            </a:pPr>
            <a:r>
              <a:rPr lang="en" sz="1800">
                <a:solidFill>
                  <a:srgbClr val="434343"/>
                </a:solidFill>
                <a:latin typeface="Times New Roman"/>
                <a:ea typeface="Times New Roman"/>
                <a:cs typeface="Times New Roman"/>
                <a:sym typeface="Times New Roman"/>
              </a:rPr>
              <a:t>Design</a:t>
            </a:r>
            <a:endParaRPr sz="1800">
              <a:solidFill>
                <a:srgbClr val="434343"/>
              </a:solidFill>
              <a:latin typeface="Times New Roman"/>
              <a:ea typeface="Times New Roman"/>
              <a:cs typeface="Times New Roman"/>
              <a:sym typeface="Times New Roman"/>
            </a:endParaRPr>
          </a:p>
          <a:p>
            <a:pPr indent="-342900" lvl="0" marL="457200" rtl="0" algn="l">
              <a:lnSpc>
                <a:spcPct val="115000"/>
              </a:lnSpc>
              <a:spcBef>
                <a:spcPts val="0"/>
              </a:spcBef>
              <a:spcAft>
                <a:spcPts val="0"/>
              </a:spcAft>
              <a:buClr>
                <a:srgbClr val="434343"/>
              </a:buClr>
              <a:buSzPts val="1800"/>
              <a:buFont typeface="Times New Roman"/>
              <a:buChar char="●"/>
            </a:pPr>
            <a:r>
              <a:rPr lang="en" sz="1800">
                <a:solidFill>
                  <a:srgbClr val="434343"/>
                </a:solidFill>
                <a:latin typeface="Times New Roman"/>
                <a:ea typeface="Times New Roman"/>
                <a:cs typeface="Times New Roman"/>
                <a:sym typeface="Times New Roman"/>
              </a:rPr>
              <a:t>Implementation</a:t>
            </a:r>
            <a:endParaRPr sz="1800">
              <a:solidFill>
                <a:srgbClr val="434343"/>
              </a:solidFill>
              <a:latin typeface="Times New Roman"/>
              <a:ea typeface="Times New Roman"/>
              <a:cs typeface="Times New Roman"/>
              <a:sym typeface="Times New Roman"/>
            </a:endParaRPr>
          </a:p>
          <a:p>
            <a:pPr indent="-342900" lvl="1" marL="914400" rtl="0" algn="l">
              <a:lnSpc>
                <a:spcPct val="115000"/>
              </a:lnSpc>
              <a:spcBef>
                <a:spcPts val="0"/>
              </a:spcBef>
              <a:spcAft>
                <a:spcPts val="0"/>
              </a:spcAft>
              <a:buClr>
                <a:schemeClr val="dk2"/>
              </a:buClr>
              <a:buSzPts val="1800"/>
              <a:buFont typeface="Times New Roman"/>
              <a:buChar char="○"/>
            </a:pPr>
            <a:r>
              <a:rPr lang="en" sz="1800">
                <a:solidFill>
                  <a:schemeClr val="dk2"/>
                </a:solidFill>
                <a:latin typeface="Times New Roman"/>
                <a:ea typeface="Times New Roman"/>
                <a:cs typeface="Times New Roman"/>
                <a:sym typeface="Times New Roman"/>
              </a:rPr>
              <a:t>Routine System</a:t>
            </a:r>
            <a:endParaRPr sz="1800">
              <a:solidFill>
                <a:schemeClr val="dk2"/>
              </a:solidFill>
              <a:latin typeface="Times New Roman"/>
              <a:ea typeface="Times New Roman"/>
              <a:cs typeface="Times New Roman"/>
              <a:sym typeface="Times New Roman"/>
            </a:endParaRPr>
          </a:p>
          <a:p>
            <a:pPr indent="-342900" lvl="1" marL="914400" rtl="0" algn="l">
              <a:lnSpc>
                <a:spcPct val="115000"/>
              </a:lnSpc>
              <a:spcBef>
                <a:spcPts val="0"/>
              </a:spcBef>
              <a:spcAft>
                <a:spcPts val="0"/>
              </a:spcAft>
              <a:buClr>
                <a:schemeClr val="dk2"/>
              </a:buClr>
              <a:buSzPts val="1800"/>
              <a:buFont typeface="Times New Roman"/>
              <a:buChar char="○"/>
            </a:pPr>
            <a:r>
              <a:rPr lang="en" sz="1800">
                <a:solidFill>
                  <a:schemeClr val="dk2"/>
                </a:solidFill>
                <a:latin typeface="Times New Roman"/>
                <a:ea typeface="Times New Roman"/>
                <a:cs typeface="Times New Roman"/>
                <a:sym typeface="Times New Roman"/>
              </a:rPr>
              <a:t>Black Box</a:t>
            </a:r>
            <a:endParaRPr sz="1800">
              <a:solidFill>
                <a:srgbClr val="434343"/>
              </a:solidFill>
              <a:latin typeface="Times New Roman"/>
              <a:ea typeface="Times New Roman"/>
              <a:cs typeface="Times New Roman"/>
              <a:sym typeface="Times New Roman"/>
            </a:endParaRPr>
          </a:p>
          <a:p>
            <a:pPr indent="-342900" lvl="0" marL="457200" rtl="0" algn="l">
              <a:lnSpc>
                <a:spcPct val="115000"/>
              </a:lnSpc>
              <a:spcBef>
                <a:spcPts val="0"/>
              </a:spcBef>
              <a:spcAft>
                <a:spcPts val="0"/>
              </a:spcAft>
              <a:buClr>
                <a:srgbClr val="434343"/>
              </a:buClr>
              <a:buSzPts val="1800"/>
              <a:buFont typeface="Times New Roman"/>
              <a:buChar char="●"/>
            </a:pPr>
            <a:r>
              <a:rPr lang="en" sz="1800">
                <a:solidFill>
                  <a:srgbClr val="434343"/>
                </a:solidFill>
                <a:latin typeface="Times New Roman"/>
                <a:ea typeface="Times New Roman"/>
                <a:cs typeface="Times New Roman"/>
                <a:sym typeface="Times New Roman"/>
              </a:rPr>
              <a:t>Testing</a:t>
            </a:r>
            <a:endParaRPr sz="1800">
              <a:solidFill>
                <a:srgbClr val="434343"/>
              </a:solidFill>
              <a:latin typeface="Times New Roman"/>
              <a:ea typeface="Times New Roman"/>
              <a:cs typeface="Times New Roman"/>
              <a:sym typeface="Times New Roman"/>
            </a:endParaRPr>
          </a:p>
          <a:p>
            <a:pPr indent="-342900" lvl="0" marL="457200" rtl="0" algn="l">
              <a:lnSpc>
                <a:spcPct val="115000"/>
              </a:lnSpc>
              <a:spcBef>
                <a:spcPts val="0"/>
              </a:spcBef>
              <a:spcAft>
                <a:spcPts val="0"/>
              </a:spcAft>
              <a:buClr>
                <a:srgbClr val="434343"/>
              </a:buClr>
              <a:buSzPts val="1800"/>
              <a:buFont typeface="Times New Roman"/>
              <a:buChar char="●"/>
            </a:pPr>
            <a:r>
              <a:rPr lang="en" sz="1800">
                <a:solidFill>
                  <a:srgbClr val="434343"/>
                </a:solidFill>
                <a:latin typeface="Times New Roman"/>
                <a:ea typeface="Times New Roman"/>
                <a:cs typeface="Times New Roman"/>
                <a:sym typeface="Times New Roman"/>
              </a:rPr>
              <a:t>Future Work</a:t>
            </a:r>
            <a:endParaRPr sz="1800">
              <a:solidFill>
                <a:srgbClr val="434343"/>
              </a:solidFill>
              <a:latin typeface="Times New Roman"/>
              <a:ea typeface="Times New Roman"/>
              <a:cs typeface="Times New Roman"/>
              <a:sym typeface="Times New Roman"/>
            </a:endParaRPr>
          </a:p>
          <a:p>
            <a:pPr indent="-342900" lvl="0" marL="457200" rtl="0" algn="l">
              <a:lnSpc>
                <a:spcPct val="115000"/>
              </a:lnSpc>
              <a:spcBef>
                <a:spcPts val="0"/>
              </a:spcBef>
              <a:spcAft>
                <a:spcPts val="0"/>
              </a:spcAft>
              <a:buClr>
                <a:srgbClr val="434343"/>
              </a:buClr>
              <a:buSzPts val="1800"/>
              <a:buFont typeface="Times New Roman"/>
              <a:buChar char="●"/>
            </a:pPr>
            <a:r>
              <a:rPr lang="en" sz="1800">
                <a:solidFill>
                  <a:srgbClr val="434343"/>
                </a:solidFill>
                <a:latin typeface="Times New Roman"/>
                <a:ea typeface="Times New Roman"/>
                <a:cs typeface="Times New Roman"/>
                <a:sym typeface="Times New Roman"/>
              </a:rPr>
              <a:t>Lessons Learned</a:t>
            </a:r>
            <a:endParaRPr sz="1800">
              <a:solidFill>
                <a:srgbClr val="434343"/>
              </a:solidFill>
              <a:latin typeface="Times New Roman"/>
              <a:ea typeface="Times New Roman"/>
              <a:cs typeface="Times New Roman"/>
              <a:sym typeface="Times New Roman"/>
            </a:endParaRPr>
          </a:p>
          <a:p>
            <a:pPr indent="-342900" lvl="0" marL="457200" rtl="0" algn="l">
              <a:lnSpc>
                <a:spcPct val="115000"/>
              </a:lnSpc>
              <a:spcBef>
                <a:spcPts val="0"/>
              </a:spcBef>
              <a:spcAft>
                <a:spcPts val="0"/>
              </a:spcAft>
              <a:buClr>
                <a:srgbClr val="434343"/>
              </a:buClr>
              <a:buSzPts val="1800"/>
              <a:buFont typeface="Times New Roman"/>
              <a:buChar char="●"/>
            </a:pPr>
            <a:r>
              <a:rPr lang="en" sz="1800">
                <a:solidFill>
                  <a:srgbClr val="434343"/>
                </a:solidFill>
                <a:latin typeface="Times New Roman"/>
                <a:ea typeface="Times New Roman"/>
                <a:cs typeface="Times New Roman"/>
                <a:sym typeface="Times New Roman"/>
              </a:rPr>
              <a:t>Acknowledgements</a:t>
            </a:r>
            <a:endParaRPr sz="1800">
              <a:solidFill>
                <a:srgbClr val="434343"/>
              </a:solidFill>
              <a:latin typeface="Times New Roman"/>
              <a:ea typeface="Times New Roman"/>
              <a:cs typeface="Times New Roman"/>
              <a:sym typeface="Times New Roman"/>
            </a:endParaRPr>
          </a:p>
          <a:p>
            <a:pPr indent="0" lvl="0" marL="914400" rtl="0" algn="l">
              <a:lnSpc>
                <a:spcPct val="115000"/>
              </a:lnSpc>
              <a:spcBef>
                <a:spcPts val="1200"/>
              </a:spcBef>
              <a:spcAft>
                <a:spcPts val="1200"/>
              </a:spcAft>
              <a:buNone/>
            </a:pPr>
            <a:r>
              <a:t/>
            </a:r>
            <a:endParaRPr sz="1800">
              <a:solidFill>
                <a:srgbClr val="434343"/>
              </a:solidFill>
              <a:latin typeface="Times New Roman"/>
              <a:ea typeface="Times New Roman"/>
              <a:cs typeface="Times New Roman"/>
              <a:sym typeface="Times New Roman"/>
            </a:endParaRPr>
          </a:p>
        </p:txBody>
      </p:sp>
      <p:pic>
        <p:nvPicPr>
          <p:cNvPr id="93" name="Google Shape;93;p14"/>
          <p:cNvPicPr preferRelativeResize="0"/>
          <p:nvPr/>
        </p:nvPicPr>
        <p:blipFill>
          <a:blip r:embed="rId3">
            <a:alphaModFix/>
          </a:blip>
          <a:stretch>
            <a:fillRect/>
          </a:stretch>
        </p:blipFill>
        <p:spPr>
          <a:xfrm>
            <a:off x="4004512" y="507925"/>
            <a:ext cx="4857175" cy="2413699"/>
          </a:xfrm>
          <a:prstGeom prst="rect">
            <a:avLst/>
          </a:prstGeom>
          <a:noFill/>
          <a:ln>
            <a:noFill/>
          </a:ln>
        </p:spPr>
      </p:pic>
      <p:sp>
        <p:nvSpPr>
          <p:cNvPr id="94" name="Google Shape;94;p14"/>
          <p:cNvSpPr txBox="1"/>
          <p:nvPr/>
        </p:nvSpPr>
        <p:spPr>
          <a:xfrm>
            <a:off x="4231250" y="2921625"/>
            <a:ext cx="4403700" cy="4617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1800">
                <a:latin typeface="Times New Roman"/>
                <a:ea typeface="Times New Roman"/>
                <a:cs typeface="Times New Roman"/>
                <a:sym typeface="Times New Roman"/>
              </a:rPr>
              <a:t>A screenshot of the current build of the game.</a:t>
            </a:r>
            <a:endParaRPr sz="1800">
              <a:latin typeface="Times New Roman"/>
              <a:ea typeface="Times New Roman"/>
              <a:cs typeface="Times New Roman"/>
              <a:sym typeface="Times New Roman"/>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15"/>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Times New Roman"/>
                <a:ea typeface="Times New Roman"/>
                <a:cs typeface="Times New Roman"/>
                <a:sym typeface="Times New Roman"/>
              </a:rPr>
              <a:t>Project Description</a:t>
            </a:r>
            <a:endParaRPr>
              <a:latin typeface="Times New Roman"/>
              <a:ea typeface="Times New Roman"/>
              <a:cs typeface="Times New Roman"/>
              <a:sym typeface="Times New Roman"/>
            </a:endParaRPr>
          </a:p>
        </p:txBody>
      </p:sp>
      <p:sp>
        <p:nvSpPr>
          <p:cNvPr id="100" name="Google Shape;100;p15"/>
          <p:cNvSpPr txBox="1"/>
          <p:nvPr>
            <p:ph idx="1" type="body"/>
          </p:nvPr>
        </p:nvSpPr>
        <p:spPr>
          <a:xfrm>
            <a:off x="0" y="1017800"/>
            <a:ext cx="6376800" cy="3638100"/>
          </a:xfrm>
          <a:prstGeom prst="rect">
            <a:avLst/>
          </a:prstGeom>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Font typeface="Times New Roman"/>
              <a:buChar char="●"/>
            </a:pPr>
            <a:r>
              <a:rPr lang="en">
                <a:latin typeface="Times New Roman"/>
                <a:ea typeface="Times New Roman"/>
                <a:cs typeface="Times New Roman"/>
                <a:sym typeface="Times New Roman"/>
              </a:rPr>
              <a:t>We were tasked with creating an AI with the following capabilities:</a:t>
            </a:r>
            <a:endParaRPr>
              <a:latin typeface="Times New Roman"/>
              <a:ea typeface="Times New Roman"/>
              <a:cs typeface="Times New Roman"/>
              <a:sym typeface="Times New Roman"/>
            </a:endParaRPr>
          </a:p>
          <a:p>
            <a:pPr indent="-342900" lvl="1" marL="914400" rtl="0" algn="l">
              <a:lnSpc>
                <a:spcPct val="115000"/>
              </a:lnSpc>
              <a:spcBef>
                <a:spcPts val="0"/>
              </a:spcBef>
              <a:spcAft>
                <a:spcPts val="0"/>
              </a:spcAft>
              <a:buSzPts val="1800"/>
              <a:buFont typeface="Times New Roman"/>
              <a:buChar char="○"/>
            </a:pPr>
            <a:r>
              <a:rPr lang="en" sz="1800">
                <a:latin typeface="Times New Roman"/>
                <a:ea typeface="Times New Roman"/>
                <a:cs typeface="Times New Roman"/>
                <a:sym typeface="Times New Roman"/>
              </a:rPr>
              <a:t>The AI must be able to interact with the implemented ability system effectively</a:t>
            </a:r>
            <a:endParaRPr sz="1800">
              <a:latin typeface="Times New Roman"/>
              <a:ea typeface="Times New Roman"/>
              <a:cs typeface="Times New Roman"/>
              <a:sym typeface="Times New Roman"/>
            </a:endParaRPr>
          </a:p>
          <a:p>
            <a:pPr indent="-342900" lvl="1" marL="914400" rtl="0" algn="l">
              <a:lnSpc>
                <a:spcPct val="115000"/>
              </a:lnSpc>
              <a:spcBef>
                <a:spcPts val="0"/>
              </a:spcBef>
              <a:spcAft>
                <a:spcPts val="0"/>
              </a:spcAft>
              <a:buSzPts val="1800"/>
              <a:buFont typeface="Times New Roman"/>
              <a:buChar char="○"/>
            </a:pPr>
            <a:r>
              <a:rPr lang="en" sz="1800">
                <a:latin typeface="Times New Roman"/>
                <a:ea typeface="Times New Roman"/>
                <a:cs typeface="Times New Roman"/>
                <a:sym typeface="Times New Roman"/>
              </a:rPr>
              <a:t>The AI is under the same restraints as a player character</a:t>
            </a:r>
            <a:endParaRPr sz="1800">
              <a:latin typeface="Times New Roman"/>
              <a:ea typeface="Times New Roman"/>
              <a:cs typeface="Times New Roman"/>
              <a:sym typeface="Times New Roman"/>
            </a:endParaRPr>
          </a:p>
          <a:p>
            <a:pPr indent="-342900" lvl="1" marL="914400" rtl="0" algn="l">
              <a:lnSpc>
                <a:spcPct val="115000"/>
              </a:lnSpc>
              <a:spcBef>
                <a:spcPts val="0"/>
              </a:spcBef>
              <a:spcAft>
                <a:spcPts val="0"/>
              </a:spcAft>
              <a:buSzPts val="1800"/>
              <a:buFont typeface="Times New Roman"/>
              <a:buChar char="○"/>
            </a:pPr>
            <a:r>
              <a:rPr lang="en" sz="1800">
                <a:latin typeface="Times New Roman"/>
                <a:ea typeface="Times New Roman"/>
                <a:cs typeface="Times New Roman"/>
                <a:sym typeface="Times New Roman"/>
              </a:rPr>
              <a:t>The AI can either be an enemy or an ally</a:t>
            </a:r>
            <a:endParaRPr sz="1800">
              <a:latin typeface="Times New Roman"/>
              <a:ea typeface="Times New Roman"/>
              <a:cs typeface="Times New Roman"/>
              <a:sym typeface="Times New Roman"/>
            </a:endParaRPr>
          </a:p>
          <a:p>
            <a:pPr indent="-342900" lvl="0" marL="457200" rtl="0" algn="l">
              <a:lnSpc>
                <a:spcPct val="115000"/>
              </a:lnSpc>
              <a:spcBef>
                <a:spcPts val="0"/>
              </a:spcBef>
              <a:spcAft>
                <a:spcPts val="0"/>
              </a:spcAft>
              <a:buSzPts val="1800"/>
              <a:buFont typeface="Times New Roman"/>
              <a:buChar char="●"/>
            </a:pPr>
            <a:r>
              <a:rPr lang="en">
                <a:latin typeface="Times New Roman"/>
                <a:ea typeface="Times New Roman"/>
                <a:cs typeface="Times New Roman"/>
                <a:sym typeface="Times New Roman"/>
              </a:rPr>
              <a:t>We chose to use a routine-based solution, where we created a Black Box function to deduce the best course of action</a:t>
            </a:r>
            <a:endParaRPr>
              <a:latin typeface="Times New Roman"/>
              <a:ea typeface="Times New Roman"/>
              <a:cs typeface="Times New Roman"/>
              <a:sym typeface="Times New Roman"/>
            </a:endParaRPr>
          </a:p>
          <a:p>
            <a:pPr indent="-342900" lvl="0" marL="457200" rtl="0" algn="l">
              <a:lnSpc>
                <a:spcPct val="115000"/>
              </a:lnSpc>
              <a:spcBef>
                <a:spcPts val="0"/>
              </a:spcBef>
              <a:spcAft>
                <a:spcPts val="0"/>
              </a:spcAft>
              <a:buSzPts val="1800"/>
              <a:buFont typeface="Times New Roman"/>
              <a:buChar char="●"/>
            </a:pPr>
            <a:r>
              <a:rPr lang="en">
                <a:latin typeface="Times New Roman"/>
                <a:ea typeface="Times New Roman"/>
                <a:cs typeface="Times New Roman"/>
                <a:sym typeface="Times New Roman"/>
              </a:rPr>
              <a:t>Ability Tags were created in order to better categorize the possible abilities the AI is capable of using and what they can do</a:t>
            </a:r>
            <a:endParaRPr>
              <a:latin typeface="Times New Roman"/>
              <a:ea typeface="Times New Roman"/>
              <a:cs typeface="Times New Roman"/>
              <a:sym typeface="Times New Roman"/>
            </a:endParaRPr>
          </a:p>
        </p:txBody>
      </p:sp>
      <p:pic>
        <p:nvPicPr>
          <p:cNvPr id="101" name="Google Shape;101;p15"/>
          <p:cNvPicPr preferRelativeResize="0"/>
          <p:nvPr/>
        </p:nvPicPr>
        <p:blipFill>
          <a:blip r:embed="rId3">
            <a:alphaModFix/>
          </a:blip>
          <a:stretch>
            <a:fillRect/>
          </a:stretch>
        </p:blipFill>
        <p:spPr>
          <a:xfrm>
            <a:off x="6260175" y="410000"/>
            <a:ext cx="2666425" cy="322007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16"/>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Times New Roman"/>
                <a:ea typeface="Times New Roman"/>
                <a:cs typeface="Times New Roman"/>
                <a:sym typeface="Times New Roman"/>
              </a:rPr>
              <a:t>Background</a:t>
            </a:r>
            <a:endParaRPr>
              <a:latin typeface="Times New Roman"/>
              <a:ea typeface="Times New Roman"/>
              <a:cs typeface="Times New Roman"/>
              <a:sym typeface="Times New Roman"/>
            </a:endParaRPr>
          </a:p>
        </p:txBody>
      </p:sp>
      <p:sp>
        <p:nvSpPr>
          <p:cNvPr id="107" name="Google Shape;107;p16"/>
          <p:cNvSpPr txBox="1"/>
          <p:nvPr>
            <p:ph idx="1" type="body"/>
          </p:nvPr>
        </p:nvSpPr>
        <p:spPr>
          <a:xfrm>
            <a:off x="252125" y="1229875"/>
            <a:ext cx="5626200" cy="33390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Font typeface="Times New Roman"/>
              <a:buChar char="●"/>
            </a:pPr>
            <a:r>
              <a:rPr lang="en">
                <a:latin typeface="Times New Roman"/>
                <a:ea typeface="Times New Roman"/>
                <a:cs typeface="Times New Roman"/>
                <a:sym typeface="Times New Roman"/>
              </a:rPr>
              <a:t>Client: </a:t>
            </a:r>
            <a:r>
              <a:rPr b="1" lang="en">
                <a:latin typeface="Times New Roman"/>
                <a:ea typeface="Times New Roman"/>
                <a:cs typeface="Times New Roman"/>
                <a:sym typeface="Times New Roman"/>
              </a:rPr>
              <a:t>Prof.</a:t>
            </a:r>
            <a:r>
              <a:rPr lang="en">
                <a:latin typeface="Times New Roman"/>
                <a:ea typeface="Times New Roman"/>
                <a:cs typeface="Times New Roman"/>
                <a:sym typeface="Times New Roman"/>
              </a:rPr>
              <a:t> </a:t>
            </a:r>
            <a:r>
              <a:rPr b="1" lang="en">
                <a:latin typeface="Times New Roman"/>
                <a:ea typeface="Times New Roman"/>
                <a:cs typeface="Times New Roman"/>
                <a:sym typeface="Times New Roman"/>
              </a:rPr>
              <a:t>Zach Duer</a:t>
            </a:r>
            <a:endParaRPr b="1">
              <a:latin typeface="Times New Roman"/>
              <a:ea typeface="Times New Roman"/>
              <a:cs typeface="Times New Roman"/>
              <a:sym typeface="Times New Roman"/>
            </a:endParaRPr>
          </a:p>
          <a:p>
            <a:pPr indent="-342900" lvl="1" marL="914400" rtl="0" algn="l">
              <a:spcBef>
                <a:spcPts val="0"/>
              </a:spcBef>
              <a:spcAft>
                <a:spcPts val="0"/>
              </a:spcAft>
              <a:buSzPts val="1800"/>
              <a:buFont typeface="Times New Roman"/>
              <a:buChar char="○"/>
            </a:pPr>
            <a:r>
              <a:rPr lang="en" sz="1800">
                <a:latin typeface="Times New Roman"/>
                <a:ea typeface="Times New Roman"/>
                <a:cs typeface="Times New Roman"/>
                <a:sym typeface="Times New Roman"/>
              </a:rPr>
              <a:t>Assistant prof. at VT School of Visual Arts</a:t>
            </a:r>
            <a:endParaRPr sz="1800">
              <a:latin typeface="Times New Roman"/>
              <a:ea typeface="Times New Roman"/>
              <a:cs typeface="Times New Roman"/>
              <a:sym typeface="Times New Roman"/>
            </a:endParaRPr>
          </a:p>
          <a:p>
            <a:pPr indent="-342900" lvl="0" marL="457200" rtl="0" algn="l">
              <a:spcBef>
                <a:spcPts val="0"/>
              </a:spcBef>
              <a:spcAft>
                <a:spcPts val="0"/>
              </a:spcAft>
              <a:buSzPts val="1800"/>
              <a:buFont typeface="Times New Roman"/>
              <a:buChar char="●"/>
            </a:pPr>
            <a:r>
              <a:rPr lang="en">
                <a:latin typeface="Times New Roman"/>
                <a:ea typeface="Times New Roman"/>
                <a:cs typeface="Times New Roman"/>
                <a:sym typeface="Times New Roman"/>
              </a:rPr>
              <a:t>Developing RPG for &gt;1 year</a:t>
            </a:r>
            <a:endParaRPr>
              <a:latin typeface="Times New Roman"/>
              <a:ea typeface="Times New Roman"/>
              <a:cs typeface="Times New Roman"/>
              <a:sym typeface="Times New Roman"/>
            </a:endParaRPr>
          </a:p>
          <a:p>
            <a:pPr indent="-342900" lvl="1" marL="914400" rtl="0" algn="l">
              <a:spcBef>
                <a:spcPts val="0"/>
              </a:spcBef>
              <a:spcAft>
                <a:spcPts val="0"/>
              </a:spcAft>
              <a:buSzPts val="1800"/>
              <a:buFont typeface="Times New Roman"/>
              <a:buChar char="○"/>
            </a:pPr>
            <a:r>
              <a:rPr lang="en" sz="1800">
                <a:latin typeface="Times New Roman"/>
                <a:ea typeface="Times New Roman"/>
                <a:cs typeface="Times New Roman"/>
                <a:sym typeface="Times New Roman"/>
              </a:rPr>
              <a:t>Completed: </a:t>
            </a:r>
            <a:endParaRPr sz="1800">
              <a:latin typeface="Times New Roman"/>
              <a:ea typeface="Times New Roman"/>
              <a:cs typeface="Times New Roman"/>
              <a:sym typeface="Times New Roman"/>
            </a:endParaRPr>
          </a:p>
          <a:p>
            <a:pPr indent="-342900" lvl="2" marL="1371600" rtl="0" algn="l">
              <a:spcBef>
                <a:spcPts val="0"/>
              </a:spcBef>
              <a:spcAft>
                <a:spcPts val="0"/>
              </a:spcAft>
              <a:buSzPts val="1800"/>
              <a:buFont typeface="Times New Roman"/>
              <a:buChar char="■"/>
            </a:pPr>
            <a:r>
              <a:rPr lang="en" sz="1800">
                <a:latin typeface="Times New Roman"/>
                <a:ea typeface="Times New Roman"/>
                <a:cs typeface="Times New Roman"/>
                <a:sym typeface="Times New Roman"/>
              </a:rPr>
              <a:t>Modular ability system</a:t>
            </a:r>
            <a:endParaRPr sz="1800">
              <a:latin typeface="Times New Roman"/>
              <a:ea typeface="Times New Roman"/>
              <a:cs typeface="Times New Roman"/>
              <a:sym typeface="Times New Roman"/>
            </a:endParaRPr>
          </a:p>
          <a:p>
            <a:pPr indent="-342900" lvl="2" marL="1371600" rtl="0" algn="l">
              <a:spcBef>
                <a:spcPts val="0"/>
              </a:spcBef>
              <a:spcAft>
                <a:spcPts val="0"/>
              </a:spcAft>
              <a:buSzPts val="1800"/>
              <a:buFont typeface="Times New Roman"/>
              <a:buChar char="■"/>
            </a:pPr>
            <a:r>
              <a:rPr lang="en" sz="1800">
                <a:latin typeface="Times New Roman"/>
                <a:ea typeface="Times New Roman"/>
                <a:cs typeface="Times New Roman"/>
                <a:sym typeface="Times New Roman"/>
              </a:rPr>
              <a:t>Animation system</a:t>
            </a:r>
            <a:endParaRPr sz="1800">
              <a:latin typeface="Times New Roman"/>
              <a:ea typeface="Times New Roman"/>
              <a:cs typeface="Times New Roman"/>
              <a:sym typeface="Times New Roman"/>
            </a:endParaRPr>
          </a:p>
          <a:p>
            <a:pPr indent="-342900" lvl="2" marL="1371600" rtl="0" algn="l">
              <a:spcBef>
                <a:spcPts val="0"/>
              </a:spcBef>
              <a:spcAft>
                <a:spcPts val="0"/>
              </a:spcAft>
              <a:buSzPts val="1800"/>
              <a:buFont typeface="Times New Roman"/>
              <a:buChar char="■"/>
            </a:pPr>
            <a:r>
              <a:rPr lang="en" sz="1800">
                <a:latin typeface="Times New Roman"/>
                <a:ea typeface="Times New Roman"/>
                <a:cs typeface="Times New Roman"/>
                <a:sym typeface="Times New Roman"/>
              </a:rPr>
              <a:t>Multiplayer networking</a:t>
            </a:r>
            <a:endParaRPr sz="1800">
              <a:latin typeface="Times New Roman"/>
              <a:ea typeface="Times New Roman"/>
              <a:cs typeface="Times New Roman"/>
              <a:sym typeface="Times New Roman"/>
            </a:endParaRPr>
          </a:p>
        </p:txBody>
      </p:sp>
      <p:pic>
        <p:nvPicPr>
          <p:cNvPr id="108" name="Google Shape;108;p16"/>
          <p:cNvPicPr preferRelativeResize="0"/>
          <p:nvPr/>
        </p:nvPicPr>
        <p:blipFill>
          <a:blip r:embed="rId3">
            <a:alphaModFix/>
          </a:blip>
          <a:stretch>
            <a:fillRect/>
          </a:stretch>
        </p:blipFill>
        <p:spPr>
          <a:xfrm>
            <a:off x="6071375" y="2661075"/>
            <a:ext cx="3009949" cy="1698400"/>
          </a:xfrm>
          <a:prstGeom prst="rect">
            <a:avLst/>
          </a:prstGeom>
          <a:noFill/>
          <a:ln>
            <a:noFill/>
          </a:ln>
        </p:spPr>
      </p:pic>
      <p:pic>
        <p:nvPicPr>
          <p:cNvPr id="109" name="Google Shape;109;p16"/>
          <p:cNvPicPr preferRelativeResize="0"/>
          <p:nvPr/>
        </p:nvPicPr>
        <p:blipFill>
          <a:blip r:embed="rId4">
            <a:alphaModFix/>
          </a:blip>
          <a:stretch>
            <a:fillRect/>
          </a:stretch>
        </p:blipFill>
        <p:spPr>
          <a:xfrm>
            <a:off x="6071450" y="410000"/>
            <a:ext cx="3009791" cy="1698400"/>
          </a:xfrm>
          <a:prstGeom prst="rect">
            <a:avLst/>
          </a:prstGeom>
          <a:noFill/>
          <a:ln>
            <a:noFill/>
          </a:ln>
        </p:spPr>
      </p:pic>
      <p:sp>
        <p:nvSpPr>
          <p:cNvPr id="110" name="Google Shape;110;p16"/>
          <p:cNvSpPr txBox="1"/>
          <p:nvPr/>
        </p:nvSpPr>
        <p:spPr>
          <a:xfrm>
            <a:off x="6634325" y="2138675"/>
            <a:ext cx="1786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Times New Roman"/>
                <a:ea typeface="Times New Roman"/>
                <a:cs typeface="Times New Roman"/>
                <a:sym typeface="Times New Roman"/>
              </a:rPr>
              <a:t>nothing_nomeanings </a:t>
            </a:r>
            <a:endParaRPr>
              <a:latin typeface="Times New Roman"/>
              <a:ea typeface="Times New Roman"/>
              <a:cs typeface="Times New Roman"/>
              <a:sym typeface="Times New Roman"/>
            </a:endParaRPr>
          </a:p>
        </p:txBody>
      </p:sp>
      <p:sp>
        <p:nvSpPr>
          <p:cNvPr id="111" name="Google Shape;111;p16"/>
          <p:cNvSpPr txBox="1"/>
          <p:nvPr/>
        </p:nvSpPr>
        <p:spPr>
          <a:xfrm>
            <a:off x="6718200" y="4359475"/>
            <a:ext cx="171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Times New Roman"/>
                <a:ea typeface="Times New Roman"/>
                <a:cs typeface="Times New Roman"/>
                <a:sym typeface="Times New Roman"/>
              </a:rPr>
              <a:t>Square Dance Cubed </a:t>
            </a:r>
            <a:endParaRPr>
              <a:latin typeface="Times New Roman"/>
              <a:ea typeface="Times New Roman"/>
              <a:cs typeface="Times New Roman"/>
              <a:sym typeface="Times New Roman"/>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17"/>
          <p:cNvSpPr txBox="1"/>
          <p:nvPr/>
        </p:nvSpPr>
        <p:spPr>
          <a:xfrm>
            <a:off x="311700" y="410000"/>
            <a:ext cx="8520600" cy="607800"/>
          </a:xfrm>
          <a:prstGeom prst="rect">
            <a:avLst/>
          </a:prstGeom>
          <a:noFill/>
          <a:ln>
            <a:noFill/>
          </a:ln>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sz="3000">
                <a:solidFill>
                  <a:srgbClr val="2A3990"/>
                </a:solidFill>
                <a:latin typeface="Times New Roman"/>
                <a:ea typeface="Times New Roman"/>
                <a:cs typeface="Times New Roman"/>
                <a:sym typeface="Times New Roman"/>
              </a:rPr>
              <a:t>Requirements</a:t>
            </a:r>
            <a:endParaRPr sz="3000">
              <a:solidFill>
                <a:srgbClr val="2A3990"/>
              </a:solidFill>
              <a:latin typeface="Times New Roman"/>
              <a:ea typeface="Times New Roman"/>
              <a:cs typeface="Times New Roman"/>
              <a:sym typeface="Times New Roman"/>
            </a:endParaRPr>
          </a:p>
        </p:txBody>
      </p:sp>
      <p:sp>
        <p:nvSpPr>
          <p:cNvPr id="117" name="Google Shape;117;p17"/>
          <p:cNvSpPr txBox="1"/>
          <p:nvPr/>
        </p:nvSpPr>
        <p:spPr>
          <a:xfrm>
            <a:off x="311700" y="1229875"/>
            <a:ext cx="5223900" cy="3339000"/>
          </a:xfrm>
          <a:prstGeom prst="rect">
            <a:avLst/>
          </a:prstGeom>
          <a:noFill/>
          <a:ln>
            <a:noFill/>
          </a:ln>
        </p:spPr>
        <p:txBody>
          <a:bodyPr anchorCtr="0" anchor="t" bIns="91425" lIns="91425" spcFirstLastPara="1" rIns="91425" wrap="square" tIns="91425">
            <a:normAutofit/>
          </a:bodyPr>
          <a:lstStyle/>
          <a:p>
            <a:pPr indent="-342900" lvl="0" marL="457200" rtl="0" algn="l">
              <a:lnSpc>
                <a:spcPct val="115000"/>
              </a:lnSpc>
              <a:spcBef>
                <a:spcPts val="0"/>
              </a:spcBef>
              <a:spcAft>
                <a:spcPts val="0"/>
              </a:spcAft>
              <a:buClr>
                <a:srgbClr val="434343"/>
              </a:buClr>
              <a:buSzPts val="1800"/>
              <a:buFont typeface="Times New Roman"/>
              <a:buChar char="●"/>
            </a:pPr>
            <a:r>
              <a:rPr b="1" lang="en" sz="1800">
                <a:solidFill>
                  <a:srgbClr val="434343"/>
                </a:solidFill>
                <a:latin typeface="Times New Roman"/>
                <a:ea typeface="Times New Roman"/>
                <a:cs typeface="Times New Roman"/>
                <a:sym typeface="Times New Roman"/>
              </a:rPr>
              <a:t>NPC’s need AI</a:t>
            </a:r>
            <a:endParaRPr b="1" sz="1800">
              <a:solidFill>
                <a:srgbClr val="434343"/>
              </a:solidFill>
              <a:latin typeface="Times New Roman"/>
              <a:ea typeface="Times New Roman"/>
              <a:cs typeface="Times New Roman"/>
              <a:sym typeface="Times New Roman"/>
            </a:endParaRPr>
          </a:p>
          <a:p>
            <a:pPr indent="-342900" lvl="1" marL="914400" rtl="0" algn="l">
              <a:lnSpc>
                <a:spcPct val="115000"/>
              </a:lnSpc>
              <a:spcBef>
                <a:spcPts val="0"/>
              </a:spcBef>
              <a:spcAft>
                <a:spcPts val="0"/>
              </a:spcAft>
              <a:buClr>
                <a:srgbClr val="434343"/>
              </a:buClr>
              <a:buSzPts val="1800"/>
              <a:buFont typeface="Times New Roman"/>
              <a:buChar char="○"/>
            </a:pPr>
            <a:r>
              <a:rPr lang="en" sz="1800">
                <a:solidFill>
                  <a:srgbClr val="434343"/>
                </a:solidFill>
                <a:latin typeface="Times New Roman"/>
                <a:ea typeface="Times New Roman"/>
                <a:cs typeface="Times New Roman"/>
                <a:sym typeface="Times New Roman"/>
              </a:rPr>
              <a:t>Engage with players and against players</a:t>
            </a:r>
            <a:endParaRPr sz="1800">
              <a:solidFill>
                <a:srgbClr val="434343"/>
              </a:solidFill>
              <a:latin typeface="Times New Roman"/>
              <a:ea typeface="Times New Roman"/>
              <a:cs typeface="Times New Roman"/>
              <a:sym typeface="Times New Roman"/>
            </a:endParaRPr>
          </a:p>
          <a:p>
            <a:pPr indent="-342900" lvl="0" marL="457200" rtl="0" algn="l">
              <a:lnSpc>
                <a:spcPct val="115000"/>
              </a:lnSpc>
              <a:spcBef>
                <a:spcPts val="0"/>
              </a:spcBef>
              <a:spcAft>
                <a:spcPts val="0"/>
              </a:spcAft>
              <a:buClr>
                <a:srgbClr val="434343"/>
              </a:buClr>
              <a:buSzPts val="1800"/>
              <a:buFont typeface="Times New Roman"/>
              <a:buChar char="●"/>
            </a:pPr>
            <a:r>
              <a:rPr b="1" lang="en" sz="1800">
                <a:solidFill>
                  <a:srgbClr val="434343"/>
                </a:solidFill>
                <a:latin typeface="Times New Roman"/>
                <a:ea typeface="Times New Roman"/>
                <a:cs typeface="Times New Roman"/>
                <a:sym typeface="Times New Roman"/>
              </a:rPr>
              <a:t>Deal with Modular ability system</a:t>
            </a:r>
            <a:endParaRPr b="1" sz="1800">
              <a:solidFill>
                <a:srgbClr val="434343"/>
              </a:solidFill>
              <a:latin typeface="Times New Roman"/>
              <a:ea typeface="Times New Roman"/>
              <a:cs typeface="Times New Roman"/>
              <a:sym typeface="Times New Roman"/>
            </a:endParaRPr>
          </a:p>
          <a:p>
            <a:pPr indent="-342900" lvl="1" marL="914400" rtl="0" algn="l">
              <a:lnSpc>
                <a:spcPct val="115000"/>
              </a:lnSpc>
              <a:spcBef>
                <a:spcPts val="0"/>
              </a:spcBef>
              <a:spcAft>
                <a:spcPts val="0"/>
              </a:spcAft>
              <a:buClr>
                <a:srgbClr val="434343"/>
              </a:buClr>
              <a:buSzPts val="1800"/>
              <a:buFont typeface="Times New Roman"/>
              <a:buChar char="○"/>
            </a:pPr>
            <a:r>
              <a:rPr lang="en" sz="1800">
                <a:solidFill>
                  <a:srgbClr val="434343"/>
                </a:solidFill>
                <a:latin typeface="Times New Roman"/>
                <a:ea typeface="Times New Roman"/>
                <a:cs typeface="Times New Roman"/>
                <a:sym typeface="Times New Roman"/>
              </a:rPr>
              <a:t>No set abilities </a:t>
            </a:r>
            <a:endParaRPr sz="1800">
              <a:solidFill>
                <a:srgbClr val="434343"/>
              </a:solidFill>
              <a:latin typeface="Times New Roman"/>
              <a:ea typeface="Times New Roman"/>
              <a:cs typeface="Times New Roman"/>
              <a:sym typeface="Times New Roman"/>
            </a:endParaRPr>
          </a:p>
          <a:p>
            <a:pPr indent="-342900" lvl="0" marL="457200" rtl="0" algn="l">
              <a:lnSpc>
                <a:spcPct val="115000"/>
              </a:lnSpc>
              <a:spcBef>
                <a:spcPts val="0"/>
              </a:spcBef>
              <a:spcAft>
                <a:spcPts val="0"/>
              </a:spcAft>
              <a:buClr>
                <a:srgbClr val="434343"/>
              </a:buClr>
              <a:buSzPts val="1800"/>
              <a:buFont typeface="Times New Roman"/>
              <a:buChar char="●"/>
            </a:pPr>
            <a:r>
              <a:rPr b="1" lang="en" sz="1800">
                <a:solidFill>
                  <a:srgbClr val="434343"/>
                </a:solidFill>
                <a:latin typeface="Times New Roman"/>
                <a:ea typeface="Times New Roman"/>
                <a:cs typeface="Times New Roman"/>
                <a:sym typeface="Times New Roman"/>
              </a:rPr>
              <a:t>Feel “Real”</a:t>
            </a:r>
            <a:endParaRPr b="1" sz="1800">
              <a:solidFill>
                <a:srgbClr val="434343"/>
              </a:solidFill>
              <a:latin typeface="Times New Roman"/>
              <a:ea typeface="Times New Roman"/>
              <a:cs typeface="Times New Roman"/>
              <a:sym typeface="Times New Roman"/>
            </a:endParaRPr>
          </a:p>
          <a:p>
            <a:pPr indent="-342900" lvl="1" marL="914400" rtl="0" algn="l">
              <a:lnSpc>
                <a:spcPct val="115000"/>
              </a:lnSpc>
              <a:spcBef>
                <a:spcPts val="0"/>
              </a:spcBef>
              <a:spcAft>
                <a:spcPts val="0"/>
              </a:spcAft>
              <a:buClr>
                <a:srgbClr val="434343"/>
              </a:buClr>
              <a:buSzPts val="1800"/>
              <a:buFont typeface="Times New Roman"/>
              <a:buChar char="○"/>
            </a:pPr>
            <a:r>
              <a:rPr lang="en" sz="1800">
                <a:solidFill>
                  <a:srgbClr val="434343"/>
                </a:solidFill>
                <a:latin typeface="Times New Roman"/>
                <a:ea typeface="Times New Roman"/>
                <a:cs typeface="Times New Roman"/>
                <a:sym typeface="Times New Roman"/>
              </a:rPr>
              <a:t>Same access to information as characters </a:t>
            </a:r>
            <a:endParaRPr sz="1800">
              <a:solidFill>
                <a:srgbClr val="434343"/>
              </a:solidFill>
              <a:latin typeface="Times New Roman"/>
              <a:ea typeface="Times New Roman"/>
              <a:cs typeface="Times New Roman"/>
              <a:sym typeface="Times New Roman"/>
            </a:endParaRPr>
          </a:p>
          <a:p>
            <a:pPr indent="-342900" lvl="1" marL="914400" rtl="0" algn="l">
              <a:lnSpc>
                <a:spcPct val="115000"/>
              </a:lnSpc>
              <a:spcBef>
                <a:spcPts val="0"/>
              </a:spcBef>
              <a:spcAft>
                <a:spcPts val="0"/>
              </a:spcAft>
              <a:buClr>
                <a:srgbClr val="434343"/>
              </a:buClr>
              <a:buSzPts val="1800"/>
              <a:buFont typeface="Times New Roman"/>
              <a:buChar char="○"/>
            </a:pPr>
            <a:r>
              <a:rPr lang="en" sz="1800">
                <a:solidFill>
                  <a:srgbClr val="434343"/>
                </a:solidFill>
                <a:latin typeface="Times New Roman"/>
                <a:ea typeface="Times New Roman"/>
                <a:cs typeface="Times New Roman"/>
                <a:sym typeface="Times New Roman"/>
              </a:rPr>
              <a:t>Flexibly use abilities</a:t>
            </a:r>
            <a:endParaRPr sz="1800">
              <a:solidFill>
                <a:srgbClr val="434343"/>
              </a:solidFill>
              <a:latin typeface="Times New Roman"/>
              <a:ea typeface="Times New Roman"/>
              <a:cs typeface="Times New Roman"/>
              <a:sym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pic>
        <p:nvPicPr>
          <p:cNvPr id="122" name="Google Shape;122;p18"/>
          <p:cNvPicPr preferRelativeResize="0"/>
          <p:nvPr/>
        </p:nvPicPr>
        <p:blipFill>
          <a:blip r:embed="rId3">
            <a:alphaModFix/>
          </a:blip>
          <a:stretch>
            <a:fillRect/>
          </a:stretch>
        </p:blipFill>
        <p:spPr>
          <a:xfrm>
            <a:off x="0" y="45700"/>
            <a:ext cx="9144001" cy="5097799"/>
          </a:xfrm>
          <a:prstGeom prst="rect">
            <a:avLst/>
          </a:prstGeom>
          <a:noFill/>
          <a:ln>
            <a:noFill/>
          </a:ln>
        </p:spPr>
      </p:pic>
      <p:sp>
        <p:nvSpPr>
          <p:cNvPr id="123" name="Google Shape;123;p18"/>
          <p:cNvSpPr txBox="1"/>
          <p:nvPr>
            <p:ph type="title"/>
          </p:nvPr>
        </p:nvSpPr>
        <p:spPr>
          <a:xfrm>
            <a:off x="76200" y="-34225"/>
            <a:ext cx="2808000" cy="755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sz="3000">
                <a:latin typeface="Times New Roman"/>
                <a:ea typeface="Times New Roman"/>
                <a:cs typeface="Times New Roman"/>
                <a:sym typeface="Times New Roman"/>
              </a:rPr>
              <a:t>Design</a:t>
            </a:r>
            <a:endParaRPr sz="3000">
              <a:latin typeface="Times New Roman"/>
              <a:ea typeface="Times New Roman"/>
              <a:cs typeface="Times New Roman"/>
              <a:sym typeface="Times New Roman"/>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19"/>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Times New Roman"/>
                <a:ea typeface="Times New Roman"/>
                <a:cs typeface="Times New Roman"/>
                <a:sym typeface="Times New Roman"/>
              </a:rPr>
              <a:t>BlackBox</a:t>
            </a:r>
            <a:endParaRPr>
              <a:latin typeface="Times New Roman"/>
              <a:ea typeface="Times New Roman"/>
              <a:cs typeface="Times New Roman"/>
              <a:sym typeface="Times New Roman"/>
            </a:endParaRPr>
          </a:p>
        </p:txBody>
      </p:sp>
      <p:pic>
        <p:nvPicPr>
          <p:cNvPr id="129" name="Google Shape;129;p19"/>
          <p:cNvPicPr preferRelativeResize="0"/>
          <p:nvPr/>
        </p:nvPicPr>
        <p:blipFill>
          <a:blip r:embed="rId3">
            <a:alphaModFix/>
          </a:blip>
          <a:stretch>
            <a:fillRect/>
          </a:stretch>
        </p:blipFill>
        <p:spPr>
          <a:xfrm>
            <a:off x="1071550" y="1017800"/>
            <a:ext cx="6171176" cy="34480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20"/>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Times New Roman"/>
                <a:ea typeface="Times New Roman"/>
                <a:cs typeface="Times New Roman"/>
                <a:sym typeface="Times New Roman"/>
              </a:rPr>
              <a:t>BlackBox</a:t>
            </a:r>
            <a:endParaRPr>
              <a:latin typeface="Times New Roman"/>
              <a:ea typeface="Times New Roman"/>
              <a:cs typeface="Times New Roman"/>
              <a:sym typeface="Times New Roman"/>
            </a:endParaRPr>
          </a:p>
        </p:txBody>
      </p:sp>
      <p:pic>
        <p:nvPicPr>
          <p:cNvPr id="135" name="Google Shape;135;p20"/>
          <p:cNvPicPr preferRelativeResize="0"/>
          <p:nvPr/>
        </p:nvPicPr>
        <p:blipFill>
          <a:blip r:embed="rId3">
            <a:alphaModFix/>
          </a:blip>
          <a:stretch>
            <a:fillRect/>
          </a:stretch>
        </p:blipFill>
        <p:spPr>
          <a:xfrm>
            <a:off x="1888450" y="627150"/>
            <a:ext cx="5367100" cy="41567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21"/>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Times New Roman"/>
                <a:ea typeface="Times New Roman"/>
                <a:cs typeface="Times New Roman"/>
                <a:sym typeface="Times New Roman"/>
              </a:rPr>
              <a:t>Implementation</a:t>
            </a:r>
            <a:endParaRPr>
              <a:latin typeface="Times New Roman"/>
              <a:ea typeface="Times New Roman"/>
              <a:cs typeface="Times New Roman"/>
              <a:sym typeface="Times New Roman"/>
            </a:endParaRPr>
          </a:p>
        </p:txBody>
      </p:sp>
      <p:sp>
        <p:nvSpPr>
          <p:cNvPr id="141" name="Google Shape;141;p21"/>
          <p:cNvSpPr txBox="1"/>
          <p:nvPr>
            <p:ph idx="1" type="body"/>
          </p:nvPr>
        </p:nvSpPr>
        <p:spPr>
          <a:xfrm>
            <a:off x="311700" y="1229875"/>
            <a:ext cx="8520600" cy="33390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Font typeface="Times New Roman"/>
              <a:buChar char="●"/>
            </a:pPr>
            <a:r>
              <a:rPr lang="en">
                <a:latin typeface="Times New Roman"/>
                <a:ea typeface="Times New Roman"/>
                <a:cs typeface="Times New Roman"/>
                <a:sym typeface="Times New Roman"/>
              </a:rPr>
              <a:t>Four main things that were implemented:</a:t>
            </a:r>
            <a:endParaRPr>
              <a:latin typeface="Times New Roman"/>
              <a:ea typeface="Times New Roman"/>
              <a:cs typeface="Times New Roman"/>
              <a:sym typeface="Times New Roman"/>
            </a:endParaRPr>
          </a:p>
          <a:p>
            <a:pPr indent="-342900" lvl="0" marL="914400" rtl="0" algn="l">
              <a:spcBef>
                <a:spcPts val="0"/>
              </a:spcBef>
              <a:spcAft>
                <a:spcPts val="0"/>
              </a:spcAft>
              <a:buSzPts val="1800"/>
              <a:buFont typeface="Times New Roman"/>
              <a:buAutoNum type="arabicPeriod"/>
            </a:pPr>
            <a:r>
              <a:rPr b="1" lang="en">
                <a:latin typeface="Times New Roman"/>
                <a:ea typeface="Times New Roman"/>
                <a:cs typeface="Times New Roman"/>
                <a:sym typeface="Times New Roman"/>
              </a:rPr>
              <a:t>Routines</a:t>
            </a:r>
            <a:r>
              <a:rPr lang="en">
                <a:latin typeface="Times New Roman"/>
                <a:ea typeface="Times New Roman"/>
                <a:cs typeface="Times New Roman"/>
                <a:sym typeface="Times New Roman"/>
              </a:rPr>
              <a:t> - Controls AI behavior</a:t>
            </a:r>
            <a:endParaRPr>
              <a:latin typeface="Times New Roman"/>
              <a:ea typeface="Times New Roman"/>
              <a:cs typeface="Times New Roman"/>
              <a:sym typeface="Times New Roman"/>
            </a:endParaRPr>
          </a:p>
          <a:p>
            <a:pPr indent="-342900" lvl="0" marL="914400" rtl="0" algn="l">
              <a:spcBef>
                <a:spcPts val="0"/>
              </a:spcBef>
              <a:spcAft>
                <a:spcPts val="0"/>
              </a:spcAft>
              <a:buSzPts val="1800"/>
              <a:buFont typeface="Times New Roman"/>
              <a:buAutoNum type="arabicPeriod"/>
            </a:pPr>
            <a:r>
              <a:rPr b="1" lang="en">
                <a:latin typeface="Times New Roman"/>
                <a:ea typeface="Times New Roman"/>
                <a:cs typeface="Times New Roman"/>
                <a:sym typeface="Times New Roman"/>
              </a:rPr>
              <a:t>Ability Queue</a:t>
            </a:r>
            <a:r>
              <a:rPr lang="en">
                <a:latin typeface="Times New Roman"/>
                <a:ea typeface="Times New Roman"/>
                <a:cs typeface="Times New Roman"/>
                <a:sym typeface="Times New Roman"/>
              </a:rPr>
              <a:t> - A queue meant to hold multiple abilities to be used in succession (can only hold 3 abilities)</a:t>
            </a:r>
            <a:endParaRPr>
              <a:latin typeface="Times New Roman"/>
              <a:ea typeface="Times New Roman"/>
              <a:cs typeface="Times New Roman"/>
              <a:sym typeface="Times New Roman"/>
            </a:endParaRPr>
          </a:p>
          <a:p>
            <a:pPr indent="-342900" lvl="0" marL="914400" rtl="0" algn="l">
              <a:spcBef>
                <a:spcPts val="0"/>
              </a:spcBef>
              <a:spcAft>
                <a:spcPts val="0"/>
              </a:spcAft>
              <a:buSzPts val="1800"/>
              <a:buFont typeface="Times New Roman"/>
              <a:buAutoNum type="arabicPeriod"/>
            </a:pPr>
            <a:r>
              <a:rPr b="1" lang="en">
                <a:latin typeface="Times New Roman"/>
                <a:ea typeface="Times New Roman"/>
                <a:cs typeface="Times New Roman"/>
                <a:sym typeface="Times New Roman"/>
              </a:rPr>
              <a:t>Ability Tags</a:t>
            </a:r>
            <a:r>
              <a:rPr lang="en">
                <a:latin typeface="Times New Roman"/>
                <a:ea typeface="Times New Roman"/>
                <a:cs typeface="Times New Roman"/>
                <a:sym typeface="Times New Roman"/>
              </a:rPr>
              <a:t> - Categorization of abilities an AI is capable of using in order for the AI to know what it can do</a:t>
            </a:r>
            <a:endParaRPr>
              <a:latin typeface="Times New Roman"/>
              <a:ea typeface="Times New Roman"/>
              <a:cs typeface="Times New Roman"/>
              <a:sym typeface="Times New Roman"/>
            </a:endParaRPr>
          </a:p>
          <a:p>
            <a:pPr indent="-342900" lvl="0" marL="914400" rtl="0" algn="l">
              <a:spcBef>
                <a:spcPts val="0"/>
              </a:spcBef>
              <a:spcAft>
                <a:spcPts val="0"/>
              </a:spcAft>
              <a:buSzPts val="1800"/>
              <a:buFont typeface="Times New Roman"/>
              <a:buAutoNum type="arabicPeriod"/>
            </a:pPr>
            <a:r>
              <a:rPr b="1" lang="en">
                <a:latin typeface="Times New Roman"/>
                <a:ea typeface="Times New Roman"/>
                <a:cs typeface="Times New Roman"/>
                <a:sym typeface="Times New Roman"/>
              </a:rPr>
              <a:t>Black Box</a:t>
            </a:r>
            <a:r>
              <a:rPr lang="en">
                <a:latin typeface="Times New Roman"/>
                <a:ea typeface="Times New Roman"/>
                <a:cs typeface="Times New Roman"/>
                <a:sym typeface="Times New Roman"/>
              </a:rPr>
              <a:t> - A file that controls total AI behavior using all previously mentioned concepts, it is the AI’s “brain” so to speak</a:t>
            </a:r>
            <a:endParaRPr>
              <a:latin typeface="Times New Roman"/>
              <a:ea typeface="Times New Roman"/>
              <a:cs typeface="Times New Roman"/>
              <a:sym typeface="Times New Roman"/>
            </a:endParaRPr>
          </a:p>
        </p:txBody>
      </p:sp>
    </p:spTree>
  </p:cSld>
  <p:clrMapOvr>
    <a:masterClrMapping/>
  </p:clrMapOvr>
</p:sld>
</file>

<file path=ppt/theme/theme1.xml><?xml version="1.0" encoding="utf-8"?>
<a:theme xmlns:a="http://schemas.openxmlformats.org/drawingml/2006/main" xmlns:r="http://schemas.openxmlformats.org/officeDocument/2006/relationships"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