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oboto Thin"/>
      <p:regular r:id="rId21"/>
      <p:bold r:id="rId22"/>
      <p:italic r:id="rId23"/>
      <p:boldItalic r:id="rId24"/>
    </p:embeddedFont>
    <p:embeddedFont>
      <p:font typeface="Robo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5B262CC-11E0-4C0A-A163-B856FC727E7F}">
  <a:tblStyle styleId="{D5B262CC-11E0-4C0A-A163-B856FC727E7F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obotoThin-bold.fntdata"/><Relationship Id="rId21" Type="http://schemas.openxmlformats.org/officeDocument/2006/relationships/font" Target="fonts/RobotoThin-regular.fntdata"/><Relationship Id="rId24" Type="http://schemas.openxmlformats.org/officeDocument/2006/relationships/font" Target="fonts/RobotoThin-boldItalic.fntdata"/><Relationship Id="rId23" Type="http://schemas.openxmlformats.org/officeDocument/2006/relationships/font" Target="fonts/RobotoThin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bold.fntdata"/><Relationship Id="rId25" Type="http://schemas.openxmlformats.org/officeDocument/2006/relationships/font" Target="fonts/Roboto-regular.fntdata"/><Relationship Id="rId28" Type="http://schemas.openxmlformats.org/officeDocument/2006/relationships/font" Target="fonts/Roboto-boldItalic.fntdata"/><Relationship Id="rId27" Type="http://schemas.openxmlformats.org/officeDocument/2006/relationships/font" Target="fonts/Robo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cb99bbd7e5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cb99bbd7e5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d46b32a970_0_27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d46b32a970_0_27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cb99bbd7e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cb99bbd7e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cb99bbd7e5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cb99bbd7e5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b99bbd7e5_1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cb99bbd7e5_1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cb99bbd7e5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cb99bbd7e5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d46b32a970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d46b32a970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d46b32a970_0_26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d46b32a970_0_26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cb99bbd7e5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cb99bbd7e5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ccefe310c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ccefe310c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ccefe310c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ccefe310c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cb99bbd7e5_1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cb99bbd7e5_1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Danny’s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d5c676cc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d5c676cc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Danny’s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i="1"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i="1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b="1" i="1"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flipH="1" rot="10800000">
            <a:off x="0" y="917700"/>
            <a:ext cx="9144000" cy="4225800"/>
          </a:xfrm>
          <a:prstGeom prst="rect">
            <a:avLst/>
          </a:prstGeom>
          <a:gradFill>
            <a:gsLst>
              <a:gs pos="0">
                <a:srgbClr val="636363"/>
              </a:gs>
              <a:gs pos="100000">
                <a:srgbClr val="222222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4"/>
          <p:cNvSpPr/>
          <p:nvPr/>
        </p:nvSpPr>
        <p:spPr>
          <a:xfrm>
            <a:off x="0" y="796758"/>
            <a:ext cx="9144000" cy="175500"/>
          </a:xfrm>
          <a:prstGeom prst="rect">
            <a:avLst/>
          </a:prstGeom>
          <a:gradFill>
            <a:gsLst>
              <a:gs pos="0">
                <a:srgbClr val="636363"/>
              </a:gs>
              <a:gs pos="100000">
                <a:srgbClr val="222222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4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1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18820" y="4629275"/>
            <a:ext cx="653430" cy="459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b="1" i="1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gradFill>
            <a:gsLst>
              <a:gs pos="0">
                <a:srgbClr val="636363"/>
              </a:gs>
              <a:gs pos="100000">
                <a:srgbClr val="222222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636363"/>
              </a:gs>
              <a:gs pos="100000">
                <a:srgbClr val="222222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1" name="Google Shape;41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18820" y="4629275"/>
            <a:ext cx="653430" cy="459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b="1" i="1"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gradFill>
          <a:gsLst>
            <a:gs pos="0">
              <a:srgbClr val="DB0000"/>
            </a:gs>
            <a:gs pos="100000">
              <a:srgbClr val="540303"/>
            </a:gs>
          </a:gsLst>
          <a:lin ang="5400012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florian@vt.edu" TargetMode="External"/><Relationship Id="rId4" Type="http://schemas.openxmlformats.org/officeDocument/2006/relationships/hyperlink" Target="https://htm.pamplin.vt.edu/directory/zach.html" TargetMode="External"/><Relationship Id="rId5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pypi.org/project/youtube-transcript-api/" TargetMode="External"/><Relationship Id="rId4" Type="http://schemas.openxmlformats.org/officeDocument/2006/relationships/hyperlink" Target="https://github.com/egbertbouman/youtube-comment-downloader" TargetMode="External"/><Relationship Id="rId5" Type="http://schemas.openxmlformats.org/officeDocument/2006/relationships/hyperlink" Target="https://developers.google.com/youtube/v3/docs" TargetMode="External"/><Relationship Id="rId6" Type="http://schemas.openxmlformats.org/officeDocument/2006/relationships/hyperlink" Target="https://www.youtube.com/user/Biffa2001" TargetMode="External"/><Relationship Id="rId7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460950" y="115662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YouTube Video Analysis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460950" y="212648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8487"/>
              <a:buFont typeface="Arial"/>
              <a:buNone/>
            </a:pPr>
            <a:r>
              <a:rPr b="1" lang="en" sz="2215">
                <a:solidFill>
                  <a:srgbClr val="ADADAD"/>
                </a:solidFill>
              </a:rPr>
              <a:t>Akhil Bachubhay, Danny Chhour,</a:t>
            </a:r>
            <a:endParaRPr b="1" sz="2215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8487"/>
              <a:buFont typeface="Arial"/>
              <a:buNone/>
            </a:pPr>
            <a:r>
              <a:rPr b="1" lang="en" sz="2215">
                <a:solidFill>
                  <a:srgbClr val="ADADAD"/>
                </a:solidFill>
              </a:rPr>
              <a:t>Heji Deng, Trung Tran</a:t>
            </a:r>
            <a:endParaRPr/>
          </a:p>
        </p:txBody>
      </p:sp>
      <p:sp>
        <p:nvSpPr>
          <p:cNvPr id="69" name="Google Shape;69;p13"/>
          <p:cNvSpPr txBox="1"/>
          <p:nvPr/>
        </p:nvSpPr>
        <p:spPr>
          <a:xfrm>
            <a:off x="1232175" y="3063475"/>
            <a:ext cx="68205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>
                <a:solidFill>
                  <a:srgbClr val="ADADAD"/>
                </a:solidFill>
              </a:rPr>
              <a:t>CS 4624 </a:t>
            </a:r>
            <a:r>
              <a:rPr b="1" i="1" lang="en" sz="1600">
                <a:solidFill>
                  <a:srgbClr val="ADADAD"/>
                </a:solidFill>
              </a:rPr>
              <a:t>Multimedia, Hypertext, and Information Access</a:t>
            </a:r>
            <a:endParaRPr b="1" i="1" sz="16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>
                <a:solidFill>
                  <a:srgbClr val="ADADAD"/>
                </a:solidFill>
              </a:rPr>
              <a:t> Edward A. Fox</a:t>
            </a:r>
            <a:endParaRPr b="1" i="1" sz="16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>
                <a:solidFill>
                  <a:srgbClr val="ADADAD"/>
                </a:solidFill>
              </a:rPr>
              <a:t>Virginia Tech, Blacksburg VA 24061</a:t>
            </a:r>
            <a:endParaRPr b="1" i="1" sz="16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>
                <a:solidFill>
                  <a:srgbClr val="ADADAD"/>
                </a:solidFill>
              </a:rPr>
              <a:t>May 7, 2021</a:t>
            </a:r>
            <a:endParaRPr b="1" i="1" sz="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and Results</a:t>
            </a:r>
            <a:endParaRPr/>
          </a:p>
        </p:txBody>
      </p:sp>
      <p:pic>
        <p:nvPicPr>
          <p:cNvPr id="166" name="Google Shape;166;p22"/>
          <p:cNvPicPr preferRelativeResize="0"/>
          <p:nvPr/>
        </p:nvPicPr>
        <p:blipFill rotWithShape="1">
          <a:blip r:embed="rId3">
            <a:alphaModFix/>
          </a:blip>
          <a:srcRect b="17634" l="51350" r="8870" t="29346"/>
          <a:stretch/>
        </p:blipFill>
        <p:spPr>
          <a:xfrm>
            <a:off x="912213" y="1235675"/>
            <a:ext cx="7319572" cy="3325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200"/>
              <a:t>Future Plan</a:t>
            </a:r>
            <a:endParaRPr b="1" i="1"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3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 sz="1400"/>
              <a:t>Create a GUI to use the program</a:t>
            </a:r>
            <a:endParaRPr sz="14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➢"/>
            </a:pPr>
            <a:r>
              <a:rPr lang="en" sz="1400"/>
              <a:t>Optimizing the time it took to download the data</a:t>
            </a:r>
            <a:endParaRPr sz="14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➢"/>
            </a:pPr>
            <a:r>
              <a:rPr lang="en" sz="1400"/>
              <a:t>Create a better model to analyze the data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173" name="Google Shape;17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32801"/>
            <a:ext cx="3538950" cy="23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721825"/>
            <a:ext cx="3538950" cy="218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4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80" name="Google Shape;180;p24"/>
          <p:cNvSpPr txBox="1"/>
          <p:nvPr>
            <p:ph idx="1" type="body"/>
          </p:nvPr>
        </p:nvSpPr>
        <p:spPr>
          <a:xfrm>
            <a:off x="460950" y="1216650"/>
            <a:ext cx="5946000" cy="324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Florian Zach, PhD, Assistant Professor, Howard Feiertag Department of Hospitality and Tourism Management, </a:t>
            </a:r>
            <a:r>
              <a:rPr lang="en" u="sng">
                <a:hlinkClick r:id="rId3"/>
              </a:rPr>
              <a:t>florian@vt.edu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Office: 355 Wallace Hall, Virginia Tech</a:t>
            </a:r>
            <a:endParaRPr/>
          </a:p>
          <a:p>
            <a:pPr indent="0" lvl="0" marL="9144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295 West Campus Drive</a:t>
            </a:r>
            <a:endParaRPr/>
          </a:p>
          <a:p>
            <a:pPr indent="0" lvl="0" marL="9144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Blacksburg, VA 24061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u="sng">
                <a:hlinkClick r:id="rId4"/>
              </a:rPr>
              <a:t>https://htm.pamplin.vt.edu/directory/zach.html</a:t>
            </a:r>
            <a:endParaRPr/>
          </a:p>
        </p:txBody>
      </p:sp>
      <p:pic>
        <p:nvPicPr>
          <p:cNvPr id="181" name="Google Shape;181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47825" y="1257050"/>
            <a:ext cx="2135475" cy="320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87" name="Google Shape;187;p25"/>
          <p:cNvSpPr txBox="1"/>
          <p:nvPr>
            <p:ph idx="1" type="body"/>
          </p:nvPr>
        </p:nvSpPr>
        <p:spPr>
          <a:xfrm>
            <a:off x="460938" y="12166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we got the transcripts: </a:t>
            </a:r>
            <a:r>
              <a:rPr lang="en" u="sng">
                <a:hlinkClick r:id="rId3"/>
              </a:rPr>
              <a:t>https://pypi.org/project/youtube-transcript-api/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How we got the comments: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hlinkClick r:id="rId4"/>
              </a:rPr>
              <a:t>https://github.com/egbertbouman/youtube-comment-downloader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How we got general video information: </a:t>
            </a:r>
            <a:r>
              <a:rPr lang="en" u="sng">
                <a:hlinkClick r:id="rId5"/>
              </a:rPr>
              <a:t>https://developers.google.com/youtube/v3/docs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Youtuber: </a:t>
            </a:r>
            <a:r>
              <a:rPr lang="en" u="sng">
                <a:hlinkClick r:id="rId6"/>
              </a:rPr>
              <a:t>https://www.youtube.com/user/Biffa2001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8" name="Google Shape;188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6700" y="3340700"/>
            <a:ext cx="7250625" cy="120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Overview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Project Deliverables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Implementations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Data and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Future Plan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Acknowledgments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References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</a:t>
            </a:r>
            <a:endParaRPr/>
          </a:p>
        </p:txBody>
      </p:sp>
      <p:pic>
        <p:nvPicPr>
          <p:cNvPr descr="Project Jupyter - Wikipedia"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0888" y="2131020"/>
            <a:ext cx="888525" cy="10296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2" name="Google Shape;82;p15"/>
          <p:cNvCxnSpPr/>
          <p:nvPr/>
        </p:nvCxnSpPr>
        <p:spPr>
          <a:xfrm>
            <a:off x="1639155" y="2490474"/>
            <a:ext cx="984900" cy="3240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3" name="Google Shape;83;p15"/>
          <p:cNvSpPr txBox="1"/>
          <p:nvPr/>
        </p:nvSpPr>
        <p:spPr>
          <a:xfrm>
            <a:off x="2700950" y="2073350"/>
            <a:ext cx="14283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Transcripts</a:t>
            </a:r>
            <a:endParaRPr sz="17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Comments</a:t>
            </a:r>
            <a:endParaRPr sz="17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Metadata</a:t>
            </a:r>
            <a:endParaRPr sz="17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1480813" y="2684735"/>
            <a:ext cx="122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Downloads</a:t>
            </a:r>
            <a:endParaRPr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 rotWithShape="1">
          <a:blip r:embed="rId4">
            <a:alphaModFix/>
          </a:blip>
          <a:srcRect b="22432" l="0" r="59208" t="0"/>
          <a:stretch/>
        </p:blipFill>
        <p:spPr>
          <a:xfrm>
            <a:off x="524400" y="2031306"/>
            <a:ext cx="984901" cy="950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 rotWithShape="1">
          <a:blip r:embed="rId5">
            <a:alphaModFix/>
          </a:blip>
          <a:srcRect b="60397" l="39045" r="-1659" t="0"/>
          <a:stretch/>
        </p:blipFill>
        <p:spPr>
          <a:xfrm>
            <a:off x="406563" y="2850541"/>
            <a:ext cx="778289" cy="24987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 txBox="1"/>
          <p:nvPr/>
        </p:nvSpPr>
        <p:spPr>
          <a:xfrm>
            <a:off x="3512088" y="2667663"/>
            <a:ext cx="2119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Analyzed</a:t>
            </a:r>
            <a:endParaRPr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with</a:t>
            </a:r>
            <a:endParaRPr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88" name="Google Shape;88;p15"/>
          <p:cNvCxnSpPr/>
          <p:nvPr/>
        </p:nvCxnSpPr>
        <p:spPr>
          <a:xfrm>
            <a:off x="4206163" y="2503525"/>
            <a:ext cx="1030800" cy="630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9" name="Google Shape;89;p15"/>
          <p:cNvSpPr txBox="1"/>
          <p:nvPr/>
        </p:nvSpPr>
        <p:spPr>
          <a:xfrm>
            <a:off x="6321963" y="2667675"/>
            <a:ext cx="1182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Used to </a:t>
            </a:r>
            <a:endParaRPr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Assess</a:t>
            </a:r>
            <a:endParaRPr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90" name="Google Shape;90;p15"/>
          <p:cNvCxnSpPr/>
          <p:nvPr/>
        </p:nvCxnSpPr>
        <p:spPr>
          <a:xfrm flipH="1" rot="10800000">
            <a:off x="6378825" y="2509825"/>
            <a:ext cx="1069200" cy="5400"/>
          </a:xfrm>
          <a:prstGeom prst="straightConnector1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1" name="Google Shape;91;p15"/>
          <p:cNvSpPr txBox="1"/>
          <p:nvPr/>
        </p:nvSpPr>
        <p:spPr>
          <a:xfrm>
            <a:off x="7446488" y="2131025"/>
            <a:ext cx="13677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Gamer Success</a:t>
            </a:r>
            <a:endParaRPr sz="17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over time</a:t>
            </a:r>
            <a:endParaRPr sz="17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Deliverables</a:t>
            </a:r>
            <a:endParaRPr/>
          </a:p>
        </p:txBody>
      </p:sp>
      <p:grpSp>
        <p:nvGrpSpPr>
          <p:cNvPr id="97" name="Google Shape;97;p16"/>
          <p:cNvGrpSpPr/>
          <p:nvPr/>
        </p:nvGrpSpPr>
        <p:grpSpPr>
          <a:xfrm>
            <a:off x="1102373" y="3350187"/>
            <a:ext cx="6939253" cy="1000385"/>
            <a:chOff x="1593000" y="2322568"/>
            <a:chExt cx="5957975" cy="643500"/>
          </a:xfrm>
        </p:grpSpPr>
        <p:sp>
          <p:nvSpPr>
            <p:cNvPr id="98" name="Google Shape;98;p16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6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6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Analysis</a:t>
              </a:r>
              <a:endParaRPr b="1" i="1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2" name="Google Shape;102;p16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C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6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03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Transcripts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Comments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Metadata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5" name="Google Shape;105;p16"/>
          <p:cNvGrpSpPr/>
          <p:nvPr/>
        </p:nvGrpSpPr>
        <p:grpSpPr>
          <a:xfrm>
            <a:off x="1102373" y="2331746"/>
            <a:ext cx="6939253" cy="1000385"/>
            <a:chOff x="1593000" y="2322568"/>
            <a:chExt cx="5957975" cy="643500"/>
          </a:xfrm>
        </p:grpSpPr>
        <p:sp>
          <p:nvSpPr>
            <p:cNvPr id="106" name="Google Shape;106;p16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6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6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6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Code for Downloading Data</a:t>
              </a:r>
              <a:endParaRPr b="1" i="1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0" name="Google Shape;110;p16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C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6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02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112" name="Google Shape;112;p16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Transcripts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Comments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Metadata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3" name="Google Shape;113;p16"/>
          <p:cNvGrpSpPr/>
          <p:nvPr/>
        </p:nvGrpSpPr>
        <p:grpSpPr>
          <a:xfrm>
            <a:off x="1102373" y="1313291"/>
            <a:ext cx="6939253" cy="1000385"/>
            <a:chOff x="1593000" y="2322568"/>
            <a:chExt cx="5957975" cy="643500"/>
          </a:xfrm>
        </p:grpSpPr>
        <p:sp>
          <p:nvSpPr>
            <p:cNvPr id="114" name="Google Shape;114;p16"/>
            <p:cNvSpPr/>
            <p:nvPr/>
          </p:nvSpPr>
          <p:spPr>
            <a:xfrm>
              <a:off x="3728375" y="2322568"/>
              <a:ext cx="3822600" cy="6435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6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6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6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" sz="2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Frequency Counts per Video</a:t>
              </a:r>
              <a:endParaRPr b="1" i="1" sz="2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8" name="Google Shape;118;p16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C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01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Views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Duration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Likes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Dislikes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Implementation - Download Data - Metadata</a:t>
            </a:r>
            <a:endParaRPr>
              <a:solidFill>
                <a:srgbClr val="FFFFFF"/>
              </a:solidFill>
            </a:endParaRPr>
          </a:p>
        </p:txBody>
      </p:sp>
      <p:graphicFrame>
        <p:nvGraphicFramePr>
          <p:cNvPr id="126" name="Google Shape;126;p17"/>
          <p:cNvGraphicFramePr/>
          <p:nvPr/>
        </p:nvGraphicFramePr>
        <p:xfrm>
          <a:off x="208750" y="2081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{D5B262CC-11E0-4C0A-A163-B856FC727E7F}</a:tableStyleId>
              </a:tblPr>
              <a:tblGrid>
                <a:gridCol w="872650"/>
                <a:gridCol w="872650"/>
                <a:gridCol w="872650"/>
                <a:gridCol w="992725"/>
                <a:gridCol w="752575"/>
                <a:gridCol w="872650"/>
                <a:gridCol w="972725"/>
                <a:gridCol w="772575"/>
                <a:gridCol w="872650"/>
                <a:gridCol w="872650"/>
              </a:tblGrid>
              <a:tr h="323525"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itle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V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iews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Date P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ublished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Duration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Likes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Dislikes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ID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Transcript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Comments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Playlist ID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</a:tr>
              <a:tr h="1051425"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Cities: Skylines Industries - Quick Start Guide to Forestry Industry #1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434678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2018-10-20T10:45:00Z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1855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4875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224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KmoT0flN8XQ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yes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yes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  <a:tc>
                  <a:txBody>
                    <a:bodyPr/>
                    <a:lstStyle/>
                    <a:p>
                      <a:pPr indent="9144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PLR5G_Kc9r-JDgtRnpSd4AYKHTY_Iq7L-7</a:t>
                      </a:r>
                      <a:endParaRPr b="1" sz="1000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434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 - Download Data - Transcripts</a:t>
            </a:r>
            <a:endParaRPr/>
          </a:p>
        </p:txBody>
      </p:sp>
      <p:graphicFrame>
        <p:nvGraphicFramePr>
          <p:cNvPr id="132" name="Google Shape;132;p18"/>
          <p:cNvGraphicFramePr/>
          <p:nvPr/>
        </p:nvGraphicFramePr>
        <p:xfrm>
          <a:off x="1964963" y="12315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{D5B262CC-11E0-4C0A-A163-B856FC727E7F}</a:tableStyleId>
              </a:tblPr>
              <a:tblGrid>
                <a:gridCol w="1738025"/>
                <a:gridCol w="1738025"/>
                <a:gridCol w="1738025"/>
              </a:tblGrid>
              <a:tr h="1824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T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ext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S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tart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D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uration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</a:tr>
              <a:tr h="4312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well here we are in the city of spring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0.03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6.78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12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wood sent in by Finn and we had lots of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3.449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6.031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12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problems here in the industry area so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6.81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4.23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12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we're gonna be concentrating on this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9.48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3.39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12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today it's a nice big city lots of other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11.04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5.22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5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places set up okay but where's the other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12.87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5.31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12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place over here this is all industry as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16.26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4.74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 - Download Data - Comments</a:t>
            </a:r>
            <a:endParaRPr/>
          </a:p>
        </p:txBody>
      </p:sp>
      <p:pic>
        <p:nvPicPr>
          <p:cNvPr id="138" name="Google Shape;138;p19"/>
          <p:cNvPicPr preferRelativeResize="0"/>
          <p:nvPr/>
        </p:nvPicPr>
        <p:blipFill rotWithShape="1">
          <a:blip r:embed="rId3">
            <a:alphaModFix/>
          </a:blip>
          <a:srcRect b="80464" l="0" r="52816" t="0"/>
          <a:stretch/>
        </p:blipFill>
        <p:spPr>
          <a:xfrm>
            <a:off x="5620650" y="3577276"/>
            <a:ext cx="3301485" cy="7880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9" name="Google Shape;139;p19"/>
          <p:cNvGraphicFramePr/>
          <p:nvPr/>
        </p:nvGraphicFramePr>
        <p:xfrm>
          <a:off x="221875" y="1478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{D5B262CC-11E0-4C0A-A163-B856FC727E7F}</a:tableStyleId>
              </a:tblPr>
              <a:tblGrid>
                <a:gridCol w="1912150"/>
                <a:gridCol w="1912150"/>
                <a:gridCol w="1912150"/>
                <a:gridCol w="1912150"/>
                <a:gridCol w="1051650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CID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A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uthor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T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ext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T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ime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V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otes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Ugzy8oMkL66spvfPTNF4AaABAg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Killerstarlight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&lt;a href="https://www.youtube.com/watch?v=ZTRykbo9E8g&amp;amp;t=10m25s"&gt;10:25&lt;/a&gt; </a:t>
                      </a: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You never know, the cars could always be ghosts.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2021-03-16T07:26:20Z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1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0" name="Google Shape;140;p19"/>
          <p:cNvGraphicFramePr/>
          <p:nvPr/>
        </p:nvGraphicFramePr>
        <p:xfrm>
          <a:off x="221875" y="3418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{D5B262CC-11E0-4C0A-A163-B856FC727E7F}</a:tableStyleId>
              </a:tblPr>
              <a:tblGrid>
                <a:gridCol w="952500"/>
                <a:gridCol w="1304925"/>
                <a:gridCol w="952500"/>
                <a:gridCol w="952500"/>
                <a:gridCol w="952500"/>
              </a:tblGrid>
              <a:tr h="200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CID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Text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Time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Votes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Heart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0000"/>
                    </a:solidFill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UghdvskRrVsXj3gCoAEC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if you changed the roads you placed at 7:08 to ramps. it might help your traffic problem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6 years ago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0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FALSE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41" name="Google Shape;141;p19"/>
          <p:cNvSpPr txBox="1"/>
          <p:nvPr/>
        </p:nvSpPr>
        <p:spPr>
          <a:xfrm>
            <a:off x="3281100" y="965100"/>
            <a:ext cx="2581800" cy="400200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API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" name="Google Shape;142;p19"/>
          <p:cNvSpPr txBox="1"/>
          <p:nvPr/>
        </p:nvSpPr>
        <p:spPr>
          <a:xfrm>
            <a:off x="3281100" y="2905700"/>
            <a:ext cx="2581800" cy="400200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No </a:t>
            </a: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API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and Results</a:t>
            </a:r>
            <a:endParaRPr/>
          </a:p>
        </p:txBody>
      </p:sp>
      <p:sp>
        <p:nvSpPr>
          <p:cNvPr id="148" name="Google Shape;148;p20"/>
          <p:cNvSpPr txBox="1"/>
          <p:nvPr>
            <p:ph idx="1" type="body"/>
          </p:nvPr>
        </p:nvSpPr>
        <p:spPr>
          <a:xfrm>
            <a:off x="460950" y="18894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788" y="1741450"/>
            <a:ext cx="3895725" cy="268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9225" y="1741450"/>
            <a:ext cx="3601750" cy="2686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/>
        </p:nvSpPr>
        <p:spPr>
          <a:xfrm>
            <a:off x="520200" y="1278475"/>
            <a:ext cx="3684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Word Frequency of Transcripts</a:t>
            </a:r>
            <a:endParaRPr sz="2000">
              <a:solidFill>
                <a:srgbClr val="FFFFFF"/>
              </a:solidFill>
            </a:endParaRPr>
          </a:p>
        </p:txBody>
      </p:sp>
      <p:sp>
        <p:nvSpPr>
          <p:cNvPr id="152" name="Google Shape;152;p20"/>
          <p:cNvSpPr txBox="1"/>
          <p:nvPr/>
        </p:nvSpPr>
        <p:spPr>
          <a:xfrm>
            <a:off x="4707650" y="1248850"/>
            <a:ext cx="3684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Word Frequency of Comments</a:t>
            </a:r>
            <a:endParaRPr sz="2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"/>
          <p:cNvSpPr txBox="1"/>
          <p:nvPr>
            <p:ph type="title"/>
          </p:nvPr>
        </p:nvSpPr>
        <p:spPr>
          <a:xfrm>
            <a:off x="44775" y="844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and Results</a:t>
            </a:r>
            <a:endParaRPr/>
          </a:p>
        </p:txBody>
      </p:sp>
      <p:sp>
        <p:nvSpPr>
          <p:cNvPr id="158" name="Google Shape;158;p2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9" name="Google Shape;15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8813" y="1551550"/>
            <a:ext cx="6288276" cy="304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 txBox="1"/>
          <p:nvPr/>
        </p:nvSpPr>
        <p:spPr>
          <a:xfrm>
            <a:off x="2154913" y="1058950"/>
            <a:ext cx="4856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Number of Votes vs. Number of Replies</a:t>
            </a:r>
            <a:endParaRPr sz="2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