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
  </p:notesMasterIdLst>
  <p:handoutMasterIdLst>
    <p:handoutMasterId r:id="rId4"/>
  </p:handoutMasterIdLst>
  <p:sldIdLst>
    <p:sldId id="257" r:id="rId2"/>
  </p:sldIdLst>
  <p:sldSz cx="43891200" cy="32918400"/>
  <p:notesSz cx="7077075" cy="9363075"/>
  <p:custDataLst>
    <p:tags r:id="rId5"/>
  </p:custDataLst>
  <p:defaultTextStyle>
    <a:defPPr>
      <a:defRPr lang="en-US"/>
    </a:defPPr>
    <a:lvl1pPr algn="l" rtl="0" eaLnBrk="0" fontAlgn="base" hangingPunct="0">
      <a:spcBef>
        <a:spcPct val="0"/>
      </a:spcBef>
      <a:spcAft>
        <a:spcPct val="0"/>
      </a:spcAft>
      <a:defRPr sz="8400" kern="1200">
        <a:solidFill>
          <a:schemeClr val="tx1"/>
        </a:solidFill>
        <a:latin typeface="Arial" charset="0"/>
        <a:ea typeface="+mn-ea"/>
        <a:cs typeface="+mn-cs"/>
      </a:defRPr>
    </a:lvl1pPr>
    <a:lvl2pPr marL="1706223" indent="-1249113" algn="l" rtl="0" eaLnBrk="0" fontAlgn="base" hangingPunct="0">
      <a:spcBef>
        <a:spcPct val="0"/>
      </a:spcBef>
      <a:spcAft>
        <a:spcPct val="0"/>
      </a:spcAft>
      <a:defRPr sz="8400" kern="1200">
        <a:solidFill>
          <a:schemeClr val="tx1"/>
        </a:solidFill>
        <a:latin typeface="Arial" charset="0"/>
        <a:ea typeface="+mn-ea"/>
        <a:cs typeface="+mn-cs"/>
      </a:defRPr>
    </a:lvl2pPr>
    <a:lvl3pPr marL="3412441" indent="-2498226" algn="l" rtl="0" eaLnBrk="0" fontAlgn="base" hangingPunct="0">
      <a:spcBef>
        <a:spcPct val="0"/>
      </a:spcBef>
      <a:spcAft>
        <a:spcPct val="0"/>
      </a:spcAft>
      <a:defRPr sz="8400" kern="1200">
        <a:solidFill>
          <a:schemeClr val="tx1"/>
        </a:solidFill>
        <a:latin typeface="Arial" charset="0"/>
        <a:ea typeface="+mn-ea"/>
        <a:cs typeface="+mn-cs"/>
      </a:defRPr>
    </a:lvl3pPr>
    <a:lvl4pPr marL="5118670" indent="-3747340" algn="l" rtl="0" eaLnBrk="0" fontAlgn="base" hangingPunct="0">
      <a:spcBef>
        <a:spcPct val="0"/>
      </a:spcBef>
      <a:spcAft>
        <a:spcPct val="0"/>
      </a:spcAft>
      <a:defRPr sz="8400" kern="1200">
        <a:solidFill>
          <a:schemeClr val="tx1"/>
        </a:solidFill>
        <a:latin typeface="Arial" charset="0"/>
        <a:ea typeface="+mn-ea"/>
        <a:cs typeface="+mn-cs"/>
      </a:defRPr>
    </a:lvl4pPr>
    <a:lvl5pPr marL="6824893" indent="-4996453" algn="l" rtl="0" eaLnBrk="0" fontAlgn="base" hangingPunct="0">
      <a:spcBef>
        <a:spcPct val="0"/>
      </a:spcBef>
      <a:spcAft>
        <a:spcPct val="0"/>
      </a:spcAft>
      <a:defRPr sz="8400" kern="1200">
        <a:solidFill>
          <a:schemeClr val="tx1"/>
        </a:solidFill>
        <a:latin typeface="Arial" charset="0"/>
        <a:ea typeface="+mn-ea"/>
        <a:cs typeface="+mn-cs"/>
      </a:defRPr>
    </a:lvl5pPr>
    <a:lvl6pPr marL="2285545" algn="l" defTabSz="914220" rtl="0" eaLnBrk="1" latinLnBrk="0" hangingPunct="1">
      <a:defRPr sz="8400" kern="1200">
        <a:solidFill>
          <a:schemeClr val="tx1"/>
        </a:solidFill>
        <a:latin typeface="Arial" charset="0"/>
        <a:ea typeface="+mn-ea"/>
        <a:cs typeface="+mn-cs"/>
      </a:defRPr>
    </a:lvl6pPr>
    <a:lvl7pPr marL="2742655" algn="l" defTabSz="914220" rtl="0" eaLnBrk="1" latinLnBrk="0" hangingPunct="1">
      <a:defRPr sz="8400" kern="1200">
        <a:solidFill>
          <a:schemeClr val="tx1"/>
        </a:solidFill>
        <a:latin typeface="Arial" charset="0"/>
        <a:ea typeface="+mn-ea"/>
        <a:cs typeface="+mn-cs"/>
      </a:defRPr>
    </a:lvl7pPr>
    <a:lvl8pPr marL="3199760" algn="l" defTabSz="914220" rtl="0" eaLnBrk="1" latinLnBrk="0" hangingPunct="1">
      <a:defRPr sz="8400" kern="1200">
        <a:solidFill>
          <a:schemeClr val="tx1"/>
        </a:solidFill>
        <a:latin typeface="Arial" charset="0"/>
        <a:ea typeface="+mn-ea"/>
        <a:cs typeface="+mn-cs"/>
      </a:defRPr>
    </a:lvl8pPr>
    <a:lvl9pPr marL="3656876" algn="l" defTabSz="914220" rtl="0" eaLnBrk="1" latinLnBrk="0" hangingPunct="1">
      <a:defRPr sz="8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CFF99"/>
    <a:srgbClr val="99FF66"/>
    <a:srgbClr val="6600FF"/>
    <a:srgbClr val="000000"/>
    <a:srgbClr val="4F81BD"/>
    <a:srgbClr val="000099"/>
    <a:srgbClr val="66CC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153" autoAdjust="0"/>
    <p:restoredTop sz="96000" autoAdjust="0"/>
  </p:normalViewPr>
  <p:slideViewPr>
    <p:cSldViewPr>
      <p:cViewPr>
        <p:scale>
          <a:sx n="100" d="100"/>
          <a:sy n="100" d="100"/>
        </p:scale>
        <p:origin x="-7392" y="-16116"/>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5" d="100"/>
        <a:sy n="8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localhost\Users\HassanMasri\Dropbox\Recovery%20Response%20Restoration%20Food%20Defense%20Masri%20research\Hawaii%20coffee%20farms%20data%20collection%202018\Aw%20vs%20MC%20all%20samples%20chart.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80" b="1" i="0" u="none" strike="noStrike" kern="1200" baseline="0">
                <a:solidFill>
                  <a:schemeClr val="tx1"/>
                </a:solidFill>
                <a:latin typeface="+mn-lt"/>
                <a:ea typeface="+mn-ea"/>
                <a:cs typeface="+mn-cs"/>
              </a:defRPr>
            </a:pPr>
            <a:r>
              <a:rPr lang="en-US"/>
              <a:t>mean water activity vs. moisture % for all samples</a:t>
            </a:r>
          </a:p>
        </c:rich>
      </c:tx>
      <c:layout>
        <c:manualLayout>
          <c:xMode val="edge"/>
          <c:yMode val="edge"/>
          <c:x val="0.20143371309557601"/>
          <c:y val="2.3974832801843399E-2"/>
        </c:manualLayout>
      </c:layout>
      <c:overlay val="0"/>
      <c:spPr>
        <a:noFill/>
        <a:ln>
          <a:noFill/>
        </a:ln>
        <a:effectLst/>
      </c:spPr>
      <c:txPr>
        <a:bodyPr rot="0" spcFirstLastPara="1" vertOverflow="ellipsis" vert="horz" wrap="square" anchor="ctr" anchorCtr="1"/>
        <a:lstStyle/>
        <a:p>
          <a:pPr>
            <a:defRPr sz="2880" b="1" i="0" u="none" strike="noStrike" kern="1200" baseline="0">
              <a:solidFill>
                <a:schemeClr val="tx1"/>
              </a:solidFill>
              <a:latin typeface="+mn-lt"/>
              <a:ea typeface="+mn-ea"/>
              <a:cs typeface="+mn-cs"/>
            </a:defRPr>
          </a:pPr>
          <a:endParaRPr lang="en-US"/>
        </a:p>
      </c:txPr>
    </c:title>
    <c:autoTitleDeleted val="0"/>
    <c:plotArea>
      <c:layout/>
      <c:scatterChart>
        <c:scatterStyle val="lineMarker"/>
        <c:varyColors val="0"/>
        <c:ser>
          <c:idx val="4"/>
          <c:order val="0"/>
          <c:tx>
            <c:strRef>
              <c:f>'aw vs. MC all data'!$T$1</c:f>
              <c:strCache>
                <c:ptCount val="1"/>
                <c:pt idx="0">
                  <c:v>Water activity avg.</c:v>
                </c:pt>
              </c:strCache>
            </c:strRef>
          </c:tx>
          <c:spPr>
            <a:ln w="25400" cap="rnd">
              <a:noFill/>
              <a:round/>
            </a:ln>
            <a:effectLst/>
          </c:spPr>
          <c:marker>
            <c:symbol val="circle"/>
            <c:size val="5"/>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9525">
                <a:solidFill>
                  <a:schemeClr val="accent5"/>
                </a:solidFill>
                <a:round/>
              </a:ln>
              <a:effectLst/>
            </c:spPr>
          </c:marker>
          <c:trendline>
            <c:spPr>
              <a:ln w="22225" cap="rnd">
                <a:solidFill>
                  <a:schemeClr val="tx1"/>
                </a:solidFill>
              </a:ln>
              <a:effectLst/>
            </c:spPr>
            <c:trendlineType val="linear"/>
            <c:dispRSqr val="1"/>
            <c:dispEq val="1"/>
            <c:trendlineLbl>
              <c:layout>
                <c:manualLayout>
                  <c:x val="-1.52948381452318E-2"/>
                  <c:y val="0.42076844561096499"/>
                </c:manualLayout>
              </c:layout>
              <c:numFmt formatCode="General" sourceLinked="0"/>
              <c:spPr>
                <a:noFill/>
                <a:ln>
                  <a:noFill/>
                </a:ln>
                <a:effectLst/>
              </c:spPr>
              <c:txPr>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trendlineLbl>
          </c:trendline>
          <c:xVal>
            <c:numRef>
              <c:f>'aw vs. MC all data'!$O$2:$O$250</c:f>
              <c:numCache>
                <c:formatCode>0.0</c:formatCode>
                <c:ptCount val="249"/>
                <c:pt idx="0">
                  <c:v>27.1</c:v>
                </c:pt>
                <c:pt idx="1">
                  <c:v>25.2</c:v>
                </c:pt>
                <c:pt idx="2">
                  <c:v>22.2</c:v>
                </c:pt>
                <c:pt idx="3">
                  <c:v>18.899999999999999</c:v>
                </c:pt>
                <c:pt idx="4">
                  <c:v>16.8</c:v>
                </c:pt>
                <c:pt idx="5">
                  <c:v>12.9</c:v>
                </c:pt>
                <c:pt idx="6">
                  <c:v>27.4</c:v>
                </c:pt>
                <c:pt idx="7">
                  <c:v>25.6</c:v>
                </c:pt>
                <c:pt idx="8">
                  <c:v>24</c:v>
                </c:pt>
                <c:pt idx="9">
                  <c:v>18.8</c:v>
                </c:pt>
                <c:pt idx="10">
                  <c:v>17.100000000000001</c:v>
                </c:pt>
                <c:pt idx="11">
                  <c:v>15.2</c:v>
                </c:pt>
                <c:pt idx="12">
                  <c:v>13.1</c:v>
                </c:pt>
                <c:pt idx="13">
                  <c:v>12.4</c:v>
                </c:pt>
                <c:pt idx="14">
                  <c:v>29.55</c:v>
                </c:pt>
                <c:pt idx="15">
                  <c:v>27</c:v>
                </c:pt>
                <c:pt idx="16">
                  <c:v>25.05</c:v>
                </c:pt>
                <c:pt idx="17">
                  <c:v>25.65</c:v>
                </c:pt>
                <c:pt idx="18">
                  <c:v>24.8</c:v>
                </c:pt>
                <c:pt idx="19">
                  <c:v>20.966666666666661</c:v>
                </c:pt>
                <c:pt idx="20">
                  <c:v>20.05</c:v>
                </c:pt>
                <c:pt idx="21">
                  <c:v>18.433333333332879</c:v>
                </c:pt>
                <c:pt idx="22">
                  <c:v>17.3</c:v>
                </c:pt>
                <c:pt idx="23">
                  <c:v>16.149999999999999</c:v>
                </c:pt>
                <c:pt idx="24">
                  <c:v>15.233333333333331</c:v>
                </c:pt>
                <c:pt idx="25">
                  <c:v>13.9</c:v>
                </c:pt>
                <c:pt idx="26">
                  <c:v>29.133333333333319</c:v>
                </c:pt>
                <c:pt idx="27">
                  <c:v>25.9</c:v>
                </c:pt>
                <c:pt idx="28">
                  <c:v>25.2</c:v>
                </c:pt>
                <c:pt idx="29">
                  <c:v>22.9</c:v>
                </c:pt>
                <c:pt idx="30">
                  <c:v>17.766666666666669</c:v>
                </c:pt>
                <c:pt idx="31">
                  <c:v>14.66666666666667</c:v>
                </c:pt>
                <c:pt idx="32">
                  <c:v>13.1</c:v>
                </c:pt>
                <c:pt idx="33">
                  <c:v>35.200000000000003</c:v>
                </c:pt>
                <c:pt idx="34">
                  <c:v>27.86666666666666</c:v>
                </c:pt>
                <c:pt idx="35">
                  <c:v>25.5</c:v>
                </c:pt>
                <c:pt idx="36">
                  <c:v>25.3</c:v>
                </c:pt>
                <c:pt idx="37">
                  <c:v>19.5</c:v>
                </c:pt>
                <c:pt idx="38">
                  <c:v>18.36666666666666</c:v>
                </c:pt>
                <c:pt idx="39">
                  <c:v>15</c:v>
                </c:pt>
                <c:pt idx="40">
                  <c:v>32.5</c:v>
                </c:pt>
                <c:pt idx="41">
                  <c:v>26.399999999999991</c:v>
                </c:pt>
                <c:pt idx="42">
                  <c:v>24.466666666666669</c:v>
                </c:pt>
                <c:pt idx="43">
                  <c:v>23.633333333333319</c:v>
                </c:pt>
                <c:pt idx="44">
                  <c:v>22.133333333333319</c:v>
                </c:pt>
                <c:pt idx="45">
                  <c:v>18.233333333332979</c:v>
                </c:pt>
                <c:pt idx="46">
                  <c:v>18.466666666666669</c:v>
                </c:pt>
                <c:pt idx="47">
                  <c:v>19.633333333333319</c:v>
                </c:pt>
                <c:pt idx="48">
                  <c:v>18.033333333333179</c:v>
                </c:pt>
                <c:pt idx="49">
                  <c:v>18.56666666666667</c:v>
                </c:pt>
                <c:pt idx="50">
                  <c:v>18</c:v>
                </c:pt>
                <c:pt idx="51">
                  <c:v>17.899999999999999</c:v>
                </c:pt>
                <c:pt idx="52">
                  <c:v>17.7</c:v>
                </c:pt>
                <c:pt idx="53">
                  <c:v>16.733333333332979</c:v>
                </c:pt>
                <c:pt idx="54">
                  <c:v>16.899999999999999</c:v>
                </c:pt>
                <c:pt idx="55">
                  <c:v>15.6</c:v>
                </c:pt>
                <c:pt idx="56">
                  <c:v>15.366666666666671</c:v>
                </c:pt>
                <c:pt idx="57">
                  <c:v>29.166666666666671</c:v>
                </c:pt>
                <c:pt idx="58">
                  <c:v>27.233333333332979</c:v>
                </c:pt>
                <c:pt idx="59">
                  <c:v>29.033333333333179</c:v>
                </c:pt>
                <c:pt idx="60">
                  <c:v>27.933333333332879</c:v>
                </c:pt>
                <c:pt idx="61">
                  <c:v>25.666666666666671</c:v>
                </c:pt>
                <c:pt idx="62">
                  <c:v>24.966666666666669</c:v>
                </c:pt>
                <c:pt idx="63">
                  <c:v>26.5</c:v>
                </c:pt>
                <c:pt idx="64">
                  <c:v>25.033333333333179</c:v>
                </c:pt>
                <c:pt idx="65">
                  <c:v>27.833333333333279</c:v>
                </c:pt>
                <c:pt idx="66">
                  <c:v>24.433333333332879</c:v>
                </c:pt>
                <c:pt idx="67">
                  <c:v>22.766666666666669</c:v>
                </c:pt>
                <c:pt idx="68">
                  <c:v>25.1</c:v>
                </c:pt>
                <c:pt idx="69">
                  <c:v>20.5</c:v>
                </c:pt>
                <c:pt idx="70">
                  <c:v>35.533333333333331</c:v>
                </c:pt>
                <c:pt idx="71">
                  <c:v>32.200000000000003</c:v>
                </c:pt>
                <c:pt idx="72">
                  <c:v>31.833333333333279</c:v>
                </c:pt>
                <c:pt idx="73">
                  <c:v>31.36666666666666</c:v>
                </c:pt>
                <c:pt idx="74">
                  <c:v>27.033333333333179</c:v>
                </c:pt>
                <c:pt idx="75">
                  <c:v>31.033333333333179</c:v>
                </c:pt>
                <c:pt idx="76">
                  <c:v>27.2</c:v>
                </c:pt>
                <c:pt idx="77">
                  <c:v>26.433333333332879</c:v>
                </c:pt>
                <c:pt idx="78">
                  <c:v>25.166666666666671</c:v>
                </c:pt>
                <c:pt idx="79">
                  <c:v>24.8</c:v>
                </c:pt>
                <c:pt idx="80">
                  <c:v>36.366666666665942</c:v>
                </c:pt>
                <c:pt idx="81">
                  <c:v>31.1</c:v>
                </c:pt>
                <c:pt idx="82">
                  <c:v>27.4</c:v>
                </c:pt>
                <c:pt idx="83">
                  <c:v>25.766666666666669</c:v>
                </c:pt>
                <c:pt idx="84">
                  <c:v>24.4</c:v>
                </c:pt>
                <c:pt idx="85">
                  <c:v>18.100000000000001</c:v>
                </c:pt>
                <c:pt idx="86">
                  <c:v>15.83333333333333</c:v>
                </c:pt>
                <c:pt idx="87">
                  <c:v>15.633333333333329</c:v>
                </c:pt>
                <c:pt idx="88">
                  <c:v>13.6</c:v>
                </c:pt>
                <c:pt idx="89">
                  <c:v>12.9</c:v>
                </c:pt>
                <c:pt idx="90">
                  <c:v>38.066666666665967</c:v>
                </c:pt>
                <c:pt idx="91">
                  <c:v>31.266666666666669</c:v>
                </c:pt>
                <c:pt idx="92">
                  <c:v>29.133333333333319</c:v>
                </c:pt>
                <c:pt idx="93">
                  <c:v>26.233333333332979</c:v>
                </c:pt>
                <c:pt idx="94">
                  <c:v>25.166666666666671</c:v>
                </c:pt>
                <c:pt idx="95">
                  <c:v>22.6</c:v>
                </c:pt>
                <c:pt idx="96">
                  <c:v>19.399999999999999</c:v>
                </c:pt>
                <c:pt idx="97">
                  <c:v>16.266666666666669</c:v>
                </c:pt>
                <c:pt idx="98">
                  <c:v>14.33333333333333</c:v>
                </c:pt>
                <c:pt idx="99">
                  <c:v>14.233333333333331</c:v>
                </c:pt>
                <c:pt idx="100">
                  <c:v>36.5</c:v>
                </c:pt>
                <c:pt idx="101">
                  <c:v>33.566666666665967</c:v>
                </c:pt>
                <c:pt idx="102">
                  <c:v>31.399999999999991</c:v>
                </c:pt>
                <c:pt idx="103">
                  <c:v>28.333333333333279</c:v>
                </c:pt>
                <c:pt idx="104">
                  <c:v>26.1</c:v>
                </c:pt>
                <c:pt idx="105">
                  <c:v>22.333333333333279</c:v>
                </c:pt>
                <c:pt idx="106">
                  <c:v>22.766666666666669</c:v>
                </c:pt>
                <c:pt idx="107">
                  <c:v>20.399999999999999</c:v>
                </c:pt>
                <c:pt idx="108">
                  <c:v>18.600000000000001</c:v>
                </c:pt>
                <c:pt idx="109">
                  <c:v>13.4</c:v>
                </c:pt>
                <c:pt idx="110">
                  <c:v>37.233333333333341</c:v>
                </c:pt>
                <c:pt idx="111">
                  <c:v>34.5</c:v>
                </c:pt>
                <c:pt idx="112">
                  <c:v>31.3</c:v>
                </c:pt>
                <c:pt idx="113">
                  <c:v>28.399999999999991</c:v>
                </c:pt>
                <c:pt idx="114">
                  <c:v>23.133333333333319</c:v>
                </c:pt>
                <c:pt idx="115">
                  <c:v>24</c:v>
                </c:pt>
                <c:pt idx="116">
                  <c:v>22.1</c:v>
                </c:pt>
                <c:pt idx="117">
                  <c:v>21.1</c:v>
                </c:pt>
                <c:pt idx="118">
                  <c:v>15.43333333333333</c:v>
                </c:pt>
                <c:pt idx="119">
                  <c:v>14.366666666666671</c:v>
                </c:pt>
                <c:pt idx="120">
                  <c:v>36.166666666665989</c:v>
                </c:pt>
                <c:pt idx="121">
                  <c:v>32</c:v>
                </c:pt>
                <c:pt idx="122">
                  <c:v>29.4</c:v>
                </c:pt>
                <c:pt idx="123">
                  <c:v>26.466666666666661</c:v>
                </c:pt>
                <c:pt idx="124">
                  <c:v>22.1</c:v>
                </c:pt>
                <c:pt idx="125">
                  <c:v>21.6</c:v>
                </c:pt>
                <c:pt idx="126">
                  <c:v>21.5</c:v>
                </c:pt>
                <c:pt idx="127">
                  <c:v>20.166666666666671</c:v>
                </c:pt>
                <c:pt idx="128">
                  <c:v>14.4</c:v>
                </c:pt>
                <c:pt idx="129">
                  <c:v>12.5</c:v>
                </c:pt>
                <c:pt idx="130">
                  <c:v>29.333333333333279</c:v>
                </c:pt>
                <c:pt idx="131">
                  <c:v>23.466666666666669</c:v>
                </c:pt>
                <c:pt idx="132">
                  <c:v>20.8</c:v>
                </c:pt>
                <c:pt idx="133">
                  <c:v>19.666666666666671</c:v>
                </c:pt>
                <c:pt idx="134">
                  <c:v>20</c:v>
                </c:pt>
                <c:pt idx="135">
                  <c:v>18.600000000000001</c:v>
                </c:pt>
                <c:pt idx="136">
                  <c:v>14.866666666666671</c:v>
                </c:pt>
                <c:pt idx="137">
                  <c:v>11.66666666666667</c:v>
                </c:pt>
                <c:pt idx="138">
                  <c:v>10.1</c:v>
                </c:pt>
                <c:pt idx="139">
                  <c:v>31.933333333332879</c:v>
                </c:pt>
                <c:pt idx="140">
                  <c:v>29.433333333332879</c:v>
                </c:pt>
                <c:pt idx="141">
                  <c:v>25.3</c:v>
                </c:pt>
                <c:pt idx="142">
                  <c:v>23.2</c:v>
                </c:pt>
                <c:pt idx="143">
                  <c:v>21.466666666666669</c:v>
                </c:pt>
                <c:pt idx="144">
                  <c:v>18.600000000000001</c:v>
                </c:pt>
                <c:pt idx="145">
                  <c:v>15.366666666666671</c:v>
                </c:pt>
                <c:pt idx="146">
                  <c:v>12.53333333333333</c:v>
                </c:pt>
                <c:pt idx="147">
                  <c:v>29.6</c:v>
                </c:pt>
                <c:pt idx="148">
                  <c:v>27.933333333332879</c:v>
                </c:pt>
                <c:pt idx="149">
                  <c:v>23.666666666666671</c:v>
                </c:pt>
                <c:pt idx="150">
                  <c:v>24.033333333333179</c:v>
                </c:pt>
                <c:pt idx="151">
                  <c:v>21.633333333333319</c:v>
                </c:pt>
                <c:pt idx="152">
                  <c:v>16.966666666666661</c:v>
                </c:pt>
                <c:pt idx="153">
                  <c:v>15.1</c:v>
                </c:pt>
                <c:pt idx="154">
                  <c:v>14.83333333333333</c:v>
                </c:pt>
                <c:pt idx="155">
                  <c:v>37.166666666665989</c:v>
                </c:pt>
                <c:pt idx="156">
                  <c:v>32.299999999999997</c:v>
                </c:pt>
                <c:pt idx="157">
                  <c:v>28.433333333332879</c:v>
                </c:pt>
                <c:pt idx="158">
                  <c:v>27.7</c:v>
                </c:pt>
                <c:pt idx="159">
                  <c:v>23.733333333332979</c:v>
                </c:pt>
                <c:pt idx="160">
                  <c:v>24.2</c:v>
                </c:pt>
                <c:pt idx="161">
                  <c:v>24.86666666666666</c:v>
                </c:pt>
                <c:pt idx="162">
                  <c:v>22</c:v>
                </c:pt>
                <c:pt idx="163">
                  <c:v>19.233333333332979</c:v>
                </c:pt>
                <c:pt idx="164">
                  <c:v>15.366666666666671</c:v>
                </c:pt>
                <c:pt idx="165">
                  <c:v>37.266666666665998</c:v>
                </c:pt>
                <c:pt idx="166">
                  <c:v>33.799999999999997</c:v>
                </c:pt>
                <c:pt idx="167">
                  <c:v>30.966666666666669</c:v>
                </c:pt>
                <c:pt idx="168">
                  <c:v>28.399999999999991</c:v>
                </c:pt>
                <c:pt idx="169">
                  <c:v>25.166666666666671</c:v>
                </c:pt>
                <c:pt idx="170">
                  <c:v>28.06666666666667</c:v>
                </c:pt>
                <c:pt idx="171">
                  <c:v>25.4</c:v>
                </c:pt>
                <c:pt idx="172">
                  <c:v>25.266666666666669</c:v>
                </c:pt>
                <c:pt idx="173">
                  <c:v>21.8</c:v>
                </c:pt>
                <c:pt idx="174">
                  <c:v>17.966666666666669</c:v>
                </c:pt>
                <c:pt idx="175">
                  <c:v>27.433333333332879</c:v>
                </c:pt>
                <c:pt idx="176">
                  <c:v>24.4</c:v>
                </c:pt>
                <c:pt idx="177">
                  <c:v>21.5</c:v>
                </c:pt>
                <c:pt idx="178">
                  <c:v>16.3</c:v>
                </c:pt>
                <c:pt idx="179">
                  <c:v>14.233333333333331</c:v>
                </c:pt>
                <c:pt idx="180">
                  <c:v>15.366666666666671</c:v>
                </c:pt>
                <c:pt idx="181">
                  <c:v>12.33333333333333</c:v>
                </c:pt>
                <c:pt idx="182">
                  <c:v>28.3</c:v>
                </c:pt>
                <c:pt idx="183">
                  <c:v>25.766666666666669</c:v>
                </c:pt>
                <c:pt idx="184">
                  <c:v>23.3</c:v>
                </c:pt>
                <c:pt idx="185">
                  <c:v>19.533333333333179</c:v>
                </c:pt>
                <c:pt idx="186">
                  <c:v>13.366666666666671</c:v>
                </c:pt>
                <c:pt idx="187">
                  <c:v>12.266666666666669</c:v>
                </c:pt>
                <c:pt idx="188">
                  <c:v>29.133333333333319</c:v>
                </c:pt>
                <c:pt idx="189">
                  <c:v>26.466666666666669</c:v>
                </c:pt>
                <c:pt idx="190">
                  <c:v>20.466666666666661</c:v>
                </c:pt>
                <c:pt idx="191">
                  <c:v>17.966666666666661</c:v>
                </c:pt>
                <c:pt idx="192">
                  <c:v>14.93333333333333</c:v>
                </c:pt>
                <c:pt idx="193">
                  <c:v>13.66666666666667</c:v>
                </c:pt>
                <c:pt idx="194">
                  <c:v>12.96666666666667</c:v>
                </c:pt>
                <c:pt idx="195">
                  <c:v>10.3</c:v>
                </c:pt>
                <c:pt idx="196">
                  <c:v>24.733333333332979</c:v>
                </c:pt>
                <c:pt idx="197">
                  <c:v>23.133333333333319</c:v>
                </c:pt>
                <c:pt idx="198">
                  <c:v>19.433333333332879</c:v>
                </c:pt>
                <c:pt idx="199">
                  <c:v>19.266666666666669</c:v>
                </c:pt>
                <c:pt idx="200">
                  <c:v>15.866666666666671</c:v>
                </c:pt>
                <c:pt idx="201">
                  <c:v>16.466666666666661</c:v>
                </c:pt>
                <c:pt idx="202">
                  <c:v>14.7</c:v>
                </c:pt>
                <c:pt idx="204">
                  <c:v>36.133333333333333</c:v>
                </c:pt>
                <c:pt idx="205">
                  <c:v>33.700000000000003</c:v>
                </c:pt>
                <c:pt idx="206">
                  <c:v>30.4</c:v>
                </c:pt>
                <c:pt idx="207">
                  <c:v>29.333333333333279</c:v>
                </c:pt>
                <c:pt idx="208">
                  <c:v>31.866666666666671</c:v>
                </c:pt>
                <c:pt idx="209">
                  <c:v>29.86666666666666</c:v>
                </c:pt>
                <c:pt idx="210">
                  <c:v>29.266666666666669</c:v>
                </c:pt>
                <c:pt idx="211">
                  <c:v>29.36666666666666</c:v>
                </c:pt>
                <c:pt idx="212">
                  <c:v>27.766666666666669</c:v>
                </c:pt>
                <c:pt idx="213">
                  <c:v>24.166666666666671</c:v>
                </c:pt>
                <c:pt idx="214">
                  <c:v>22.166666666666671</c:v>
                </c:pt>
                <c:pt idx="215">
                  <c:v>20.533333333333179</c:v>
                </c:pt>
                <c:pt idx="216">
                  <c:v>19.166666666666671</c:v>
                </c:pt>
                <c:pt idx="217">
                  <c:v>15.633333333333329</c:v>
                </c:pt>
                <c:pt idx="218">
                  <c:v>26.9</c:v>
                </c:pt>
                <c:pt idx="219">
                  <c:v>27.06666666666667</c:v>
                </c:pt>
                <c:pt idx="220">
                  <c:v>24.633333333333319</c:v>
                </c:pt>
                <c:pt idx="221">
                  <c:v>20.533333333333179</c:v>
                </c:pt>
                <c:pt idx="222">
                  <c:v>16.56666666666667</c:v>
                </c:pt>
                <c:pt idx="223">
                  <c:v>12.366666666666671</c:v>
                </c:pt>
                <c:pt idx="224">
                  <c:v>31.2</c:v>
                </c:pt>
                <c:pt idx="225">
                  <c:v>28.966666666666669</c:v>
                </c:pt>
                <c:pt idx="226">
                  <c:v>25.2</c:v>
                </c:pt>
                <c:pt idx="227">
                  <c:v>24.4</c:v>
                </c:pt>
                <c:pt idx="228">
                  <c:v>22.5</c:v>
                </c:pt>
                <c:pt idx="229">
                  <c:v>17.399999999999999</c:v>
                </c:pt>
                <c:pt idx="230">
                  <c:v>17.8</c:v>
                </c:pt>
                <c:pt idx="231">
                  <c:v>14.66666666666667</c:v>
                </c:pt>
                <c:pt idx="232">
                  <c:v>13</c:v>
                </c:pt>
                <c:pt idx="233" formatCode="0.000">
                  <c:v>21.5</c:v>
                </c:pt>
                <c:pt idx="234" formatCode="0.000">
                  <c:v>17.899999999999999</c:v>
                </c:pt>
                <c:pt idx="235" formatCode="0.000">
                  <c:v>15.1</c:v>
                </c:pt>
                <c:pt idx="236" formatCode="0.000">
                  <c:v>10.4</c:v>
                </c:pt>
                <c:pt idx="237" formatCode="0.000">
                  <c:v>33.1</c:v>
                </c:pt>
                <c:pt idx="238" formatCode="0.000">
                  <c:v>25.1</c:v>
                </c:pt>
                <c:pt idx="239" formatCode="0.000">
                  <c:v>25.8</c:v>
                </c:pt>
                <c:pt idx="240" formatCode="0.000">
                  <c:v>10.5</c:v>
                </c:pt>
                <c:pt idx="241" formatCode="0.000">
                  <c:v>34.1</c:v>
                </c:pt>
                <c:pt idx="242" formatCode="0.000">
                  <c:v>29.1</c:v>
                </c:pt>
                <c:pt idx="243" formatCode="0.000">
                  <c:v>22.5</c:v>
                </c:pt>
                <c:pt idx="244" formatCode="0.000">
                  <c:v>15.6</c:v>
                </c:pt>
                <c:pt idx="245" formatCode="0.000">
                  <c:v>15.2</c:v>
                </c:pt>
                <c:pt idx="246" formatCode="0.000">
                  <c:v>28.6</c:v>
                </c:pt>
                <c:pt idx="247" formatCode="0.000">
                  <c:v>20.100000000000001</c:v>
                </c:pt>
                <c:pt idx="248" formatCode="0.000">
                  <c:v>13.7</c:v>
                </c:pt>
              </c:numCache>
            </c:numRef>
          </c:xVal>
          <c:yVal>
            <c:numRef>
              <c:f>'aw vs. MC all data'!$T$2:$T$250</c:f>
              <c:numCache>
                <c:formatCode>0.000</c:formatCode>
                <c:ptCount val="249"/>
                <c:pt idx="0">
                  <c:v>0.8</c:v>
                </c:pt>
                <c:pt idx="1">
                  <c:v>0.78500000000000003</c:v>
                </c:pt>
                <c:pt idx="2">
                  <c:v>0.63900000000000001</c:v>
                </c:pt>
                <c:pt idx="3">
                  <c:v>0.58599999999999997</c:v>
                </c:pt>
                <c:pt idx="4">
                  <c:v>0.55600000000000005</c:v>
                </c:pt>
                <c:pt idx="5">
                  <c:v>0.55800000000000005</c:v>
                </c:pt>
                <c:pt idx="6">
                  <c:v>0.875</c:v>
                </c:pt>
                <c:pt idx="7">
                  <c:v>0.73899999999999999</c:v>
                </c:pt>
                <c:pt idx="8">
                  <c:v>0.65400000000000003</c:v>
                </c:pt>
                <c:pt idx="9">
                  <c:v>0.61799999999999999</c:v>
                </c:pt>
                <c:pt idx="10">
                  <c:v>0.55000000000000004</c:v>
                </c:pt>
                <c:pt idx="11">
                  <c:v>0.57999999999999996</c:v>
                </c:pt>
                <c:pt idx="12">
                  <c:v>0.45500000000000002</c:v>
                </c:pt>
                <c:pt idx="13">
                  <c:v>0.52500000000000002</c:v>
                </c:pt>
                <c:pt idx="14">
                  <c:v>0.85750000000000004</c:v>
                </c:pt>
                <c:pt idx="15">
                  <c:v>0.73833333333333295</c:v>
                </c:pt>
                <c:pt idx="16">
                  <c:v>0.77449999999999997</c:v>
                </c:pt>
                <c:pt idx="17">
                  <c:v>0.80100000000000005</c:v>
                </c:pt>
                <c:pt idx="18">
                  <c:v>0.69699999999999995</c:v>
                </c:pt>
                <c:pt idx="19">
                  <c:v>0.64666666666666694</c:v>
                </c:pt>
                <c:pt idx="20">
                  <c:v>0.73350000000000004</c:v>
                </c:pt>
                <c:pt idx="21">
                  <c:v>0.68466666666666698</c:v>
                </c:pt>
                <c:pt idx="22">
                  <c:v>0.73650000000000004</c:v>
                </c:pt>
                <c:pt idx="23">
                  <c:v>0.64549999999999996</c:v>
                </c:pt>
                <c:pt idx="24">
                  <c:v>0.586666666666667</c:v>
                </c:pt>
                <c:pt idx="25">
                  <c:v>0.47499999999999998</c:v>
                </c:pt>
                <c:pt idx="26">
                  <c:v>0.81100000000000005</c:v>
                </c:pt>
                <c:pt idx="27">
                  <c:v>0.875</c:v>
                </c:pt>
                <c:pt idx="28">
                  <c:v>0.77500000000000002</c:v>
                </c:pt>
                <c:pt idx="29">
                  <c:v>0.81766666666666699</c:v>
                </c:pt>
                <c:pt idx="30">
                  <c:v>0.68566666666666698</c:v>
                </c:pt>
                <c:pt idx="31">
                  <c:v>0.54</c:v>
                </c:pt>
                <c:pt idx="32">
                  <c:v>0.43266666666666698</c:v>
                </c:pt>
                <c:pt idx="33">
                  <c:v>0.91200000000000003</c:v>
                </c:pt>
                <c:pt idx="34">
                  <c:v>0.92366666666666697</c:v>
                </c:pt>
                <c:pt idx="35">
                  <c:v>0.79866666666666697</c:v>
                </c:pt>
                <c:pt idx="36">
                  <c:v>0.94366666666666699</c:v>
                </c:pt>
                <c:pt idx="37">
                  <c:v>0.69599999999999995</c:v>
                </c:pt>
                <c:pt idx="38">
                  <c:v>0.62633333333333296</c:v>
                </c:pt>
                <c:pt idx="39">
                  <c:v>0.54666666666666697</c:v>
                </c:pt>
                <c:pt idx="40">
                  <c:v>0.88366666666666704</c:v>
                </c:pt>
                <c:pt idx="41">
                  <c:v>0.82166666666666699</c:v>
                </c:pt>
                <c:pt idx="42">
                  <c:v>0.74099999999999999</c:v>
                </c:pt>
                <c:pt idx="43">
                  <c:v>0.82299999999999995</c:v>
                </c:pt>
                <c:pt idx="44">
                  <c:v>0.86733333333333296</c:v>
                </c:pt>
                <c:pt idx="45">
                  <c:v>0.77700000000000002</c:v>
                </c:pt>
                <c:pt idx="46">
                  <c:v>0.82799999999999996</c:v>
                </c:pt>
                <c:pt idx="47">
                  <c:v>0.84433333333333305</c:v>
                </c:pt>
                <c:pt idx="48">
                  <c:v>0.75033333333333296</c:v>
                </c:pt>
                <c:pt idx="49">
                  <c:v>0.83333333333333304</c:v>
                </c:pt>
                <c:pt idx="50">
                  <c:v>0.838666666666667</c:v>
                </c:pt>
                <c:pt idx="51">
                  <c:v>0.712666666666667</c:v>
                </c:pt>
                <c:pt idx="52">
                  <c:v>0.82199999999999995</c:v>
                </c:pt>
                <c:pt idx="53">
                  <c:v>0.75533333333333297</c:v>
                </c:pt>
                <c:pt idx="54">
                  <c:v>0.703666666666667</c:v>
                </c:pt>
                <c:pt idx="55">
                  <c:v>0.67366666666666697</c:v>
                </c:pt>
                <c:pt idx="56">
                  <c:v>0.664333333333333</c:v>
                </c:pt>
                <c:pt idx="57">
                  <c:v>0.88500000000000001</c:v>
                </c:pt>
                <c:pt idx="58">
                  <c:v>0.83966666666666701</c:v>
                </c:pt>
                <c:pt idx="59">
                  <c:v>0.920333333333333</c:v>
                </c:pt>
                <c:pt idx="60">
                  <c:v>0.917333333333333</c:v>
                </c:pt>
                <c:pt idx="61">
                  <c:v>0.86633333333333296</c:v>
                </c:pt>
                <c:pt idx="62">
                  <c:v>0.85366666666666702</c:v>
                </c:pt>
                <c:pt idx="63">
                  <c:v>0.88133333333333297</c:v>
                </c:pt>
                <c:pt idx="64">
                  <c:v>0.81299999999999994</c:v>
                </c:pt>
                <c:pt idx="65">
                  <c:v>0.92866666666666697</c:v>
                </c:pt>
                <c:pt idx="66">
                  <c:v>0.82433333333333303</c:v>
                </c:pt>
                <c:pt idx="67">
                  <c:v>0.75766666666666704</c:v>
                </c:pt>
                <c:pt idx="68">
                  <c:v>0.76033333333333297</c:v>
                </c:pt>
                <c:pt idx="69">
                  <c:v>0.76266666666666705</c:v>
                </c:pt>
                <c:pt idx="70">
                  <c:v>0.94199999999999995</c:v>
                </c:pt>
                <c:pt idx="71">
                  <c:v>0.86266666666666703</c:v>
                </c:pt>
                <c:pt idx="72">
                  <c:v>0.87833333333333297</c:v>
                </c:pt>
                <c:pt idx="73">
                  <c:v>0.85833333333333295</c:v>
                </c:pt>
                <c:pt idx="74">
                  <c:v>0.80433333333333301</c:v>
                </c:pt>
                <c:pt idx="75">
                  <c:v>0.94933333333333303</c:v>
                </c:pt>
                <c:pt idx="76">
                  <c:v>0.85566666666666702</c:v>
                </c:pt>
                <c:pt idx="77">
                  <c:v>0.80966666666666698</c:v>
                </c:pt>
                <c:pt idx="78">
                  <c:v>0.73366666666666702</c:v>
                </c:pt>
                <c:pt idx="79">
                  <c:v>0.81833333333333302</c:v>
                </c:pt>
                <c:pt idx="80">
                  <c:v>0.92833333333333301</c:v>
                </c:pt>
                <c:pt idx="81">
                  <c:v>0.83833333333333304</c:v>
                </c:pt>
                <c:pt idx="82">
                  <c:v>0.875</c:v>
                </c:pt>
                <c:pt idx="83">
                  <c:v>0.795333333333333</c:v>
                </c:pt>
                <c:pt idx="84">
                  <c:v>0.81066666666666698</c:v>
                </c:pt>
                <c:pt idx="85">
                  <c:v>0.65766666666666695</c:v>
                </c:pt>
                <c:pt idx="86">
                  <c:v>0.52700000000000002</c:v>
                </c:pt>
                <c:pt idx="87">
                  <c:v>0.68866666666666698</c:v>
                </c:pt>
                <c:pt idx="88">
                  <c:v>0.56200000000000006</c:v>
                </c:pt>
                <c:pt idx="89">
                  <c:v>0.59699999999999998</c:v>
                </c:pt>
                <c:pt idx="90">
                  <c:v>0.89300000000000002</c:v>
                </c:pt>
                <c:pt idx="91">
                  <c:v>0.85866666666666702</c:v>
                </c:pt>
                <c:pt idx="92">
                  <c:v>0.88700000000000001</c:v>
                </c:pt>
                <c:pt idx="93">
                  <c:v>0.80733333333333301</c:v>
                </c:pt>
                <c:pt idx="94">
                  <c:v>0.84033333333333304</c:v>
                </c:pt>
                <c:pt idx="95">
                  <c:v>0.69533333333333303</c:v>
                </c:pt>
                <c:pt idx="96">
                  <c:v>0.792333333333333</c:v>
                </c:pt>
                <c:pt idx="97">
                  <c:v>0.64533333333333298</c:v>
                </c:pt>
                <c:pt idx="98">
                  <c:v>0.65266666666666695</c:v>
                </c:pt>
                <c:pt idx="99">
                  <c:v>0.51966666666666705</c:v>
                </c:pt>
                <c:pt idx="100">
                  <c:v>0.96233333333333304</c:v>
                </c:pt>
                <c:pt idx="101">
                  <c:v>0.96399999999999997</c:v>
                </c:pt>
                <c:pt idx="102">
                  <c:v>0.960666666666667</c:v>
                </c:pt>
                <c:pt idx="103">
                  <c:v>0.959666666666667</c:v>
                </c:pt>
                <c:pt idx="104">
                  <c:v>0.86433333333333295</c:v>
                </c:pt>
                <c:pt idx="105">
                  <c:v>0.92</c:v>
                </c:pt>
                <c:pt idx="106">
                  <c:v>0.84933333333333305</c:v>
                </c:pt>
                <c:pt idx="107">
                  <c:v>0.75433333333333297</c:v>
                </c:pt>
                <c:pt idx="108">
                  <c:v>0.71799999999999997</c:v>
                </c:pt>
                <c:pt idx="109">
                  <c:v>0.55433333333333301</c:v>
                </c:pt>
                <c:pt idx="110">
                  <c:v>0.97233333333333305</c:v>
                </c:pt>
                <c:pt idx="111">
                  <c:v>0.92466666666666697</c:v>
                </c:pt>
                <c:pt idx="112">
                  <c:v>0.91200000000000003</c:v>
                </c:pt>
                <c:pt idx="113">
                  <c:v>0.86</c:v>
                </c:pt>
                <c:pt idx="114">
                  <c:v>0.75</c:v>
                </c:pt>
                <c:pt idx="115">
                  <c:v>0.90366666666666695</c:v>
                </c:pt>
                <c:pt idx="116">
                  <c:v>0.85266666666666702</c:v>
                </c:pt>
                <c:pt idx="117">
                  <c:v>0.72966666666666702</c:v>
                </c:pt>
                <c:pt idx="118">
                  <c:v>0.61666666666666703</c:v>
                </c:pt>
                <c:pt idx="119">
                  <c:v>0.53766666666666696</c:v>
                </c:pt>
                <c:pt idx="120">
                  <c:v>0.97266666666666701</c:v>
                </c:pt>
                <c:pt idx="121">
                  <c:v>0.88800000000000001</c:v>
                </c:pt>
                <c:pt idx="122">
                  <c:v>0.793333333333333</c:v>
                </c:pt>
                <c:pt idx="123">
                  <c:v>0.84333333333333305</c:v>
                </c:pt>
                <c:pt idx="124">
                  <c:v>0.72766666666666702</c:v>
                </c:pt>
                <c:pt idx="125">
                  <c:v>0.837666666666667</c:v>
                </c:pt>
                <c:pt idx="126">
                  <c:v>0.77633333333333299</c:v>
                </c:pt>
                <c:pt idx="127">
                  <c:v>0.68033333333333301</c:v>
                </c:pt>
                <c:pt idx="128">
                  <c:v>0.49466666666666698</c:v>
                </c:pt>
                <c:pt idx="129">
                  <c:v>0.46966666666666701</c:v>
                </c:pt>
                <c:pt idx="130">
                  <c:v>0.98266666666666702</c:v>
                </c:pt>
                <c:pt idx="131">
                  <c:v>0.9</c:v>
                </c:pt>
                <c:pt idx="132">
                  <c:v>0.94233333333333302</c:v>
                </c:pt>
                <c:pt idx="133">
                  <c:v>0.81533333333333302</c:v>
                </c:pt>
                <c:pt idx="134">
                  <c:v>0.84399999999999997</c:v>
                </c:pt>
                <c:pt idx="135">
                  <c:v>0.79266666666666696</c:v>
                </c:pt>
                <c:pt idx="136">
                  <c:v>0.59833333333333305</c:v>
                </c:pt>
                <c:pt idx="137">
                  <c:v>0.43833333333333302</c:v>
                </c:pt>
                <c:pt idx="138">
                  <c:v>0.42699999999999999</c:v>
                </c:pt>
                <c:pt idx="139">
                  <c:v>0.96799999999999997</c:v>
                </c:pt>
                <c:pt idx="140">
                  <c:v>0.96599999999999997</c:v>
                </c:pt>
                <c:pt idx="141">
                  <c:v>0.93733333333333302</c:v>
                </c:pt>
                <c:pt idx="142">
                  <c:v>0.90333333333333299</c:v>
                </c:pt>
                <c:pt idx="143">
                  <c:v>0.80300000000000005</c:v>
                </c:pt>
                <c:pt idx="144">
                  <c:v>0.70033333333333303</c:v>
                </c:pt>
                <c:pt idx="145">
                  <c:v>0.582666666666667</c:v>
                </c:pt>
                <c:pt idx="146">
                  <c:v>0.51466666666666705</c:v>
                </c:pt>
                <c:pt idx="147">
                  <c:v>0.97833333333333306</c:v>
                </c:pt>
                <c:pt idx="148">
                  <c:v>0.91</c:v>
                </c:pt>
                <c:pt idx="149">
                  <c:v>0.87933333333333297</c:v>
                </c:pt>
                <c:pt idx="150">
                  <c:v>0.78233333333333299</c:v>
                </c:pt>
                <c:pt idx="151">
                  <c:v>0.73133333333333295</c:v>
                </c:pt>
                <c:pt idx="152">
                  <c:v>0.55933333333333302</c:v>
                </c:pt>
                <c:pt idx="153">
                  <c:v>0.542333333333333</c:v>
                </c:pt>
                <c:pt idx="154">
                  <c:v>0.62633333333333296</c:v>
                </c:pt>
                <c:pt idx="155">
                  <c:v>0.96733333333333305</c:v>
                </c:pt>
                <c:pt idx="156">
                  <c:v>0.92733333333333301</c:v>
                </c:pt>
                <c:pt idx="157">
                  <c:v>0.919333333333333</c:v>
                </c:pt>
                <c:pt idx="158">
                  <c:v>0.96433333333333304</c:v>
                </c:pt>
                <c:pt idx="159">
                  <c:v>0.94333333333333302</c:v>
                </c:pt>
                <c:pt idx="160">
                  <c:v>0.88333333333333297</c:v>
                </c:pt>
                <c:pt idx="161">
                  <c:v>0.958666666666667</c:v>
                </c:pt>
                <c:pt idx="162">
                  <c:v>0.84699999999999998</c:v>
                </c:pt>
                <c:pt idx="163">
                  <c:v>0.79066666666666696</c:v>
                </c:pt>
                <c:pt idx="164">
                  <c:v>0.64833333333333298</c:v>
                </c:pt>
                <c:pt idx="165">
                  <c:v>0.96899999999999997</c:v>
                </c:pt>
                <c:pt idx="166">
                  <c:v>0.95799999999999996</c:v>
                </c:pt>
                <c:pt idx="167">
                  <c:v>0.84233333333333305</c:v>
                </c:pt>
                <c:pt idx="168">
                  <c:v>0.94599999999999995</c:v>
                </c:pt>
                <c:pt idx="169">
                  <c:v>0.80333333333333301</c:v>
                </c:pt>
                <c:pt idx="170">
                  <c:v>0.92666666666666697</c:v>
                </c:pt>
                <c:pt idx="171">
                  <c:v>0.89966666666666695</c:v>
                </c:pt>
                <c:pt idx="172">
                  <c:v>0.71799999999999997</c:v>
                </c:pt>
                <c:pt idx="173">
                  <c:v>0.75333333333333297</c:v>
                </c:pt>
                <c:pt idx="174">
                  <c:v>0.69899999999999995</c:v>
                </c:pt>
                <c:pt idx="175">
                  <c:v>0.98</c:v>
                </c:pt>
                <c:pt idx="176">
                  <c:v>0.87</c:v>
                </c:pt>
                <c:pt idx="177">
                  <c:v>0.83433333333333304</c:v>
                </c:pt>
                <c:pt idx="178">
                  <c:v>0.63466666666666705</c:v>
                </c:pt>
                <c:pt idx="179">
                  <c:v>0.57066666666666699</c:v>
                </c:pt>
                <c:pt idx="180">
                  <c:v>0.51433333333333298</c:v>
                </c:pt>
                <c:pt idx="181">
                  <c:v>0.42466666666666703</c:v>
                </c:pt>
                <c:pt idx="182">
                  <c:v>0.83599999999999997</c:v>
                </c:pt>
                <c:pt idx="183">
                  <c:v>0.89466666666666705</c:v>
                </c:pt>
                <c:pt idx="184">
                  <c:v>0.80133333333333301</c:v>
                </c:pt>
                <c:pt idx="185">
                  <c:v>0.65133333333333299</c:v>
                </c:pt>
                <c:pt idx="186">
                  <c:v>0.59</c:v>
                </c:pt>
                <c:pt idx="187">
                  <c:v>0.57633333333333303</c:v>
                </c:pt>
                <c:pt idx="188">
                  <c:v>0.81399999999999995</c:v>
                </c:pt>
                <c:pt idx="189">
                  <c:v>0.85566666666666702</c:v>
                </c:pt>
                <c:pt idx="190">
                  <c:v>0.78266666666666695</c:v>
                </c:pt>
                <c:pt idx="191">
                  <c:v>0.68799999999999994</c:v>
                </c:pt>
                <c:pt idx="192">
                  <c:v>0.58399999999999996</c:v>
                </c:pt>
                <c:pt idx="193">
                  <c:v>0.72733333333333305</c:v>
                </c:pt>
                <c:pt idx="194">
                  <c:v>0.69133333333333302</c:v>
                </c:pt>
                <c:pt idx="195">
                  <c:v>0.64066666666666705</c:v>
                </c:pt>
                <c:pt idx="196">
                  <c:v>0.87833333333333297</c:v>
                </c:pt>
                <c:pt idx="197">
                  <c:v>0.80700000000000005</c:v>
                </c:pt>
                <c:pt idx="198">
                  <c:v>0.77500000000000002</c:v>
                </c:pt>
                <c:pt idx="199">
                  <c:v>0.68466666666666698</c:v>
                </c:pt>
                <c:pt idx="200">
                  <c:v>0.75266666666666704</c:v>
                </c:pt>
                <c:pt idx="201">
                  <c:v>0.69433333333333302</c:v>
                </c:pt>
                <c:pt idx="202">
                  <c:v>0.68333333333333302</c:v>
                </c:pt>
                <c:pt idx="204">
                  <c:v>0.94033333333333302</c:v>
                </c:pt>
                <c:pt idx="205">
                  <c:v>0.94966666666666699</c:v>
                </c:pt>
                <c:pt idx="206">
                  <c:v>0.93233333333333301</c:v>
                </c:pt>
                <c:pt idx="207">
                  <c:v>0.921333333333333</c:v>
                </c:pt>
                <c:pt idx="208">
                  <c:v>0.99099999999999999</c:v>
                </c:pt>
                <c:pt idx="209">
                  <c:v>0.98966666666666703</c:v>
                </c:pt>
                <c:pt idx="210">
                  <c:v>0.91600000000000004</c:v>
                </c:pt>
                <c:pt idx="211">
                  <c:v>0.88933333333333298</c:v>
                </c:pt>
                <c:pt idx="212">
                  <c:v>0.82099999999999995</c:v>
                </c:pt>
                <c:pt idx="213">
                  <c:v>0.79833333333333301</c:v>
                </c:pt>
                <c:pt idx="214">
                  <c:v>0.75533333333333297</c:v>
                </c:pt>
                <c:pt idx="215">
                  <c:v>0.68333333333333302</c:v>
                </c:pt>
                <c:pt idx="216">
                  <c:v>0.61833333333333296</c:v>
                </c:pt>
                <c:pt idx="217">
                  <c:v>0.56699999999999995</c:v>
                </c:pt>
                <c:pt idx="218">
                  <c:v>0.753</c:v>
                </c:pt>
                <c:pt idx="219">
                  <c:v>0.88200000000000001</c:v>
                </c:pt>
                <c:pt idx="220">
                  <c:v>0.74833333333333296</c:v>
                </c:pt>
                <c:pt idx="221">
                  <c:v>0.63400000000000001</c:v>
                </c:pt>
                <c:pt idx="222">
                  <c:v>0.495</c:v>
                </c:pt>
                <c:pt idx="223">
                  <c:v>0.46300000000000002</c:v>
                </c:pt>
                <c:pt idx="224">
                  <c:v>0.94133333333333302</c:v>
                </c:pt>
                <c:pt idx="225">
                  <c:v>0.86533333333333295</c:v>
                </c:pt>
                <c:pt idx="226">
                  <c:v>0.86166666666666702</c:v>
                </c:pt>
                <c:pt idx="227">
                  <c:v>0.78100000000000003</c:v>
                </c:pt>
                <c:pt idx="228">
                  <c:v>0.77733333333333299</c:v>
                </c:pt>
                <c:pt idx="229">
                  <c:v>0.61533333333333295</c:v>
                </c:pt>
                <c:pt idx="230">
                  <c:v>0.624</c:v>
                </c:pt>
                <c:pt idx="231">
                  <c:v>0.63166666666666704</c:v>
                </c:pt>
                <c:pt idx="232">
                  <c:v>0.63433333333333297</c:v>
                </c:pt>
                <c:pt idx="233" formatCode="General">
                  <c:v>0.73599999999999999</c:v>
                </c:pt>
                <c:pt idx="234" formatCode="General">
                  <c:v>0.62</c:v>
                </c:pt>
                <c:pt idx="235" formatCode="General">
                  <c:v>0.59099999999999997</c:v>
                </c:pt>
                <c:pt idx="236" formatCode="General">
                  <c:v>0.47099999999999997</c:v>
                </c:pt>
                <c:pt idx="237" formatCode="General">
                  <c:v>0.83299999999999996</c:v>
                </c:pt>
                <c:pt idx="238" formatCode="General">
                  <c:v>0.85299999999999998</c:v>
                </c:pt>
                <c:pt idx="239" formatCode="General">
                  <c:v>0.73</c:v>
                </c:pt>
                <c:pt idx="240" formatCode="General">
                  <c:v>0.44500000000000001</c:v>
                </c:pt>
                <c:pt idx="241" formatCode="General">
                  <c:v>0.9</c:v>
                </c:pt>
                <c:pt idx="242" formatCode="General">
                  <c:v>0.871</c:v>
                </c:pt>
                <c:pt idx="243" formatCode="General">
                  <c:v>0.77500000000000002</c:v>
                </c:pt>
                <c:pt idx="244" formatCode="General">
                  <c:v>0.65100000000000002</c:v>
                </c:pt>
                <c:pt idx="245" formatCode="General">
                  <c:v>0.55800000000000005</c:v>
                </c:pt>
                <c:pt idx="246" formatCode="General">
                  <c:v>0.91700000000000004</c:v>
                </c:pt>
                <c:pt idx="247" formatCode="General">
                  <c:v>0.78300000000000003</c:v>
                </c:pt>
                <c:pt idx="248" formatCode="General">
                  <c:v>0.59699999999999998</c:v>
                </c:pt>
              </c:numCache>
            </c:numRef>
          </c:yVal>
          <c:smooth val="0"/>
          <c:extLst>
            <c:ext xmlns:c16="http://schemas.microsoft.com/office/drawing/2014/chart" uri="{C3380CC4-5D6E-409C-BE32-E72D297353CC}">
              <c16:uniqueId val="{00000004-ACB5-4A03-9E94-406AF6BBFA6B}"/>
            </c:ext>
          </c:extLst>
        </c:ser>
        <c:dLbls>
          <c:showLegendKey val="0"/>
          <c:showVal val="0"/>
          <c:showCatName val="0"/>
          <c:showSerName val="0"/>
          <c:showPercent val="0"/>
          <c:showBubbleSize val="0"/>
        </c:dLbls>
        <c:axId val="2111967840"/>
        <c:axId val="2111958128"/>
      </c:scatterChart>
      <c:valAx>
        <c:axId val="2111967840"/>
        <c:scaling>
          <c:orientation val="minMax"/>
          <c:max val="40"/>
          <c:min val="10"/>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2400" b="1" i="0" u="none" strike="noStrike" kern="1200" baseline="0">
                    <a:solidFill>
                      <a:schemeClr val="tx1"/>
                    </a:solidFill>
                    <a:latin typeface="+mn-lt"/>
                    <a:ea typeface="+mn-ea"/>
                    <a:cs typeface="+mn-cs"/>
                  </a:defRPr>
                </a:pPr>
                <a:r>
                  <a:rPr lang="en-US"/>
                  <a:t>% MOISTURE</a:t>
                </a:r>
              </a:p>
            </c:rich>
          </c:tx>
          <c:layout/>
          <c:overlay val="0"/>
          <c:spPr>
            <a:noFill/>
            <a:ln>
              <a:noFill/>
            </a:ln>
            <a:effectLst/>
          </c:spPr>
          <c:txPr>
            <a:bodyPr rot="0" spcFirstLastPara="1" vertOverflow="ellipsis" vert="horz" wrap="square" anchor="ctr" anchorCtr="1"/>
            <a:lstStyle/>
            <a:p>
              <a:pPr>
                <a:defRPr sz="2400" b="1"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2111958128"/>
        <c:crosses val="autoZero"/>
        <c:crossBetween val="midCat"/>
        <c:majorUnit val="2"/>
        <c:minorUnit val="1"/>
      </c:valAx>
      <c:valAx>
        <c:axId val="2111958128"/>
        <c:scaling>
          <c:orientation val="minMax"/>
          <c:max val="1"/>
          <c:min val="0.4"/>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2400" b="1" i="0" u="none" strike="noStrike" kern="1200" baseline="0">
                    <a:solidFill>
                      <a:schemeClr val="tx1"/>
                    </a:solidFill>
                    <a:latin typeface="+mn-lt"/>
                    <a:ea typeface="+mn-ea"/>
                    <a:cs typeface="+mn-cs"/>
                  </a:defRPr>
                </a:pPr>
                <a:r>
                  <a:rPr lang="en-US"/>
                  <a:t>WATER ACTIVITY</a:t>
                </a:r>
              </a:p>
            </c:rich>
          </c:tx>
          <c:layout>
            <c:manualLayout>
              <c:xMode val="edge"/>
              <c:yMode val="edge"/>
              <c:x val="1.6666666666666701E-2"/>
              <c:y val="0.35866945471491302"/>
            </c:manualLayout>
          </c:layout>
          <c:overlay val="0"/>
          <c:spPr>
            <a:noFill/>
            <a:ln>
              <a:noFill/>
            </a:ln>
            <a:effectLst/>
          </c:spPr>
          <c:txPr>
            <a:bodyPr rot="-5400000" spcFirstLastPara="1" vertOverflow="ellipsis" vert="horz" wrap="square" anchor="ctr" anchorCtr="1"/>
            <a:lstStyle/>
            <a:p>
              <a:pPr>
                <a:defRPr sz="2400" b="1" i="0" u="none" strike="noStrike" kern="1200" baseline="0">
                  <a:solidFill>
                    <a:schemeClr val="tx1"/>
                  </a:solidFill>
                  <a:latin typeface="+mn-lt"/>
                  <a:ea typeface="+mn-ea"/>
                  <a:cs typeface="+mn-cs"/>
                </a:defRPr>
              </a:pPr>
              <a:endParaRPr lang="en-US"/>
            </a:p>
          </c:txPr>
        </c:title>
        <c:numFmt formatCode="0.00" sourceLinked="0"/>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2111967840"/>
        <c:crosses val="autoZero"/>
        <c:crossBetween val="midCat"/>
        <c:majorUnit val="0.05"/>
        <c:minorUnit val="0.05"/>
      </c:valAx>
      <c:spPr>
        <a:noFill/>
        <a:ln>
          <a:noFill/>
        </a:ln>
        <a:effectLst/>
      </c:spPr>
    </c:plotArea>
    <c:plotVisOnly val="1"/>
    <c:dispBlanksAs val="gap"/>
    <c:showDLblsOverMax val="0"/>
  </c:chart>
  <c:spPr>
    <a:noFill/>
    <a:ln>
      <a:solidFill>
        <a:schemeClr val="accent1"/>
      </a:solidFill>
    </a:ln>
    <a:effectLst/>
  </c:spPr>
  <c:txPr>
    <a:bodyPr/>
    <a:lstStyle/>
    <a:p>
      <a:pPr>
        <a:defRPr sz="2400">
          <a:solidFill>
            <a:schemeClr val="tx1"/>
          </a:solidFill>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drawings/drawing1.xml><?xml version="1.0" encoding="utf-8"?>
<c:userShapes xmlns:c="http://schemas.openxmlformats.org/drawingml/2006/chart">
  <cdr:relSizeAnchor xmlns:cdr="http://schemas.openxmlformats.org/drawingml/2006/chartDrawing">
    <cdr:from>
      <cdr:x>0.11021</cdr:x>
      <cdr:y>0.43393</cdr:y>
    </cdr:from>
    <cdr:to>
      <cdr:x>0.95956</cdr:x>
      <cdr:y>0.43393</cdr:y>
    </cdr:to>
    <cdr:cxnSp macro="">
      <cdr:nvCxnSpPr>
        <cdr:cNvPr id="3" name="Straight Connector 2"/>
        <cdr:cNvCxnSpPr/>
      </cdr:nvCxnSpPr>
      <cdr:spPr>
        <a:xfrm xmlns:a="http://schemas.openxmlformats.org/drawingml/2006/main" flipV="1">
          <a:off x="622935" y="1664574"/>
          <a:ext cx="4800600" cy="1"/>
        </a:xfrm>
        <a:prstGeom xmlns:a="http://schemas.openxmlformats.org/drawingml/2006/main" prst="line">
          <a:avLst/>
        </a:prstGeom>
        <a:ln xmlns:a="http://schemas.openxmlformats.org/drawingml/2006/main" w="12700">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026"/>
          <p:cNvSpPr>
            <a:spLocks noGrp="1" noChangeArrowheads="1"/>
          </p:cNvSpPr>
          <p:nvPr>
            <p:ph type="hdr" sz="quarter"/>
          </p:nvPr>
        </p:nvSpPr>
        <p:spPr bwMode="auto">
          <a:xfrm>
            <a:off x="0" y="0"/>
            <a:ext cx="3066733" cy="467841"/>
          </a:xfrm>
          <a:prstGeom prst="rect">
            <a:avLst/>
          </a:prstGeom>
          <a:noFill/>
          <a:ln w="9525">
            <a:noFill/>
            <a:miter lim="800000"/>
            <a:headEnd/>
            <a:tailEnd/>
          </a:ln>
          <a:effectLst/>
        </p:spPr>
        <p:txBody>
          <a:bodyPr vert="horz" wrap="square" lIns="91224" tIns="45612" rIns="91224" bIns="45612" numCol="1" anchor="t" anchorCtr="0" compatLnSpc="1">
            <a:prstTxWarp prst="textNoShape">
              <a:avLst/>
            </a:prstTxWarp>
          </a:bodyPr>
          <a:lstStyle>
            <a:lvl1pPr defTabSz="912813">
              <a:defRPr sz="1200">
                <a:latin typeface="Arial" pitchFamily="34" charset="0"/>
              </a:defRPr>
            </a:lvl1pPr>
          </a:lstStyle>
          <a:p>
            <a:pPr>
              <a:defRPr/>
            </a:pPr>
            <a:endParaRPr lang="en-US"/>
          </a:p>
        </p:txBody>
      </p:sp>
      <p:sp>
        <p:nvSpPr>
          <p:cNvPr id="13315" name="Rectangle 1027"/>
          <p:cNvSpPr>
            <a:spLocks noGrp="1" noChangeArrowheads="1"/>
          </p:cNvSpPr>
          <p:nvPr>
            <p:ph type="dt" sz="quarter" idx="1"/>
          </p:nvPr>
        </p:nvSpPr>
        <p:spPr bwMode="auto">
          <a:xfrm>
            <a:off x="4010342" y="0"/>
            <a:ext cx="3066733" cy="467841"/>
          </a:xfrm>
          <a:prstGeom prst="rect">
            <a:avLst/>
          </a:prstGeom>
          <a:noFill/>
          <a:ln w="9525">
            <a:noFill/>
            <a:miter lim="800000"/>
            <a:headEnd/>
            <a:tailEnd/>
          </a:ln>
          <a:effectLst/>
        </p:spPr>
        <p:txBody>
          <a:bodyPr vert="horz" wrap="square" lIns="91224" tIns="45612" rIns="91224" bIns="45612" numCol="1" anchor="t" anchorCtr="0" compatLnSpc="1">
            <a:prstTxWarp prst="textNoShape">
              <a:avLst/>
            </a:prstTxWarp>
          </a:bodyPr>
          <a:lstStyle>
            <a:lvl1pPr algn="r" defTabSz="912813">
              <a:defRPr sz="1200">
                <a:latin typeface="Arial" pitchFamily="34" charset="0"/>
              </a:defRPr>
            </a:lvl1pPr>
          </a:lstStyle>
          <a:p>
            <a:pPr>
              <a:defRPr/>
            </a:pPr>
            <a:endParaRPr lang="en-US"/>
          </a:p>
        </p:txBody>
      </p:sp>
      <p:sp>
        <p:nvSpPr>
          <p:cNvPr id="13316" name="Rectangle 1028"/>
          <p:cNvSpPr>
            <a:spLocks noGrp="1" noChangeArrowheads="1"/>
          </p:cNvSpPr>
          <p:nvPr>
            <p:ph type="ftr" sz="quarter" idx="2"/>
          </p:nvPr>
        </p:nvSpPr>
        <p:spPr bwMode="auto">
          <a:xfrm>
            <a:off x="0" y="8895234"/>
            <a:ext cx="3066733" cy="467841"/>
          </a:xfrm>
          <a:prstGeom prst="rect">
            <a:avLst/>
          </a:prstGeom>
          <a:noFill/>
          <a:ln w="9525">
            <a:noFill/>
            <a:miter lim="800000"/>
            <a:headEnd/>
            <a:tailEnd/>
          </a:ln>
          <a:effectLst/>
        </p:spPr>
        <p:txBody>
          <a:bodyPr vert="horz" wrap="square" lIns="91224" tIns="45612" rIns="91224" bIns="45612" numCol="1" anchor="b" anchorCtr="0" compatLnSpc="1">
            <a:prstTxWarp prst="textNoShape">
              <a:avLst/>
            </a:prstTxWarp>
          </a:bodyPr>
          <a:lstStyle>
            <a:lvl1pPr defTabSz="912813">
              <a:defRPr sz="1200">
                <a:latin typeface="Arial" pitchFamily="34" charset="0"/>
              </a:defRPr>
            </a:lvl1pPr>
          </a:lstStyle>
          <a:p>
            <a:pPr>
              <a:defRPr/>
            </a:pPr>
            <a:endParaRPr lang="en-US"/>
          </a:p>
        </p:txBody>
      </p:sp>
      <p:sp>
        <p:nvSpPr>
          <p:cNvPr id="13317" name="Rectangle 1029"/>
          <p:cNvSpPr>
            <a:spLocks noGrp="1" noChangeArrowheads="1"/>
          </p:cNvSpPr>
          <p:nvPr>
            <p:ph type="sldNum" sz="quarter" idx="3"/>
          </p:nvPr>
        </p:nvSpPr>
        <p:spPr bwMode="auto">
          <a:xfrm>
            <a:off x="4010342" y="8895234"/>
            <a:ext cx="3066733" cy="467841"/>
          </a:xfrm>
          <a:prstGeom prst="rect">
            <a:avLst/>
          </a:prstGeom>
          <a:noFill/>
          <a:ln w="9525">
            <a:noFill/>
            <a:miter lim="800000"/>
            <a:headEnd/>
            <a:tailEnd/>
          </a:ln>
          <a:effectLst/>
        </p:spPr>
        <p:txBody>
          <a:bodyPr vert="horz" wrap="square" lIns="91224" tIns="45612" rIns="91224" bIns="45612" numCol="1" anchor="b" anchorCtr="0" compatLnSpc="1">
            <a:prstTxWarp prst="textNoShape">
              <a:avLst/>
            </a:prstTxWarp>
          </a:bodyPr>
          <a:lstStyle>
            <a:lvl1pPr algn="r" defTabSz="912813">
              <a:defRPr sz="1200">
                <a:latin typeface="Arial" pitchFamily="34" charset="0"/>
              </a:defRPr>
            </a:lvl1pPr>
          </a:lstStyle>
          <a:p>
            <a:pPr>
              <a:defRPr/>
            </a:pPr>
            <a:fld id="{CA8D4BBD-6BF9-448E-9D6E-C692C05FB815}" type="slidenum">
              <a:rPr lang="en-US"/>
              <a:pPr>
                <a:defRPr/>
              </a:pPr>
              <a:t>‹#›</a:t>
            </a:fld>
            <a:endParaRPr lang="en-US"/>
          </a:p>
        </p:txBody>
      </p:sp>
    </p:spTree>
    <p:extLst>
      <p:ext uri="{BB962C8B-B14F-4D97-AF65-F5344CB8AC3E}">
        <p14:creationId xmlns:p14="http://schemas.microsoft.com/office/powerpoint/2010/main" val="3072005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3066733" cy="4678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48131" name="Rectangle 3"/>
          <p:cNvSpPr>
            <a:spLocks noGrp="1" noChangeArrowheads="1"/>
          </p:cNvSpPr>
          <p:nvPr>
            <p:ph type="dt" idx="1"/>
          </p:nvPr>
        </p:nvSpPr>
        <p:spPr bwMode="auto">
          <a:xfrm>
            <a:off x="4008705" y="0"/>
            <a:ext cx="3066733" cy="46784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96975" y="701675"/>
            <a:ext cx="4683125" cy="3513138"/>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707708" y="4447618"/>
            <a:ext cx="5661660" cy="42130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8134" name="Rectangle 6"/>
          <p:cNvSpPr>
            <a:spLocks noGrp="1" noChangeArrowheads="1"/>
          </p:cNvSpPr>
          <p:nvPr>
            <p:ph type="ftr" sz="quarter" idx="4"/>
          </p:nvPr>
        </p:nvSpPr>
        <p:spPr bwMode="auto">
          <a:xfrm>
            <a:off x="0" y="8892727"/>
            <a:ext cx="3066733" cy="46909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48135" name="Rectangle 7"/>
          <p:cNvSpPr>
            <a:spLocks noGrp="1" noChangeArrowheads="1"/>
          </p:cNvSpPr>
          <p:nvPr>
            <p:ph type="sldNum" sz="quarter" idx="5"/>
          </p:nvPr>
        </p:nvSpPr>
        <p:spPr bwMode="auto">
          <a:xfrm>
            <a:off x="4008705" y="8892727"/>
            <a:ext cx="3066733" cy="46909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AC0B403B-BEB9-420A-BD32-CD55D36C864C}" type="slidenum">
              <a:rPr lang="en-US"/>
              <a:pPr>
                <a:defRPr/>
              </a:pPr>
              <a:t>‹#›</a:t>
            </a:fld>
            <a:endParaRPr lang="en-US"/>
          </a:p>
        </p:txBody>
      </p:sp>
    </p:spTree>
    <p:extLst>
      <p:ext uri="{BB962C8B-B14F-4D97-AF65-F5344CB8AC3E}">
        <p14:creationId xmlns:p14="http://schemas.microsoft.com/office/powerpoint/2010/main" val="21355844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4700" kern="1200">
        <a:solidFill>
          <a:schemeClr val="tx1"/>
        </a:solidFill>
        <a:latin typeface="Arial" pitchFamily="34" charset="0"/>
        <a:ea typeface="+mn-ea"/>
        <a:cs typeface="Arial" pitchFamily="34" charset="0"/>
      </a:defRPr>
    </a:lvl1pPr>
    <a:lvl2pPr marL="1706223" algn="l" rtl="0" eaLnBrk="0" fontAlgn="base" hangingPunct="0">
      <a:spcBef>
        <a:spcPct val="30000"/>
      </a:spcBef>
      <a:spcAft>
        <a:spcPct val="0"/>
      </a:spcAft>
      <a:defRPr sz="4700" kern="1200">
        <a:solidFill>
          <a:schemeClr val="tx1"/>
        </a:solidFill>
        <a:latin typeface="Arial" pitchFamily="34" charset="0"/>
        <a:ea typeface="+mn-ea"/>
        <a:cs typeface="Arial" pitchFamily="34" charset="0"/>
      </a:defRPr>
    </a:lvl2pPr>
    <a:lvl3pPr marL="3412441" algn="l" rtl="0" eaLnBrk="0" fontAlgn="base" hangingPunct="0">
      <a:spcBef>
        <a:spcPct val="30000"/>
      </a:spcBef>
      <a:spcAft>
        <a:spcPct val="0"/>
      </a:spcAft>
      <a:defRPr sz="4700" kern="1200">
        <a:solidFill>
          <a:schemeClr val="tx1"/>
        </a:solidFill>
        <a:latin typeface="Arial" pitchFamily="34" charset="0"/>
        <a:ea typeface="+mn-ea"/>
        <a:cs typeface="Arial" pitchFamily="34" charset="0"/>
      </a:defRPr>
    </a:lvl3pPr>
    <a:lvl4pPr marL="5118670" algn="l" rtl="0" eaLnBrk="0" fontAlgn="base" hangingPunct="0">
      <a:spcBef>
        <a:spcPct val="30000"/>
      </a:spcBef>
      <a:spcAft>
        <a:spcPct val="0"/>
      </a:spcAft>
      <a:defRPr sz="4700" kern="1200">
        <a:solidFill>
          <a:schemeClr val="tx1"/>
        </a:solidFill>
        <a:latin typeface="Arial" pitchFamily="34" charset="0"/>
        <a:ea typeface="+mn-ea"/>
        <a:cs typeface="Arial" pitchFamily="34" charset="0"/>
      </a:defRPr>
    </a:lvl4pPr>
    <a:lvl5pPr marL="6824893" algn="l" rtl="0" eaLnBrk="0" fontAlgn="base" hangingPunct="0">
      <a:spcBef>
        <a:spcPct val="30000"/>
      </a:spcBef>
      <a:spcAft>
        <a:spcPct val="0"/>
      </a:spcAft>
      <a:defRPr sz="4700" kern="1200">
        <a:solidFill>
          <a:schemeClr val="tx1"/>
        </a:solidFill>
        <a:latin typeface="Arial" pitchFamily="34" charset="0"/>
        <a:ea typeface="+mn-ea"/>
        <a:cs typeface="Arial" pitchFamily="34" charset="0"/>
      </a:defRPr>
    </a:lvl5pPr>
    <a:lvl6pPr marL="8532620" algn="l" defTabSz="3413046" rtl="0" eaLnBrk="1" latinLnBrk="0" hangingPunct="1">
      <a:defRPr sz="4700" kern="1200">
        <a:solidFill>
          <a:schemeClr val="tx1"/>
        </a:solidFill>
        <a:latin typeface="+mn-lt"/>
        <a:ea typeface="+mn-ea"/>
        <a:cs typeface="+mn-cs"/>
      </a:defRPr>
    </a:lvl6pPr>
    <a:lvl7pPr marL="10239149" algn="l" defTabSz="3413046" rtl="0" eaLnBrk="1" latinLnBrk="0" hangingPunct="1">
      <a:defRPr sz="4700" kern="1200">
        <a:solidFill>
          <a:schemeClr val="tx1"/>
        </a:solidFill>
        <a:latin typeface="+mn-lt"/>
        <a:ea typeface="+mn-ea"/>
        <a:cs typeface="+mn-cs"/>
      </a:defRPr>
    </a:lvl7pPr>
    <a:lvl8pPr marL="11945677" algn="l" defTabSz="3413046" rtl="0" eaLnBrk="1" latinLnBrk="0" hangingPunct="1">
      <a:defRPr sz="4700" kern="1200">
        <a:solidFill>
          <a:schemeClr val="tx1"/>
        </a:solidFill>
        <a:latin typeface="+mn-lt"/>
        <a:ea typeface="+mn-ea"/>
        <a:cs typeface="+mn-cs"/>
      </a:defRPr>
    </a:lvl8pPr>
    <a:lvl9pPr marL="13652195" algn="l" defTabSz="3413046" rtl="0" eaLnBrk="1" latinLnBrk="0" hangingPunct="1">
      <a:defRPr sz="4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701675"/>
            <a:ext cx="4683125" cy="35131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C0B403B-BEB9-420A-BD32-CD55D36C864C}" type="slidenum">
              <a:rPr lang="en-US" smtClean="0"/>
              <a:pPr>
                <a:defRPr/>
              </a:pPr>
              <a:t>1</a:t>
            </a:fld>
            <a:endParaRPr lang="en-US"/>
          </a:p>
        </p:txBody>
      </p:sp>
    </p:spTree>
    <p:extLst>
      <p:ext uri="{BB962C8B-B14F-4D97-AF65-F5344CB8AC3E}">
        <p14:creationId xmlns:p14="http://schemas.microsoft.com/office/powerpoint/2010/main" val="855870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059047" indent="0" algn="ctr">
              <a:buNone/>
              <a:defRPr>
                <a:solidFill>
                  <a:schemeClr val="tx1">
                    <a:tint val="75000"/>
                  </a:schemeClr>
                </a:solidFill>
              </a:defRPr>
            </a:lvl2pPr>
            <a:lvl3pPr marL="4118108" indent="0" algn="ctr">
              <a:buNone/>
              <a:defRPr>
                <a:solidFill>
                  <a:schemeClr val="tx1">
                    <a:tint val="75000"/>
                  </a:schemeClr>
                </a:solidFill>
              </a:defRPr>
            </a:lvl3pPr>
            <a:lvl4pPr marL="6177161" indent="0" algn="ctr">
              <a:buNone/>
              <a:defRPr>
                <a:solidFill>
                  <a:schemeClr val="tx1">
                    <a:tint val="75000"/>
                  </a:schemeClr>
                </a:solidFill>
              </a:defRPr>
            </a:lvl4pPr>
            <a:lvl5pPr marL="8236218" indent="0" algn="ctr">
              <a:buNone/>
              <a:defRPr>
                <a:solidFill>
                  <a:schemeClr val="tx1">
                    <a:tint val="75000"/>
                  </a:schemeClr>
                </a:solidFill>
              </a:defRPr>
            </a:lvl5pPr>
            <a:lvl6pPr marL="10295261" indent="0" algn="ctr">
              <a:buNone/>
              <a:defRPr>
                <a:solidFill>
                  <a:schemeClr val="tx1">
                    <a:tint val="75000"/>
                  </a:schemeClr>
                </a:solidFill>
              </a:defRPr>
            </a:lvl6pPr>
            <a:lvl7pPr marL="12354326" indent="0" algn="ctr">
              <a:buNone/>
              <a:defRPr>
                <a:solidFill>
                  <a:schemeClr val="tx1">
                    <a:tint val="75000"/>
                  </a:schemeClr>
                </a:solidFill>
              </a:defRPr>
            </a:lvl7pPr>
            <a:lvl8pPr marL="14413369" indent="0" algn="ctr">
              <a:buNone/>
              <a:defRPr>
                <a:solidFill>
                  <a:schemeClr val="tx1">
                    <a:tint val="75000"/>
                  </a:schemeClr>
                </a:solidFill>
              </a:defRPr>
            </a:lvl8pPr>
            <a:lvl9pPr marL="1647243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4EDF79-11AF-43D2-B9BD-5CB047D0DCE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AE8355-92E3-42E2-9A16-A5B21DF5333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201320" y="6324600"/>
            <a:ext cx="55298343"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291090" y="6324600"/>
            <a:ext cx="165178737"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D78851-8328-4102-A1FA-D9A410C5C74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6E07F2-D4DA-41E5-98FB-25C60422305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2"/>
            <a:ext cx="37307520" cy="6537960"/>
          </a:xfrm>
        </p:spPr>
        <p:txBody>
          <a:bodyPr anchor="t"/>
          <a:lstStyle>
            <a:lvl1pPr algn="l">
              <a:defRPr sz="17999"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3952229"/>
            <a:ext cx="37307520" cy="7200898"/>
          </a:xfrm>
        </p:spPr>
        <p:txBody>
          <a:bodyPr anchor="b"/>
          <a:lstStyle>
            <a:lvl1pPr marL="0" indent="0">
              <a:buNone/>
              <a:defRPr sz="9000">
                <a:solidFill>
                  <a:schemeClr val="tx1">
                    <a:tint val="75000"/>
                  </a:schemeClr>
                </a:solidFill>
              </a:defRPr>
            </a:lvl1pPr>
            <a:lvl2pPr marL="2059047" indent="0">
              <a:buNone/>
              <a:defRPr sz="8142">
                <a:solidFill>
                  <a:schemeClr val="tx1">
                    <a:tint val="75000"/>
                  </a:schemeClr>
                </a:solidFill>
              </a:defRPr>
            </a:lvl2pPr>
            <a:lvl3pPr marL="4118108" indent="0">
              <a:buNone/>
              <a:defRPr sz="7200">
                <a:solidFill>
                  <a:schemeClr val="tx1">
                    <a:tint val="75000"/>
                  </a:schemeClr>
                </a:solidFill>
              </a:defRPr>
            </a:lvl3pPr>
            <a:lvl4pPr marL="6177161" indent="0">
              <a:buNone/>
              <a:defRPr sz="6343">
                <a:solidFill>
                  <a:schemeClr val="tx1">
                    <a:tint val="75000"/>
                  </a:schemeClr>
                </a:solidFill>
              </a:defRPr>
            </a:lvl4pPr>
            <a:lvl5pPr marL="8236218" indent="0">
              <a:buNone/>
              <a:defRPr sz="6343">
                <a:solidFill>
                  <a:schemeClr val="tx1">
                    <a:tint val="75000"/>
                  </a:schemeClr>
                </a:solidFill>
              </a:defRPr>
            </a:lvl5pPr>
            <a:lvl6pPr marL="10295261" indent="0">
              <a:buNone/>
              <a:defRPr sz="6343">
                <a:solidFill>
                  <a:schemeClr val="tx1">
                    <a:tint val="75000"/>
                  </a:schemeClr>
                </a:solidFill>
              </a:defRPr>
            </a:lvl6pPr>
            <a:lvl7pPr marL="12354326" indent="0">
              <a:buNone/>
              <a:defRPr sz="6343">
                <a:solidFill>
                  <a:schemeClr val="tx1">
                    <a:tint val="75000"/>
                  </a:schemeClr>
                </a:solidFill>
              </a:defRPr>
            </a:lvl7pPr>
            <a:lvl8pPr marL="14413369" indent="0">
              <a:buNone/>
              <a:defRPr sz="6343">
                <a:solidFill>
                  <a:schemeClr val="tx1">
                    <a:tint val="75000"/>
                  </a:schemeClr>
                </a:solidFill>
              </a:defRPr>
            </a:lvl8pPr>
            <a:lvl9pPr marL="16472434" indent="0">
              <a:buNone/>
              <a:defRPr sz="6343">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B0681B-A456-4217-A912-147FB6A6C58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291063" y="36865560"/>
            <a:ext cx="110238537" cy="104279702"/>
          </a:xfrm>
        </p:spPr>
        <p:txBody>
          <a:bodyPr/>
          <a:lstStyle>
            <a:lvl1pPr>
              <a:defRPr sz="12599"/>
            </a:lvl1pPr>
            <a:lvl2pPr>
              <a:defRPr sz="10799"/>
            </a:lvl2pPr>
            <a:lvl3pPr>
              <a:defRPr sz="9000"/>
            </a:lvl3pPr>
            <a:lvl4pPr>
              <a:defRPr sz="8142"/>
            </a:lvl4pPr>
            <a:lvl5pPr>
              <a:defRPr sz="8142"/>
            </a:lvl5pPr>
            <a:lvl6pPr>
              <a:defRPr sz="8142"/>
            </a:lvl6pPr>
            <a:lvl7pPr>
              <a:defRPr sz="8142"/>
            </a:lvl7pPr>
            <a:lvl8pPr>
              <a:defRPr sz="8142"/>
            </a:lvl8pPr>
            <a:lvl9pPr>
              <a:defRPr sz="814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3261147" y="36865560"/>
            <a:ext cx="110238543" cy="104279702"/>
          </a:xfrm>
        </p:spPr>
        <p:txBody>
          <a:bodyPr/>
          <a:lstStyle>
            <a:lvl1pPr>
              <a:defRPr sz="12599"/>
            </a:lvl1pPr>
            <a:lvl2pPr>
              <a:defRPr sz="10799"/>
            </a:lvl2pPr>
            <a:lvl3pPr>
              <a:defRPr sz="9000"/>
            </a:lvl3pPr>
            <a:lvl4pPr>
              <a:defRPr sz="8142"/>
            </a:lvl4pPr>
            <a:lvl5pPr>
              <a:defRPr sz="8142"/>
            </a:lvl5pPr>
            <a:lvl6pPr>
              <a:defRPr sz="8142"/>
            </a:lvl6pPr>
            <a:lvl7pPr>
              <a:defRPr sz="8142"/>
            </a:lvl7pPr>
            <a:lvl8pPr>
              <a:defRPr sz="8142"/>
            </a:lvl8pPr>
            <a:lvl9pPr>
              <a:defRPr sz="814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A29572E-8507-4789-9EC3-C609623854D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3" cy="3070858"/>
          </a:xfrm>
        </p:spPr>
        <p:txBody>
          <a:bodyPr anchor="b"/>
          <a:lstStyle>
            <a:lvl1pPr marL="0" indent="0">
              <a:buNone/>
              <a:defRPr sz="10799" b="1"/>
            </a:lvl1pPr>
            <a:lvl2pPr marL="2059047" indent="0">
              <a:buNone/>
              <a:defRPr sz="9000" b="1"/>
            </a:lvl2pPr>
            <a:lvl3pPr marL="4118108" indent="0">
              <a:buNone/>
              <a:defRPr sz="8142" b="1"/>
            </a:lvl3pPr>
            <a:lvl4pPr marL="6177161" indent="0">
              <a:buNone/>
              <a:defRPr sz="7200" b="1"/>
            </a:lvl4pPr>
            <a:lvl5pPr marL="8236218" indent="0">
              <a:buNone/>
              <a:defRPr sz="7200" b="1"/>
            </a:lvl5pPr>
            <a:lvl6pPr marL="10295261" indent="0">
              <a:buNone/>
              <a:defRPr sz="7200" b="1"/>
            </a:lvl6pPr>
            <a:lvl7pPr marL="12354326" indent="0">
              <a:buNone/>
              <a:defRPr sz="7200" b="1"/>
            </a:lvl7pPr>
            <a:lvl8pPr marL="14413369" indent="0">
              <a:buNone/>
              <a:defRPr sz="7200" b="1"/>
            </a:lvl8pPr>
            <a:lvl9pPr marL="16472434" indent="0">
              <a:buNone/>
              <a:defRPr sz="72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3" cy="18966182"/>
          </a:xfrm>
        </p:spPr>
        <p:txBody>
          <a:bodyPr/>
          <a:lstStyle>
            <a:lvl1pPr>
              <a:defRPr sz="10799"/>
            </a:lvl1pPr>
            <a:lvl2pPr>
              <a:defRPr sz="9000"/>
            </a:lvl2pPr>
            <a:lvl3pPr>
              <a:defRPr sz="8142"/>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7" y="7368542"/>
            <a:ext cx="19400520" cy="3070858"/>
          </a:xfrm>
        </p:spPr>
        <p:txBody>
          <a:bodyPr anchor="b"/>
          <a:lstStyle>
            <a:lvl1pPr marL="0" indent="0">
              <a:buNone/>
              <a:defRPr sz="10799" b="1"/>
            </a:lvl1pPr>
            <a:lvl2pPr marL="2059047" indent="0">
              <a:buNone/>
              <a:defRPr sz="9000" b="1"/>
            </a:lvl2pPr>
            <a:lvl3pPr marL="4118108" indent="0">
              <a:buNone/>
              <a:defRPr sz="8142" b="1"/>
            </a:lvl3pPr>
            <a:lvl4pPr marL="6177161" indent="0">
              <a:buNone/>
              <a:defRPr sz="7200" b="1"/>
            </a:lvl4pPr>
            <a:lvl5pPr marL="8236218" indent="0">
              <a:buNone/>
              <a:defRPr sz="7200" b="1"/>
            </a:lvl5pPr>
            <a:lvl6pPr marL="10295261" indent="0">
              <a:buNone/>
              <a:defRPr sz="7200" b="1"/>
            </a:lvl6pPr>
            <a:lvl7pPr marL="12354326" indent="0">
              <a:buNone/>
              <a:defRPr sz="7200" b="1"/>
            </a:lvl7pPr>
            <a:lvl8pPr marL="14413369" indent="0">
              <a:buNone/>
              <a:defRPr sz="7200" b="1"/>
            </a:lvl8pPr>
            <a:lvl9pPr marL="16472434" indent="0">
              <a:buNone/>
              <a:defRPr sz="7200" b="1"/>
            </a:lvl9pPr>
          </a:lstStyle>
          <a:p>
            <a:pPr lvl="0"/>
            <a:r>
              <a:rPr lang="en-US" smtClean="0"/>
              <a:t>Click to edit Master text styles</a:t>
            </a:r>
          </a:p>
        </p:txBody>
      </p:sp>
      <p:sp>
        <p:nvSpPr>
          <p:cNvPr id="6" name="Content Placeholder 5"/>
          <p:cNvSpPr>
            <a:spLocks noGrp="1"/>
          </p:cNvSpPr>
          <p:nvPr>
            <p:ph sz="quarter" idx="4"/>
          </p:nvPr>
        </p:nvSpPr>
        <p:spPr>
          <a:xfrm>
            <a:off x="22296127" y="10439400"/>
            <a:ext cx="19400520" cy="18966182"/>
          </a:xfrm>
        </p:spPr>
        <p:txBody>
          <a:bodyPr/>
          <a:lstStyle>
            <a:lvl1pPr>
              <a:defRPr sz="10799"/>
            </a:lvl1pPr>
            <a:lvl2pPr>
              <a:defRPr sz="9000"/>
            </a:lvl2pPr>
            <a:lvl3pPr>
              <a:defRPr sz="8142"/>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1C8D124-65FD-487F-B5FB-5F31E745591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AF04B1F-E92A-4BE7-BA36-C6160B7FF03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5E2857A-4314-4350-A8D5-4312F62AFE6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87" y="1310640"/>
            <a:ext cx="14439903" cy="5577840"/>
          </a:xfrm>
        </p:spPr>
        <p:txBody>
          <a:bodyPr anchor="b"/>
          <a:lstStyle>
            <a:lvl1pPr algn="l">
              <a:defRPr sz="9000" b="1"/>
            </a:lvl1pPr>
          </a:lstStyle>
          <a:p>
            <a:r>
              <a:rPr lang="en-US" smtClean="0"/>
              <a:t>Click to edit Master title style</a:t>
            </a:r>
            <a:endParaRPr lang="en-US"/>
          </a:p>
        </p:txBody>
      </p:sp>
      <p:sp>
        <p:nvSpPr>
          <p:cNvPr id="3" name="Content Placeholder 2"/>
          <p:cNvSpPr>
            <a:spLocks noGrp="1"/>
          </p:cNvSpPr>
          <p:nvPr>
            <p:ph idx="1"/>
          </p:nvPr>
        </p:nvSpPr>
        <p:spPr>
          <a:xfrm>
            <a:off x="17160240" y="1310647"/>
            <a:ext cx="24536400" cy="28094942"/>
          </a:xfrm>
        </p:spPr>
        <p:txBody>
          <a:bodyPr/>
          <a:lstStyle>
            <a:lvl1pPr>
              <a:defRPr sz="14399"/>
            </a:lvl1pPr>
            <a:lvl2pPr>
              <a:defRPr sz="12599"/>
            </a:lvl2pPr>
            <a:lvl3pPr>
              <a:defRPr sz="10799"/>
            </a:lvl3pPr>
            <a:lvl4pPr>
              <a:defRPr sz="9000"/>
            </a:lvl4pPr>
            <a:lvl5pPr>
              <a:defRPr sz="9000"/>
            </a:lvl5pPr>
            <a:lvl6pPr>
              <a:defRPr sz="9000"/>
            </a:lvl6pPr>
            <a:lvl7pPr>
              <a:defRPr sz="9000"/>
            </a:lvl7pPr>
            <a:lvl8pPr>
              <a:defRPr sz="9000"/>
            </a:lvl8pPr>
            <a:lvl9pPr>
              <a:defRPr sz="9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87" y="6888487"/>
            <a:ext cx="14439903" cy="22517102"/>
          </a:xfrm>
        </p:spPr>
        <p:txBody>
          <a:bodyPr/>
          <a:lstStyle>
            <a:lvl1pPr marL="0" indent="0">
              <a:buNone/>
              <a:defRPr sz="6343"/>
            </a:lvl1pPr>
            <a:lvl2pPr marL="2059047" indent="0">
              <a:buNone/>
              <a:defRPr sz="5400"/>
            </a:lvl2pPr>
            <a:lvl3pPr marL="4118108" indent="0">
              <a:buNone/>
              <a:defRPr sz="4543"/>
            </a:lvl3pPr>
            <a:lvl4pPr marL="6177161" indent="0">
              <a:buNone/>
              <a:defRPr sz="4028"/>
            </a:lvl4pPr>
            <a:lvl5pPr marL="8236218" indent="0">
              <a:buNone/>
              <a:defRPr sz="4028"/>
            </a:lvl5pPr>
            <a:lvl6pPr marL="10295261" indent="0">
              <a:buNone/>
              <a:defRPr sz="4028"/>
            </a:lvl6pPr>
            <a:lvl7pPr marL="12354326" indent="0">
              <a:buNone/>
              <a:defRPr sz="4028"/>
            </a:lvl7pPr>
            <a:lvl8pPr marL="14413369" indent="0">
              <a:buNone/>
              <a:defRPr sz="4028"/>
            </a:lvl8pPr>
            <a:lvl9pPr marL="16472434" indent="0">
              <a:buNone/>
              <a:defRPr sz="4028"/>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A923440-BECA-492A-834C-5B7AFDB07F5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0"/>
            <a:ext cx="26334720" cy="2720342"/>
          </a:xfrm>
        </p:spPr>
        <p:txBody>
          <a:bodyPr anchor="b"/>
          <a:lstStyle>
            <a:lvl1pPr algn="l">
              <a:defRPr sz="9000" b="1"/>
            </a:lvl1pPr>
          </a:lstStyle>
          <a:p>
            <a:r>
              <a:rPr lang="en-US" smtClean="0"/>
              <a:t>Click to edit Master title style</a:t>
            </a:r>
            <a:endParaRPr lang="en-US"/>
          </a:p>
        </p:txBody>
      </p:sp>
      <p:sp>
        <p:nvSpPr>
          <p:cNvPr id="3" name="Picture Placeholder 2"/>
          <p:cNvSpPr>
            <a:spLocks noGrp="1"/>
          </p:cNvSpPr>
          <p:nvPr>
            <p:ph type="pic" idx="1"/>
          </p:nvPr>
        </p:nvSpPr>
        <p:spPr>
          <a:xfrm>
            <a:off x="8602983" y="2941320"/>
            <a:ext cx="26334720" cy="19751040"/>
          </a:xfrm>
        </p:spPr>
        <p:txBody>
          <a:bodyPr rtlCol="0">
            <a:normAutofit/>
          </a:bodyPr>
          <a:lstStyle>
            <a:lvl1pPr marL="0" indent="0">
              <a:buNone/>
              <a:defRPr sz="14399"/>
            </a:lvl1pPr>
            <a:lvl2pPr marL="2059047" indent="0">
              <a:buNone/>
              <a:defRPr sz="12599"/>
            </a:lvl2pPr>
            <a:lvl3pPr marL="4118108" indent="0">
              <a:buNone/>
              <a:defRPr sz="10799"/>
            </a:lvl3pPr>
            <a:lvl4pPr marL="6177161" indent="0">
              <a:buNone/>
              <a:defRPr sz="9000"/>
            </a:lvl4pPr>
            <a:lvl5pPr marL="8236218" indent="0">
              <a:buNone/>
              <a:defRPr sz="9000"/>
            </a:lvl5pPr>
            <a:lvl6pPr marL="10295261" indent="0">
              <a:buNone/>
              <a:defRPr sz="9000"/>
            </a:lvl6pPr>
            <a:lvl7pPr marL="12354326" indent="0">
              <a:buNone/>
              <a:defRPr sz="9000"/>
            </a:lvl7pPr>
            <a:lvl8pPr marL="14413369" indent="0">
              <a:buNone/>
              <a:defRPr sz="9000"/>
            </a:lvl8pPr>
            <a:lvl9pPr marL="16472434" indent="0">
              <a:buNone/>
              <a:defRPr sz="9000"/>
            </a:lvl9pPr>
          </a:lstStyle>
          <a:p>
            <a:pPr lvl="0"/>
            <a:endParaRPr lang="en-US" noProof="0" smtClean="0"/>
          </a:p>
        </p:txBody>
      </p:sp>
      <p:sp>
        <p:nvSpPr>
          <p:cNvPr id="4" name="Text Placeholder 3"/>
          <p:cNvSpPr>
            <a:spLocks noGrp="1"/>
          </p:cNvSpPr>
          <p:nvPr>
            <p:ph type="body" sz="half" idx="2"/>
          </p:nvPr>
        </p:nvSpPr>
        <p:spPr>
          <a:xfrm>
            <a:off x="8602983" y="25763222"/>
            <a:ext cx="26334720" cy="3863338"/>
          </a:xfrm>
        </p:spPr>
        <p:txBody>
          <a:bodyPr/>
          <a:lstStyle>
            <a:lvl1pPr marL="0" indent="0">
              <a:buNone/>
              <a:defRPr sz="6343"/>
            </a:lvl1pPr>
            <a:lvl2pPr marL="2059047" indent="0">
              <a:buNone/>
              <a:defRPr sz="5400"/>
            </a:lvl2pPr>
            <a:lvl3pPr marL="4118108" indent="0">
              <a:buNone/>
              <a:defRPr sz="4543"/>
            </a:lvl3pPr>
            <a:lvl4pPr marL="6177161" indent="0">
              <a:buNone/>
              <a:defRPr sz="4028"/>
            </a:lvl4pPr>
            <a:lvl5pPr marL="8236218" indent="0">
              <a:buNone/>
              <a:defRPr sz="4028"/>
            </a:lvl5pPr>
            <a:lvl6pPr marL="10295261" indent="0">
              <a:buNone/>
              <a:defRPr sz="4028"/>
            </a:lvl6pPr>
            <a:lvl7pPr marL="12354326" indent="0">
              <a:buNone/>
              <a:defRPr sz="4028"/>
            </a:lvl7pPr>
            <a:lvl8pPr marL="14413369" indent="0">
              <a:buNone/>
              <a:defRPr sz="4028"/>
            </a:lvl8pPr>
            <a:lvl9pPr marL="16472434" indent="0">
              <a:buNone/>
              <a:defRPr sz="4028"/>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41CC937-5EF9-4AC8-BA69-DA9921A8895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4842" y="1317624"/>
            <a:ext cx="39501537" cy="5486400"/>
          </a:xfrm>
          <a:prstGeom prst="rect">
            <a:avLst/>
          </a:prstGeom>
          <a:noFill/>
          <a:ln w="9525">
            <a:noFill/>
            <a:miter lim="800000"/>
            <a:headEnd/>
            <a:tailEnd/>
          </a:ln>
        </p:spPr>
        <p:txBody>
          <a:bodyPr vert="horz" wrap="square" lIns="480473" tIns="240244" rIns="480473" bIns="240244"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194842" y="7680335"/>
            <a:ext cx="39501537" cy="21724939"/>
          </a:xfrm>
          <a:prstGeom prst="rect">
            <a:avLst/>
          </a:prstGeom>
          <a:noFill/>
          <a:ln w="9525">
            <a:noFill/>
            <a:miter lim="800000"/>
            <a:headEnd/>
            <a:tailEnd/>
          </a:ln>
        </p:spPr>
        <p:txBody>
          <a:bodyPr vert="horz" wrap="square" lIns="480473" tIns="240244" rIns="480473" bIns="2402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194842" y="30510170"/>
            <a:ext cx="10240737" cy="1752600"/>
          </a:xfrm>
          <a:prstGeom prst="rect">
            <a:avLst/>
          </a:prstGeom>
        </p:spPr>
        <p:txBody>
          <a:bodyPr vert="horz" lIns="480473" tIns="240244" rIns="480473" bIns="240244" rtlCol="0" anchor="ctr"/>
          <a:lstStyle>
            <a:lvl1pPr algn="l">
              <a:defRPr sz="5400" smtClean="0">
                <a:solidFill>
                  <a:schemeClr val="tx1">
                    <a:tint val="75000"/>
                  </a:schemeClr>
                </a:solidFill>
                <a:latin typeface="Arial" pitchFamily="34" charset="0"/>
              </a:defRPr>
            </a:lvl1pPr>
          </a:lstStyle>
          <a:p>
            <a:pPr>
              <a:defRPr/>
            </a:pPr>
            <a:endParaRPr lang="en-US"/>
          </a:p>
        </p:txBody>
      </p:sp>
      <p:sp>
        <p:nvSpPr>
          <p:cNvPr id="5" name="Footer Placeholder 4"/>
          <p:cNvSpPr>
            <a:spLocks noGrp="1"/>
          </p:cNvSpPr>
          <p:nvPr>
            <p:ph type="ftr" sz="quarter" idx="3"/>
          </p:nvPr>
        </p:nvSpPr>
        <p:spPr>
          <a:xfrm>
            <a:off x="14996442" y="30510170"/>
            <a:ext cx="13898337" cy="1752600"/>
          </a:xfrm>
          <a:prstGeom prst="rect">
            <a:avLst/>
          </a:prstGeom>
        </p:spPr>
        <p:txBody>
          <a:bodyPr vert="horz" lIns="480473" tIns="240244" rIns="480473" bIns="240244" rtlCol="0" anchor="ctr"/>
          <a:lstStyle>
            <a:lvl1pPr algn="ctr">
              <a:defRPr sz="5400" smtClean="0">
                <a:solidFill>
                  <a:schemeClr val="tx1">
                    <a:tint val="75000"/>
                  </a:schemeClr>
                </a:solidFill>
                <a:latin typeface="Arial" pitchFamily="34" charset="0"/>
              </a:defRPr>
            </a:lvl1pPr>
          </a:lstStyle>
          <a:p>
            <a:pPr>
              <a:defRPr/>
            </a:pPr>
            <a:endParaRPr lang="en-US"/>
          </a:p>
        </p:txBody>
      </p:sp>
      <p:sp>
        <p:nvSpPr>
          <p:cNvPr id="6" name="Slide Number Placeholder 5"/>
          <p:cNvSpPr>
            <a:spLocks noGrp="1"/>
          </p:cNvSpPr>
          <p:nvPr>
            <p:ph type="sldNum" sz="quarter" idx="4"/>
          </p:nvPr>
        </p:nvSpPr>
        <p:spPr>
          <a:xfrm>
            <a:off x="31455642" y="30510170"/>
            <a:ext cx="10240737" cy="1752600"/>
          </a:xfrm>
          <a:prstGeom prst="rect">
            <a:avLst/>
          </a:prstGeom>
        </p:spPr>
        <p:txBody>
          <a:bodyPr vert="horz" lIns="480473" tIns="240244" rIns="480473" bIns="240244" rtlCol="0" anchor="ctr"/>
          <a:lstStyle>
            <a:lvl1pPr algn="r">
              <a:defRPr sz="5400" smtClean="0">
                <a:solidFill>
                  <a:schemeClr val="tx1">
                    <a:tint val="75000"/>
                  </a:schemeClr>
                </a:solidFill>
                <a:latin typeface="Arial" pitchFamily="34" charset="0"/>
              </a:defRPr>
            </a:lvl1pPr>
          </a:lstStyle>
          <a:p>
            <a:pPr>
              <a:defRPr/>
            </a:pPr>
            <a:fld id="{8FF39CA4-6A50-43FC-A342-B5D76E8ABF4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117856" rtl="0" fontAlgn="base">
        <a:spcBef>
          <a:spcPct val="0"/>
        </a:spcBef>
        <a:spcAft>
          <a:spcPct val="0"/>
        </a:spcAft>
        <a:defRPr sz="19799" kern="1200">
          <a:solidFill>
            <a:schemeClr val="tx1"/>
          </a:solidFill>
          <a:latin typeface="+mj-lt"/>
          <a:ea typeface="+mj-ea"/>
          <a:cs typeface="+mj-cs"/>
        </a:defRPr>
      </a:lvl1pPr>
      <a:lvl2pPr algn="ctr" defTabSz="4117856" rtl="0" fontAlgn="base">
        <a:spcBef>
          <a:spcPct val="0"/>
        </a:spcBef>
        <a:spcAft>
          <a:spcPct val="0"/>
        </a:spcAft>
        <a:defRPr sz="19799">
          <a:solidFill>
            <a:schemeClr val="tx1"/>
          </a:solidFill>
          <a:latin typeface="Calibri" pitchFamily="34" charset="0"/>
        </a:defRPr>
      </a:lvl2pPr>
      <a:lvl3pPr algn="ctr" defTabSz="4117856" rtl="0" fontAlgn="base">
        <a:spcBef>
          <a:spcPct val="0"/>
        </a:spcBef>
        <a:spcAft>
          <a:spcPct val="0"/>
        </a:spcAft>
        <a:defRPr sz="19799">
          <a:solidFill>
            <a:schemeClr val="tx1"/>
          </a:solidFill>
          <a:latin typeface="Calibri" pitchFamily="34" charset="0"/>
        </a:defRPr>
      </a:lvl3pPr>
      <a:lvl4pPr algn="ctr" defTabSz="4117856" rtl="0" fontAlgn="base">
        <a:spcBef>
          <a:spcPct val="0"/>
        </a:spcBef>
        <a:spcAft>
          <a:spcPct val="0"/>
        </a:spcAft>
        <a:defRPr sz="19799">
          <a:solidFill>
            <a:schemeClr val="tx1"/>
          </a:solidFill>
          <a:latin typeface="Calibri" pitchFamily="34" charset="0"/>
        </a:defRPr>
      </a:lvl4pPr>
      <a:lvl5pPr algn="ctr" defTabSz="4117856" rtl="0" fontAlgn="base">
        <a:spcBef>
          <a:spcPct val="0"/>
        </a:spcBef>
        <a:spcAft>
          <a:spcPct val="0"/>
        </a:spcAft>
        <a:defRPr sz="19799">
          <a:solidFill>
            <a:schemeClr val="tx1"/>
          </a:solidFill>
          <a:latin typeface="Calibri" pitchFamily="34" charset="0"/>
        </a:defRPr>
      </a:lvl5pPr>
      <a:lvl6pPr marL="391785" algn="ctr" defTabSz="4117856" rtl="0" fontAlgn="base">
        <a:spcBef>
          <a:spcPct val="0"/>
        </a:spcBef>
        <a:spcAft>
          <a:spcPct val="0"/>
        </a:spcAft>
        <a:defRPr sz="19799">
          <a:solidFill>
            <a:schemeClr val="tx1"/>
          </a:solidFill>
          <a:latin typeface="Calibri" pitchFamily="34" charset="0"/>
        </a:defRPr>
      </a:lvl6pPr>
      <a:lvl7pPr marL="783578" algn="ctr" defTabSz="4117856" rtl="0" fontAlgn="base">
        <a:spcBef>
          <a:spcPct val="0"/>
        </a:spcBef>
        <a:spcAft>
          <a:spcPct val="0"/>
        </a:spcAft>
        <a:defRPr sz="19799">
          <a:solidFill>
            <a:schemeClr val="tx1"/>
          </a:solidFill>
          <a:latin typeface="Calibri" pitchFamily="34" charset="0"/>
        </a:defRPr>
      </a:lvl7pPr>
      <a:lvl8pPr marL="1175363" algn="ctr" defTabSz="4117856" rtl="0" fontAlgn="base">
        <a:spcBef>
          <a:spcPct val="0"/>
        </a:spcBef>
        <a:spcAft>
          <a:spcPct val="0"/>
        </a:spcAft>
        <a:defRPr sz="19799">
          <a:solidFill>
            <a:schemeClr val="tx1"/>
          </a:solidFill>
          <a:latin typeface="Calibri" pitchFamily="34" charset="0"/>
        </a:defRPr>
      </a:lvl8pPr>
      <a:lvl9pPr marL="1567152" algn="ctr" defTabSz="4117856" rtl="0" fontAlgn="base">
        <a:spcBef>
          <a:spcPct val="0"/>
        </a:spcBef>
        <a:spcAft>
          <a:spcPct val="0"/>
        </a:spcAft>
        <a:defRPr sz="19799">
          <a:solidFill>
            <a:schemeClr val="tx1"/>
          </a:solidFill>
          <a:latin typeface="Calibri" pitchFamily="34" charset="0"/>
        </a:defRPr>
      </a:lvl9pPr>
    </p:titleStyle>
    <p:bodyStyle>
      <a:lvl1pPr marL="1544028" indent="-1544028" algn="l" defTabSz="4117856" rtl="0" fontAlgn="base">
        <a:spcBef>
          <a:spcPct val="20000"/>
        </a:spcBef>
        <a:spcAft>
          <a:spcPct val="0"/>
        </a:spcAft>
        <a:buFont typeface="Arial" charset="0"/>
        <a:buChar char="•"/>
        <a:defRPr sz="14399" kern="1200">
          <a:solidFill>
            <a:schemeClr val="tx1"/>
          </a:solidFill>
          <a:latin typeface="+mn-lt"/>
          <a:ea typeface="+mn-ea"/>
          <a:cs typeface="+mn-cs"/>
        </a:defRPr>
      </a:lvl1pPr>
      <a:lvl2pPr marL="3345164" indent="-1285558" algn="l" defTabSz="4117856" rtl="0" fontAlgn="base">
        <a:spcBef>
          <a:spcPct val="20000"/>
        </a:spcBef>
        <a:spcAft>
          <a:spcPct val="0"/>
        </a:spcAft>
        <a:buFont typeface="Arial" charset="0"/>
        <a:buChar char="–"/>
        <a:defRPr sz="12599" kern="1200">
          <a:solidFill>
            <a:schemeClr val="tx1"/>
          </a:solidFill>
          <a:latin typeface="+mn-lt"/>
          <a:ea typeface="+mn-ea"/>
          <a:cs typeface="+mn-cs"/>
        </a:defRPr>
      </a:lvl2pPr>
      <a:lvl3pPr marL="5146301" indent="-1028445" algn="l" defTabSz="4117856" rtl="0" fontAlgn="base">
        <a:spcBef>
          <a:spcPct val="20000"/>
        </a:spcBef>
        <a:spcAft>
          <a:spcPct val="0"/>
        </a:spcAft>
        <a:buFont typeface="Arial" charset="0"/>
        <a:buChar char="•"/>
        <a:defRPr sz="10799" kern="1200">
          <a:solidFill>
            <a:schemeClr val="tx1"/>
          </a:solidFill>
          <a:latin typeface="+mn-lt"/>
          <a:ea typeface="+mn-ea"/>
          <a:cs typeface="+mn-cs"/>
        </a:defRPr>
      </a:lvl3pPr>
      <a:lvl4pPr marL="7205911" indent="-1028445" algn="l" defTabSz="4117856" rtl="0" fontAlgn="base">
        <a:spcBef>
          <a:spcPct val="20000"/>
        </a:spcBef>
        <a:spcAft>
          <a:spcPct val="0"/>
        </a:spcAft>
        <a:buFont typeface="Arial" charset="0"/>
        <a:buChar char="–"/>
        <a:defRPr sz="9000" kern="1200">
          <a:solidFill>
            <a:schemeClr val="tx1"/>
          </a:solidFill>
          <a:latin typeface="+mn-lt"/>
          <a:ea typeface="+mn-ea"/>
          <a:cs typeface="+mn-cs"/>
        </a:defRPr>
      </a:lvl4pPr>
      <a:lvl5pPr marL="9265513" indent="-1028445" algn="l" defTabSz="4117856" rtl="0" fontAlgn="base">
        <a:spcBef>
          <a:spcPct val="20000"/>
        </a:spcBef>
        <a:spcAft>
          <a:spcPct val="0"/>
        </a:spcAft>
        <a:buFont typeface="Arial" charset="0"/>
        <a:buChar char="»"/>
        <a:defRPr sz="9000" kern="1200">
          <a:solidFill>
            <a:schemeClr val="tx1"/>
          </a:solidFill>
          <a:latin typeface="+mn-lt"/>
          <a:ea typeface="+mn-ea"/>
          <a:cs typeface="+mn-cs"/>
        </a:defRPr>
      </a:lvl5pPr>
      <a:lvl6pPr marL="11324804" indent="-1029521" algn="l" defTabSz="4118108" rtl="0" eaLnBrk="1" latinLnBrk="0" hangingPunct="1">
        <a:spcBef>
          <a:spcPct val="20000"/>
        </a:spcBef>
        <a:buFont typeface="Arial" pitchFamily="34" charset="0"/>
        <a:buChar char="•"/>
        <a:defRPr sz="9000" kern="1200">
          <a:solidFill>
            <a:schemeClr val="tx1"/>
          </a:solidFill>
          <a:latin typeface="+mn-lt"/>
          <a:ea typeface="+mn-ea"/>
          <a:cs typeface="+mn-cs"/>
        </a:defRPr>
      </a:lvl6pPr>
      <a:lvl7pPr marL="13383847" indent="-1029521" algn="l" defTabSz="4118108" rtl="0" eaLnBrk="1" latinLnBrk="0" hangingPunct="1">
        <a:spcBef>
          <a:spcPct val="20000"/>
        </a:spcBef>
        <a:buFont typeface="Arial" pitchFamily="34" charset="0"/>
        <a:buChar char="•"/>
        <a:defRPr sz="9000" kern="1200">
          <a:solidFill>
            <a:schemeClr val="tx1"/>
          </a:solidFill>
          <a:latin typeface="+mn-lt"/>
          <a:ea typeface="+mn-ea"/>
          <a:cs typeface="+mn-cs"/>
        </a:defRPr>
      </a:lvl7pPr>
      <a:lvl8pPr marL="15442913" indent="-1029521" algn="l" defTabSz="4118108" rtl="0" eaLnBrk="1" latinLnBrk="0" hangingPunct="1">
        <a:spcBef>
          <a:spcPct val="20000"/>
        </a:spcBef>
        <a:buFont typeface="Arial" pitchFamily="34" charset="0"/>
        <a:buChar char="•"/>
        <a:defRPr sz="9000" kern="1200">
          <a:solidFill>
            <a:schemeClr val="tx1"/>
          </a:solidFill>
          <a:latin typeface="+mn-lt"/>
          <a:ea typeface="+mn-ea"/>
          <a:cs typeface="+mn-cs"/>
        </a:defRPr>
      </a:lvl8pPr>
      <a:lvl9pPr marL="17501956" indent="-1029521" algn="l" defTabSz="4118108" rtl="0" eaLnBrk="1" latinLnBrk="0" hangingPunct="1">
        <a:spcBef>
          <a:spcPct val="20000"/>
        </a:spcBef>
        <a:buFont typeface="Arial" pitchFamily="34" charset="0"/>
        <a:buChar char="•"/>
        <a:defRPr sz="9000" kern="1200">
          <a:solidFill>
            <a:schemeClr val="tx1"/>
          </a:solidFill>
          <a:latin typeface="+mn-lt"/>
          <a:ea typeface="+mn-ea"/>
          <a:cs typeface="+mn-cs"/>
        </a:defRPr>
      </a:lvl9pPr>
    </p:bodyStyle>
    <p:otherStyle>
      <a:defPPr>
        <a:defRPr lang="en-US"/>
      </a:defPPr>
      <a:lvl1pPr marL="0" algn="l" defTabSz="4118108" rtl="0" eaLnBrk="1" latinLnBrk="0" hangingPunct="1">
        <a:defRPr sz="8142" kern="1200">
          <a:solidFill>
            <a:schemeClr val="tx1"/>
          </a:solidFill>
          <a:latin typeface="+mn-lt"/>
          <a:ea typeface="+mn-ea"/>
          <a:cs typeface="+mn-cs"/>
        </a:defRPr>
      </a:lvl1pPr>
      <a:lvl2pPr marL="2059047" algn="l" defTabSz="4118108" rtl="0" eaLnBrk="1" latinLnBrk="0" hangingPunct="1">
        <a:defRPr sz="8142" kern="1200">
          <a:solidFill>
            <a:schemeClr val="tx1"/>
          </a:solidFill>
          <a:latin typeface="+mn-lt"/>
          <a:ea typeface="+mn-ea"/>
          <a:cs typeface="+mn-cs"/>
        </a:defRPr>
      </a:lvl2pPr>
      <a:lvl3pPr marL="4118108" algn="l" defTabSz="4118108" rtl="0" eaLnBrk="1" latinLnBrk="0" hangingPunct="1">
        <a:defRPr sz="8142" kern="1200">
          <a:solidFill>
            <a:schemeClr val="tx1"/>
          </a:solidFill>
          <a:latin typeface="+mn-lt"/>
          <a:ea typeface="+mn-ea"/>
          <a:cs typeface="+mn-cs"/>
        </a:defRPr>
      </a:lvl3pPr>
      <a:lvl4pPr marL="6177161" algn="l" defTabSz="4118108" rtl="0" eaLnBrk="1" latinLnBrk="0" hangingPunct="1">
        <a:defRPr sz="8142" kern="1200">
          <a:solidFill>
            <a:schemeClr val="tx1"/>
          </a:solidFill>
          <a:latin typeface="+mn-lt"/>
          <a:ea typeface="+mn-ea"/>
          <a:cs typeface="+mn-cs"/>
        </a:defRPr>
      </a:lvl4pPr>
      <a:lvl5pPr marL="8236218" algn="l" defTabSz="4118108" rtl="0" eaLnBrk="1" latinLnBrk="0" hangingPunct="1">
        <a:defRPr sz="8142" kern="1200">
          <a:solidFill>
            <a:schemeClr val="tx1"/>
          </a:solidFill>
          <a:latin typeface="+mn-lt"/>
          <a:ea typeface="+mn-ea"/>
          <a:cs typeface="+mn-cs"/>
        </a:defRPr>
      </a:lvl5pPr>
      <a:lvl6pPr marL="10295261" algn="l" defTabSz="4118108" rtl="0" eaLnBrk="1" latinLnBrk="0" hangingPunct="1">
        <a:defRPr sz="8142" kern="1200">
          <a:solidFill>
            <a:schemeClr val="tx1"/>
          </a:solidFill>
          <a:latin typeface="+mn-lt"/>
          <a:ea typeface="+mn-ea"/>
          <a:cs typeface="+mn-cs"/>
        </a:defRPr>
      </a:lvl6pPr>
      <a:lvl7pPr marL="12354326" algn="l" defTabSz="4118108" rtl="0" eaLnBrk="1" latinLnBrk="0" hangingPunct="1">
        <a:defRPr sz="8142" kern="1200">
          <a:solidFill>
            <a:schemeClr val="tx1"/>
          </a:solidFill>
          <a:latin typeface="+mn-lt"/>
          <a:ea typeface="+mn-ea"/>
          <a:cs typeface="+mn-cs"/>
        </a:defRPr>
      </a:lvl7pPr>
      <a:lvl8pPr marL="14413369" algn="l" defTabSz="4118108" rtl="0" eaLnBrk="1" latinLnBrk="0" hangingPunct="1">
        <a:defRPr sz="8142" kern="1200">
          <a:solidFill>
            <a:schemeClr val="tx1"/>
          </a:solidFill>
          <a:latin typeface="+mn-lt"/>
          <a:ea typeface="+mn-ea"/>
          <a:cs typeface="+mn-cs"/>
        </a:defRPr>
      </a:lvl8pPr>
      <a:lvl9pPr marL="16472434" algn="l" defTabSz="4118108" rtl="0" eaLnBrk="1" latinLnBrk="0" hangingPunct="1">
        <a:defRPr sz="814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8.jpg"/><Relationship Id="rId3" Type="http://schemas.openxmlformats.org/officeDocument/2006/relationships/image" Target="../media/image1.jpg"/><Relationship Id="rId7" Type="http://schemas.openxmlformats.org/officeDocument/2006/relationships/chart" Target="../charts/chart1.xml"/><Relationship Id="rId12"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6.jpg"/><Relationship Id="rId5" Type="http://schemas.openxmlformats.org/officeDocument/2006/relationships/image" Target="../media/image3.png"/><Relationship Id="rId15" Type="http://schemas.openxmlformats.org/officeDocument/2006/relationships/image" Target="../media/image10.png"/><Relationship Id="rId10" Type="http://schemas.openxmlformats.org/officeDocument/2006/relationships/image" Target="../media/image5.jpg"/><Relationship Id="rId4" Type="http://schemas.openxmlformats.org/officeDocument/2006/relationships/image" Target="../media/image2.jpg"/><Relationship Id="rId9" Type="http://schemas.openxmlformats.org/officeDocument/2006/relationships/image" Target="../media/image6.png"/><Relationship Id="rId1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1" name="TextBox 2"/>
          <p:cNvSpPr txBox="1">
            <a:spLocks noChangeArrowheads="1"/>
          </p:cNvSpPr>
          <p:nvPr/>
        </p:nvSpPr>
        <p:spPr bwMode="auto">
          <a:xfrm>
            <a:off x="94114" y="3044860"/>
            <a:ext cx="43720886" cy="2136740"/>
          </a:xfrm>
          <a:prstGeom prst="rect">
            <a:avLst/>
          </a:prstGeom>
          <a:noFill/>
          <a:ln>
            <a:noFill/>
            <a:headEnd/>
            <a:tailEnd/>
          </a:ln>
        </p:spPr>
        <p:style>
          <a:lnRef idx="2">
            <a:schemeClr val="accent2"/>
          </a:lnRef>
          <a:fillRef idx="1003">
            <a:schemeClr val="lt2"/>
          </a:fillRef>
          <a:effectRef idx="0">
            <a:schemeClr val="accent2"/>
          </a:effectRef>
          <a:fontRef idx="minor">
            <a:schemeClr val="dk1"/>
          </a:fontRef>
        </p:style>
        <p:txBody>
          <a:bodyPr wrap="square" lIns="78361" tIns="39180" rIns="78361" bIns="39180">
            <a:spAutoFit/>
          </a:bodyPr>
          <a:lstStyle/>
          <a:p>
            <a:pPr algn="ctr">
              <a:lnSpc>
                <a:spcPct val="150000"/>
              </a:lnSpc>
            </a:pPr>
            <a:r>
              <a:rPr lang="de-DE" sz="5143" b="1" dirty="0">
                <a:latin typeface="Arial" charset="0"/>
                <a:ea typeface="Arial" charset="0"/>
                <a:cs typeface="Arial" charset="0"/>
              </a:rPr>
              <a:t>Hassan Masri</a:t>
            </a:r>
            <a:r>
              <a:rPr lang="de-DE" sz="5143" b="1" baseline="30000" dirty="0">
                <a:latin typeface="Arial" charset="0"/>
                <a:ea typeface="Arial" charset="0"/>
                <a:cs typeface="Arial" charset="0"/>
              </a:rPr>
              <a:t>1</a:t>
            </a:r>
            <a:r>
              <a:rPr lang="de-DE" sz="5143" b="1" dirty="0">
                <a:latin typeface="Arial" charset="0"/>
                <a:ea typeface="Arial" charset="0"/>
                <a:cs typeface="Arial" charset="0"/>
              </a:rPr>
              <a:t>, Joseph Eifert</a:t>
            </a:r>
            <a:r>
              <a:rPr lang="de-DE" sz="5143" b="1" baseline="30000" dirty="0">
                <a:latin typeface="Arial" charset="0"/>
                <a:ea typeface="Arial" charset="0"/>
                <a:cs typeface="Arial" charset="0"/>
              </a:rPr>
              <a:t>1</a:t>
            </a:r>
            <a:r>
              <a:rPr lang="de-DE" sz="5143" b="1" dirty="0">
                <a:latin typeface="Arial" charset="0"/>
                <a:ea typeface="Arial" charset="0"/>
                <a:cs typeface="Arial" charset="0"/>
              </a:rPr>
              <a:t>, </a:t>
            </a:r>
            <a:r>
              <a:rPr lang="en-US" sz="5143" b="1" dirty="0">
                <a:latin typeface="Arial" charset="0"/>
                <a:ea typeface="Arial" charset="0"/>
                <a:cs typeface="Arial" charset="0"/>
              </a:rPr>
              <a:t>Renee Boyer</a:t>
            </a:r>
            <a:r>
              <a:rPr lang="de-DE" sz="5143" b="1" baseline="30000" dirty="0">
                <a:latin typeface="Arial" charset="0"/>
                <a:ea typeface="Arial" charset="0"/>
                <a:cs typeface="Arial" charset="0"/>
              </a:rPr>
              <a:t>1</a:t>
            </a:r>
            <a:r>
              <a:rPr lang="de-DE" sz="5143" b="1" dirty="0">
                <a:latin typeface="Arial" charset="0"/>
                <a:ea typeface="Arial" charset="0"/>
                <a:cs typeface="Arial" charset="0"/>
              </a:rPr>
              <a:t>, Laura </a:t>
            </a:r>
            <a:r>
              <a:rPr lang="de-DE" sz="5143" b="1" dirty="0" smtClean="0">
                <a:latin typeface="Arial" charset="0"/>
                <a:ea typeface="Arial" charset="0"/>
                <a:cs typeface="Arial" charset="0"/>
              </a:rPr>
              <a:t>Strawn</a:t>
            </a:r>
            <a:r>
              <a:rPr lang="de-DE" sz="5143" b="1" baseline="30000" dirty="0" smtClean="0">
                <a:latin typeface="Arial" charset="0"/>
                <a:ea typeface="Arial" charset="0"/>
                <a:cs typeface="Arial" charset="0"/>
              </a:rPr>
              <a:t>1</a:t>
            </a:r>
            <a:r>
              <a:rPr lang="de-DE" sz="5143" b="1" baseline="30000" dirty="0">
                <a:latin typeface="Arial" charset="0"/>
                <a:ea typeface="Arial" charset="0"/>
                <a:cs typeface="Arial" charset="0"/>
              </a:rPr>
              <a:t>, </a:t>
            </a:r>
            <a:r>
              <a:rPr lang="de-DE" sz="5143" b="1" dirty="0">
                <a:latin typeface="Arial" charset="0"/>
                <a:ea typeface="Arial" charset="0"/>
                <a:cs typeface="Arial" charset="0"/>
              </a:rPr>
              <a:t>Zachary Easton</a:t>
            </a:r>
            <a:r>
              <a:rPr lang="de-DE" sz="5143" b="1" baseline="30000" dirty="0">
                <a:latin typeface="Arial" charset="0"/>
                <a:ea typeface="Arial" charset="0"/>
                <a:cs typeface="Arial" charset="0"/>
              </a:rPr>
              <a:t>2</a:t>
            </a:r>
          </a:p>
          <a:p>
            <a:pPr algn="ctr">
              <a:lnSpc>
                <a:spcPct val="150000"/>
              </a:lnSpc>
            </a:pPr>
            <a:r>
              <a:rPr lang="de-DE" sz="3771" b="1" baseline="30000" dirty="0">
                <a:latin typeface="Arial" charset="0"/>
                <a:ea typeface="Arial" charset="0"/>
                <a:cs typeface="Arial" charset="0"/>
              </a:rPr>
              <a:t>1</a:t>
            </a:r>
            <a:r>
              <a:rPr lang="de-DE" sz="3771" b="1" dirty="0">
                <a:latin typeface="Arial" charset="0"/>
                <a:ea typeface="Arial" charset="0"/>
                <a:cs typeface="Arial" charset="0"/>
              </a:rPr>
              <a:t>Department of Food Science &amp; Technology, </a:t>
            </a:r>
            <a:r>
              <a:rPr lang="en-US" sz="3771" b="1" dirty="0">
                <a:latin typeface="Arial" charset="0"/>
                <a:ea typeface="Arial" charset="0"/>
                <a:cs typeface="Arial" charset="0"/>
              </a:rPr>
              <a:t>Virginia Tech, Blacksburg, VA.</a:t>
            </a:r>
            <a:r>
              <a:rPr lang="de-DE" sz="3771" b="1" baseline="30000" dirty="0">
                <a:latin typeface="Arial" charset="0"/>
                <a:ea typeface="Arial" charset="0"/>
                <a:cs typeface="Arial" charset="0"/>
              </a:rPr>
              <a:t> 2</a:t>
            </a:r>
            <a:r>
              <a:rPr lang="de-DE" sz="3771" b="1" dirty="0">
                <a:latin typeface="Arial" charset="0"/>
                <a:ea typeface="Arial" charset="0"/>
                <a:cs typeface="Arial" charset="0"/>
              </a:rPr>
              <a:t>Department </a:t>
            </a:r>
            <a:r>
              <a:rPr lang="de-DE" sz="3771" b="1" dirty="0" err="1">
                <a:latin typeface="Arial" charset="0"/>
                <a:ea typeface="Arial" charset="0"/>
                <a:cs typeface="Arial" charset="0"/>
              </a:rPr>
              <a:t>of</a:t>
            </a:r>
            <a:r>
              <a:rPr lang="de-DE" sz="3771" b="1" dirty="0">
                <a:latin typeface="Arial" charset="0"/>
                <a:ea typeface="Arial" charset="0"/>
                <a:cs typeface="Arial" charset="0"/>
              </a:rPr>
              <a:t> Biological Systems Engineering, </a:t>
            </a:r>
            <a:r>
              <a:rPr lang="en-US" sz="3771" b="1" dirty="0">
                <a:latin typeface="Arial" charset="0"/>
                <a:ea typeface="Arial" charset="0"/>
                <a:cs typeface="Arial" charset="0"/>
              </a:rPr>
              <a:t>Virginia Tech, Blacksburg, VA.</a:t>
            </a:r>
          </a:p>
        </p:txBody>
      </p:sp>
      <p:sp>
        <p:nvSpPr>
          <p:cNvPr id="5" name="TextBox 4"/>
          <p:cNvSpPr txBox="1"/>
          <p:nvPr/>
        </p:nvSpPr>
        <p:spPr>
          <a:xfrm>
            <a:off x="685800" y="5638800"/>
            <a:ext cx="11887200" cy="700477"/>
          </a:xfrm>
          <a:prstGeom prst="roundRect">
            <a:avLst/>
          </a:prstGeom>
          <a:solidFill>
            <a:schemeClr val="accent6">
              <a:lumMod val="75000"/>
            </a:schemeClr>
          </a:solidFill>
          <a:ln w="127000">
            <a:noFill/>
          </a:ln>
        </p:spPr>
        <p:style>
          <a:lnRef idx="0">
            <a:schemeClr val="accent2"/>
          </a:lnRef>
          <a:fillRef idx="3">
            <a:schemeClr val="accent2"/>
          </a:fillRef>
          <a:effectRef idx="3">
            <a:schemeClr val="accent2"/>
          </a:effectRef>
          <a:fontRef idx="minor">
            <a:schemeClr val="lt1"/>
          </a:fontRef>
        </p:style>
        <p:txBody>
          <a:bodyPr wrap="square" lIns="78361" tIns="39180" rIns="78361" bIns="39180">
            <a:spAutoFit/>
          </a:bodyPr>
          <a:lstStyle/>
          <a:p>
            <a:pPr algn="ctr">
              <a:defRPr/>
            </a:pPr>
            <a:r>
              <a:rPr lang="en-US" sz="3600" b="1" dirty="0" smtClean="0">
                <a:solidFill>
                  <a:schemeClr val="bg1"/>
                </a:solidFill>
                <a:latin typeface="Arial" charset="0"/>
                <a:ea typeface="Arial" charset="0"/>
                <a:cs typeface="Arial" charset="0"/>
              </a:rPr>
              <a:t>ABSTRACT</a:t>
            </a:r>
            <a:endParaRPr lang="en-US" sz="3428" dirty="0">
              <a:solidFill>
                <a:schemeClr val="bg1"/>
              </a:solidFill>
              <a:latin typeface="Arial" charset="0"/>
              <a:ea typeface="Arial" charset="0"/>
              <a:cs typeface="Arial" charset="0"/>
            </a:endParaRPr>
          </a:p>
        </p:txBody>
      </p:sp>
      <p:sp>
        <p:nvSpPr>
          <p:cNvPr id="18" name="Rounded Rectangle 17"/>
          <p:cNvSpPr/>
          <p:nvPr/>
        </p:nvSpPr>
        <p:spPr>
          <a:xfrm>
            <a:off x="94114" y="152400"/>
            <a:ext cx="43720886" cy="2743200"/>
          </a:xfrm>
          <a:prstGeom prst="roundRect">
            <a:avLst/>
          </a:prstGeom>
          <a:solidFill>
            <a:schemeClr val="accent6">
              <a:lumMod val="75000"/>
            </a:schemeClr>
          </a:solidFill>
          <a:ln>
            <a:solidFill>
              <a:schemeClr val="accent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2"/>
          </a:lnRef>
          <a:fillRef idx="3">
            <a:schemeClr val="accent2"/>
          </a:fillRef>
          <a:effectRef idx="3">
            <a:schemeClr val="accent2"/>
          </a:effectRef>
          <a:fontRef idx="minor">
            <a:schemeClr val="lt1"/>
          </a:fontRef>
        </p:style>
        <p:txBody>
          <a:bodyPr lIns="78361" tIns="39180" rIns="78361" bIns="39180" rtlCol="0" anchor="ctr"/>
          <a:lstStyle/>
          <a:p>
            <a:pPr algn="ctr"/>
            <a:r>
              <a:rPr lang="en-US" sz="8000" dirty="0">
                <a:latin typeface="Arial" charset="0"/>
                <a:ea typeface="Arial" charset="0"/>
                <a:cs typeface="Arial" charset="0"/>
              </a:rPr>
              <a:t>Evaluating post-harvest practices </a:t>
            </a:r>
            <a:r>
              <a:rPr lang="en-US" sz="8000" dirty="0" smtClean="0">
                <a:latin typeface="Arial" charset="0"/>
                <a:ea typeface="Arial" charset="0"/>
                <a:cs typeface="Arial" charset="0"/>
              </a:rPr>
              <a:t>for the </a:t>
            </a:r>
            <a:r>
              <a:rPr lang="en-US" sz="8000" dirty="0">
                <a:latin typeface="Arial" charset="0"/>
                <a:ea typeface="Arial" charset="0"/>
                <a:cs typeface="Arial" charset="0"/>
              </a:rPr>
              <a:t>quality and safety of Kona coffee</a:t>
            </a:r>
            <a:endParaRPr lang="en-US" sz="8000" b="1" dirty="0">
              <a:solidFill>
                <a:srgbClr val="002060"/>
              </a:solidFill>
              <a:latin typeface="Arial" charset="0"/>
              <a:ea typeface="Arial" charset="0"/>
              <a:cs typeface="Arial" charset="0"/>
            </a:endParaRPr>
          </a:p>
        </p:txBody>
      </p:sp>
      <p:sp>
        <p:nvSpPr>
          <p:cNvPr id="23" name="TextBox 22"/>
          <p:cNvSpPr txBox="1"/>
          <p:nvPr/>
        </p:nvSpPr>
        <p:spPr>
          <a:xfrm>
            <a:off x="609601" y="22997723"/>
            <a:ext cx="11887200" cy="700477"/>
          </a:xfrm>
          <a:prstGeom prst="roundRect">
            <a:avLst/>
          </a:prstGeom>
          <a:solidFill>
            <a:schemeClr val="accent6">
              <a:lumMod val="75000"/>
            </a:schemeClr>
          </a:solidFill>
          <a:ln w="127000">
            <a:noFill/>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wrap="square" lIns="78361" tIns="39180" rIns="78361" bIns="39180">
            <a:spAutoFit/>
          </a:bodyPr>
          <a:lstStyle/>
          <a:p>
            <a:pPr algn="ctr"/>
            <a:r>
              <a:rPr lang="en-US" sz="3600" b="1" dirty="0" smtClean="0">
                <a:solidFill>
                  <a:schemeClr val="bg1"/>
                </a:solidFill>
                <a:latin typeface="Arial" pitchFamily="34" charset="0"/>
                <a:cs typeface="Arial" pitchFamily="34" charset="0"/>
              </a:rPr>
              <a:t>KONA HAWAII</a:t>
            </a:r>
          </a:p>
        </p:txBody>
      </p:sp>
      <p:sp>
        <p:nvSpPr>
          <p:cNvPr id="4" name="TextBox 3"/>
          <p:cNvSpPr txBox="1"/>
          <p:nvPr/>
        </p:nvSpPr>
        <p:spPr>
          <a:xfrm>
            <a:off x="685799" y="6400800"/>
            <a:ext cx="11805551" cy="12588061"/>
          </a:xfrm>
          <a:prstGeom prst="rect">
            <a:avLst/>
          </a:prstGeom>
          <a:noFill/>
        </p:spPr>
        <p:txBody>
          <a:bodyPr wrap="square" rtlCol="0">
            <a:spAutoFit/>
          </a:bodyPr>
          <a:lstStyle/>
          <a:p>
            <a:r>
              <a:rPr lang="en-US" sz="2800" b="1" dirty="0"/>
              <a:t>Introduction:</a:t>
            </a:r>
            <a:r>
              <a:rPr lang="en-US" sz="2800" dirty="0"/>
              <a:t> Coffee grown in the United States, primarily from the state of Hawai’i, represents less than 1% of the world’s supply.  Kona coffee, grown on the western side of the island of Hawai’i, is the most recognized and highest valued Hawaiian coffee. The majority of this coffee is sun-dried after harvest and washing. Sun-dried coffee should reach 9-13% moisture within 4 to 6 days. Reducing water activity (a</a:t>
            </a:r>
            <a:r>
              <a:rPr lang="en-US" sz="2800" baseline="-25000" dirty="0"/>
              <a:t>w</a:t>
            </a:r>
            <a:r>
              <a:rPr lang="en-US" sz="2800" dirty="0"/>
              <a:t>) below 0.75, especially in the first week of drying, is important for preventing or limiting mold growth. </a:t>
            </a:r>
          </a:p>
          <a:p>
            <a:r>
              <a:rPr lang="en-US" sz="2800" b="1" dirty="0"/>
              <a:t>Purpose: </a:t>
            </a:r>
            <a:r>
              <a:rPr lang="en-US" sz="2800" dirty="0"/>
              <a:t>The purpose of this study was to compare drying rates of Kona coffee bean batches using a</a:t>
            </a:r>
            <a:r>
              <a:rPr lang="en-US" sz="2800" baseline="-25000" dirty="0"/>
              <a:t>w</a:t>
            </a:r>
            <a:r>
              <a:rPr lang="en-US" sz="2800" dirty="0"/>
              <a:t> and moisture content % measurements, and evaluate factors affecting the drying time of sun-dried Kona coffee.</a:t>
            </a:r>
          </a:p>
          <a:p>
            <a:r>
              <a:rPr lang="en-US" sz="2800" b="1" dirty="0"/>
              <a:t>Method:</a:t>
            </a:r>
            <a:r>
              <a:rPr lang="en-US" sz="2800" dirty="0"/>
              <a:t> Ten Kona region farms were visited in the fall of 2017 to measure the drying rate of coffee bean batches and to record observations on the post-harvest handling and storage of coffee beans and the environmental conditions during drying. Daily measurements of coffee moisture level, water activity, bean layer depth and coffee temperature were recorded along with air temperature, relative humidity and cloud cover during drying for 30 batches.</a:t>
            </a:r>
          </a:p>
          <a:p>
            <a:r>
              <a:rPr lang="en-US" sz="2800" b="1" dirty="0"/>
              <a:t>Results:</a:t>
            </a:r>
            <a:r>
              <a:rPr lang="en-US" sz="2800" dirty="0"/>
              <a:t> Most sun-dried batches reached 13% moisture in 6 to 10 days.  Initial moisture content (31.6 </a:t>
            </a:r>
            <a:r>
              <a:rPr lang="en-US" sz="2800" dirty="0">
                <a:sym typeface="Symbol" charset="2"/>
              </a:rPr>
              <a:t></a:t>
            </a:r>
            <a:r>
              <a:rPr lang="en-US" sz="2800" dirty="0"/>
              <a:t> 4.3%), and drying yard characteristics varied greatly among farms.  Coffee batches reached 0.75 a</a:t>
            </a:r>
            <a:r>
              <a:rPr lang="en-US" sz="2800" baseline="-25000" dirty="0"/>
              <a:t>w</a:t>
            </a:r>
            <a:r>
              <a:rPr lang="en-US" sz="2800" dirty="0"/>
              <a:t> within 6 days on average, but some batches required more than 10 days.  Allowing airflow around drying beans and maintaining a bean layer depth of less than 5 cm appeared to improve drying rates. </a:t>
            </a:r>
          </a:p>
          <a:p>
            <a:r>
              <a:rPr lang="en-US" sz="2800" b="1" dirty="0"/>
              <a:t>Significance:</a:t>
            </a:r>
            <a:r>
              <a:rPr lang="en-US" sz="2800" dirty="0"/>
              <a:t> Drying coffee parchments within 7 days post-harvest can inhibit growth of molds that may impact quality or molds that could produce mycotoxin. Controlling the drying conditions, including raking the layered beans, and monitoring moisture content can accelerate, or improve the consistency of, batch drying time.  </a:t>
            </a:r>
          </a:p>
        </p:txBody>
      </p:sp>
      <p:sp>
        <p:nvSpPr>
          <p:cNvPr id="8" name="TextBox 7"/>
          <p:cNvSpPr txBox="1"/>
          <p:nvPr/>
        </p:nvSpPr>
        <p:spPr>
          <a:xfrm>
            <a:off x="13561802" y="6477000"/>
            <a:ext cx="13944125" cy="2677656"/>
          </a:xfrm>
          <a:prstGeom prst="rect">
            <a:avLst/>
          </a:prstGeom>
          <a:noFill/>
        </p:spPr>
        <p:txBody>
          <a:bodyPr wrap="square" rtlCol="0">
            <a:spAutoFit/>
          </a:bodyPr>
          <a:lstStyle>
            <a:defPPr>
              <a:defRPr lang="en-US"/>
            </a:defPPr>
            <a:lvl1pPr>
              <a:defRPr sz="2800" b="1"/>
            </a:lvl1pPr>
          </a:lstStyle>
          <a:p>
            <a:r>
              <a:rPr lang="en-US" b="0" dirty="0" smtClean="0"/>
              <a:t>30 </a:t>
            </a:r>
            <a:r>
              <a:rPr lang="en-US" b="0" dirty="0"/>
              <a:t>batches of newly-harvested coffee beans were sampled from 10 coffee drying yards in the Kona region on the island of Hawai’i. Three coffee bean samples from each batch were collected and tested for percent moisture (40 g each) and for water activity level (5 g each). Measurements from three samples per batch per day were averaged to determine a drying rate over time.</a:t>
            </a:r>
          </a:p>
          <a:p>
            <a:endParaRPr lang="en-US" b="0" dirty="0"/>
          </a:p>
        </p:txBody>
      </p:sp>
      <p:sp>
        <p:nvSpPr>
          <p:cNvPr id="9" name="TextBox 8"/>
          <p:cNvSpPr txBox="1"/>
          <p:nvPr/>
        </p:nvSpPr>
        <p:spPr>
          <a:xfrm>
            <a:off x="13503927" y="9753600"/>
            <a:ext cx="13845864" cy="954107"/>
          </a:xfrm>
          <a:prstGeom prst="rect">
            <a:avLst/>
          </a:prstGeom>
          <a:noFill/>
        </p:spPr>
        <p:txBody>
          <a:bodyPr wrap="square" rtlCol="0">
            <a:spAutoFit/>
          </a:bodyPr>
          <a:lstStyle/>
          <a:p>
            <a:r>
              <a:rPr lang="en-US" sz="2800" dirty="0" smtClean="0"/>
              <a:t>For 8 farms that sun dry their coffee beans, an average of 6.0 </a:t>
            </a:r>
            <a:r>
              <a:rPr lang="en-US" sz="2800" u="sng" dirty="0" smtClean="0"/>
              <a:t>+</a:t>
            </a:r>
            <a:r>
              <a:rPr lang="en-US" sz="2800" dirty="0" smtClean="0"/>
              <a:t> 3.7 days were needed to achieve 0.75 a</a:t>
            </a:r>
            <a:r>
              <a:rPr lang="en-US" sz="2800" baseline="-25000" dirty="0" smtClean="0"/>
              <a:t>w</a:t>
            </a:r>
            <a:r>
              <a:rPr lang="en-US" sz="2800" dirty="0" smtClean="0"/>
              <a:t>. The average moisture content was 21.3% at 0.75 a</a:t>
            </a:r>
            <a:r>
              <a:rPr lang="en-US" sz="2800" baseline="-25000" dirty="0" smtClean="0"/>
              <a:t>w</a:t>
            </a:r>
            <a:r>
              <a:rPr lang="en-US" sz="2800" dirty="0" smtClean="0"/>
              <a:t>.  </a:t>
            </a:r>
          </a:p>
        </p:txBody>
      </p:sp>
      <p:sp>
        <p:nvSpPr>
          <p:cNvPr id="44" name="TextBox 43"/>
          <p:cNvSpPr txBox="1"/>
          <p:nvPr/>
        </p:nvSpPr>
        <p:spPr>
          <a:xfrm>
            <a:off x="620584" y="18959123"/>
            <a:ext cx="11952416" cy="700477"/>
          </a:xfrm>
          <a:prstGeom prst="roundRect">
            <a:avLst/>
          </a:prstGeom>
          <a:solidFill>
            <a:schemeClr val="accent6">
              <a:lumMod val="75000"/>
            </a:schemeClr>
          </a:solidFill>
          <a:ln w="1270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wrap="square" lIns="78361" tIns="39180" rIns="78361" bIns="39180">
            <a:spAutoFit/>
          </a:bodyPr>
          <a:lstStyle/>
          <a:p>
            <a:pPr algn="ctr"/>
            <a:r>
              <a:rPr lang="en-US" sz="3600" b="1" dirty="0" smtClean="0">
                <a:solidFill>
                  <a:schemeClr val="bg1"/>
                </a:solidFill>
                <a:latin typeface="Arial" charset="0"/>
                <a:ea typeface="Arial" charset="0"/>
                <a:cs typeface="Arial" charset="0"/>
              </a:rPr>
              <a:t>OBJECTIVE</a:t>
            </a:r>
          </a:p>
        </p:txBody>
      </p:sp>
      <p:sp>
        <p:nvSpPr>
          <p:cNvPr id="41" name="TextBox 40"/>
          <p:cNvSpPr txBox="1"/>
          <p:nvPr/>
        </p:nvSpPr>
        <p:spPr>
          <a:xfrm>
            <a:off x="13561801" y="5562600"/>
            <a:ext cx="13787989" cy="700477"/>
          </a:xfrm>
          <a:prstGeom prst="roundRect">
            <a:avLst/>
          </a:prstGeom>
          <a:solidFill>
            <a:schemeClr val="accent6">
              <a:lumMod val="75000"/>
            </a:schemeClr>
          </a:solidFill>
          <a:ln w="127000">
            <a:noFill/>
          </a:ln>
        </p:spPr>
        <p:style>
          <a:lnRef idx="0">
            <a:schemeClr val="accent2"/>
          </a:lnRef>
          <a:fillRef idx="3">
            <a:schemeClr val="accent2"/>
          </a:fillRef>
          <a:effectRef idx="3">
            <a:schemeClr val="accent2"/>
          </a:effectRef>
          <a:fontRef idx="minor">
            <a:schemeClr val="lt1"/>
          </a:fontRef>
        </p:style>
        <p:txBody>
          <a:bodyPr wrap="square" lIns="78361" tIns="39180" rIns="78361" bIns="39180">
            <a:spAutoFit/>
          </a:bodyPr>
          <a:lstStyle/>
          <a:p>
            <a:pPr algn="ctr">
              <a:defRPr/>
            </a:pPr>
            <a:r>
              <a:rPr lang="en-US" sz="3600" b="1" dirty="0" smtClean="0">
                <a:solidFill>
                  <a:schemeClr val="bg1"/>
                </a:solidFill>
                <a:latin typeface="Arial" charset="0"/>
                <a:ea typeface="Arial" charset="0"/>
                <a:cs typeface="Arial" charset="0"/>
              </a:rPr>
              <a:t>METHODS</a:t>
            </a:r>
            <a:endParaRPr lang="en-US" sz="3428" dirty="0">
              <a:solidFill>
                <a:schemeClr val="bg1"/>
              </a:solidFill>
              <a:latin typeface="Arial" charset="0"/>
              <a:ea typeface="Arial" charset="0"/>
              <a:cs typeface="Arial" charset="0"/>
            </a:endParaRPr>
          </a:p>
        </p:txBody>
      </p:sp>
      <p:sp>
        <p:nvSpPr>
          <p:cNvPr id="43" name="TextBox 42"/>
          <p:cNvSpPr txBox="1"/>
          <p:nvPr/>
        </p:nvSpPr>
        <p:spPr>
          <a:xfrm>
            <a:off x="13619489" y="8839200"/>
            <a:ext cx="13787989" cy="700477"/>
          </a:xfrm>
          <a:prstGeom prst="roundRect">
            <a:avLst/>
          </a:prstGeom>
          <a:solidFill>
            <a:schemeClr val="accent6">
              <a:lumMod val="75000"/>
            </a:schemeClr>
          </a:solidFill>
          <a:ln w="127000">
            <a:noFill/>
          </a:ln>
        </p:spPr>
        <p:style>
          <a:lnRef idx="0">
            <a:schemeClr val="accent2"/>
          </a:lnRef>
          <a:fillRef idx="3">
            <a:schemeClr val="accent2"/>
          </a:fillRef>
          <a:effectRef idx="3">
            <a:schemeClr val="accent2"/>
          </a:effectRef>
          <a:fontRef idx="minor">
            <a:schemeClr val="lt1"/>
          </a:fontRef>
        </p:style>
        <p:txBody>
          <a:bodyPr wrap="square" lIns="78361" tIns="39180" rIns="78361" bIns="39180">
            <a:spAutoFit/>
          </a:bodyPr>
          <a:lstStyle/>
          <a:p>
            <a:pPr algn="ctr">
              <a:defRPr/>
            </a:pPr>
            <a:r>
              <a:rPr lang="en-US" sz="3600" b="1" dirty="0" smtClean="0">
                <a:solidFill>
                  <a:schemeClr val="bg1"/>
                </a:solidFill>
                <a:latin typeface="Arial" charset="0"/>
                <a:ea typeface="Arial" charset="0"/>
                <a:cs typeface="Arial" charset="0"/>
              </a:rPr>
              <a:t>RESULTS</a:t>
            </a:r>
            <a:endParaRPr lang="en-US" sz="3428" dirty="0">
              <a:solidFill>
                <a:schemeClr val="bg1"/>
              </a:solidFill>
              <a:latin typeface="Arial" charset="0"/>
              <a:ea typeface="Arial" charset="0"/>
              <a:cs typeface="Arial" charset="0"/>
            </a:endParaRPr>
          </a:p>
        </p:txBody>
      </p:sp>
      <p:sp>
        <p:nvSpPr>
          <p:cNvPr id="49" name="TextBox 48"/>
          <p:cNvSpPr txBox="1"/>
          <p:nvPr/>
        </p:nvSpPr>
        <p:spPr>
          <a:xfrm>
            <a:off x="28675461" y="5562600"/>
            <a:ext cx="14377538" cy="700477"/>
          </a:xfrm>
          <a:prstGeom prst="roundRect">
            <a:avLst/>
          </a:prstGeom>
          <a:solidFill>
            <a:schemeClr val="accent6">
              <a:lumMod val="75000"/>
            </a:schemeClr>
          </a:solidFill>
          <a:ln w="127000">
            <a:noFill/>
          </a:ln>
        </p:spPr>
        <p:style>
          <a:lnRef idx="0">
            <a:schemeClr val="accent2"/>
          </a:lnRef>
          <a:fillRef idx="3">
            <a:schemeClr val="accent2"/>
          </a:fillRef>
          <a:effectRef idx="3">
            <a:schemeClr val="accent2"/>
          </a:effectRef>
          <a:fontRef idx="minor">
            <a:schemeClr val="lt1"/>
          </a:fontRef>
        </p:style>
        <p:txBody>
          <a:bodyPr wrap="square" lIns="78361" tIns="39180" rIns="78361" bIns="39180">
            <a:spAutoFit/>
          </a:bodyPr>
          <a:lstStyle/>
          <a:p>
            <a:pPr algn="ctr">
              <a:defRPr/>
            </a:pPr>
            <a:r>
              <a:rPr lang="en-US" sz="3600" b="1" dirty="0" smtClean="0">
                <a:solidFill>
                  <a:schemeClr val="bg1"/>
                </a:solidFill>
                <a:latin typeface="Arial" charset="0"/>
                <a:ea typeface="Arial" charset="0"/>
                <a:cs typeface="Arial" charset="0"/>
              </a:rPr>
              <a:t>DRYING AND PROCESSING TECHNIQUES</a:t>
            </a:r>
            <a:endParaRPr lang="en-US" sz="3428" dirty="0">
              <a:solidFill>
                <a:schemeClr val="bg1"/>
              </a:solidFill>
              <a:latin typeface="Arial" charset="0"/>
              <a:ea typeface="Arial" charset="0"/>
              <a:cs typeface="Arial" charset="0"/>
            </a:endParaRPr>
          </a:p>
        </p:txBody>
      </p:sp>
      <p:sp>
        <p:nvSpPr>
          <p:cNvPr id="51" name="TextBox 50"/>
          <p:cNvSpPr txBox="1"/>
          <p:nvPr/>
        </p:nvSpPr>
        <p:spPr>
          <a:xfrm>
            <a:off x="28675461" y="25558283"/>
            <a:ext cx="14244734" cy="700477"/>
          </a:xfrm>
          <a:prstGeom prst="roundRect">
            <a:avLst/>
          </a:prstGeom>
          <a:solidFill>
            <a:schemeClr val="accent6">
              <a:lumMod val="75000"/>
            </a:schemeClr>
          </a:solidFill>
          <a:ln w="127000">
            <a:noFill/>
          </a:ln>
        </p:spPr>
        <p:style>
          <a:lnRef idx="0">
            <a:schemeClr val="accent2"/>
          </a:lnRef>
          <a:fillRef idx="3">
            <a:schemeClr val="accent2"/>
          </a:fillRef>
          <a:effectRef idx="3">
            <a:schemeClr val="accent2"/>
          </a:effectRef>
          <a:fontRef idx="minor">
            <a:schemeClr val="lt1"/>
          </a:fontRef>
        </p:style>
        <p:txBody>
          <a:bodyPr wrap="square" lIns="78361" tIns="39180" rIns="78361" bIns="39180">
            <a:spAutoFit/>
          </a:bodyPr>
          <a:lstStyle/>
          <a:p>
            <a:pPr algn="ctr">
              <a:defRPr/>
            </a:pPr>
            <a:r>
              <a:rPr lang="en-US" sz="3600" b="1" dirty="0" smtClean="0">
                <a:solidFill>
                  <a:schemeClr val="bg1"/>
                </a:solidFill>
                <a:latin typeface="Arial" charset="0"/>
                <a:ea typeface="Arial" charset="0"/>
                <a:cs typeface="Arial" charset="0"/>
              </a:rPr>
              <a:t>CONCLUSIONS</a:t>
            </a:r>
            <a:endParaRPr lang="en-US" sz="3428" dirty="0">
              <a:solidFill>
                <a:schemeClr val="bg1"/>
              </a:solidFill>
              <a:latin typeface="Arial" charset="0"/>
              <a:ea typeface="Arial" charset="0"/>
              <a:cs typeface="Arial" charset="0"/>
            </a:endParaRPr>
          </a:p>
        </p:txBody>
      </p:sp>
      <p:sp>
        <p:nvSpPr>
          <p:cNvPr id="52" name="TextBox 51"/>
          <p:cNvSpPr txBox="1"/>
          <p:nvPr/>
        </p:nvSpPr>
        <p:spPr>
          <a:xfrm>
            <a:off x="28675461" y="26396483"/>
            <a:ext cx="14244734" cy="5562602"/>
          </a:xfrm>
          <a:prstGeom prst="rect">
            <a:avLst/>
          </a:prstGeom>
          <a:noFill/>
        </p:spPr>
        <p:txBody>
          <a:bodyPr wrap="square" rtlCol="0">
            <a:spAutoFit/>
          </a:bodyPr>
          <a:lstStyle/>
          <a:p>
            <a:r>
              <a:rPr lang="en-US" sz="3200" dirty="0" smtClean="0"/>
              <a:t>The control of </a:t>
            </a:r>
            <a:r>
              <a:rPr lang="en-US" sz="3200" dirty="0"/>
              <a:t>w</a:t>
            </a:r>
            <a:r>
              <a:rPr lang="en-US" sz="3200" dirty="0" smtClean="0"/>
              <a:t>ater activity (a</a:t>
            </a:r>
            <a:r>
              <a:rPr lang="en-US" sz="3200" baseline="-25000" dirty="0" smtClean="0"/>
              <a:t>w</a:t>
            </a:r>
            <a:r>
              <a:rPr lang="en-US" sz="3200" dirty="0" smtClean="0"/>
              <a:t>) below 0.75 in the first 4 days is a critical factor to control or inhibit mycotoxigenic molds from producing </a:t>
            </a:r>
            <a:r>
              <a:rPr lang="en-US" sz="3200" dirty="0" err="1" smtClean="0"/>
              <a:t>Ochratoxin</a:t>
            </a:r>
            <a:r>
              <a:rPr lang="en-US" sz="3200" dirty="0" smtClean="0"/>
              <a:t> A (OTA). </a:t>
            </a:r>
            <a:r>
              <a:rPr lang="en-US" sz="3200" dirty="0"/>
              <a:t>S</a:t>
            </a:r>
            <a:r>
              <a:rPr lang="en-US" sz="3200" dirty="0" smtClean="0"/>
              <a:t>un drying methods to dry coffee beans have adverse impacts on the stability of a</a:t>
            </a:r>
            <a:r>
              <a:rPr lang="en-US" sz="3200" baseline="-25000" dirty="0" smtClean="0"/>
              <a:t>w</a:t>
            </a:r>
            <a:r>
              <a:rPr lang="en-US" sz="3200" dirty="0" smtClean="0"/>
              <a:t> and moisture content during the drying process. On average, coffee </a:t>
            </a:r>
            <a:r>
              <a:rPr lang="en-US" sz="3200" dirty="0"/>
              <a:t>beans required </a:t>
            </a:r>
            <a:r>
              <a:rPr lang="en-US" sz="3200" dirty="0" smtClean="0"/>
              <a:t>6.0 </a:t>
            </a:r>
            <a:r>
              <a:rPr lang="en-US" sz="3200" u="sng" dirty="0"/>
              <a:t>+</a:t>
            </a:r>
            <a:r>
              <a:rPr lang="en-US" sz="3200" dirty="0"/>
              <a:t> </a:t>
            </a:r>
            <a:r>
              <a:rPr lang="en-US" sz="3200" dirty="0" smtClean="0"/>
              <a:t>3.7 </a:t>
            </a:r>
            <a:r>
              <a:rPr lang="en-US" sz="3200" dirty="0"/>
              <a:t>days </a:t>
            </a:r>
            <a:r>
              <a:rPr lang="en-US" sz="3200" dirty="0" smtClean="0"/>
              <a:t>to </a:t>
            </a:r>
            <a:r>
              <a:rPr lang="en-US" sz="3200" dirty="0"/>
              <a:t>achieve 0.75 </a:t>
            </a:r>
            <a:r>
              <a:rPr lang="en-US" sz="3200" dirty="0" smtClean="0"/>
              <a:t>a</a:t>
            </a:r>
            <a:r>
              <a:rPr lang="en-US" sz="3200" baseline="-25000" dirty="0" smtClean="0"/>
              <a:t>w</a:t>
            </a:r>
            <a:r>
              <a:rPr lang="en-US" sz="3200" dirty="0" smtClean="0"/>
              <a:t>. </a:t>
            </a:r>
            <a:r>
              <a:rPr lang="en-US" sz="3200" dirty="0"/>
              <a:t>The average moisture content was 21.3% at 0.75 a</a:t>
            </a:r>
            <a:r>
              <a:rPr lang="en-US" sz="3200" baseline="-25000" dirty="0"/>
              <a:t>w</a:t>
            </a:r>
            <a:r>
              <a:rPr lang="en-US" sz="3200" dirty="0"/>
              <a:t>.  </a:t>
            </a:r>
            <a:r>
              <a:rPr lang="en-US" sz="3200" dirty="0" smtClean="0"/>
              <a:t>Important factors to control and improve drying techniques include drying surface type, raking the coffee beans at a consistent interval, providing adequate </a:t>
            </a:r>
            <a:r>
              <a:rPr lang="en-US" sz="3200" dirty="0"/>
              <a:t>air </a:t>
            </a:r>
            <a:r>
              <a:rPr lang="en-US" sz="3200" dirty="0" smtClean="0"/>
              <a:t>circulation, and ensuring separation between new and old batches. Even though water activity is a good indicator of food safety control, measurements fluctuated during the drying over time, for several batches. </a:t>
            </a:r>
            <a:endParaRPr lang="en-US" sz="3200" dirty="0"/>
          </a:p>
        </p:txBody>
      </p:sp>
      <p:pic>
        <p:nvPicPr>
          <p:cNvPr id="45" name="Content Placeholder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7433" y="28618132"/>
            <a:ext cx="2295967" cy="3729510"/>
          </a:xfrm>
          <a:prstGeom prst="rect">
            <a:avLst/>
          </a:prstGeom>
        </p:spPr>
      </p:pic>
      <p:pic>
        <p:nvPicPr>
          <p:cNvPr id="46" name="Picture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0850" y="28574639"/>
            <a:ext cx="3957350" cy="3810361"/>
          </a:xfrm>
          <a:prstGeom prst="rect">
            <a:avLst/>
          </a:prstGeom>
        </p:spPr>
      </p:pic>
      <p:sp>
        <p:nvSpPr>
          <p:cNvPr id="42" name="TextBox 41"/>
          <p:cNvSpPr txBox="1"/>
          <p:nvPr/>
        </p:nvSpPr>
        <p:spPr>
          <a:xfrm>
            <a:off x="457200" y="19511573"/>
            <a:ext cx="12029730" cy="3424627"/>
          </a:xfrm>
          <a:prstGeom prst="roundRect">
            <a:avLst/>
          </a:prstGeom>
          <a:noFill/>
          <a:ln w="1270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wrap="square" lIns="78361" tIns="39180" rIns="78361" bIns="39180">
            <a:spAutoFit/>
          </a:bodyPr>
          <a:lstStyle/>
          <a:p>
            <a:r>
              <a:rPr lang="en-US" sz="2800" dirty="0" smtClean="0">
                <a:solidFill>
                  <a:schemeClr val="tx1"/>
                </a:solidFill>
                <a:latin typeface="Arial" charset="0"/>
                <a:ea typeface="Arial" charset="0"/>
                <a:cs typeface="Arial" charset="0"/>
              </a:rPr>
              <a:t>Coffee </a:t>
            </a:r>
            <a:r>
              <a:rPr lang="en-US" sz="2800" dirty="0">
                <a:solidFill>
                  <a:schemeClr val="tx1"/>
                </a:solidFill>
                <a:latin typeface="Arial" charset="0"/>
                <a:ea typeface="Arial" charset="0"/>
                <a:cs typeface="Arial" charset="0"/>
              </a:rPr>
              <a:t>beans that are dried to &lt;</a:t>
            </a:r>
            <a:r>
              <a:rPr lang="en-US" sz="2800" dirty="0" smtClean="0">
                <a:solidFill>
                  <a:schemeClr val="tx1"/>
                </a:solidFill>
                <a:latin typeface="Arial" charset="0"/>
                <a:ea typeface="Arial" charset="0"/>
                <a:cs typeface="Arial" charset="0"/>
              </a:rPr>
              <a:t>0.75 </a:t>
            </a:r>
            <a:r>
              <a:rPr lang="en-US" sz="2800" dirty="0">
                <a:solidFill>
                  <a:schemeClr val="tx1"/>
                </a:solidFill>
                <a:latin typeface="Arial" charset="0"/>
                <a:ea typeface="Arial" charset="0"/>
                <a:cs typeface="Arial" charset="0"/>
              </a:rPr>
              <a:t>a</a:t>
            </a:r>
            <a:r>
              <a:rPr lang="en-US" sz="2800" baseline="-25000" dirty="0">
                <a:solidFill>
                  <a:schemeClr val="tx1"/>
                </a:solidFill>
                <a:latin typeface="Arial" charset="0"/>
                <a:ea typeface="Arial" charset="0"/>
                <a:cs typeface="Arial" charset="0"/>
              </a:rPr>
              <a:t>w</a:t>
            </a:r>
            <a:r>
              <a:rPr lang="en-US" sz="2800" dirty="0">
                <a:solidFill>
                  <a:schemeClr val="tx1"/>
                </a:solidFill>
                <a:latin typeface="Arial" charset="0"/>
                <a:ea typeface="Arial" charset="0"/>
                <a:cs typeface="Arial" charset="0"/>
              </a:rPr>
              <a:t> in four days can prevent </a:t>
            </a:r>
            <a:r>
              <a:rPr lang="en-US" sz="2800" dirty="0" err="1">
                <a:solidFill>
                  <a:schemeClr val="tx1"/>
                </a:solidFill>
                <a:latin typeface="Arial" charset="0"/>
                <a:ea typeface="Arial" charset="0"/>
                <a:cs typeface="Arial" charset="0"/>
              </a:rPr>
              <a:t>mycotoxigenic</a:t>
            </a:r>
            <a:r>
              <a:rPr lang="en-US" sz="2800" dirty="0">
                <a:solidFill>
                  <a:schemeClr val="tx1"/>
                </a:solidFill>
                <a:latin typeface="Arial" charset="0"/>
                <a:ea typeface="Arial" charset="0"/>
                <a:cs typeface="Arial" charset="0"/>
              </a:rPr>
              <a:t> fungi from forming toxins. Current drying procedures, for Kona coffee, are variable and could influence the potential of </a:t>
            </a:r>
            <a:r>
              <a:rPr lang="en-US" sz="2800" dirty="0" err="1">
                <a:solidFill>
                  <a:schemeClr val="tx1"/>
                </a:solidFill>
                <a:latin typeface="Arial" charset="0"/>
                <a:ea typeface="Arial" charset="0"/>
                <a:cs typeface="Arial" charset="0"/>
              </a:rPr>
              <a:t>mycotoxigenic</a:t>
            </a:r>
            <a:r>
              <a:rPr lang="en-US" sz="2800" dirty="0">
                <a:solidFill>
                  <a:schemeClr val="tx1"/>
                </a:solidFill>
                <a:latin typeface="Arial" charset="0"/>
                <a:ea typeface="Arial" charset="0"/>
                <a:cs typeface="Arial" charset="0"/>
              </a:rPr>
              <a:t> fungi to grow and form toxins.  Therefore, determination of the drying times and drying rates of common coffee beans drying processes is needed so producers can ensure minimal fungal damage and mycotoxin development. </a:t>
            </a:r>
          </a:p>
        </p:txBody>
      </p:sp>
      <p:sp>
        <p:nvSpPr>
          <p:cNvPr id="48" name="TextBox 47"/>
          <p:cNvSpPr txBox="1"/>
          <p:nvPr/>
        </p:nvSpPr>
        <p:spPr>
          <a:xfrm>
            <a:off x="456818" y="23472068"/>
            <a:ext cx="12116182" cy="5331532"/>
          </a:xfrm>
          <a:prstGeom prst="roundRect">
            <a:avLst/>
          </a:prstGeom>
          <a:noFill/>
          <a:ln w="127000">
            <a:noFill/>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wrap="square" lIns="78361" tIns="39180" rIns="78361" bIns="39180">
            <a:spAutoFit/>
          </a:bodyPr>
          <a:lstStyle/>
          <a:p>
            <a:r>
              <a:rPr lang="en-US" sz="2800" dirty="0" smtClean="0">
                <a:solidFill>
                  <a:schemeClr val="tx1"/>
                </a:solidFill>
                <a:latin typeface="Arial" charset="0"/>
                <a:ea typeface="Arial" charset="0"/>
                <a:cs typeface="Arial" charset="0"/>
              </a:rPr>
              <a:t>Kona </a:t>
            </a:r>
            <a:r>
              <a:rPr lang="en-US" sz="2800" dirty="0">
                <a:solidFill>
                  <a:schemeClr val="tx1"/>
                </a:solidFill>
                <a:latin typeface="Arial" charset="0"/>
                <a:ea typeface="Arial" charset="0"/>
                <a:cs typeface="Arial" charset="0"/>
              </a:rPr>
              <a:t>coffee is internationally known and commands some of the highest prices in the world.  Most farms are less than five acres (two hectares) in size and are operated by individual families. The variety Kona </a:t>
            </a:r>
            <a:r>
              <a:rPr lang="en-US" sz="2800" dirty="0" err="1">
                <a:solidFill>
                  <a:schemeClr val="tx1"/>
                </a:solidFill>
                <a:latin typeface="Arial" charset="0"/>
                <a:ea typeface="Arial" charset="0"/>
                <a:cs typeface="Arial" charset="0"/>
              </a:rPr>
              <a:t>Typica</a:t>
            </a:r>
            <a:r>
              <a:rPr lang="en-US" sz="2800" dirty="0">
                <a:solidFill>
                  <a:schemeClr val="tx1"/>
                </a:solidFill>
                <a:latin typeface="Arial" charset="0"/>
                <a:ea typeface="Arial" charset="0"/>
                <a:cs typeface="Arial" charset="0"/>
              </a:rPr>
              <a:t> is grown almost exclusively here. Composed of more than 630 farms ranging in elevation from 500′ to 3,000′ (150 to 915 meters), this region </a:t>
            </a:r>
            <a:r>
              <a:rPr lang="en-US" sz="2800" dirty="0" smtClean="0">
                <a:solidFill>
                  <a:schemeClr val="tx1"/>
                </a:solidFill>
                <a:latin typeface="Arial" charset="0"/>
                <a:ea typeface="Arial" charset="0"/>
                <a:cs typeface="Arial" charset="0"/>
              </a:rPr>
              <a:t>defines the </a:t>
            </a:r>
            <a:r>
              <a:rPr lang="en-US" sz="2800" dirty="0">
                <a:solidFill>
                  <a:schemeClr val="tx1"/>
                </a:solidFill>
                <a:latin typeface="Arial" charset="0"/>
                <a:ea typeface="Arial" charset="0"/>
                <a:cs typeface="Arial" charset="0"/>
              </a:rPr>
              <a:t>Hawaii coffee </a:t>
            </a:r>
            <a:r>
              <a:rPr lang="en-US" sz="2800" dirty="0" smtClean="0">
                <a:solidFill>
                  <a:schemeClr val="tx1"/>
                </a:solidFill>
                <a:latin typeface="Arial" charset="0"/>
                <a:ea typeface="Arial" charset="0"/>
                <a:cs typeface="Arial" charset="0"/>
              </a:rPr>
              <a:t>belt for </a:t>
            </a:r>
            <a:r>
              <a:rPr lang="en-US" sz="2800" dirty="0">
                <a:solidFill>
                  <a:schemeClr val="tx1"/>
                </a:solidFill>
                <a:latin typeface="Arial" charset="0"/>
                <a:ea typeface="Arial" charset="0"/>
                <a:cs typeface="Arial" charset="0"/>
              </a:rPr>
              <a:t>most people. With </a:t>
            </a:r>
            <a:r>
              <a:rPr lang="en-US" sz="2800" dirty="0" smtClean="0">
                <a:solidFill>
                  <a:schemeClr val="tx1"/>
                </a:solidFill>
                <a:latin typeface="Arial" charset="0"/>
                <a:ea typeface="Arial" charset="0"/>
                <a:cs typeface="Arial" charset="0"/>
              </a:rPr>
              <a:t>approximately </a:t>
            </a:r>
            <a:r>
              <a:rPr lang="en-US" sz="2800" dirty="0">
                <a:solidFill>
                  <a:schemeClr val="tx1"/>
                </a:solidFill>
                <a:latin typeface="Arial" charset="0"/>
                <a:ea typeface="Arial" charset="0"/>
                <a:cs typeface="Arial" charset="0"/>
              </a:rPr>
              <a:t>~3,800 acres (1,537 hectares</a:t>
            </a:r>
            <a:r>
              <a:rPr lang="en-US" sz="2800" dirty="0" smtClean="0">
                <a:solidFill>
                  <a:schemeClr val="tx1"/>
                </a:solidFill>
                <a:latin typeface="Arial" charset="0"/>
                <a:ea typeface="Arial" charset="0"/>
                <a:cs typeface="Arial" charset="0"/>
              </a:rPr>
              <a:t>) of farming land, that produce ~</a:t>
            </a:r>
            <a:r>
              <a:rPr lang="en-US" sz="2800" dirty="0">
                <a:solidFill>
                  <a:schemeClr val="tx1"/>
                </a:solidFill>
                <a:latin typeface="Arial" charset="0"/>
                <a:ea typeface="Arial" charset="0"/>
                <a:cs typeface="Arial" charset="0"/>
              </a:rPr>
              <a:t>18 million </a:t>
            </a:r>
            <a:r>
              <a:rPr lang="en-US" sz="2800" dirty="0" smtClean="0">
                <a:solidFill>
                  <a:schemeClr val="tx1"/>
                </a:solidFill>
                <a:latin typeface="Arial" charset="0"/>
                <a:ea typeface="Arial" charset="0"/>
                <a:cs typeface="Arial" charset="0"/>
              </a:rPr>
              <a:t>lbs. of coffee cherries </a:t>
            </a:r>
            <a:r>
              <a:rPr lang="en-US" sz="2800" dirty="0">
                <a:solidFill>
                  <a:schemeClr val="tx1"/>
                </a:solidFill>
                <a:latin typeface="Arial" charset="0"/>
                <a:ea typeface="Arial" charset="0"/>
                <a:cs typeface="Arial" charset="0"/>
              </a:rPr>
              <a:t>(8.16 million kg</a:t>
            </a:r>
            <a:r>
              <a:rPr lang="en-US" sz="2800" dirty="0" smtClean="0">
                <a:solidFill>
                  <a:schemeClr val="tx1"/>
                </a:solidFill>
                <a:latin typeface="Arial" charset="0"/>
                <a:ea typeface="Arial" charset="0"/>
                <a:cs typeface="Arial" charset="0"/>
              </a:rPr>
              <a:t>) and ~2.4 </a:t>
            </a:r>
            <a:r>
              <a:rPr lang="en-US" sz="2800" dirty="0">
                <a:solidFill>
                  <a:schemeClr val="tx1"/>
                </a:solidFill>
                <a:latin typeface="Arial" charset="0"/>
                <a:ea typeface="Arial" charset="0"/>
                <a:cs typeface="Arial" charset="0"/>
              </a:rPr>
              <a:t>million </a:t>
            </a:r>
            <a:r>
              <a:rPr lang="en-US" sz="2800" dirty="0" smtClean="0">
                <a:solidFill>
                  <a:schemeClr val="tx1"/>
                </a:solidFill>
                <a:latin typeface="Arial" charset="0"/>
                <a:ea typeface="Arial" charset="0"/>
                <a:cs typeface="Arial" charset="0"/>
              </a:rPr>
              <a:t>lbs. of green beans </a:t>
            </a:r>
            <a:r>
              <a:rPr lang="en-US" sz="2800" dirty="0">
                <a:solidFill>
                  <a:schemeClr val="tx1"/>
                </a:solidFill>
                <a:latin typeface="Arial" charset="0"/>
                <a:ea typeface="Arial" charset="0"/>
                <a:cs typeface="Arial" charset="0"/>
              </a:rPr>
              <a:t>(1.09 million </a:t>
            </a:r>
            <a:r>
              <a:rPr lang="en-US" sz="2800" dirty="0" smtClean="0">
                <a:solidFill>
                  <a:schemeClr val="tx1"/>
                </a:solidFill>
                <a:latin typeface="Arial" charset="0"/>
                <a:ea typeface="Arial" charset="0"/>
                <a:cs typeface="Arial" charset="0"/>
              </a:rPr>
              <a:t>kg) annually. Sun </a:t>
            </a:r>
            <a:r>
              <a:rPr lang="en-US" sz="2800" dirty="0">
                <a:solidFill>
                  <a:schemeClr val="tx1"/>
                </a:solidFill>
                <a:latin typeface="Arial" charset="0"/>
                <a:ea typeface="Arial" charset="0"/>
                <a:cs typeface="Arial" charset="0"/>
              </a:rPr>
              <a:t>drying is a common practice for most coffee processors in the area but it is not the only way to dry the coffee beans. </a:t>
            </a:r>
            <a:endParaRPr lang="en-US" sz="2800" b="1" dirty="0">
              <a:solidFill>
                <a:schemeClr val="tx1"/>
              </a:solidFill>
              <a:latin typeface="Arial" charset="0"/>
              <a:ea typeface="Arial" charset="0"/>
              <a:cs typeface="Arial" charset="0"/>
            </a:endParaRPr>
          </a:p>
        </p:txBody>
      </p:sp>
      <p:pic>
        <p:nvPicPr>
          <p:cNvPr id="50" name="Picture 4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113" y="3200400"/>
            <a:ext cx="3944487" cy="2062599"/>
          </a:xfrm>
          <a:prstGeom prst="rect">
            <a:avLst/>
          </a:prstGeom>
          <a:solidFill>
            <a:schemeClr val="accent2"/>
          </a:solidFill>
        </p:spPr>
      </p:pic>
      <p:pic>
        <p:nvPicPr>
          <p:cNvPr id="65" name="Picture 6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5800" y="28618132"/>
            <a:ext cx="4976530" cy="3732398"/>
          </a:xfrm>
          <a:prstGeom prst="rect">
            <a:avLst/>
          </a:prstGeom>
          <a:ln>
            <a:solidFill>
              <a:schemeClr val="tx1"/>
            </a:solidFill>
          </a:ln>
        </p:spPr>
      </p:pic>
      <p:graphicFrame>
        <p:nvGraphicFramePr>
          <p:cNvPr id="67" name="Chart 66"/>
          <p:cNvGraphicFramePr>
            <a:graphicFrameLocks/>
          </p:cNvGraphicFramePr>
          <p:nvPr>
            <p:extLst>
              <p:ext uri="{D42A27DB-BD31-4B8C-83A1-F6EECF244321}">
                <p14:modId xmlns:p14="http://schemas.microsoft.com/office/powerpoint/2010/main" val="2397221485"/>
              </p:ext>
            </p:extLst>
          </p:nvPr>
        </p:nvGraphicFramePr>
        <p:xfrm>
          <a:off x="13624560" y="25694640"/>
          <a:ext cx="13682218" cy="6675120"/>
        </p:xfrm>
        <a:graphic>
          <a:graphicData uri="http://schemas.openxmlformats.org/drawingml/2006/chart">
            <c:chart xmlns:c="http://schemas.openxmlformats.org/drawingml/2006/chart" xmlns:r="http://schemas.openxmlformats.org/officeDocument/2006/relationships" r:id="rId7"/>
          </a:graphicData>
        </a:graphic>
      </p:graphicFrame>
      <mc:AlternateContent xmlns:mc="http://schemas.openxmlformats.org/markup-compatibility/2006" xmlns:a14="http://schemas.microsoft.com/office/drawing/2010/main">
        <mc:Choice Requires="a14">
          <p:graphicFrame>
            <p:nvGraphicFramePr>
              <p:cNvPr id="69" name="Content Placeholder 5"/>
              <p:cNvGraphicFramePr>
                <a:graphicFrameLocks/>
              </p:cNvGraphicFramePr>
              <p:nvPr>
                <p:extLst>
                  <p:ext uri="{D42A27DB-BD31-4B8C-83A1-F6EECF244321}">
                    <p14:modId xmlns:p14="http://schemas.microsoft.com/office/powerpoint/2010/main" val="1189710239"/>
                  </p:ext>
                </p:extLst>
              </p:nvPr>
            </p:nvGraphicFramePr>
            <p:xfrm>
              <a:off x="13475339" y="17754600"/>
              <a:ext cx="13874449" cy="7185095"/>
            </p:xfrm>
            <a:graphic>
              <a:graphicData uri="http://schemas.openxmlformats.org/drawingml/2006/table">
                <a:tbl>
                  <a:tblPr/>
                  <a:tblGrid>
                    <a:gridCol w="1101372">
                      <a:extLst>
                        <a:ext uri="{9D8B030D-6E8A-4147-A177-3AD203B41FA5}">
                          <a16:colId xmlns:a16="http://schemas.microsoft.com/office/drawing/2014/main" val="20000"/>
                        </a:ext>
                      </a:extLst>
                    </a:gridCol>
                    <a:gridCol w="1129981">
                      <a:extLst>
                        <a:ext uri="{9D8B030D-6E8A-4147-A177-3AD203B41FA5}">
                          <a16:colId xmlns:a16="http://schemas.microsoft.com/office/drawing/2014/main" val="20001"/>
                        </a:ext>
                      </a:extLst>
                    </a:gridCol>
                    <a:gridCol w="1387659">
                      <a:extLst>
                        <a:ext uri="{9D8B030D-6E8A-4147-A177-3AD203B41FA5}">
                          <a16:colId xmlns:a16="http://schemas.microsoft.com/office/drawing/2014/main" val="20002"/>
                        </a:ext>
                      </a:extLst>
                    </a:gridCol>
                    <a:gridCol w="1483256">
                      <a:extLst>
                        <a:ext uri="{9D8B030D-6E8A-4147-A177-3AD203B41FA5}">
                          <a16:colId xmlns:a16="http://schemas.microsoft.com/office/drawing/2014/main" val="20003"/>
                        </a:ext>
                      </a:extLst>
                    </a:gridCol>
                    <a:gridCol w="1364305">
                      <a:extLst>
                        <a:ext uri="{9D8B030D-6E8A-4147-A177-3AD203B41FA5}">
                          <a16:colId xmlns:a16="http://schemas.microsoft.com/office/drawing/2014/main" val="20004"/>
                        </a:ext>
                      </a:extLst>
                    </a:gridCol>
                    <a:gridCol w="1651527">
                      <a:extLst>
                        <a:ext uri="{9D8B030D-6E8A-4147-A177-3AD203B41FA5}">
                          <a16:colId xmlns:a16="http://schemas.microsoft.com/office/drawing/2014/main" val="20005"/>
                        </a:ext>
                      </a:extLst>
                    </a:gridCol>
                    <a:gridCol w="1579722">
                      <a:extLst>
                        <a:ext uri="{9D8B030D-6E8A-4147-A177-3AD203B41FA5}">
                          <a16:colId xmlns:a16="http://schemas.microsoft.com/office/drawing/2014/main" val="20006"/>
                        </a:ext>
                      </a:extLst>
                    </a:gridCol>
                    <a:gridCol w="1292500">
                      <a:extLst>
                        <a:ext uri="{9D8B030D-6E8A-4147-A177-3AD203B41FA5}">
                          <a16:colId xmlns:a16="http://schemas.microsoft.com/office/drawing/2014/main" val="20007"/>
                        </a:ext>
                      </a:extLst>
                    </a:gridCol>
                    <a:gridCol w="1723333">
                      <a:extLst>
                        <a:ext uri="{9D8B030D-6E8A-4147-A177-3AD203B41FA5}">
                          <a16:colId xmlns:a16="http://schemas.microsoft.com/office/drawing/2014/main" val="20008"/>
                        </a:ext>
                      </a:extLst>
                    </a:gridCol>
                    <a:gridCol w="1160794">
                      <a:extLst>
                        <a:ext uri="{9D8B030D-6E8A-4147-A177-3AD203B41FA5}">
                          <a16:colId xmlns:a16="http://schemas.microsoft.com/office/drawing/2014/main" val="20009"/>
                        </a:ext>
                      </a:extLst>
                    </a:gridCol>
                  </a:tblGrid>
                  <a:tr h="1673516">
                    <a:tc>
                      <a:txBody>
                        <a:bodyPr/>
                        <a:lstStyle/>
                        <a:p>
                          <a:pPr algn="ctr" fontAlgn="ctr"/>
                          <a:r>
                            <a:rPr lang="en-US" sz="1800" b="1" i="0" u="none" strike="noStrike" dirty="0">
                              <a:solidFill>
                                <a:srgbClr val="000000"/>
                              </a:solidFill>
                              <a:effectLst/>
                              <a:latin typeface="Arial" charset="0"/>
                              <a:ea typeface="Arial" charset="0"/>
                              <a:cs typeface="Arial" charset="0"/>
                            </a:rPr>
                            <a:t>Farm  </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 of batches</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Mean coffee beans layer </a:t>
                          </a:r>
                          <a:r>
                            <a:rPr lang="en-US" sz="1800" b="1" i="0" u="none" strike="noStrike" dirty="0" smtClean="0">
                              <a:solidFill>
                                <a:srgbClr val="000000"/>
                              </a:solidFill>
                              <a:effectLst/>
                              <a:latin typeface="Arial" charset="0"/>
                              <a:ea typeface="Arial" charset="0"/>
                              <a:cs typeface="Arial" charset="0"/>
                            </a:rPr>
                            <a:t>depth (CM</a:t>
                          </a:r>
                          <a:r>
                            <a:rPr lang="en-US" sz="1800" b="1" i="0" u="none" strike="noStrike" dirty="0">
                              <a:solidFill>
                                <a:srgbClr val="000000"/>
                              </a:solidFill>
                              <a:effectLst/>
                              <a:latin typeface="Arial" charset="0"/>
                              <a:ea typeface="Arial" charset="0"/>
                              <a:cs typeface="Arial" charset="0"/>
                            </a:rPr>
                            <a:t>)</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Surface type </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a:solidFill>
                                <a:srgbClr val="000000"/>
                              </a:solidFill>
                              <a:effectLst/>
                              <a:latin typeface="Arial" charset="0"/>
                              <a:ea typeface="Arial" charset="0"/>
                              <a:cs typeface="Arial" charset="0"/>
                            </a:rPr>
                            <a:t>Wall type</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a:solidFill>
                                <a:srgbClr val="000000"/>
                              </a:solidFill>
                              <a:effectLst/>
                              <a:latin typeface="Arial" charset="0"/>
                              <a:ea typeface="Arial" charset="0"/>
                              <a:cs typeface="Arial" charset="0"/>
                            </a:rPr>
                            <a:t>Ceiling</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a:solidFill>
                                <a:srgbClr val="000000"/>
                              </a:solidFill>
                              <a:effectLst/>
                              <a:latin typeface="Arial" charset="0"/>
                              <a:ea typeface="Arial" charset="0"/>
                              <a:cs typeface="Arial" charset="0"/>
                            </a:rPr>
                            <a:t>Fan</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a:solidFill>
                                <a:srgbClr val="000000"/>
                              </a:solidFill>
                              <a:effectLst/>
                              <a:latin typeface="Arial" charset="0"/>
                              <a:ea typeface="Arial" charset="0"/>
                              <a:cs typeface="Arial" charset="0"/>
                            </a:rPr>
                            <a:t>Drying days range </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dirty="0" err="1">
                              <a:solidFill>
                                <a:srgbClr val="000000"/>
                              </a:solidFill>
                              <a:effectLst/>
                              <a:latin typeface="Arial" charset="0"/>
                              <a:ea typeface="Arial" charset="0"/>
                              <a:cs typeface="Arial" charset="0"/>
                            </a:rPr>
                            <a:t>Δ</a:t>
                          </a:r>
                          <a:r>
                            <a:rPr lang="en-US" sz="1800" b="1" i="0" u="none" strike="noStrike" dirty="0">
                              <a:solidFill>
                                <a:srgbClr val="000000"/>
                              </a:solidFill>
                              <a:effectLst/>
                              <a:latin typeface="Arial" charset="0"/>
                              <a:ea typeface="Arial" charset="0"/>
                              <a:cs typeface="Arial" charset="0"/>
                            </a:rPr>
                            <a:t> Mean Moisture Content (%/day)</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Mean </a:t>
                          </a:r>
                          <a:r>
                            <a:rPr lang="en-US" sz="1800" b="1" i="0" u="none" strike="noStrike" dirty="0" err="1">
                              <a:solidFill>
                                <a:srgbClr val="000000"/>
                              </a:solidFill>
                              <a:effectLst/>
                              <a:latin typeface="Arial" charset="0"/>
                              <a:ea typeface="Arial" charset="0"/>
                              <a:cs typeface="Arial" charset="0"/>
                            </a:rPr>
                            <a:t>Δ</a:t>
                          </a:r>
                          <a:r>
                            <a:rPr lang="en-US" sz="1800" b="1" i="0" u="none" strike="noStrike" dirty="0">
                              <a:solidFill>
                                <a:srgbClr val="000000"/>
                              </a:solidFill>
                              <a:effectLst/>
                              <a:latin typeface="Arial" charset="0"/>
                              <a:ea typeface="Arial" charset="0"/>
                              <a:cs typeface="Arial" charset="0"/>
                            </a:rPr>
                            <a:t> </a:t>
                          </a:r>
                          <a14:m>
                            <m:oMath xmlns:m="http://schemas.openxmlformats.org/officeDocument/2006/math">
                              <m:sSub>
                                <m:sSubPr>
                                  <m:ctrlPr>
                                    <a:rPr lang="en-US" sz="1800" i="1" dirty="0" smtClean="0">
                                      <a:solidFill>
                                        <a:schemeClr val="tx1"/>
                                      </a:solidFill>
                                      <a:latin typeface="Cambria Math" panose="02040503050406030204" pitchFamily="18" charset="0"/>
                                      <a:ea typeface="Arial" charset="0"/>
                                      <a:cs typeface="Arial" charset="0"/>
                                    </a:rPr>
                                  </m:ctrlPr>
                                </m:sSubPr>
                                <m:e>
                                  <m:r>
                                    <a:rPr lang="en-US" sz="1800" b="0" i="1" dirty="0" smtClean="0">
                                      <a:solidFill>
                                        <a:schemeClr val="tx1"/>
                                      </a:solidFill>
                                      <a:latin typeface="Cambria Math" charset="0"/>
                                      <a:ea typeface="Arial" charset="0"/>
                                      <a:cs typeface="Arial" charset="0"/>
                                    </a:rPr>
                                    <m:t>𝑎</m:t>
                                  </m:r>
                                </m:e>
                                <m:sub>
                                  <m:r>
                                    <a:rPr lang="en-US" sz="1800" b="0" i="1" dirty="0" smtClean="0">
                                      <a:solidFill>
                                        <a:schemeClr val="tx1"/>
                                      </a:solidFill>
                                      <a:latin typeface="Cambria Math" charset="0"/>
                                      <a:ea typeface="Arial" charset="0"/>
                                      <a:cs typeface="Arial" charset="0"/>
                                    </a:rPr>
                                    <m:t>𝑤</m:t>
                                  </m:r>
                                </m:sub>
                              </m:sSub>
                            </m:oMath>
                          </a14:m>
                          <a:r>
                            <a:rPr lang="en-US" sz="1800" b="1" i="0" u="none" strike="noStrike" dirty="0" smtClean="0">
                              <a:solidFill>
                                <a:srgbClr val="000000"/>
                              </a:solidFill>
                              <a:effectLst/>
                              <a:latin typeface="Arial" charset="0"/>
                              <a:ea typeface="Arial" charset="0"/>
                              <a:cs typeface="Arial" charset="0"/>
                            </a:rPr>
                            <a:t> / </a:t>
                          </a:r>
                          <a:r>
                            <a:rPr lang="en-US" sz="1800" b="1" i="0" u="none" strike="noStrike" dirty="0">
                              <a:solidFill>
                                <a:srgbClr val="000000"/>
                              </a:solidFill>
                              <a:effectLst/>
                              <a:latin typeface="Arial" charset="0"/>
                              <a:ea typeface="Arial" charset="0"/>
                              <a:cs typeface="Arial" charset="0"/>
                            </a:rPr>
                            <a:t>day</a:t>
                          </a:r>
                        </a:p>
                      </a:txBody>
                      <a:tcPr marL="7215" marR="7215" marT="7215" marB="0" anchor="ctr">
                        <a:lnL>
                          <a:noFill/>
                        </a:lnL>
                        <a:lnR>
                          <a:noFill/>
                        </a:lnR>
                        <a:lnT>
                          <a:noFill/>
                        </a:lnT>
                        <a:lnB>
                          <a:noFill/>
                        </a:lnB>
                        <a:solidFill>
                          <a:srgbClr val="D9D9D9"/>
                        </a:solidFill>
                      </a:tcPr>
                    </a:tc>
                    <a:extLst>
                      <a:ext uri="{0D108BD9-81ED-4DB2-BD59-A6C34878D82A}">
                        <a16:rowId xmlns:a16="http://schemas.microsoft.com/office/drawing/2014/main" val="10000"/>
                      </a:ext>
                    </a:extLst>
                  </a:tr>
                  <a:tr h="578037">
                    <a:tc>
                      <a:txBody>
                        <a:bodyPr/>
                        <a:lstStyle/>
                        <a:p>
                          <a:pPr algn="ctr" fontAlgn="ctr"/>
                          <a:r>
                            <a:rPr lang="is-IS" sz="1800" b="1" i="0" u="none" strike="noStrike" dirty="0">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tcPr>
                    </a:tc>
                    <a:tc>
                      <a:txBody>
                        <a:bodyPr/>
                        <a:lstStyle/>
                        <a:p>
                          <a:pPr algn="ctr" fontAlgn="ctr"/>
                          <a:r>
                            <a:rPr lang="is-IS" sz="1800" b="1" i="0" u="none" strike="noStrike">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tcPr>
                    </a:tc>
                    <a:tc>
                      <a:txBody>
                        <a:bodyPr/>
                        <a:lstStyle/>
                        <a:p>
                          <a:pPr algn="ctr" fontAlgn="ctr"/>
                          <a:r>
                            <a:rPr lang="is-IS" sz="1800" b="1" i="0" u="none" strike="noStrike" dirty="0">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Concrete</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Four sides open </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 Ceiling fan</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7</a:t>
                          </a:r>
                        </a:p>
                      </a:txBody>
                      <a:tcPr marL="7215" marR="7215" marT="7215" marB="0" anchor="ctr">
                        <a:lnL>
                          <a:noFill/>
                        </a:lnL>
                        <a:lnR>
                          <a:noFill/>
                        </a:lnR>
                        <a:lnT>
                          <a:noFill/>
                        </a:lnT>
                        <a:lnB>
                          <a:noFill/>
                        </a:lnB>
                      </a:tcPr>
                    </a:tc>
                    <a:tc>
                      <a:txBody>
                        <a:bodyPr/>
                        <a:lstStyle/>
                        <a:p>
                          <a:pPr algn="ctr" fontAlgn="ctr"/>
                          <a:r>
                            <a:rPr lang="hr-HR" sz="1800" b="1" i="0" u="none" strike="noStrike">
                              <a:solidFill>
                                <a:srgbClr val="000000"/>
                              </a:solidFill>
                              <a:effectLst/>
                              <a:latin typeface="Arial" charset="0"/>
                              <a:ea typeface="Arial" charset="0"/>
                              <a:cs typeface="Arial" charset="0"/>
                            </a:rPr>
                            <a:t>2.9</a:t>
                          </a:r>
                        </a:p>
                      </a:txBody>
                      <a:tcPr marL="7215" marR="7215" marT="7215" marB="0" anchor="ctr">
                        <a:lnL>
                          <a:noFill/>
                        </a:lnL>
                        <a:lnR>
                          <a:noFill/>
                        </a:lnR>
                        <a:lnT>
                          <a:noFill/>
                        </a:lnT>
                        <a:lnB>
                          <a:noFill/>
                        </a:lnB>
                      </a:tcPr>
                    </a:tc>
                    <a:tc>
                      <a:txBody>
                        <a:bodyPr/>
                        <a:lstStyle/>
                        <a:p>
                          <a:pPr algn="ctr" fontAlgn="ctr"/>
                          <a:r>
                            <a:rPr lang="is-IS" sz="1800" b="1" i="0" u="none" strike="noStrike">
                              <a:solidFill>
                                <a:srgbClr val="000000"/>
                              </a:solidFill>
                              <a:effectLst/>
                              <a:latin typeface="Arial" charset="0"/>
                              <a:ea typeface="Arial" charset="0"/>
                              <a:cs typeface="Arial" charset="0"/>
                            </a:rPr>
                            <a:t>0.066</a:t>
                          </a:r>
                        </a:p>
                      </a:txBody>
                      <a:tcPr marL="7215" marR="7215" marT="7215" marB="0" anchor="ctr">
                        <a:lnL>
                          <a:noFill/>
                        </a:lnL>
                        <a:lnR>
                          <a:noFill/>
                        </a:lnR>
                        <a:lnT>
                          <a:noFill/>
                        </a:lnT>
                        <a:lnB>
                          <a:noFill/>
                        </a:lnB>
                      </a:tcPr>
                    </a:tc>
                    <a:extLst>
                      <a:ext uri="{0D108BD9-81ED-4DB2-BD59-A6C34878D82A}">
                        <a16:rowId xmlns:a16="http://schemas.microsoft.com/office/drawing/2014/main" val="10001"/>
                      </a:ext>
                    </a:extLst>
                  </a:tr>
                  <a:tr h="747964">
                    <a:tc>
                      <a:txBody>
                        <a:bodyPr/>
                        <a:lstStyle/>
                        <a:p>
                          <a:pPr algn="ctr" fontAlgn="ctr"/>
                          <a:r>
                            <a:rPr lang="en-US" sz="1800" b="1" i="0" u="none" strike="noStrike" dirty="0">
                              <a:solidFill>
                                <a:srgbClr val="000000"/>
                              </a:solidFill>
                              <a:effectLst/>
                              <a:latin typeface="Arial" charset="0"/>
                              <a:ea typeface="Arial" charset="0"/>
                              <a:cs typeface="Arial" charset="0"/>
                            </a:rPr>
                            <a:t>8</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dirty="0">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W</a:t>
                          </a:r>
                          <a:r>
                            <a:rPr lang="en-US" sz="1800" b="1" i="0" u="none" strike="noStrike" dirty="0" smtClean="0">
                              <a:solidFill>
                                <a:srgbClr val="000000"/>
                              </a:solidFill>
                              <a:effectLst/>
                              <a:latin typeface="Arial" charset="0"/>
                              <a:ea typeface="Arial" charset="0"/>
                              <a:cs typeface="Arial" charset="0"/>
                            </a:rPr>
                            <a:t>ood</a:t>
                          </a: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Three side open</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Floor standing fan </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6 to 9</a:t>
                          </a:r>
                        </a:p>
                      </a:txBody>
                      <a:tcPr marL="7215" marR="7215" marT="7215" marB="0" anchor="ctr">
                        <a:lnL>
                          <a:noFill/>
                        </a:lnL>
                        <a:lnR>
                          <a:noFill/>
                        </a:lnR>
                        <a:lnT>
                          <a:noFill/>
                        </a:lnT>
                        <a:lnB>
                          <a:noFill/>
                        </a:lnB>
                        <a:solidFill>
                          <a:srgbClr val="F2F2F2"/>
                        </a:solidFill>
                      </a:tcPr>
                    </a:tc>
                    <a:tc>
                      <a:txBody>
                        <a:bodyPr/>
                        <a:lstStyle/>
                        <a:p>
                          <a:pPr algn="ctr" fontAlgn="ctr"/>
                          <a:r>
                            <a:rPr lang="hr-HR" sz="1800" b="1" i="0" u="none" strike="noStrike" dirty="0">
                              <a:solidFill>
                                <a:srgbClr val="000000"/>
                              </a:solidFill>
                              <a:effectLst/>
                              <a:latin typeface="Arial" charset="0"/>
                              <a:ea typeface="Arial" charset="0"/>
                              <a:cs typeface="Arial" charset="0"/>
                            </a:rPr>
                            <a:t>2.6</a:t>
                          </a:r>
                        </a:p>
                      </a:txBody>
                      <a:tcPr marL="7215" marR="7215" marT="7215" marB="0" anchor="ctr">
                        <a:lnL>
                          <a:noFill/>
                        </a:lnL>
                        <a:lnR>
                          <a:noFill/>
                        </a:lnR>
                        <a:lnT>
                          <a:noFill/>
                        </a:lnT>
                        <a:lnB>
                          <a:noFill/>
                        </a:lnB>
                        <a:solidFill>
                          <a:srgbClr val="F2F2F2"/>
                        </a:solidFill>
                      </a:tcPr>
                    </a:tc>
                    <a:tc>
                      <a:txBody>
                        <a:bodyPr/>
                        <a:lstStyle/>
                        <a:p>
                          <a:pPr algn="ctr" fontAlgn="ctr"/>
                          <a:r>
                            <a:rPr lang="pl-PL" sz="1800" b="1" i="0" u="none" strike="noStrike" dirty="0">
                              <a:solidFill>
                                <a:srgbClr val="000000"/>
                              </a:solidFill>
                              <a:effectLst/>
                              <a:latin typeface="Arial" charset="0"/>
                              <a:ea typeface="Arial" charset="0"/>
                              <a:cs typeface="Arial" charset="0"/>
                            </a:rPr>
                            <a:t>0.060</a:t>
                          </a:r>
                        </a:p>
                      </a:txBody>
                      <a:tcPr marL="7215" marR="7215" marT="7215" marB="0" anchor="ctr">
                        <a:lnL>
                          <a:noFill/>
                        </a:lnL>
                        <a:lnR>
                          <a:noFill/>
                        </a:lnR>
                        <a:lnT>
                          <a:noFill/>
                        </a:lnT>
                        <a:lnB>
                          <a:noFill/>
                        </a:lnB>
                        <a:solidFill>
                          <a:srgbClr val="F2F2F2"/>
                        </a:solidFill>
                      </a:tcPr>
                    </a:tc>
                    <a:extLst>
                      <a:ext uri="{0D108BD9-81ED-4DB2-BD59-A6C34878D82A}">
                        <a16:rowId xmlns:a16="http://schemas.microsoft.com/office/drawing/2014/main" val="10002"/>
                      </a:ext>
                    </a:extLst>
                  </a:tr>
                  <a:tr h="578037">
                    <a:tc>
                      <a:txBody>
                        <a:bodyPr/>
                        <a:lstStyle/>
                        <a:p>
                          <a:pPr algn="ctr" fontAlgn="ctr"/>
                          <a:r>
                            <a:rPr lang="en-US" sz="1800" b="1" i="0" u="none" strike="noStrike">
                              <a:solidFill>
                                <a:srgbClr val="000000"/>
                              </a:solidFill>
                              <a:effectLst/>
                              <a:latin typeface="Arial" charset="0"/>
                              <a:ea typeface="Arial" charset="0"/>
                              <a:cs typeface="Arial" charset="0"/>
                            </a:rPr>
                            <a:t>6</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4</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4</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Concrete</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Four sides open </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5 to 7</a:t>
                          </a:r>
                        </a:p>
                      </a:txBody>
                      <a:tcPr marL="7215" marR="7215" marT="7215" marB="0" anchor="ctr">
                        <a:lnL>
                          <a:noFill/>
                        </a:lnL>
                        <a:lnR>
                          <a:noFill/>
                        </a:lnR>
                        <a:lnT>
                          <a:noFill/>
                        </a:lnT>
                        <a:lnB>
                          <a:noFill/>
                        </a:lnB>
                      </a:tcPr>
                    </a:tc>
                    <a:tc>
                      <a:txBody>
                        <a:bodyPr/>
                        <a:lstStyle/>
                        <a:p>
                          <a:pPr algn="ctr" fontAlgn="ctr"/>
                          <a:r>
                            <a:rPr lang="hr-HR" sz="1800" b="1" i="0" u="none" strike="noStrike">
                              <a:solidFill>
                                <a:srgbClr val="000000"/>
                              </a:solidFill>
                              <a:effectLst/>
                              <a:latin typeface="Arial" charset="0"/>
                              <a:ea typeface="Arial" charset="0"/>
                              <a:cs typeface="Arial" charset="0"/>
                            </a:rPr>
                            <a:t>2.6</a:t>
                          </a:r>
                        </a:p>
                      </a:txBody>
                      <a:tcPr marL="7215" marR="7215" marT="7215" marB="0" anchor="ctr">
                        <a:lnL>
                          <a:noFill/>
                        </a:lnL>
                        <a:lnR>
                          <a:noFill/>
                        </a:lnR>
                        <a:lnT>
                          <a:noFill/>
                        </a:lnT>
                        <a:lnB>
                          <a:noFill/>
                        </a:lnB>
                      </a:tcPr>
                    </a:tc>
                    <a:tc>
                      <a:txBody>
                        <a:bodyPr/>
                        <a:lstStyle/>
                        <a:p>
                          <a:pPr algn="ctr" fontAlgn="ctr"/>
                          <a:r>
                            <a:rPr lang="pt-BR" sz="1800" b="1" i="0" u="none" strike="noStrike">
                              <a:solidFill>
                                <a:srgbClr val="000000"/>
                              </a:solidFill>
                              <a:effectLst/>
                              <a:latin typeface="Arial" charset="0"/>
                              <a:ea typeface="Arial" charset="0"/>
                              <a:cs typeface="Arial" charset="0"/>
                            </a:rPr>
                            <a:t>0.053</a:t>
                          </a:r>
                        </a:p>
                      </a:txBody>
                      <a:tcPr marL="7215" marR="7215" marT="7215" marB="0" anchor="ctr">
                        <a:lnL>
                          <a:noFill/>
                        </a:lnL>
                        <a:lnR>
                          <a:noFill/>
                        </a:lnR>
                        <a:lnT>
                          <a:noFill/>
                        </a:lnT>
                        <a:lnB>
                          <a:noFill/>
                        </a:lnB>
                      </a:tcPr>
                    </a:tc>
                    <a:extLst>
                      <a:ext uri="{0D108BD9-81ED-4DB2-BD59-A6C34878D82A}">
                        <a16:rowId xmlns:a16="http://schemas.microsoft.com/office/drawing/2014/main" val="10003"/>
                      </a:ext>
                    </a:extLst>
                  </a:tr>
                  <a:tr h="578037">
                    <a:tc>
                      <a:txBody>
                        <a:bodyPr/>
                        <a:lstStyle/>
                        <a:p>
                          <a:pPr algn="ctr" fontAlgn="ctr"/>
                          <a:r>
                            <a:rPr lang="en-US" sz="1800" b="1" i="0" u="none" strike="noStrike">
                              <a:solidFill>
                                <a:srgbClr val="000000"/>
                              </a:solidFill>
                              <a:effectLst/>
                              <a:latin typeface="Arial" charset="0"/>
                              <a:ea typeface="Arial" charset="0"/>
                              <a:cs typeface="Arial" charset="0"/>
                            </a:rPr>
                            <a:t>4</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5</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4</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Wood</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Three side open</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8 to 9</a:t>
                          </a:r>
                        </a:p>
                      </a:txBody>
                      <a:tcPr marL="7215" marR="7215" marT="7215" marB="0" anchor="ctr">
                        <a:lnL>
                          <a:noFill/>
                        </a:lnL>
                        <a:lnR>
                          <a:noFill/>
                        </a:lnR>
                        <a:lnT>
                          <a:noFill/>
                        </a:lnT>
                        <a:lnB>
                          <a:noFill/>
                        </a:lnB>
                        <a:solidFill>
                          <a:srgbClr val="F2F2F2"/>
                        </a:solidFill>
                      </a:tcPr>
                    </a:tc>
                    <a:tc>
                      <a:txBody>
                        <a:bodyPr/>
                        <a:lstStyle/>
                        <a:p>
                          <a:pPr algn="ctr" fontAlgn="ctr"/>
                          <a:r>
                            <a:rPr lang="hr-HR" sz="1800" b="1" i="0" u="none" strike="noStrike">
                              <a:solidFill>
                                <a:srgbClr val="000000"/>
                              </a:solidFill>
                              <a:effectLst/>
                              <a:latin typeface="Arial" charset="0"/>
                              <a:ea typeface="Arial" charset="0"/>
                              <a:cs typeface="Arial" charset="0"/>
                            </a:rPr>
                            <a:t>2.5</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a:solidFill>
                                <a:srgbClr val="000000"/>
                              </a:solidFill>
                              <a:effectLst/>
                              <a:latin typeface="Arial" charset="0"/>
                              <a:ea typeface="Arial" charset="0"/>
                              <a:cs typeface="Arial" charset="0"/>
                            </a:rPr>
                            <a:t>0.042</a:t>
                          </a:r>
                        </a:p>
                      </a:txBody>
                      <a:tcPr marL="7215" marR="7215" marT="7215" marB="0" anchor="ctr">
                        <a:lnL>
                          <a:noFill/>
                        </a:lnL>
                        <a:lnR>
                          <a:noFill/>
                        </a:lnR>
                        <a:lnT>
                          <a:noFill/>
                        </a:lnT>
                        <a:lnB>
                          <a:noFill/>
                        </a:lnB>
                        <a:solidFill>
                          <a:srgbClr val="F2F2F2"/>
                        </a:solidFill>
                      </a:tcPr>
                    </a:tc>
                    <a:extLst>
                      <a:ext uri="{0D108BD9-81ED-4DB2-BD59-A6C34878D82A}">
                        <a16:rowId xmlns:a16="http://schemas.microsoft.com/office/drawing/2014/main" val="10004"/>
                      </a:ext>
                    </a:extLst>
                  </a:tr>
                  <a:tr h="995120">
                    <a:tc>
                      <a:txBody>
                        <a:bodyPr/>
                        <a:lstStyle/>
                        <a:p>
                          <a:pPr algn="ctr" fontAlgn="ctr"/>
                          <a:r>
                            <a:rPr lang="en-US" sz="1800" b="1" i="0" u="none" strike="noStrike">
                              <a:solidFill>
                                <a:srgbClr val="000000"/>
                              </a:solidFill>
                              <a:effectLst/>
                              <a:latin typeface="Arial" charset="0"/>
                              <a:ea typeface="Arial" charset="0"/>
                              <a:cs typeface="Arial" charset="0"/>
                            </a:rPr>
                            <a:t>1</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3</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3</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Drying</a:t>
                          </a:r>
                          <a:r>
                            <a:rPr lang="en-US" sz="1800" b="1" i="0" u="none" strike="noStrike" dirty="0">
                              <a:solidFill>
                                <a:srgbClr val="FFFFFF"/>
                              </a:solidFill>
                              <a:effectLst/>
                              <a:latin typeface="Arial" charset="0"/>
                              <a:ea typeface="Arial" charset="0"/>
                              <a:cs typeface="Arial" charset="0"/>
                            </a:rPr>
                            <a:t> </a:t>
                          </a:r>
                          <a:r>
                            <a:rPr lang="en-US" sz="1800" b="1" i="0" u="none" strike="noStrike" dirty="0">
                              <a:solidFill>
                                <a:srgbClr val="000000"/>
                              </a:solidFill>
                              <a:effectLst/>
                              <a:latin typeface="Arial" charset="0"/>
                              <a:ea typeface="Arial" charset="0"/>
                              <a:cs typeface="Arial" charset="0"/>
                            </a:rPr>
                            <a:t>racks (4x8</a:t>
                          </a:r>
                          <a:r>
                            <a:rPr lang="en-US" sz="1800" b="1" i="0" u="none" strike="noStrike" dirty="0">
                              <a:solidFill>
                                <a:srgbClr val="FFFFFF"/>
                              </a:solidFill>
                              <a:effectLst/>
                              <a:latin typeface="Arial" charset="0"/>
                              <a:ea typeface="Arial" charset="0"/>
                              <a:cs typeface="Arial" charset="0"/>
                            </a:rPr>
                            <a:t> </a:t>
                          </a:r>
                          <a:r>
                            <a:rPr lang="en-US" sz="1800" b="1" i="0" u="none" strike="noStrike" dirty="0">
                              <a:solidFill>
                                <a:srgbClr val="000000"/>
                              </a:solidFill>
                              <a:effectLst/>
                              <a:latin typeface="Arial" charset="0"/>
                              <a:ea typeface="Arial" charset="0"/>
                              <a:cs typeface="Arial" charset="0"/>
                            </a:rPr>
                            <a:t>wire</a:t>
                          </a:r>
                          <a:r>
                            <a:rPr lang="en-US" sz="1800" b="1" i="0" u="none" strike="noStrike" dirty="0">
                              <a:solidFill>
                                <a:srgbClr val="FFFFFF"/>
                              </a:solidFill>
                              <a:effectLst/>
                              <a:latin typeface="Arial" charset="0"/>
                              <a:ea typeface="Arial" charset="0"/>
                              <a:cs typeface="Arial" charset="0"/>
                            </a:rPr>
                            <a:t> </a:t>
                          </a:r>
                          <a:r>
                            <a:rPr lang="en-US" sz="1800" b="1" i="0" u="none" strike="noStrike" dirty="0">
                              <a:solidFill>
                                <a:srgbClr val="000000"/>
                              </a:solidFill>
                              <a:effectLst/>
                              <a:latin typeface="Arial" charset="0"/>
                              <a:ea typeface="Arial" charset="0"/>
                              <a:cs typeface="Arial" charset="0"/>
                            </a:rPr>
                            <a:t>screen) </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None</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None</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6 to 12</a:t>
                          </a:r>
                        </a:p>
                      </a:txBody>
                      <a:tcPr marL="7215" marR="7215" marT="7215" marB="0" anchor="ctr">
                        <a:lnL>
                          <a:noFill/>
                        </a:lnL>
                        <a:lnR>
                          <a:noFill/>
                        </a:lnR>
                        <a:lnT>
                          <a:noFill/>
                        </a:lnT>
                        <a:lnB>
                          <a:noFill/>
                        </a:lnB>
                      </a:tcPr>
                    </a:tc>
                    <a:tc>
                      <a:txBody>
                        <a:bodyPr/>
                        <a:lstStyle/>
                        <a:p>
                          <a:pPr algn="ctr" fontAlgn="ctr"/>
                          <a:r>
                            <a:rPr lang="hr-HR" sz="1800" b="1" i="0" u="none" strike="noStrike" dirty="0">
                              <a:solidFill>
                                <a:srgbClr val="000000"/>
                              </a:solidFill>
                              <a:effectLst/>
                              <a:latin typeface="Arial" charset="0"/>
                              <a:ea typeface="Arial" charset="0"/>
                              <a:cs typeface="Arial" charset="0"/>
                            </a:rPr>
                            <a:t>2.3</a:t>
                          </a:r>
                        </a:p>
                      </a:txBody>
                      <a:tcPr marL="7215" marR="7215" marT="7215" marB="0" anchor="ctr">
                        <a:lnL>
                          <a:noFill/>
                        </a:lnL>
                        <a:lnR>
                          <a:noFill/>
                        </a:lnR>
                        <a:lnT>
                          <a:noFill/>
                        </a:lnT>
                        <a:lnB>
                          <a:noFill/>
                        </a:lnB>
                      </a:tcPr>
                    </a:tc>
                    <a:tc>
                      <a:txBody>
                        <a:bodyPr/>
                        <a:lstStyle/>
                        <a:p>
                          <a:pPr algn="ctr" fontAlgn="ctr"/>
                          <a:r>
                            <a:rPr lang="is-IS" sz="1800" b="1" i="0" u="none" strike="noStrike">
                              <a:solidFill>
                                <a:srgbClr val="000000"/>
                              </a:solidFill>
                              <a:effectLst/>
                              <a:latin typeface="Arial" charset="0"/>
                              <a:ea typeface="Arial" charset="0"/>
                              <a:cs typeface="Arial" charset="0"/>
                            </a:rPr>
                            <a:t>0.046</a:t>
                          </a:r>
                        </a:p>
                      </a:txBody>
                      <a:tcPr marL="7215" marR="7215" marT="7215" marB="0" anchor="ctr">
                        <a:lnL>
                          <a:noFill/>
                        </a:lnL>
                        <a:lnR>
                          <a:noFill/>
                        </a:lnR>
                        <a:lnT>
                          <a:noFill/>
                        </a:lnT>
                        <a:lnB>
                          <a:noFill/>
                        </a:lnB>
                      </a:tcPr>
                    </a:tc>
                    <a:extLst>
                      <a:ext uri="{0D108BD9-81ED-4DB2-BD59-A6C34878D82A}">
                        <a16:rowId xmlns:a16="http://schemas.microsoft.com/office/drawing/2014/main" val="10005"/>
                      </a:ext>
                    </a:extLst>
                  </a:tr>
                  <a:tr h="578037">
                    <a:tc>
                      <a:txBody>
                        <a:bodyPr/>
                        <a:lstStyle/>
                        <a:p>
                          <a:pPr algn="ctr" fontAlgn="ctr"/>
                          <a:r>
                            <a:rPr lang="en-US" sz="1800" b="1" i="0" u="none" strike="noStrike">
                              <a:solidFill>
                                <a:srgbClr val="000000"/>
                              </a:solidFill>
                              <a:effectLst/>
                              <a:latin typeface="Arial" charset="0"/>
                              <a:ea typeface="Arial" charset="0"/>
                              <a:cs typeface="Arial" charset="0"/>
                            </a:rPr>
                            <a:t>5</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5</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Wood</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One side open</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7 to 9</a:t>
                          </a:r>
                        </a:p>
                      </a:txBody>
                      <a:tcPr marL="7215" marR="7215" marT="7215" marB="0" anchor="ctr">
                        <a:lnL>
                          <a:noFill/>
                        </a:lnL>
                        <a:lnR>
                          <a:noFill/>
                        </a:lnR>
                        <a:lnT>
                          <a:noFill/>
                        </a:lnT>
                        <a:lnB>
                          <a:noFill/>
                        </a:lnB>
                        <a:solidFill>
                          <a:srgbClr val="F2F2F2"/>
                        </a:solidFill>
                      </a:tcPr>
                    </a:tc>
                    <a:tc>
                      <a:txBody>
                        <a:bodyPr/>
                        <a:lstStyle/>
                        <a:p>
                          <a:pPr algn="ctr" fontAlgn="ctr"/>
                          <a:r>
                            <a:rPr lang="hr-HR" sz="1800" b="1" i="0" u="none" strike="noStrike">
                              <a:solidFill>
                                <a:srgbClr val="000000"/>
                              </a:solidFill>
                              <a:effectLst/>
                              <a:latin typeface="Arial" charset="0"/>
                              <a:ea typeface="Arial" charset="0"/>
                              <a:cs typeface="Arial" charset="0"/>
                            </a:rPr>
                            <a:t>2.2</a:t>
                          </a:r>
                        </a:p>
                      </a:txBody>
                      <a:tcPr marL="7215" marR="7215" marT="7215" marB="0" anchor="ctr">
                        <a:lnL>
                          <a:noFill/>
                        </a:lnL>
                        <a:lnR>
                          <a:noFill/>
                        </a:lnR>
                        <a:lnT>
                          <a:noFill/>
                        </a:lnT>
                        <a:lnB>
                          <a:noFill/>
                        </a:lnB>
                        <a:solidFill>
                          <a:srgbClr val="F2F2F2"/>
                        </a:solidFill>
                      </a:tcPr>
                    </a:tc>
                    <a:tc>
                      <a:txBody>
                        <a:bodyPr/>
                        <a:lstStyle/>
                        <a:p>
                          <a:pPr algn="ctr" fontAlgn="ctr"/>
                          <a:r>
                            <a:rPr lang="pt-BR" sz="1800" b="1" i="0" u="none" strike="noStrike">
                              <a:solidFill>
                                <a:srgbClr val="000000"/>
                              </a:solidFill>
                              <a:effectLst/>
                              <a:latin typeface="Arial" charset="0"/>
                              <a:ea typeface="Arial" charset="0"/>
                              <a:cs typeface="Arial" charset="0"/>
                            </a:rPr>
                            <a:t>0.051</a:t>
                          </a:r>
                        </a:p>
                      </a:txBody>
                      <a:tcPr marL="7215" marR="7215" marT="7215" marB="0" anchor="ctr">
                        <a:lnL>
                          <a:noFill/>
                        </a:lnL>
                        <a:lnR>
                          <a:noFill/>
                        </a:lnR>
                        <a:lnT>
                          <a:noFill/>
                        </a:lnT>
                        <a:lnB>
                          <a:noFill/>
                        </a:lnB>
                        <a:solidFill>
                          <a:srgbClr val="F2F2F2"/>
                        </a:solidFill>
                      </a:tcPr>
                    </a:tc>
                    <a:extLst>
                      <a:ext uri="{0D108BD9-81ED-4DB2-BD59-A6C34878D82A}">
                        <a16:rowId xmlns:a16="http://schemas.microsoft.com/office/drawing/2014/main" val="10006"/>
                      </a:ext>
                    </a:extLst>
                  </a:tr>
                  <a:tr h="292770">
                    <a:tc>
                      <a:txBody>
                        <a:bodyPr/>
                        <a:lstStyle/>
                        <a:p>
                          <a:pPr algn="ctr" fontAlgn="ctr"/>
                          <a:r>
                            <a:rPr lang="en-US" sz="1800" b="1" i="0" u="none" strike="noStrike">
                              <a:solidFill>
                                <a:srgbClr val="000000"/>
                              </a:solidFill>
                              <a:effectLst/>
                              <a:latin typeface="Arial" charset="0"/>
                              <a:ea typeface="Arial" charset="0"/>
                              <a:cs typeface="Arial" charset="0"/>
                            </a:rPr>
                            <a:t>7</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1</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5</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Wood</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Variable </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Transparent</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10</a:t>
                          </a:r>
                        </a:p>
                      </a:txBody>
                      <a:tcPr marL="7215" marR="7215" marT="7215" marB="0" anchor="ctr">
                        <a:lnL>
                          <a:noFill/>
                        </a:lnL>
                        <a:lnR>
                          <a:noFill/>
                        </a:lnR>
                        <a:lnT>
                          <a:noFill/>
                        </a:lnT>
                        <a:lnB>
                          <a:noFill/>
                        </a:lnB>
                      </a:tcPr>
                    </a:tc>
                    <a:tc>
                      <a:txBody>
                        <a:bodyPr/>
                        <a:lstStyle/>
                        <a:p>
                          <a:pPr algn="ctr" fontAlgn="ctr"/>
                          <a:r>
                            <a:rPr lang="nb-NO" sz="1800" b="1" i="0" u="none" strike="noStrike">
                              <a:solidFill>
                                <a:srgbClr val="000000"/>
                              </a:solidFill>
                              <a:effectLst/>
                              <a:latin typeface="Arial" charset="0"/>
                              <a:ea typeface="Arial" charset="0"/>
                              <a:cs typeface="Arial" charset="0"/>
                            </a:rPr>
                            <a:t>1.8</a:t>
                          </a:r>
                        </a:p>
                      </a:txBody>
                      <a:tcPr marL="7215" marR="7215" marT="7215" marB="0" anchor="ctr">
                        <a:lnL>
                          <a:noFill/>
                        </a:lnL>
                        <a:lnR>
                          <a:noFill/>
                        </a:lnR>
                        <a:lnT>
                          <a:noFill/>
                        </a:lnT>
                        <a:lnB>
                          <a:noFill/>
                        </a:lnB>
                      </a:tcPr>
                    </a:tc>
                    <a:tc>
                      <a:txBody>
                        <a:bodyPr/>
                        <a:lstStyle/>
                        <a:p>
                          <a:pPr algn="ctr" fontAlgn="ctr"/>
                          <a:r>
                            <a:rPr lang="is-IS" sz="1800" b="1" i="0" u="none" strike="noStrike">
                              <a:solidFill>
                                <a:srgbClr val="000000"/>
                              </a:solidFill>
                              <a:effectLst/>
                              <a:latin typeface="Arial" charset="0"/>
                              <a:ea typeface="Arial" charset="0"/>
                              <a:cs typeface="Arial" charset="0"/>
                            </a:rPr>
                            <a:t>0.049</a:t>
                          </a:r>
                        </a:p>
                      </a:txBody>
                      <a:tcPr marL="7215" marR="7215" marT="7215" marB="0" anchor="ctr">
                        <a:lnL>
                          <a:noFill/>
                        </a:lnL>
                        <a:lnR>
                          <a:noFill/>
                        </a:lnR>
                        <a:lnT>
                          <a:noFill/>
                        </a:lnT>
                        <a:lnB>
                          <a:noFill/>
                        </a:lnB>
                      </a:tcPr>
                    </a:tc>
                    <a:extLst>
                      <a:ext uri="{0D108BD9-81ED-4DB2-BD59-A6C34878D82A}">
                        <a16:rowId xmlns:a16="http://schemas.microsoft.com/office/drawing/2014/main" val="10007"/>
                      </a:ext>
                    </a:extLst>
                  </a:tr>
                  <a:tr h="578037">
                    <a:tc>
                      <a:txBody>
                        <a:bodyPr/>
                        <a:lstStyle/>
                        <a:p>
                          <a:pPr algn="ctr" fontAlgn="ctr"/>
                          <a:r>
                            <a:rPr lang="en-US" sz="1800" b="1" i="0" u="none" strike="noStrike" dirty="0">
                              <a:solidFill>
                                <a:srgbClr val="000000"/>
                              </a:solidFill>
                              <a:effectLst/>
                              <a:latin typeface="Arial" charset="0"/>
                              <a:ea typeface="Arial" charset="0"/>
                              <a:cs typeface="Arial" charset="0"/>
                            </a:rPr>
                            <a:t>3</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3</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dirty="0">
                              <a:solidFill>
                                <a:srgbClr val="000000"/>
                              </a:solidFill>
                              <a:effectLst/>
                              <a:latin typeface="Arial" charset="0"/>
                              <a:ea typeface="Arial" charset="0"/>
                              <a:cs typeface="Arial" charset="0"/>
                            </a:rPr>
                            <a:t>12</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Concrete</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Four sides open </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9 to 17</a:t>
                          </a:r>
                        </a:p>
                      </a:txBody>
                      <a:tcPr marL="7215" marR="7215" marT="7215" marB="0" anchor="ctr">
                        <a:lnL>
                          <a:noFill/>
                        </a:lnL>
                        <a:lnR>
                          <a:noFill/>
                        </a:lnR>
                        <a:lnT>
                          <a:noFill/>
                        </a:lnT>
                        <a:lnB>
                          <a:noFill/>
                        </a:lnB>
                        <a:solidFill>
                          <a:srgbClr val="F2F2F2"/>
                        </a:solidFill>
                      </a:tcPr>
                    </a:tc>
                    <a:tc>
                      <a:txBody>
                        <a:bodyPr/>
                        <a:lstStyle/>
                        <a:p>
                          <a:pPr algn="ctr" fontAlgn="ctr"/>
                          <a:r>
                            <a:rPr lang="nb-NO" sz="1800" b="1" i="0" u="none" strike="noStrike">
                              <a:solidFill>
                                <a:srgbClr val="000000"/>
                              </a:solidFill>
                              <a:effectLst/>
                              <a:latin typeface="Arial" charset="0"/>
                              <a:ea typeface="Arial" charset="0"/>
                              <a:cs typeface="Arial" charset="0"/>
                            </a:rPr>
                            <a:t>0.8</a:t>
                          </a:r>
                        </a:p>
                      </a:txBody>
                      <a:tcPr marL="7215" marR="7215" marT="7215" marB="0" anchor="ctr">
                        <a:lnL>
                          <a:noFill/>
                        </a:lnL>
                        <a:lnR>
                          <a:noFill/>
                        </a:lnR>
                        <a:lnT>
                          <a:noFill/>
                        </a:lnT>
                        <a:lnB>
                          <a:noFill/>
                        </a:lnB>
                        <a:solidFill>
                          <a:srgbClr val="F2F2F2"/>
                        </a:solidFill>
                      </a:tcPr>
                    </a:tc>
                    <a:tc>
                      <a:txBody>
                        <a:bodyPr/>
                        <a:lstStyle/>
                        <a:p>
                          <a:pPr algn="ctr" fontAlgn="ctr"/>
                          <a:r>
                            <a:rPr lang="hr-HR" sz="1800" b="1" i="0" u="none" strike="noStrike">
                              <a:solidFill>
                                <a:srgbClr val="000000"/>
                              </a:solidFill>
                              <a:effectLst/>
                              <a:latin typeface="Arial" charset="0"/>
                              <a:ea typeface="Arial" charset="0"/>
                              <a:cs typeface="Arial" charset="0"/>
                            </a:rPr>
                            <a:t>0.011</a:t>
                          </a:r>
                        </a:p>
                      </a:txBody>
                      <a:tcPr marL="7215" marR="7215" marT="7215" marB="0" anchor="ctr">
                        <a:lnL>
                          <a:noFill/>
                        </a:lnL>
                        <a:lnR>
                          <a:noFill/>
                        </a:lnR>
                        <a:lnT>
                          <a:noFill/>
                        </a:lnT>
                        <a:lnB>
                          <a:noFill/>
                        </a:lnB>
                        <a:solidFill>
                          <a:srgbClr val="F2F2F2"/>
                        </a:solidFill>
                      </a:tcPr>
                    </a:tc>
                    <a:extLst>
                      <a:ext uri="{0D108BD9-81ED-4DB2-BD59-A6C34878D82A}">
                        <a16:rowId xmlns:a16="http://schemas.microsoft.com/office/drawing/2014/main" val="10008"/>
                      </a:ext>
                    </a:extLst>
                  </a:tr>
                  <a:tr h="292770">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Avg.</a:t>
                          </a:r>
                        </a:p>
                      </a:txBody>
                      <a:tcPr marL="7215" marR="7215" marT="7215" marB="0" anchor="ctr">
                        <a:lnL>
                          <a:noFill/>
                        </a:lnL>
                        <a:lnR>
                          <a:noFill/>
                        </a:lnR>
                        <a:lnT>
                          <a:noFill/>
                        </a:lnT>
                        <a:lnB>
                          <a:noFill/>
                        </a:lnB>
                        <a:solidFill>
                          <a:srgbClr val="D9D9D9"/>
                        </a:solidFill>
                      </a:tcPr>
                    </a:tc>
                    <a:tc>
                      <a:txBody>
                        <a:bodyPr/>
                        <a:lstStyle/>
                        <a:p>
                          <a:pPr algn="ctr" fontAlgn="ctr"/>
                          <a:r>
                            <a:rPr lang="sk-SK" sz="1800" b="1" i="0" u="none" strike="noStrike">
                              <a:solidFill>
                                <a:srgbClr val="000000"/>
                              </a:solidFill>
                              <a:effectLst/>
                              <a:latin typeface="Arial" charset="0"/>
                              <a:ea typeface="Arial" charset="0"/>
                              <a:cs typeface="Arial" charset="0"/>
                            </a:rPr>
                            <a:t> </a:t>
                          </a:r>
                        </a:p>
                      </a:txBody>
                      <a:tcPr marL="7215" marR="7215" marT="7215" marB="0" anchor="ctr">
                        <a:lnL>
                          <a:noFill/>
                        </a:lnL>
                        <a:lnR>
                          <a:noFill/>
                        </a:lnR>
                        <a:lnT>
                          <a:noFill/>
                        </a:lnT>
                        <a:lnB>
                          <a:noFill/>
                        </a:lnB>
                        <a:solidFill>
                          <a:srgbClr val="D9D9D9"/>
                        </a:solidFill>
                      </a:tcPr>
                    </a:tc>
                    <a:tc>
                      <a:txBody>
                        <a:bodyPr/>
                        <a:lstStyle/>
                        <a:p>
                          <a:pPr algn="ctr" fontAlgn="ctr"/>
                          <a:r>
                            <a:rPr lang="hr-HR" sz="1800" b="1" i="0" u="none" strike="noStrike">
                              <a:solidFill>
                                <a:srgbClr val="000000"/>
                              </a:solidFill>
                              <a:effectLst/>
                              <a:latin typeface="Arial" charset="0"/>
                              <a:ea typeface="Arial" charset="0"/>
                              <a:cs typeface="Arial" charset="0"/>
                            </a:rPr>
                            <a:t>2.2</a:t>
                          </a:r>
                        </a:p>
                      </a:txBody>
                      <a:tcPr marL="7215" marR="7215" marT="7215" marB="0" anchor="ctr">
                        <a:lnL>
                          <a:noFill/>
                        </a:lnL>
                        <a:lnR>
                          <a:noFill/>
                        </a:lnR>
                        <a:lnT>
                          <a:noFill/>
                        </a:lnT>
                        <a:lnB>
                          <a:noFill/>
                        </a:lnB>
                        <a:solidFill>
                          <a:srgbClr val="D9D9D9"/>
                        </a:solidFill>
                      </a:tcPr>
                    </a:tc>
                    <a:tc>
                      <a:txBody>
                        <a:bodyPr/>
                        <a:lstStyle/>
                        <a:p>
                          <a:pPr algn="ctr" fontAlgn="ctr"/>
                          <a:r>
                            <a:rPr lang="is-IS" sz="1800" b="1" i="0" u="none" strike="noStrike">
                              <a:solidFill>
                                <a:srgbClr val="000000"/>
                              </a:solidFill>
                              <a:effectLst/>
                              <a:latin typeface="Arial" charset="0"/>
                              <a:ea typeface="Arial" charset="0"/>
                              <a:cs typeface="Arial" charset="0"/>
                            </a:rPr>
                            <a:t>0.047</a:t>
                          </a:r>
                        </a:p>
                      </a:txBody>
                      <a:tcPr marL="7215" marR="7215" marT="7215" marB="0" anchor="ctr">
                        <a:lnL>
                          <a:noFill/>
                        </a:lnL>
                        <a:lnR>
                          <a:noFill/>
                        </a:lnR>
                        <a:lnT>
                          <a:noFill/>
                        </a:lnT>
                        <a:lnB>
                          <a:noFill/>
                        </a:lnB>
                        <a:solidFill>
                          <a:srgbClr val="D9D9D9"/>
                        </a:solidFill>
                      </a:tcPr>
                    </a:tc>
                    <a:extLst>
                      <a:ext uri="{0D108BD9-81ED-4DB2-BD59-A6C34878D82A}">
                        <a16:rowId xmlns:a16="http://schemas.microsoft.com/office/drawing/2014/main" val="10009"/>
                      </a:ext>
                    </a:extLst>
                  </a:tr>
                  <a:tr h="292770">
                    <a:tc>
                      <a:txBody>
                        <a:bodyPr/>
                        <a:lstStyle/>
                        <a:p>
                          <a:pPr algn="ctr" fontAlgn="ct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S.D.</a:t>
                          </a:r>
                        </a:p>
                      </a:txBody>
                      <a:tcPr marL="7215" marR="7215" marT="7215" marB="0" anchor="ctr">
                        <a:lnL>
                          <a:noFill/>
                        </a:lnL>
                        <a:lnR>
                          <a:noFill/>
                        </a:lnR>
                        <a:lnT>
                          <a:noFill/>
                        </a:lnT>
                        <a:lnB>
                          <a:noFill/>
                        </a:lnB>
                        <a:solidFill>
                          <a:srgbClr val="D9D9D9"/>
                        </a:solidFill>
                      </a:tcPr>
                    </a:tc>
                    <a:tc>
                      <a:txBody>
                        <a:bodyPr/>
                        <a:lstStyle/>
                        <a:p>
                          <a:pPr algn="ctr" fontAlgn="ctr"/>
                          <a:r>
                            <a:rPr lang="sk-SK" sz="1800" b="1" i="0" u="none" strike="noStrike">
                              <a:solidFill>
                                <a:srgbClr val="000000"/>
                              </a:solidFill>
                              <a:effectLst/>
                              <a:latin typeface="Arial" charset="0"/>
                              <a:ea typeface="Arial" charset="0"/>
                              <a:cs typeface="Arial" charset="0"/>
                            </a:rPr>
                            <a:t> </a:t>
                          </a:r>
                        </a:p>
                      </a:txBody>
                      <a:tcPr marL="7215" marR="7215" marT="7215" marB="0" anchor="ctr">
                        <a:lnL>
                          <a:noFill/>
                        </a:lnL>
                        <a:lnR>
                          <a:noFill/>
                        </a:lnR>
                        <a:lnT>
                          <a:noFill/>
                        </a:lnT>
                        <a:lnB>
                          <a:noFill/>
                        </a:lnB>
                        <a:solidFill>
                          <a:srgbClr val="D9D9D9"/>
                        </a:solidFill>
                      </a:tcPr>
                    </a:tc>
                    <a:tc>
                      <a:txBody>
                        <a:bodyPr/>
                        <a:lstStyle/>
                        <a:p>
                          <a:pPr algn="ctr" fontAlgn="ctr"/>
                          <a:r>
                            <a:rPr lang="nb-NO" sz="1800" b="1" i="0" u="none" strike="noStrike">
                              <a:solidFill>
                                <a:srgbClr val="000000"/>
                              </a:solidFill>
                              <a:effectLst/>
                              <a:latin typeface="Arial" charset="0"/>
                              <a:ea typeface="Arial" charset="0"/>
                              <a:cs typeface="Arial" charset="0"/>
                            </a:rPr>
                            <a:t>0.7</a:t>
                          </a:r>
                        </a:p>
                      </a:txBody>
                      <a:tcPr marL="7215" marR="7215" marT="7215" marB="0" anchor="ctr">
                        <a:lnL>
                          <a:noFill/>
                        </a:lnL>
                        <a:lnR>
                          <a:noFill/>
                        </a:lnR>
                        <a:lnT>
                          <a:noFill/>
                        </a:lnT>
                        <a:lnB>
                          <a:noFill/>
                        </a:lnB>
                        <a:solidFill>
                          <a:srgbClr val="D9D9D9"/>
                        </a:solidFill>
                      </a:tcPr>
                    </a:tc>
                    <a:tc>
                      <a:txBody>
                        <a:bodyPr/>
                        <a:lstStyle/>
                        <a:p>
                          <a:pPr algn="ctr" fontAlgn="ctr"/>
                          <a:r>
                            <a:rPr lang="nb-NO" sz="1800" b="1" i="0" u="none" strike="noStrike" dirty="0" smtClean="0">
                              <a:solidFill>
                                <a:srgbClr val="000000"/>
                              </a:solidFill>
                              <a:effectLst/>
                              <a:latin typeface="Arial" charset="0"/>
                              <a:ea typeface="Arial" charset="0"/>
                              <a:cs typeface="Arial" charset="0"/>
                            </a:rPr>
                            <a:t>0.02</a:t>
                          </a:r>
                          <a:endParaRPr lang="nb-NO"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solidFill>
                          <a:srgbClr val="D9D9D9"/>
                        </a:solidFill>
                      </a:tcPr>
                    </a:tc>
                    <a:extLst>
                      <a:ext uri="{0D108BD9-81ED-4DB2-BD59-A6C34878D82A}">
                        <a16:rowId xmlns:a16="http://schemas.microsoft.com/office/drawing/2014/main" val="10010"/>
                      </a:ext>
                    </a:extLst>
                  </a:tr>
                </a:tbl>
              </a:graphicData>
            </a:graphic>
          </p:graphicFrame>
        </mc:Choice>
        <mc:Fallback xmlns="">
          <p:graphicFrame>
            <p:nvGraphicFramePr>
              <p:cNvPr id="69" name="Content Placeholder 5"/>
              <p:cNvGraphicFramePr>
                <a:graphicFrameLocks/>
              </p:cNvGraphicFramePr>
              <p:nvPr>
                <p:extLst>
                  <p:ext uri="{D42A27DB-BD31-4B8C-83A1-F6EECF244321}">
                    <p14:modId xmlns:p14="http://schemas.microsoft.com/office/powerpoint/2010/main" val="1189710239"/>
                  </p:ext>
                </p:extLst>
              </p:nvPr>
            </p:nvGraphicFramePr>
            <p:xfrm>
              <a:off x="13475339" y="17754600"/>
              <a:ext cx="13874449" cy="7185095"/>
            </p:xfrm>
            <a:graphic>
              <a:graphicData uri="http://schemas.openxmlformats.org/drawingml/2006/table">
                <a:tbl>
                  <a:tblPr/>
                  <a:tblGrid>
                    <a:gridCol w="1101372">
                      <a:extLst>
                        <a:ext uri="{9D8B030D-6E8A-4147-A177-3AD203B41FA5}">
                          <a16:colId xmlns:a16="http://schemas.microsoft.com/office/drawing/2014/main" xmlns="" xmlns:a14="http://schemas.microsoft.com/office/drawing/2010/main" val="20000"/>
                        </a:ext>
                      </a:extLst>
                    </a:gridCol>
                    <a:gridCol w="1129981">
                      <a:extLst>
                        <a:ext uri="{9D8B030D-6E8A-4147-A177-3AD203B41FA5}">
                          <a16:colId xmlns:a16="http://schemas.microsoft.com/office/drawing/2014/main" xmlns="" xmlns:a14="http://schemas.microsoft.com/office/drawing/2010/main" val="20001"/>
                        </a:ext>
                      </a:extLst>
                    </a:gridCol>
                    <a:gridCol w="1387659">
                      <a:extLst>
                        <a:ext uri="{9D8B030D-6E8A-4147-A177-3AD203B41FA5}">
                          <a16:colId xmlns:a16="http://schemas.microsoft.com/office/drawing/2014/main" xmlns="" xmlns:a14="http://schemas.microsoft.com/office/drawing/2010/main" val="20002"/>
                        </a:ext>
                      </a:extLst>
                    </a:gridCol>
                    <a:gridCol w="1483256">
                      <a:extLst>
                        <a:ext uri="{9D8B030D-6E8A-4147-A177-3AD203B41FA5}">
                          <a16:colId xmlns:a16="http://schemas.microsoft.com/office/drawing/2014/main" xmlns="" xmlns:a14="http://schemas.microsoft.com/office/drawing/2010/main" val="20003"/>
                        </a:ext>
                      </a:extLst>
                    </a:gridCol>
                    <a:gridCol w="1364305">
                      <a:extLst>
                        <a:ext uri="{9D8B030D-6E8A-4147-A177-3AD203B41FA5}">
                          <a16:colId xmlns:a16="http://schemas.microsoft.com/office/drawing/2014/main" xmlns="" xmlns:a14="http://schemas.microsoft.com/office/drawing/2010/main" val="20004"/>
                        </a:ext>
                      </a:extLst>
                    </a:gridCol>
                    <a:gridCol w="1651527">
                      <a:extLst>
                        <a:ext uri="{9D8B030D-6E8A-4147-A177-3AD203B41FA5}">
                          <a16:colId xmlns:a16="http://schemas.microsoft.com/office/drawing/2014/main" xmlns="" xmlns:a14="http://schemas.microsoft.com/office/drawing/2010/main" val="20005"/>
                        </a:ext>
                      </a:extLst>
                    </a:gridCol>
                    <a:gridCol w="1579722">
                      <a:extLst>
                        <a:ext uri="{9D8B030D-6E8A-4147-A177-3AD203B41FA5}">
                          <a16:colId xmlns:a16="http://schemas.microsoft.com/office/drawing/2014/main" xmlns="" xmlns:a14="http://schemas.microsoft.com/office/drawing/2010/main" val="20006"/>
                        </a:ext>
                      </a:extLst>
                    </a:gridCol>
                    <a:gridCol w="1292500">
                      <a:extLst>
                        <a:ext uri="{9D8B030D-6E8A-4147-A177-3AD203B41FA5}">
                          <a16:colId xmlns:a16="http://schemas.microsoft.com/office/drawing/2014/main" xmlns="" xmlns:a14="http://schemas.microsoft.com/office/drawing/2010/main" val="20007"/>
                        </a:ext>
                      </a:extLst>
                    </a:gridCol>
                    <a:gridCol w="1723333">
                      <a:extLst>
                        <a:ext uri="{9D8B030D-6E8A-4147-A177-3AD203B41FA5}">
                          <a16:colId xmlns:a16="http://schemas.microsoft.com/office/drawing/2014/main" xmlns="" xmlns:a14="http://schemas.microsoft.com/office/drawing/2010/main" val="20008"/>
                        </a:ext>
                      </a:extLst>
                    </a:gridCol>
                    <a:gridCol w="1160794">
                      <a:extLst>
                        <a:ext uri="{9D8B030D-6E8A-4147-A177-3AD203B41FA5}">
                          <a16:colId xmlns:a16="http://schemas.microsoft.com/office/drawing/2014/main" xmlns="" xmlns:a14="http://schemas.microsoft.com/office/drawing/2010/main" val="20009"/>
                        </a:ext>
                      </a:extLst>
                    </a:gridCol>
                  </a:tblGrid>
                  <a:tr h="1673516">
                    <a:tc>
                      <a:txBody>
                        <a:bodyPr/>
                        <a:lstStyle/>
                        <a:p>
                          <a:pPr algn="ctr" fontAlgn="ctr"/>
                          <a:r>
                            <a:rPr lang="en-US" sz="1800" b="1" i="0" u="none" strike="noStrike" dirty="0">
                              <a:solidFill>
                                <a:srgbClr val="000000"/>
                              </a:solidFill>
                              <a:effectLst/>
                              <a:latin typeface="Arial" charset="0"/>
                              <a:ea typeface="Arial" charset="0"/>
                              <a:cs typeface="Arial" charset="0"/>
                            </a:rPr>
                            <a:t>Farm  </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 of batches</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Mean coffee beans layer </a:t>
                          </a:r>
                          <a:r>
                            <a:rPr lang="en-US" sz="1800" b="1" i="0" u="none" strike="noStrike" dirty="0" smtClean="0">
                              <a:solidFill>
                                <a:srgbClr val="000000"/>
                              </a:solidFill>
                              <a:effectLst/>
                              <a:latin typeface="Arial" charset="0"/>
                              <a:ea typeface="Arial" charset="0"/>
                              <a:cs typeface="Arial" charset="0"/>
                            </a:rPr>
                            <a:t>depth (CM</a:t>
                          </a:r>
                          <a:r>
                            <a:rPr lang="en-US" sz="1800" b="1" i="0" u="none" strike="noStrike" dirty="0">
                              <a:solidFill>
                                <a:srgbClr val="000000"/>
                              </a:solidFill>
                              <a:effectLst/>
                              <a:latin typeface="Arial" charset="0"/>
                              <a:ea typeface="Arial" charset="0"/>
                              <a:cs typeface="Arial" charset="0"/>
                            </a:rPr>
                            <a:t>)</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Surface type </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a:solidFill>
                                <a:srgbClr val="000000"/>
                              </a:solidFill>
                              <a:effectLst/>
                              <a:latin typeface="Arial" charset="0"/>
                              <a:ea typeface="Arial" charset="0"/>
                              <a:cs typeface="Arial" charset="0"/>
                            </a:rPr>
                            <a:t>Wall type</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a:solidFill>
                                <a:srgbClr val="000000"/>
                              </a:solidFill>
                              <a:effectLst/>
                              <a:latin typeface="Arial" charset="0"/>
                              <a:ea typeface="Arial" charset="0"/>
                              <a:cs typeface="Arial" charset="0"/>
                            </a:rPr>
                            <a:t>Ceiling</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a:solidFill>
                                <a:srgbClr val="000000"/>
                              </a:solidFill>
                              <a:effectLst/>
                              <a:latin typeface="Arial" charset="0"/>
                              <a:ea typeface="Arial" charset="0"/>
                              <a:cs typeface="Arial" charset="0"/>
                            </a:rPr>
                            <a:t>Fan</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a:solidFill>
                                <a:srgbClr val="000000"/>
                              </a:solidFill>
                              <a:effectLst/>
                              <a:latin typeface="Arial" charset="0"/>
                              <a:ea typeface="Arial" charset="0"/>
                              <a:cs typeface="Arial" charset="0"/>
                            </a:rPr>
                            <a:t>Drying days range </a:t>
                          </a:r>
                        </a:p>
                      </a:txBody>
                      <a:tcPr marL="7215" marR="7215" marT="7215" marB="0" anchor="ctr">
                        <a:lnL>
                          <a:noFill/>
                        </a:lnL>
                        <a:lnR>
                          <a:noFill/>
                        </a:lnR>
                        <a:lnT>
                          <a:noFill/>
                        </a:lnT>
                        <a:lnB>
                          <a:noFill/>
                        </a:lnB>
                        <a:solidFill>
                          <a:srgbClr val="D9D9D9"/>
                        </a:solidFill>
                      </a:tcPr>
                    </a:tc>
                    <a:tc>
                      <a:txBody>
                        <a:bodyPr/>
                        <a:lstStyle/>
                        <a:p>
                          <a:pPr algn="ctr" fontAlgn="ctr"/>
                          <a:r>
                            <a:rPr lang="en-US" sz="1800" b="1" i="0" u="none" strike="noStrike" dirty="0" err="1">
                              <a:solidFill>
                                <a:srgbClr val="000000"/>
                              </a:solidFill>
                              <a:effectLst/>
                              <a:latin typeface="Arial" charset="0"/>
                              <a:ea typeface="Arial" charset="0"/>
                              <a:cs typeface="Arial" charset="0"/>
                            </a:rPr>
                            <a:t>Δ</a:t>
                          </a:r>
                          <a:r>
                            <a:rPr lang="en-US" sz="1800" b="1" i="0" u="none" strike="noStrike" dirty="0">
                              <a:solidFill>
                                <a:srgbClr val="000000"/>
                              </a:solidFill>
                              <a:effectLst/>
                              <a:latin typeface="Arial" charset="0"/>
                              <a:ea typeface="Arial" charset="0"/>
                              <a:cs typeface="Arial" charset="0"/>
                            </a:rPr>
                            <a:t> Mean Moisture Content (%/day)</a:t>
                          </a:r>
                        </a:p>
                      </a:txBody>
                      <a:tcPr marL="7215" marR="7215" marT="7215" marB="0" anchor="ctr">
                        <a:lnL>
                          <a:noFill/>
                        </a:lnL>
                        <a:lnR>
                          <a:noFill/>
                        </a:lnR>
                        <a:lnT>
                          <a:noFill/>
                        </a:lnT>
                        <a:lnB>
                          <a:noFill/>
                        </a:lnB>
                        <a:solidFill>
                          <a:srgbClr val="D9D9D9"/>
                        </a:solidFill>
                      </a:tcPr>
                    </a:tc>
                    <a:tc>
                      <a:txBody>
                        <a:bodyPr/>
                        <a:lstStyle/>
                        <a:p>
                          <a:endParaRPr lang="en-US"/>
                        </a:p>
                      </a:txBody>
                      <a:tcPr marL="7215" marR="7215" marT="7215" marB="0" anchor="ctr">
                        <a:lnL>
                          <a:noFill/>
                        </a:lnL>
                        <a:lnR>
                          <a:noFill/>
                        </a:lnR>
                        <a:lnT>
                          <a:noFill/>
                        </a:lnT>
                        <a:lnB>
                          <a:noFill/>
                        </a:lnB>
                        <a:blipFill rotWithShape="0">
                          <a:blip r:embed="rId8"/>
                          <a:stretch>
                            <a:fillRect l="-1092147" b="-337455"/>
                          </a:stretch>
                        </a:blipFill>
                      </a:tcPr>
                    </a:tc>
                    <a:extLst>
                      <a:ext uri="{0D108BD9-81ED-4DB2-BD59-A6C34878D82A}">
                        <a16:rowId xmlns:a16="http://schemas.microsoft.com/office/drawing/2014/main" xmlns="" xmlns:a14="http://schemas.microsoft.com/office/drawing/2010/main" val="10000"/>
                      </a:ext>
                    </a:extLst>
                  </a:tr>
                  <a:tr h="578037">
                    <a:tc>
                      <a:txBody>
                        <a:bodyPr/>
                        <a:lstStyle/>
                        <a:p>
                          <a:pPr algn="ctr" fontAlgn="ctr"/>
                          <a:r>
                            <a:rPr lang="is-IS" sz="1800" b="1" i="0" u="none" strike="noStrike" dirty="0">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tcPr>
                    </a:tc>
                    <a:tc>
                      <a:txBody>
                        <a:bodyPr/>
                        <a:lstStyle/>
                        <a:p>
                          <a:pPr algn="ctr" fontAlgn="ctr"/>
                          <a:r>
                            <a:rPr lang="is-IS" sz="1800" b="1" i="0" u="none" strike="noStrike">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tcPr>
                    </a:tc>
                    <a:tc>
                      <a:txBody>
                        <a:bodyPr/>
                        <a:lstStyle/>
                        <a:p>
                          <a:pPr algn="ctr" fontAlgn="ctr"/>
                          <a:r>
                            <a:rPr lang="is-IS" sz="1800" b="1" i="0" u="none" strike="noStrike" dirty="0">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Concrete</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Four sides open </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 Ceiling fan</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7</a:t>
                          </a:r>
                        </a:p>
                      </a:txBody>
                      <a:tcPr marL="7215" marR="7215" marT="7215" marB="0" anchor="ctr">
                        <a:lnL>
                          <a:noFill/>
                        </a:lnL>
                        <a:lnR>
                          <a:noFill/>
                        </a:lnR>
                        <a:lnT>
                          <a:noFill/>
                        </a:lnT>
                        <a:lnB>
                          <a:noFill/>
                        </a:lnB>
                      </a:tcPr>
                    </a:tc>
                    <a:tc>
                      <a:txBody>
                        <a:bodyPr/>
                        <a:lstStyle/>
                        <a:p>
                          <a:pPr algn="ctr" fontAlgn="ctr"/>
                          <a:r>
                            <a:rPr lang="hr-HR" sz="1800" b="1" i="0" u="none" strike="noStrike">
                              <a:solidFill>
                                <a:srgbClr val="000000"/>
                              </a:solidFill>
                              <a:effectLst/>
                              <a:latin typeface="Arial" charset="0"/>
                              <a:ea typeface="Arial" charset="0"/>
                              <a:cs typeface="Arial" charset="0"/>
                            </a:rPr>
                            <a:t>2.9</a:t>
                          </a:r>
                        </a:p>
                      </a:txBody>
                      <a:tcPr marL="7215" marR="7215" marT="7215" marB="0" anchor="ctr">
                        <a:lnL>
                          <a:noFill/>
                        </a:lnL>
                        <a:lnR>
                          <a:noFill/>
                        </a:lnR>
                        <a:lnT>
                          <a:noFill/>
                        </a:lnT>
                        <a:lnB>
                          <a:noFill/>
                        </a:lnB>
                      </a:tcPr>
                    </a:tc>
                    <a:tc>
                      <a:txBody>
                        <a:bodyPr/>
                        <a:lstStyle/>
                        <a:p>
                          <a:pPr algn="ctr" fontAlgn="ctr"/>
                          <a:r>
                            <a:rPr lang="is-IS" sz="1800" b="1" i="0" u="none" strike="noStrike">
                              <a:solidFill>
                                <a:srgbClr val="000000"/>
                              </a:solidFill>
                              <a:effectLst/>
                              <a:latin typeface="Arial" charset="0"/>
                              <a:ea typeface="Arial" charset="0"/>
                              <a:cs typeface="Arial" charset="0"/>
                            </a:rPr>
                            <a:t>0.066</a:t>
                          </a:r>
                        </a:p>
                      </a:txBody>
                      <a:tcPr marL="7215" marR="7215" marT="7215" marB="0" anchor="ctr">
                        <a:lnL>
                          <a:noFill/>
                        </a:lnL>
                        <a:lnR>
                          <a:noFill/>
                        </a:lnR>
                        <a:lnT>
                          <a:noFill/>
                        </a:lnT>
                        <a:lnB>
                          <a:noFill/>
                        </a:lnB>
                      </a:tcPr>
                    </a:tc>
                    <a:extLst>
                      <a:ext uri="{0D108BD9-81ED-4DB2-BD59-A6C34878D82A}">
                        <a16:rowId xmlns:a16="http://schemas.microsoft.com/office/drawing/2014/main" xmlns="" xmlns:a14="http://schemas.microsoft.com/office/drawing/2010/main" val="10001"/>
                      </a:ext>
                    </a:extLst>
                  </a:tr>
                  <a:tr h="747964">
                    <a:tc>
                      <a:txBody>
                        <a:bodyPr/>
                        <a:lstStyle/>
                        <a:p>
                          <a:pPr algn="ctr" fontAlgn="ctr"/>
                          <a:r>
                            <a:rPr lang="en-US" sz="1800" b="1" i="0" u="none" strike="noStrike" dirty="0">
                              <a:solidFill>
                                <a:srgbClr val="000000"/>
                              </a:solidFill>
                              <a:effectLst/>
                              <a:latin typeface="Arial" charset="0"/>
                              <a:ea typeface="Arial" charset="0"/>
                              <a:cs typeface="Arial" charset="0"/>
                            </a:rPr>
                            <a:t>8</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dirty="0">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W</a:t>
                          </a:r>
                          <a:r>
                            <a:rPr lang="en-US" sz="1800" b="1" i="0" u="none" strike="noStrike" dirty="0" smtClean="0">
                              <a:solidFill>
                                <a:srgbClr val="000000"/>
                              </a:solidFill>
                              <a:effectLst/>
                              <a:latin typeface="Arial" charset="0"/>
                              <a:ea typeface="Arial" charset="0"/>
                              <a:cs typeface="Arial" charset="0"/>
                            </a:rPr>
                            <a:t>ood</a:t>
                          </a: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Three side open</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Floor standing fan </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6 to 9</a:t>
                          </a:r>
                        </a:p>
                      </a:txBody>
                      <a:tcPr marL="7215" marR="7215" marT="7215" marB="0" anchor="ctr">
                        <a:lnL>
                          <a:noFill/>
                        </a:lnL>
                        <a:lnR>
                          <a:noFill/>
                        </a:lnR>
                        <a:lnT>
                          <a:noFill/>
                        </a:lnT>
                        <a:lnB>
                          <a:noFill/>
                        </a:lnB>
                        <a:solidFill>
                          <a:srgbClr val="F2F2F2"/>
                        </a:solidFill>
                      </a:tcPr>
                    </a:tc>
                    <a:tc>
                      <a:txBody>
                        <a:bodyPr/>
                        <a:lstStyle/>
                        <a:p>
                          <a:pPr algn="ctr" fontAlgn="ctr"/>
                          <a:r>
                            <a:rPr lang="hr-HR" sz="1800" b="1" i="0" u="none" strike="noStrike" dirty="0">
                              <a:solidFill>
                                <a:srgbClr val="000000"/>
                              </a:solidFill>
                              <a:effectLst/>
                              <a:latin typeface="Arial" charset="0"/>
                              <a:ea typeface="Arial" charset="0"/>
                              <a:cs typeface="Arial" charset="0"/>
                            </a:rPr>
                            <a:t>2.6</a:t>
                          </a:r>
                        </a:p>
                      </a:txBody>
                      <a:tcPr marL="7215" marR="7215" marT="7215" marB="0" anchor="ctr">
                        <a:lnL>
                          <a:noFill/>
                        </a:lnL>
                        <a:lnR>
                          <a:noFill/>
                        </a:lnR>
                        <a:lnT>
                          <a:noFill/>
                        </a:lnT>
                        <a:lnB>
                          <a:noFill/>
                        </a:lnB>
                        <a:solidFill>
                          <a:srgbClr val="F2F2F2"/>
                        </a:solidFill>
                      </a:tcPr>
                    </a:tc>
                    <a:tc>
                      <a:txBody>
                        <a:bodyPr/>
                        <a:lstStyle/>
                        <a:p>
                          <a:pPr algn="ctr" fontAlgn="ctr"/>
                          <a:r>
                            <a:rPr lang="pl-PL" sz="1800" b="1" i="0" u="none" strike="noStrike" dirty="0">
                              <a:solidFill>
                                <a:srgbClr val="000000"/>
                              </a:solidFill>
                              <a:effectLst/>
                              <a:latin typeface="Arial" charset="0"/>
                              <a:ea typeface="Arial" charset="0"/>
                              <a:cs typeface="Arial" charset="0"/>
                            </a:rPr>
                            <a:t>0.060</a:t>
                          </a:r>
                        </a:p>
                      </a:txBody>
                      <a:tcPr marL="7215" marR="7215" marT="7215" marB="0" anchor="ctr">
                        <a:lnL>
                          <a:noFill/>
                        </a:lnL>
                        <a:lnR>
                          <a:noFill/>
                        </a:lnR>
                        <a:lnT>
                          <a:noFill/>
                        </a:lnT>
                        <a:lnB>
                          <a:noFill/>
                        </a:lnB>
                        <a:solidFill>
                          <a:srgbClr val="F2F2F2"/>
                        </a:solidFill>
                      </a:tcPr>
                    </a:tc>
                    <a:extLst>
                      <a:ext uri="{0D108BD9-81ED-4DB2-BD59-A6C34878D82A}">
                        <a16:rowId xmlns:a16="http://schemas.microsoft.com/office/drawing/2014/main" xmlns="" xmlns:a14="http://schemas.microsoft.com/office/drawing/2010/main" val="10002"/>
                      </a:ext>
                    </a:extLst>
                  </a:tr>
                  <a:tr h="578037">
                    <a:tc>
                      <a:txBody>
                        <a:bodyPr/>
                        <a:lstStyle/>
                        <a:p>
                          <a:pPr algn="ctr" fontAlgn="ctr"/>
                          <a:r>
                            <a:rPr lang="en-US" sz="1800" b="1" i="0" u="none" strike="noStrike">
                              <a:solidFill>
                                <a:srgbClr val="000000"/>
                              </a:solidFill>
                              <a:effectLst/>
                              <a:latin typeface="Arial" charset="0"/>
                              <a:ea typeface="Arial" charset="0"/>
                              <a:cs typeface="Arial" charset="0"/>
                            </a:rPr>
                            <a:t>6</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4</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4</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Concrete</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Four sides open </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5 to 7</a:t>
                          </a:r>
                        </a:p>
                      </a:txBody>
                      <a:tcPr marL="7215" marR="7215" marT="7215" marB="0" anchor="ctr">
                        <a:lnL>
                          <a:noFill/>
                        </a:lnL>
                        <a:lnR>
                          <a:noFill/>
                        </a:lnR>
                        <a:lnT>
                          <a:noFill/>
                        </a:lnT>
                        <a:lnB>
                          <a:noFill/>
                        </a:lnB>
                      </a:tcPr>
                    </a:tc>
                    <a:tc>
                      <a:txBody>
                        <a:bodyPr/>
                        <a:lstStyle/>
                        <a:p>
                          <a:pPr algn="ctr" fontAlgn="ctr"/>
                          <a:r>
                            <a:rPr lang="hr-HR" sz="1800" b="1" i="0" u="none" strike="noStrike">
                              <a:solidFill>
                                <a:srgbClr val="000000"/>
                              </a:solidFill>
                              <a:effectLst/>
                              <a:latin typeface="Arial" charset="0"/>
                              <a:ea typeface="Arial" charset="0"/>
                              <a:cs typeface="Arial" charset="0"/>
                            </a:rPr>
                            <a:t>2.6</a:t>
                          </a:r>
                        </a:p>
                      </a:txBody>
                      <a:tcPr marL="7215" marR="7215" marT="7215" marB="0" anchor="ctr">
                        <a:lnL>
                          <a:noFill/>
                        </a:lnL>
                        <a:lnR>
                          <a:noFill/>
                        </a:lnR>
                        <a:lnT>
                          <a:noFill/>
                        </a:lnT>
                        <a:lnB>
                          <a:noFill/>
                        </a:lnB>
                      </a:tcPr>
                    </a:tc>
                    <a:tc>
                      <a:txBody>
                        <a:bodyPr/>
                        <a:lstStyle/>
                        <a:p>
                          <a:pPr algn="ctr" fontAlgn="ctr"/>
                          <a:r>
                            <a:rPr lang="pt-BR" sz="1800" b="1" i="0" u="none" strike="noStrike">
                              <a:solidFill>
                                <a:srgbClr val="000000"/>
                              </a:solidFill>
                              <a:effectLst/>
                              <a:latin typeface="Arial" charset="0"/>
                              <a:ea typeface="Arial" charset="0"/>
                              <a:cs typeface="Arial" charset="0"/>
                            </a:rPr>
                            <a:t>0.053</a:t>
                          </a:r>
                        </a:p>
                      </a:txBody>
                      <a:tcPr marL="7215" marR="7215" marT="7215" marB="0" anchor="ctr">
                        <a:lnL>
                          <a:noFill/>
                        </a:lnL>
                        <a:lnR>
                          <a:noFill/>
                        </a:lnR>
                        <a:lnT>
                          <a:noFill/>
                        </a:lnT>
                        <a:lnB>
                          <a:noFill/>
                        </a:lnB>
                      </a:tcPr>
                    </a:tc>
                    <a:extLst>
                      <a:ext uri="{0D108BD9-81ED-4DB2-BD59-A6C34878D82A}">
                        <a16:rowId xmlns:a16="http://schemas.microsoft.com/office/drawing/2014/main" xmlns="" xmlns:a14="http://schemas.microsoft.com/office/drawing/2010/main" val="10003"/>
                      </a:ext>
                    </a:extLst>
                  </a:tr>
                  <a:tr h="578037">
                    <a:tc>
                      <a:txBody>
                        <a:bodyPr/>
                        <a:lstStyle/>
                        <a:p>
                          <a:pPr algn="ctr" fontAlgn="ctr"/>
                          <a:r>
                            <a:rPr lang="en-US" sz="1800" b="1" i="0" u="none" strike="noStrike">
                              <a:solidFill>
                                <a:srgbClr val="000000"/>
                              </a:solidFill>
                              <a:effectLst/>
                              <a:latin typeface="Arial" charset="0"/>
                              <a:ea typeface="Arial" charset="0"/>
                              <a:cs typeface="Arial" charset="0"/>
                            </a:rPr>
                            <a:t>4</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5</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4</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Wood</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Three side open</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8 to 9</a:t>
                          </a:r>
                        </a:p>
                      </a:txBody>
                      <a:tcPr marL="7215" marR="7215" marT="7215" marB="0" anchor="ctr">
                        <a:lnL>
                          <a:noFill/>
                        </a:lnL>
                        <a:lnR>
                          <a:noFill/>
                        </a:lnR>
                        <a:lnT>
                          <a:noFill/>
                        </a:lnT>
                        <a:lnB>
                          <a:noFill/>
                        </a:lnB>
                        <a:solidFill>
                          <a:srgbClr val="F2F2F2"/>
                        </a:solidFill>
                      </a:tcPr>
                    </a:tc>
                    <a:tc>
                      <a:txBody>
                        <a:bodyPr/>
                        <a:lstStyle/>
                        <a:p>
                          <a:pPr algn="ctr" fontAlgn="ctr"/>
                          <a:r>
                            <a:rPr lang="hr-HR" sz="1800" b="1" i="0" u="none" strike="noStrike">
                              <a:solidFill>
                                <a:srgbClr val="000000"/>
                              </a:solidFill>
                              <a:effectLst/>
                              <a:latin typeface="Arial" charset="0"/>
                              <a:ea typeface="Arial" charset="0"/>
                              <a:cs typeface="Arial" charset="0"/>
                            </a:rPr>
                            <a:t>2.5</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a:solidFill>
                                <a:srgbClr val="000000"/>
                              </a:solidFill>
                              <a:effectLst/>
                              <a:latin typeface="Arial" charset="0"/>
                              <a:ea typeface="Arial" charset="0"/>
                              <a:cs typeface="Arial" charset="0"/>
                            </a:rPr>
                            <a:t>0.042</a:t>
                          </a:r>
                        </a:p>
                      </a:txBody>
                      <a:tcPr marL="7215" marR="7215" marT="7215" marB="0" anchor="ctr">
                        <a:lnL>
                          <a:noFill/>
                        </a:lnL>
                        <a:lnR>
                          <a:noFill/>
                        </a:lnR>
                        <a:lnT>
                          <a:noFill/>
                        </a:lnT>
                        <a:lnB>
                          <a:noFill/>
                        </a:lnB>
                        <a:solidFill>
                          <a:srgbClr val="F2F2F2"/>
                        </a:solidFill>
                      </a:tcPr>
                    </a:tc>
                    <a:extLst>
                      <a:ext uri="{0D108BD9-81ED-4DB2-BD59-A6C34878D82A}">
                        <a16:rowId xmlns:a16="http://schemas.microsoft.com/office/drawing/2014/main" xmlns="" xmlns:a14="http://schemas.microsoft.com/office/drawing/2010/main" val="10004"/>
                      </a:ext>
                    </a:extLst>
                  </a:tr>
                  <a:tr h="995120">
                    <a:tc>
                      <a:txBody>
                        <a:bodyPr/>
                        <a:lstStyle/>
                        <a:p>
                          <a:pPr algn="ctr" fontAlgn="ctr"/>
                          <a:r>
                            <a:rPr lang="en-US" sz="1800" b="1" i="0" u="none" strike="noStrike">
                              <a:solidFill>
                                <a:srgbClr val="000000"/>
                              </a:solidFill>
                              <a:effectLst/>
                              <a:latin typeface="Arial" charset="0"/>
                              <a:ea typeface="Arial" charset="0"/>
                              <a:cs typeface="Arial" charset="0"/>
                            </a:rPr>
                            <a:t>1</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3</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3</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Drying</a:t>
                          </a:r>
                          <a:r>
                            <a:rPr lang="en-US" sz="1800" b="1" i="0" u="none" strike="noStrike" dirty="0">
                              <a:solidFill>
                                <a:srgbClr val="FFFFFF"/>
                              </a:solidFill>
                              <a:effectLst/>
                              <a:latin typeface="Arial" charset="0"/>
                              <a:ea typeface="Arial" charset="0"/>
                              <a:cs typeface="Arial" charset="0"/>
                            </a:rPr>
                            <a:t> </a:t>
                          </a:r>
                          <a:r>
                            <a:rPr lang="en-US" sz="1800" b="1" i="0" u="none" strike="noStrike" dirty="0">
                              <a:solidFill>
                                <a:srgbClr val="000000"/>
                              </a:solidFill>
                              <a:effectLst/>
                              <a:latin typeface="Arial" charset="0"/>
                              <a:ea typeface="Arial" charset="0"/>
                              <a:cs typeface="Arial" charset="0"/>
                            </a:rPr>
                            <a:t>racks (4x8</a:t>
                          </a:r>
                          <a:r>
                            <a:rPr lang="en-US" sz="1800" b="1" i="0" u="none" strike="noStrike" dirty="0">
                              <a:solidFill>
                                <a:srgbClr val="FFFFFF"/>
                              </a:solidFill>
                              <a:effectLst/>
                              <a:latin typeface="Arial" charset="0"/>
                              <a:ea typeface="Arial" charset="0"/>
                              <a:cs typeface="Arial" charset="0"/>
                            </a:rPr>
                            <a:t> </a:t>
                          </a:r>
                          <a:r>
                            <a:rPr lang="en-US" sz="1800" b="1" i="0" u="none" strike="noStrike" dirty="0">
                              <a:solidFill>
                                <a:srgbClr val="000000"/>
                              </a:solidFill>
                              <a:effectLst/>
                              <a:latin typeface="Arial" charset="0"/>
                              <a:ea typeface="Arial" charset="0"/>
                              <a:cs typeface="Arial" charset="0"/>
                            </a:rPr>
                            <a:t>wire</a:t>
                          </a:r>
                          <a:r>
                            <a:rPr lang="en-US" sz="1800" b="1" i="0" u="none" strike="noStrike" dirty="0">
                              <a:solidFill>
                                <a:srgbClr val="FFFFFF"/>
                              </a:solidFill>
                              <a:effectLst/>
                              <a:latin typeface="Arial" charset="0"/>
                              <a:ea typeface="Arial" charset="0"/>
                              <a:cs typeface="Arial" charset="0"/>
                            </a:rPr>
                            <a:t> </a:t>
                          </a:r>
                          <a:r>
                            <a:rPr lang="en-US" sz="1800" b="1" i="0" u="none" strike="noStrike" dirty="0">
                              <a:solidFill>
                                <a:srgbClr val="000000"/>
                              </a:solidFill>
                              <a:effectLst/>
                              <a:latin typeface="Arial" charset="0"/>
                              <a:ea typeface="Arial" charset="0"/>
                              <a:cs typeface="Arial" charset="0"/>
                            </a:rPr>
                            <a:t>screen) </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None</a:t>
                          </a:r>
                        </a:p>
                      </a:txBody>
                      <a:tcPr marL="7215" marR="7215" marT="7215" marB="0" anchor="ctr">
                        <a:lnL>
                          <a:noFill/>
                        </a:lnL>
                        <a:lnR>
                          <a:noFill/>
                        </a:lnR>
                        <a:lnT>
                          <a:noFill/>
                        </a:lnT>
                        <a:lnB>
                          <a:noFill/>
                        </a:lnB>
                      </a:tcPr>
                    </a:tc>
                    <a:tc>
                      <a:txBody>
                        <a:bodyPr/>
                        <a:lstStyle/>
                        <a:p>
                          <a:pPr algn="ctr" fontAlgn="ctr"/>
                          <a:r>
                            <a:rPr lang="en-US" sz="1800" b="1" i="0" u="none" strike="noStrike" dirty="0">
                              <a:solidFill>
                                <a:srgbClr val="000000"/>
                              </a:solidFill>
                              <a:effectLst/>
                              <a:latin typeface="Arial" charset="0"/>
                              <a:ea typeface="Arial" charset="0"/>
                              <a:cs typeface="Arial" charset="0"/>
                            </a:rPr>
                            <a:t>None</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6 to 12</a:t>
                          </a:r>
                        </a:p>
                      </a:txBody>
                      <a:tcPr marL="7215" marR="7215" marT="7215" marB="0" anchor="ctr">
                        <a:lnL>
                          <a:noFill/>
                        </a:lnL>
                        <a:lnR>
                          <a:noFill/>
                        </a:lnR>
                        <a:lnT>
                          <a:noFill/>
                        </a:lnT>
                        <a:lnB>
                          <a:noFill/>
                        </a:lnB>
                      </a:tcPr>
                    </a:tc>
                    <a:tc>
                      <a:txBody>
                        <a:bodyPr/>
                        <a:lstStyle/>
                        <a:p>
                          <a:pPr algn="ctr" fontAlgn="ctr"/>
                          <a:r>
                            <a:rPr lang="hr-HR" sz="1800" b="1" i="0" u="none" strike="noStrike" dirty="0">
                              <a:solidFill>
                                <a:srgbClr val="000000"/>
                              </a:solidFill>
                              <a:effectLst/>
                              <a:latin typeface="Arial" charset="0"/>
                              <a:ea typeface="Arial" charset="0"/>
                              <a:cs typeface="Arial" charset="0"/>
                            </a:rPr>
                            <a:t>2.3</a:t>
                          </a:r>
                        </a:p>
                      </a:txBody>
                      <a:tcPr marL="7215" marR="7215" marT="7215" marB="0" anchor="ctr">
                        <a:lnL>
                          <a:noFill/>
                        </a:lnL>
                        <a:lnR>
                          <a:noFill/>
                        </a:lnR>
                        <a:lnT>
                          <a:noFill/>
                        </a:lnT>
                        <a:lnB>
                          <a:noFill/>
                        </a:lnB>
                      </a:tcPr>
                    </a:tc>
                    <a:tc>
                      <a:txBody>
                        <a:bodyPr/>
                        <a:lstStyle/>
                        <a:p>
                          <a:pPr algn="ctr" fontAlgn="ctr"/>
                          <a:r>
                            <a:rPr lang="is-IS" sz="1800" b="1" i="0" u="none" strike="noStrike">
                              <a:solidFill>
                                <a:srgbClr val="000000"/>
                              </a:solidFill>
                              <a:effectLst/>
                              <a:latin typeface="Arial" charset="0"/>
                              <a:ea typeface="Arial" charset="0"/>
                              <a:cs typeface="Arial" charset="0"/>
                            </a:rPr>
                            <a:t>0.046</a:t>
                          </a:r>
                        </a:p>
                      </a:txBody>
                      <a:tcPr marL="7215" marR="7215" marT="7215" marB="0" anchor="ctr">
                        <a:lnL>
                          <a:noFill/>
                        </a:lnL>
                        <a:lnR>
                          <a:noFill/>
                        </a:lnR>
                        <a:lnT>
                          <a:noFill/>
                        </a:lnT>
                        <a:lnB>
                          <a:noFill/>
                        </a:lnB>
                      </a:tcPr>
                    </a:tc>
                    <a:extLst>
                      <a:ext uri="{0D108BD9-81ED-4DB2-BD59-A6C34878D82A}">
                        <a16:rowId xmlns:a16="http://schemas.microsoft.com/office/drawing/2014/main" xmlns="" xmlns:a14="http://schemas.microsoft.com/office/drawing/2010/main" val="10005"/>
                      </a:ext>
                    </a:extLst>
                  </a:tr>
                  <a:tr h="578037">
                    <a:tc>
                      <a:txBody>
                        <a:bodyPr/>
                        <a:lstStyle/>
                        <a:p>
                          <a:pPr algn="ctr" fontAlgn="ctr"/>
                          <a:r>
                            <a:rPr lang="en-US" sz="1800" b="1" i="0" u="none" strike="noStrike">
                              <a:solidFill>
                                <a:srgbClr val="000000"/>
                              </a:solidFill>
                              <a:effectLst/>
                              <a:latin typeface="Arial" charset="0"/>
                              <a:ea typeface="Arial" charset="0"/>
                              <a:cs typeface="Arial" charset="0"/>
                            </a:rPr>
                            <a:t>5</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5</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a:solidFill>
                                <a:srgbClr val="000000"/>
                              </a:solidFill>
                              <a:effectLst/>
                              <a:latin typeface="Arial" charset="0"/>
                              <a:ea typeface="Arial" charset="0"/>
                              <a:cs typeface="Arial" charset="0"/>
                            </a:rPr>
                            <a:t>2</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Wood</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One side open</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7 to 9</a:t>
                          </a:r>
                        </a:p>
                      </a:txBody>
                      <a:tcPr marL="7215" marR="7215" marT="7215" marB="0" anchor="ctr">
                        <a:lnL>
                          <a:noFill/>
                        </a:lnL>
                        <a:lnR>
                          <a:noFill/>
                        </a:lnR>
                        <a:lnT>
                          <a:noFill/>
                        </a:lnT>
                        <a:lnB>
                          <a:noFill/>
                        </a:lnB>
                        <a:solidFill>
                          <a:srgbClr val="F2F2F2"/>
                        </a:solidFill>
                      </a:tcPr>
                    </a:tc>
                    <a:tc>
                      <a:txBody>
                        <a:bodyPr/>
                        <a:lstStyle/>
                        <a:p>
                          <a:pPr algn="ctr" fontAlgn="ctr"/>
                          <a:r>
                            <a:rPr lang="hr-HR" sz="1800" b="1" i="0" u="none" strike="noStrike">
                              <a:solidFill>
                                <a:srgbClr val="000000"/>
                              </a:solidFill>
                              <a:effectLst/>
                              <a:latin typeface="Arial" charset="0"/>
                              <a:ea typeface="Arial" charset="0"/>
                              <a:cs typeface="Arial" charset="0"/>
                            </a:rPr>
                            <a:t>2.2</a:t>
                          </a:r>
                        </a:p>
                      </a:txBody>
                      <a:tcPr marL="7215" marR="7215" marT="7215" marB="0" anchor="ctr">
                        <a:lnL>
                          <a:noFill/>
                        </a:lnL>
                        <a:lnR>
                          <a:noFill/>
                        </a:lnR>
                        <a:lnT>
                          <a:noFill/>
                        </a:lnT>
                        <a:lnB>
                          <a:noFill/>
                        </a:lnB>
                        <a:solidFill>
                          <a:srgbClr val="F2F2F2"/>
                        </a:solidFill>
                      </a:tcPr>
                    </a:tc>
                    <a:tc>
                      <a:txBody>
                        <a:bodyPr/>
                        <a:lstStyle/>
                        <a:p>
                          <a:pPr algn="ctr" fontAlgn="ctr"/>
                          <a:r>
                            <a:rPr lang="pt-BR" sz="1800" b="1" i="0" u="none" strike="noStrike">
                              <a:solidFill>
                                <a:srgbClr val="000000"/>
                              </a:solidFill>
                              <a:effectLst/>
                              <a:latin typeface="Arial" charset="0"/>
                              <a:ea typeface="Arial" charset="0"/>
                              <a:cs typeface="Arial" charset="0"/>
                            </a:rPr>
                            <a:t>0.051</a:t>
                          </a:r>
                        </a:p>
                      </a:txBody>
                      <a:tcPr marL="7215" marR="7215" marT="7215" marB="0" anchor="ctr">
                        <a:lnL>
                          <a:noFill/>
                        </a:lnL>
                        <a:lnR>
                          <a:noFill/>
                        </a:lnR>
                        <a:lnT>
                          <a:noFill/>
                        </a:lnT>
                        <a:lnB>
                          <a:noFill/>
                        </a:lnB>
                        <a:solidFill>
                          <a:srgbClr val="F2F2F2"/>
                        </a:solidFill>
                      </a:tcPr>
                    </a:tc>
                    <a:extLst>
                      <a:ext uri="{0D108BD9-81ED-4DB2-BD59-A6C34878D82A}">
                        <a16:rowId xmlns:a16="http://schemas.microsoft.com/office/drawing/2014/main" xmlns="" xmlns:a14="http://schemas.microsoft.com/office/drawing/2010/main" val="10006"/>
                      </a:ext>
                    </a:extLst>
                  </a:tr>
                  <a:tr h="292770">
                    <a:tc>
                      <a:txBody>
                        <a:bodyPr/>
                        <a:lstStyle/>
                        <a:p>
                          <a:pPr algn="ctr" fontAlgn="ctr"/>
                          <a:r>
                            <a:rPr lang="en-US" sz="1800" b="1" i="0" u="none" strike="noStrike">
                              <a:solidFill>
                                <a:srgbClr val="000000"/>
                              </a:solidFill>
                              <a:effectLst/>
                              <a:latin typeface="Arial" charset="0"/>
                              <a:ea typeface="Arial" charset="0"/>
                              <a:cs typeface="Arial" charset="0"/>
                            </a:rPr>
                            <a:t>7</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1</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5</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Wood</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Variable </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Transparent</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10</a:t>
                          </a:r>
                        </a:p>
                      </a:txBody>
                      <a:tcPr marL="7215" marR="7215" marT="7215" marB="0" anchor="ctr">
                        <a:lnL>
                          <a:noFill/>
                        </a:lnL>
                        <a:lnR>
                          <a:noFill/>
                        </a:lnR>
                        <a:lnT>
                          <a:noFill/>
                        </a:lnT>
                        <a:lnB>
                          <a:noFill/>
                        </a:lnB>
                      </a:tcPr>
                    </a:tc>
                    <a:tc>
                      <a:txBody>
                        <a:bodyPr/>
                        <a:lstStyle/>
                        <a:p>
                          <a:pPr algn="ctr" fontAlgn="ctr"/>
                          <a:r>
                            <a:rPr lang="nb-NO" sz="1800" b="1" i="0" u="none" strike="noStrike">
                              <a:solidFill>
                                <a:srgbClr val="000000"/>
                              </a:solidFill>
                              <a:effectLst/>
                              <a:latin typeface="Arial" charset="0"/>
                              <a:ea typeface="Arial" charset="0"/>
                              <a:cs typeface="Arial" charset="0"/>
                            </a:rPr>
                            <a:t>1.8</a:t>
                          </a:r>
                        </a:p>
                      </a:txBody>
                      <a:tcPr marL="7215" marR="7215" marT="7215" marB="0" anchor="ctr">
                        <a:lnL>
                          <a:noFill/>
                        </a:lnL>
                        <a:lnR>
                          <a:noFill/>
                        </a:lnR>
                        <a:lnT>
                          <a:noFill/>
                        </a:lnT>
                        <a:lnB>
                          <a:noFill/>
                        </a:lnB>
                      </a:tcPr>
                    </a:tc>
                    <a:tc>
                      <a:txBody>
                        <a:bodyPr/>
                        <a:lstStyle/>
                        <a:p>
                          <a:pPr algn="ctr" fontAlgn="ctr"/>
                          <a:r>
                            <a:rPr lang="is-IS" sz="1800" b="1" i="0" u="none" strike="noStrike">
                              <a:solidFill>
                                <a:srgbClr val="000000"/>
                              </a:solidFill>
                              <a:effectLst/>
                              <a:latin typeface="Arial" charset="0"/>
                              <a:ea typeface="Arial" charset="0"/>
                              <a:cs typeface="Arial" charset="0"/>
                            </a:rPr>
                            <a:t>0.049</a:t>
                          </a:r>
                        </a:p>
                      </a:txBody>
                      <a:tcPr marL="7215" marR="7215" marT="7215" marB="0" anchor="ctr">
                        <a:lnL>
                          <a:noFill/>
                        </a:lnL>
                        <a:lnR>
                          <a:noFill/>
                        </a:lnR>
                        <a:lnT>
                          <a:noFill/>
                        </a:lnT>
                        <a:lnB>
                          <a:noFill/>
                        </a:lnB>
                      </a:tcPr>
                    </a:tc>
                    <a:extLst>
                      <a:ext uri="{0D108BD9-81ED-4DB2-BD59-A6C34878D82A}">
                        <a16:rowId xmlns:a16="http://schemas.microsoft.com/office/drawing/2014/main" xmlns="" xmlns:a14="http://schemas.microsoft.com/office/drawing/2010/main" val="10007"/>
                      </a:ext>
                    </a:extLst>
                  </a:tr>
                  <a:tr h="578037">
                    <a:tc>
                      <a:txBody>
                        <a:bodyPr/>
                        <a:lstStyle/>
                        <a:p>
                          <a:pPr algn="ctr" fontAlgn="ctr"/>
                          <a:r>
                            <a:rPr lang="en-US" sz="1800" b="1" i="0" u="none" strike="noStrike" dirty="0">
                              <a:solidFill>
                                <a:srgbClr val="000000"/>
                              </a:solidFill>
                              <a:effectLst/>
                              <a:latin typeface="Arial" charset="0"/>
                              <a:ea typeface="Arial" charset="0"/>
                              <a:cs typeface="Arial" charset="0"/>
                            </a:rPr>
                            <a:t>3</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3</a:t>
                          </a:r>
                        </a:p>
                      </a:txBody>
                      <a:tcPr marL="7215" marR="7215" marT="7215" marB="0" anchor="ctr">
                        <a:lnL>
                          <a:noFill/>
                        </a:lnL>
                        <a:lnR>
                          <a:noFill/>
                        </a:lnR>
                        <a:lnT>
                          <a:noFill/>
                        </a:lnT>
                        <a:lnB>
                          <a:noFill/>
                        </a:lnB>
                        <a:solidFill>
                          <a:srgbClr val="F2F2F2"/>
                        </a:solidFill>
                      </a:tcPr>
                    </a:tc>
                    <a:tc>
                      <a:txBody>
                        <a:bodyPr/>
                        <a:lstStyle/>
                        <a:p>
                          <a:pPr algn="ctr" fontAlgn="ctr"/>
                          <a:r>
                            <a:rPr lang="is-IS" sz="1800" b="1" i="0" u="none" strike="noStrike" dirty="0">
                              <a:solidFill>
                                <a:srgbClr val="000000"/>
                              </a:solidFill>
                              <a:effectLst/>
                              <a:latin typeface="Arial" charset="0"/>
                              <a:ea typeface="Arial" charset="0"/>
                              <a:cs typeface="Arial" charset="0"/>
                            </a:rPr>
                            <a:t>12</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dirty="0">
                              <a:solidFill>
                                <a:srgbClr val="000000"/>
                              </a:solidFill>
                              <a:effectLst/>
                              <a:latin typeface="Arial" charset="0"/>
                              <a:ea typeface="Arial" charset="0"/>
                              <a:cs typeface="Arial" charset="0"/>
                            </a:rPr>
                            <a:t>Concrete</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Four sides open </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Transparent/ Permanent</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No</a:t>
                          </a:r>
                        </a:p>
                      </a:txBody>
                      <a:tcPr marL="7215" marR="7215" marT="7215" marB="0" anchor="ctr">
                        <a:lnL>
                          <a:noFill/>
                        </a:lnL>
                        <a:lnR>
                          <a:noFill/>
                        </a:lnR>
                        <a:lnT>
                          <a:noFill/>
                        </a:lnT>
                        <a:lnB>
                          <a:noFill/>
                        </a:lnB>
                        <a:solidFill>
                          <a:srgbClr val="F2F2F2"/>
                        </a:solidFill>
                      </a:tcPr>
                    </a:tc>
                    <a:tc>
                      <a:txBody>
                        <a:bodyPr/>
                        <a:lstStyle/>
                        <a:p>
                          <a:pPr algn="ctr" fontAlgn="ctr"/>
                          <a:r>
                            <a:rPr lang="en-US" sz="1800" b="1" i="0" u="none" strike="noStrike">
                              <a:solidFill>
                                <a:srgbClr val="000000"/>
                              </a:solidFill>
                              <a:effectLst/>
                              <a:latin typeface="Arial" charset="0"/>
                              <a:ea typeface="Arial" charset="0"/>
                              <a:cs typeface="Arial" charset="0"/>
                            </a:rPr>
                            <a:t>9 to 17</a:t>
                          </a:r>
                        </a:p>
                      </a:txBody>
                      <a:tcPr marL="7215" marR="7215" marT="7215" marB="0" anchor="ctr">
                        <a:lnL>
                          <a:noFill/>
                        </a:lnL>
                        <a:lnR>
                          <a:noFill/>
                        </a:lnR>
                        <a:lnT>
                          <a:noFill/>
                        </a:lnT>
                        <a:lnB>
                          <a:noFill/>
                        </a:lnB>
                        <a:solidFill>
                          <a:srgbClr val="F2F2F2"/>
                        </a:solidFill>
                      </a:tcPr>
                    </a:tc>
                    <a:tc>
                      <a:txBody>
                        <a:bodyPr/>
                        <a:lstStyle/>
                        <a:p>
                          <a:pPr algn="ctr" fontAlgn="ctr"/>
                          <a:r>
                            <a:rPr lang="nb-NO" sz="1800" b="1" i="0" u="none" strike="noStrike">
                              <a:solidFill>
                                <a:srgbClr val="000000"/>
                              </a:solidFill>
                              <a:effectLst/>
                              <a:latin typeface="Arial" charset="0"/>
                              <a:ea typeface="Arial" charset="0"/>
                              <a:cs typeface="Arial" charset="0"/>
                            </a:rPr>
                            <a:t>0.8</a:t>
                          </a:r>
                        </a:p>
                      </a:txBody>
                      <a:tcPr marL="7215" marR="7215" marT="7215" marB="0" anchor="ctr">
                        <a:lnL>
                          <a:noFill/>
                        </a:lnL>
                        <a:lnR>
                          <a:noFill/>
                        </a:lnR>
                        <a:lnT>
                          <a:noFill/>
                        </a:lnT>
                        <a:lnB>
                          <a:noFill/>
                        </a:lnB>
                        <a:solidFill>
                          <a:srgbClr val="F2F2F2"/>
                        </a:solidFill>
                      </a:tcPr>
                    </a:tc>
                    <a:tc>
                      <a:txBody>
                        <a:bodyPr/>
                        <a:lstStyle/>
                        <a:p>
                          <a:pPr algn="ctr" fontAlgn="ctr"/>
                          <a:r>
                            <a:rPr lang="hr-HR" sz="1800" b="1" i="0" u="none" strike="noStrike">
                              <a:solidFill>
                                <a:srgbClr val="000000"/>
                              </a:solidFill>
                              <a:effectLst/>
                              <a:latin typeface="Arial" charset="0"/>
                              <a:ea typeface="Arial" charset="0"/>
                              <a:cs typeface="Arial" charset="0"/>
                            </a:rPr>
                            <a:t>0.011</a:t>
                          </a:r>
                        </a:p>
                      </a:txBody>
                      <a:tcPr marL="7215" marR="7215" marT="7215" marB="0" anchor="ctr">
                        <a:lnL>
                          <a:noFill/>
                        </a:lnL>
                        <a:lnR>
                          <a:noFill/>
                        </a:lnR>
                        <a:lnT>
                          <a:noFill/>
                        </a:lnT>
                        <a:lnB>
                          <a:noFill/>
                        </a:lnB>
                        <a:solidFill>
                          <a:srgbClr val="F2F2F2"/>
                        </a:solidFill>
                      </a:tcPr>
                    </a:tc>
                    <a:extLst>
                      <a:ext uri="{0D108BD9-81ED-4DB2-BD59-A6C34878D82A}">
                        <a16:rowId xmlns:a16="http://schemas.microsoft.com/office/drawing/2014/main" xmlns="" xmlns:a14="http://schemas.microsoft.com/office/drawing/2010/main" val="10008"/>
                      </a:ext>
                    </a:extLst>
                  </a:tr>
                  <a:tr h="292770">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Avg.</a:t>
                          </a:r>
                        </a:p>
                      </a:txBody>
                      <a:tcPr marL="7215" marR="7215" marT="7215" marB="0" anchor="ctr">
                        <a:lnL>
                          <a:noFill/>
                        </a:lnL>
                        <a:lnR>
                          <a:noFill/>
                        </a:lnR>
                        <a:lnT>
                          <a:noFill/>
                        </a:lnT>
                        <a:lnB>
                          <a:noFill/>
                        </a:lnB>
                        <a:solidFill>
                          <a:srgbClr val="D9D9D9"/>
                        </a:solidFill>
                      </a:tcPr>
                    </a:tc>
                    <a:tc>
                      <a:txBody>
                        <a:bodyPr/>
                        <a:lstStyle/>
                        <a:p>
                          <a:pPr algn="ctr" fontAlgn="ctr"/>
                          <a:r>
                            <a:rPr lang="sk-SK" sz="1800" b="1" i="0" u="none" strike="noStrike">
                              <a:solidFill>
                                <a:srgbClr val="000000"/>
                              </a:solidFill>
                              <a:effectLst/>
                              <a:latin typeface="Arial" charset="0"/>
                              <a:ea typeface="Arial" charset="0"/>
                              <a:cs typeface="Arial" charset="0"/>
                            </a:rPr>
                            <a:t> </a:t>
                          </a:r>
                        </a:p>
                      </a:txBody>
                      <a:tcPr marL="7215" marR="7215" marT="7215" marB="0" anchor="ctr">
                        <a:lnL>
                          <a:noFill/>
                        </a:lnL>
                        <a:lnR>
                          <a:noFill/>
                        </a:lnR>
                        <a:lnT>
                          <a:noFill/>
                        </a:lnT>
                        <a:lnB>
                          <a:noFill/>
                        </a:lnB>
                        <a:solidFill>
                          <a:srgbClr val="D9D9D9"/>
                        </a:solidFill>
                      </a:tcPr>
                    </a:tc>
                    <a:tc>
                      <a:txBody>
                        <a:bodyPr/>
                        <a:lstStyle/>
                        <a:p>
                          <a:pPr algn="ctr" fontAlgn="ctr"/>
                          <a:r>
                            <a:rPr lang="hr-HR" sz="1800" b="1" i="0" u="none" strike="noStrike">
                              <a:solidFill>
                                <a:srgbClr val="000000"/>
                              </a:solidFill>
                              <a:effectLst/>
                              <a:latin typeface="Arial" charset="0"/>
                              <a:ea typeface="Arial" charset="0"/>
                              <a:cs typeface="Arial" charset="0"/>
                            </a:rPr>
                            <a:t>2.2</a:t>
                          </a:r>
                        </a:p>
                      </a:txBody>
                      <a:tcPr marL="7215" marR="7215" marT="7215" marB="0" anchor="ctr">
                        <a:lnL>
                          <a:noFill/>
                        </a:lnL>
                        <a:lnR>
                          <a:noFill/>
                        </a:lnR>
                        <a:lnT>
                          <a:noFill/>
                        </a:lnT>
                        <a:lnB>
                          <a:noFill/>
                        </a:lnB>
                        <a:solidFill>
                          <a:srgbClr val="D9D9D9"/>
                        </a:solidFill>
                      </a:tcPr>
                    </a:tc>
                    <a:tc>
                      <a:txBody>
                        <a:bodyPr/>
                        <a:lstStyle/>
                        <a:p>
                          <a:pPr algn="ctr" fontAlgn="ctr"/>
                          <a:r>
                            <a:rPr lang="is-IS" sz="1800" b="1" i="0" u="none" strike="noStrike">
                              <a:solidFill>
                                <a:srgbClr val="000000"/>
                              </a:solidFill>
                              <a:effectLst/>
                              <a:latin typeface="Arial" charset="0"/>
                              <a:ea typeface="Arial" charset="0"/>
                              <a:cs typeface="Arial" charset="0"/>
                            </a:rPr>
                            <a:t>0.047</a:t>
                          </a:r>
                        </a:p>
                      </a:txBody>
                      <a:tcPr marL="7215" marR="7215" marT="7215" marB="0" anchor="ctr">
                        <a:lnL>
                          <a:noFill/>
                        </a:lnL>
                        <a:lnR>
                          <a:noFill/>
                        </a:lnR>
                        <a:lnT>
                          <a:noFill/>
                        </a:lnT>
                        <a:lnB>
                          <a:noFill/>
                        </a:lnB>
                        <a:solidFill>
                          <a:srgbClr val="D9D9D9"/>
                        </a:solidFill>
                      </a:tcPr>
                    </a:tc>
                    <a:extLst>
                      <a:ext uri="{0D108BD9-81ED-4DB2-BD59-A6C34878D82A}">
                        <a16:rowId xmlns:a16="http://schemas.microsoft.com/office/drawing/2014/main" xmlns="" xmlns:a14="http://schemas.microsoft.com/office/drawing/2010/main" val="10009"/>
                      </a:ext>
                    </a:extLst>
                  </a:tr>
                  <a:tr h="292770">
                    <a:tc>
                      <a:txBody>
                        <a:bodyPr/>
                        <a:lstStyle/>
                        <a:p>
                          <a:pPr algn="ctr" fontAlgn="ct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endParaRPr lang="en-US"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tcPr>
                    </a:tc>
                    <a:tc>
                      <a:txBody>
                        <a:bodyPr/>
                        <a:lstStyle/>
                        <a:p>
                          <a:pPr algn="ctr" fontAlgn="ctr"/>
                          <a:r>
                            <a:rPr lang="en-US" sz="1800" b="1" i="0" u="none" strike="noStrike">
                              <a:solidFill>
                                <a:srgbClr val="000000"/>
                              </a:solidFill>
                              <a:effectLst/>
                              <a:latin typeface="Arial" charset="0"/>
                              <a:ea typeface="Arial" charset="0"/>
                              <a:cs typeface="Arial" charset="0"/>
                            </a:rPr>
                            <a:t>S.D.</a:t>
                          </a:r>
                        </a:p>
                      </a:txBody>
                      <a:tcPr marL="7215" marR="7215" marT="7215" marB="0" anchor="ctr">
                        <a:lnL>
                          <a:noFill/>
                        </a:lnL>
                        <a:lnR>
                          <a:noFill/>
                        </a:lnR>
                        <a:lnT>
                          <a:noFill/>
                        </a:lnT>
                        <a:lnB>
                          <a:noFill/>
                        </a:lnB>
                        <a:solidFill>
                          <a:srgbClr val="D9D9D9"/>
                        </a:solidFill>
                      </a:tcPr>
                    </a:tc>
                    <a:tc>
                      <a:txBody>
                        <a:bodyPr/>
                        <a:lstStyle/>
                        <a:p>
                          <a:pPr algn="ctr" fontAlgn="ctr"/>
                          <a:r>
                            <a:rPr lang="sk-SK" sz="1800" b="1" i="0" u="none" strike="noStrike">
                              <a:solidFill>
                                <a:srgbClr val="000000"/>
                              </a:solidFill>
                              <a:effectLst/>
                              <a:latin typeface="Arial" charset="0"/>
                              <a:ea typeface="Arial" charset="0"/>
                              <a:cs typeface="Arial" charset="0"/>
                            </a:rPr>
                            <a:t> </a:t>
                          </a:r>
                        </a:p>
                      </a:txBody>
                      <a:tcPr marL="7215" marR="7215" marT="7215" marB="0" anchor="ctr">
                        <a:lnL>
                          <a:noFill/>
                        </a:lnL>
                        <a:lnR>
                          <a:noFill/>
                        </a:lnR>
                        <a:lnT>
                          <a:noFill/>
                        </a:lnT>
                        <a:lnB>
                          <a:noFill/>
                        </a:lnB>
                        <a:solidFill>
                          <a:srgbClr val="D9D9D9"/>
                        </a:solidFill>
                      </a:tcPr>
                    </a:tc>
                    <a:tc>
                      <a:txBody>
                        <a:bodyPr/>
                        <a:lstStyle/>
                        <a:p>
                          <a:pPr algn="ctr" fontAlgn="ctr"/>
                          <a:r>
                            <a:rPr lang="nb-NO" sz="1800" b="1" i="0" u="none" strike="noStrike">
                              <a:solidFill>
                                <a:srgbClr val="000000"/>
                              </a:solidFill>
                              <a:effectLst/>
                              <a:latin typeface="Arial" charset="0"/>
                              <a:ea typeface="Arial" charset="0"/>
                              <a:cs typeface="Arial" charset="0"/>
                            </a:rPr>
                            <a:t>0.7</a:t>
                          </a:r>
                        </a:p>
                      </a:txBody>
                      <a:tcPr marL="7215" marR="7215" marT="7215" marB="0" anchor="ctr">
                        <a:lnL>
                          <a:noFill/>
                        </a:lnL>
                        <a:lnR>
                          <a:noFill/>
                        </a:lnR>
                        <a:lnT>
                          <a:noFill/>
                        </a:lnT>
                        <a:lnB>
                          <a:noFill/>
                        </a:lnB>
                        <a:solidFill>
                          <a:srgbClr val="D9D9D9"/>
                        </a:solidFill>
                      </a:tcPr>
                    </a:tc>
                    <a:tc>
                      <a:txBody>
                        <a:bodyPr/>
                        <a:lstStyle/>
                        <a:p>
                          <a:pPr algn="ctr" fontAlgn="ctr"/>
                          <a:r>
                            <a:rPr lang="nb-NO" sz="1800" b="1" i="0" u="none" strike="noStrike" dirty="0" smtClean="0">
                              <a:solidFill>
                                <a:srgbClr val="000000"/>
                              </a:solidFill>
                              <a:effectLst/>
                              <a:latin typeface="Arial" charset="0"/>
                              <a:ea typeface="Arial" charset="0"/>
                              <a:cs typeface="Arial" charset="0"/>
                            </a:rPr>
                            <a:t>0.02</a:t>
                          </a:r>
                          <a:endParaRPr lang="nb-NO" sz="1800" b="1" i="0" u="none" strike="noStrike" dirty="0">
                            <a:solidFill>
                              <a:srgbClr val="000000"/>
                            </a:solidFill>
                            <a:effectLst/>
                            <a:latin typeface="Arial" charset="0"/>
                            <a:ea typeface="Arial" charset="0"/>
                            <a:cs typeface="Arial" charset="0"/>
                          </a:endParaRPr>
                        </a:p>
                      </a:txBody>
                      <a:tcPr marL="7215" marR="7215" marT="7215" marB="0" anchor="ctr">
                        <a:lnL>
                          <a:noFill/>
                        </a:lnL>
                        <a:lnR>
                          <a:noFill/>
                        </a:lnR>
                        <a:lnT>
                          <a:noFill/>
                        </a:lnT>
                        <a:lnB>
                          <a:noFill/>
                        </a:lnB>
                        <a:solidFill>
                          <a:srgbClr val="D9D9D9"/>
                        </a:solidFill>
                      </a:tcPr>
                    </a:tc>
                    <a:extLst>
                      <a:ext uri="{0D108BD9-81ED-4DB2-BD59-A6C34878D82A}">
                        <a16:rowId xmlns:a16="http://schemas.microsoft.com/office/drawing/2014/main" xmlns="" xmlns:a14="http://schemas.microsoft.com/office/drawing/2010/main" val="1001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0" name="Table 69"/>
              <p:cNvGraphicFramePr>
                <a:graphicFrameLocks noGrp="1"/>
              </p:cNvGraphicFramePr>
              <p:nvPr>
                <p:extLst>
                  <p:ext uri="{D42A27DB-BD31-4B8C-83A1-F6EECF244321}">
                    <p14:modId xmlns:p14="http://schemas.microsoft.com/office/powerpoint/2010/main" val="1918026103"/>
                  </p:ext>
                </p:extLst>
              </p:nvPr>
            </p:nvGraphicFramePr>
            <p:xfrm>
              <a:off x="13586137" y="10820400"/>
              <a:ext cx="13763656" cy="6095998"/>
            </p:xfrm>
            <a:graphic>
              <a:graphicData uri="http://schemas.openxmlformats.org/drawingml/2006/table">
                <a:tbl>
                  <a:tblPr/>
                  <a:tblGrid>
                    <a:gridCol w="1464572">
                      <a:extLst>
                        <a:ext uri="{9D8B030D-6E8A-4147-A177-3AD203B41FA5}">
                          <a16:colId xmlns:a16="http://schemas.microsoft.com/office/drawing/2014/main" val="20000"/>
                        </a:ext>
                      </a:extLst>
                    </a:gridCol>
                    <a:gridCol w="1464572">
                      <a:extLst>
                        <a:ext uri="{9D8B030D-6E8A-4147-A177-3AD203B41FA5}">
                          <a16:colId xmlns:a16="http://schemas.microsoft.com/office/drawing/2014/main" val="20001"/>
                        </a:ext>
                      </a:extLst>
                    </a:gridCol>
                    <a:gridCol w="1464572">
                      <a:extLst>
                        <a:ext uri="{9D8B030D-6E8A-4147-A177-3AD203B41FA5}">
                          <a16:colId xmlns:a16="http://schemas.microsoft.com/office/drawing/2014/main" val="20002"/>
                        </a:ext>
                      </a:extLst>
                    </a:gridCol>
                    <a:gridCol w="1908347">
                      <a:extLst>
                        <a:ext uri="{9D8B030D-6E8A-4147-A177-3AD203B41FA5}">
                          <a16:colId xmlns:a16="http://schemas.microsoft.com/office/drawing/2014/main" val="20003"/>
                        </a:ext>
                      </a:extLst>
                    </a:gridCol>
                    <a:gridCol w="2133600">
                      <a:extLst>
                        <a:ext uri="{9D8B030D-6E8A-4147-A177-3AD203B41FA5}">
                          <a16:colId xmlns:a16="http://schemas.microsoft.com/office/drawing/2014/main" val="20004"/>
                        </a:ext>
                      </a:extLst>
                    </a:gridCol>
                    <a:gridCol w="1583345">
                      <a:extLst>
                        <a:ext uri="{9D8B030D-6E8A-4147-A177-3AD203B41FA5}">
                          <a16:colId xmlns:a16="http://schemas.microsoft.com/office/drawing/2014/main" val="20005"/>
                        </a:ext>
                      </a:extLst>
                    </a:gridCol>
                    <a:gridCol w="1531146">
                      <a:extLst>
                        <a:ext uri="{9D8B030D-6E8A-4147-A177-3AD203B41FA5}">
                          <a16:colId xmlns:a16="http://schemas.microsoft.com/office/drawing/2014/main" val="20006"/>
                        </a:ext>
                      </a:extLst>
                    </a:gridCol>
                    <a:gridCol w="2213502">
                      <a:extLst>
                        <a:ext uri="{9D8B030D-6E8A-4147-A177-3AD203B41FA5}">
                          <a16:colId xmlns:a16="http://schemas.microsoft.com/office/drawing/2014/main" val="20007"/>
                        </a:ext>
                      </a:extLst>
                    </a:gridCol>
                  </a:tblGrid>
                  <a:tr h="1976988">
                    <a:tc>
                      <a:txBody>
                        <a:bodyPr/>
                        <a:lstStyle/>
                        <a:p>
                          <a:pPr algn="ctr" fontAlgn="ctr"/>
                          <a:r>
                            <a:rPr lang="en-US" sz="2000" b="1" i="0" u="none" strike="noStrike" dirty="0">
                              <a:solidFill>
                                <a:srgbClr val="000000"/>
                              </a:solidFill>
                              <a:effectLst/>
                              <a:latin typeface="Arial" charset="0"/>
                              <a:ea typeface="Arial" charset="0"/>
                              <a:cs typeface="Arial" charset="0"/>
                            </a:rPr>
                            <a:t>Farm  </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a:solidFill>
                                <a:srgbClr val="000000"/>
                              </a:solidFill>
                              <a:effectLst/>
                              <a:latin typeface="Arial" charset="0"/>
                              <a:ea typeface="Arial" charset="0"/>
                              <a:cs typeface="Arial" charset="0"/>
                            </a:rPr>
                            <a:t># of batches</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a:solidFill>
                                <a:srgbClr val="000000"/>
                              </a:solidFill>
                              <a:effectLst/>
                              <a:latin typeface="Arial" charset="0"/>
                              <a:ea typeface="Arial" charset="0"/>
                              <a:cs typeface="Arial" charset="0"/>
                            </a:rPr>
                            <a:t>Drying days range </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err="1">
                              <a:solidFill>
                                <a:srgbClr val="000000"/>
                              </a:solidFill>
                              <a:effectLst/>
                              <a:latin typeface="Arial" charset="0"/>
                              <a:ea typeface="Arial" charset="0"/>
                              <a:cs typeface="Arial" charset="0"/>
                            </a:rPr>
                            <a:t>Δ</a:t>
                          </a:r>
                          <a:r>
                            <a:rPr lang="en-US" sz="2000" b="1" i="0" u="none" strike="noStrike" dirty="0">
                              <a:solidFill>
                                <a:srgbClr val="000000"/>
                              </a:solidFill>
                              <a:effectLst/>
                              <a:latin typeface="Arial" charset="0"/>
                              <a:ea typeface="Arial" charset="0"/>
                              <a:cs typeface="Arial" charset="0"/>
                            </a:rPr>
                            <a:t> Mean Moisture Content (%/day)</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a:solidFill>
                                <a:srgbClr val="000000"/>
                              </a:solidFill>
                              <a:effectLst/>
                              <a:latin typeface="Arial" charset="0"/>
                              <a:ea typeface="Arial" charset="0"/>
                              <a:cs typeface="Arial" charset="0"/>
                            </a:rPr>
                            <a:t>Mean </a:t>
                          </a:r>
                          <a:r>
                            <a:rPr lang="en-US" sz="2000" b="1" i="0" u="none" strike="noStrike" dirty="0" err="1">
                              <a:solidFill>
                                <a:srgbClr val="000000"/>
                              </a:solidFill>
                              <a:effectLst/>
                              <a:latin typeface="Arial" charset="0"/>
                              <a:ea typeface="Arial" charset="0"/>
                              <a:cs typeface="Arial" charset="0"/>
                            </a:rPr>
                            <a:t>Δ</a:t>
                          </a:r>
                          <a:r>
                            <a:rPr lang="en-US" sz="2000" b="1" i="0" u="none" strike="noStrike" dirty="0">
                              <a:solidFill>
                                <a:srgbClr val="000000"/>
                              </a:solidFill>
                              <a:effectLst/>
                              <a:latin typeface="Arial" charset="0"/>
                              <a:ea typeface="Arial" charset="0"/>
                              <a:cs typeface="Arial" charset="0"/>
                            </a:rPr>
                            <a:t> </a:t>
                          </a:r>
                          <a14:m>
                            <m:oMath xmlns:m="http://schemas.openxmlformats.org/officeDocument/2006/math">
                              <m:sSub>
                                <m:sSubPr>
                                  <m:ctrlPr>
                                    <a:rPr lang="en-US" sz="2000" i="1" smtClean="0">
                                      <a:solidFill>
                                        <a:schemeClr val="tx1"/>
                                      </a:solidFill>
                                      <a:latin typeface="Cambria Math" panose="02040503050406030204" pitchFamily="18" charset="0"/>
                                      <a:ea typeface="Arial" charset="0"/>
                                      <a:cs typeface="Arial" charset="0"/>
                                    </a:rPr>
                                  </m:ctrlPr>
                                </m:sSubPr>
                                <m:e>
                                  <m:r>
                                    <a:rPr lang="en-US" sz="2000" i="1">
                                      <a:solidFill>
                                        <a:schemeClr val="tx1"/>
                                      </a:solidFill>
                                      <a:latin typeface="Cambria Math" charset="0"/>
                                      <a:ea typeface="Arial" charset="0"/>
                                      <a:cs typeface="Arial" charset="0"/>
                                    </a:rPr>
                                    <m:t>𝑎</m:t>
                                  </m:r>
                                </m:e>
                                <m:sub>
                                  <m:r>
                                    <a:rPr lang="en-US" sz="2000" i="1">
                                      <a:solidFill>
                                        <a:schemeClr val="tx1"/>
                                      </a:solidFill>
                                      <a:latin typeface="Cambria Math" charset="0"/>
                                      <a:ea typeface="Arial" charset="0"/>
                                      <a:cs typeface="Arial" charset="0"/>
                                    </a:rPr>
                                    <m:t>𝑤</m:t>
                                  </m:r>
                                </m:sub>
                              </m:sSub>
                            </m:oMath>
                          </a14:m>
                          <a:r>
                            <a:rPr lang="en-US" sz="2000" dirty="0" smtClean="0">
                              <a:solidFill>
                                <a:schemeClr val="tx1"/>
                              </a:solidFill>
                              <a:latin typeface="Arial" charset="0"/>
                              <a:ea typeface="Arial" charset="0"/>
                              <a:cs typeface="Arial" charset="0"/>
                            </a:rPr>
                            <a:t> </a:t>
                          </a:r>
                          <a:r>
                            <a:rPr lang="en-US" sz="2000" b="1" i="0" u="none" strike="noStrike" dirty="0">
                              <a:solidFill>
                                <a:srgbClr val="000000"/>
                              </a:solidFill>
                              <a:effectLst/>
                              <a:latin typeface="Arial" charset="0"/>
                              <a:ea typeface="Arial" charset="0"/>
                              <a:cs typeface="Arial" charset="0"/>
                            </a:rPr>
                            <a:t>/ day</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a:solidFill>
                                <a:srgbClr val="000000"/>
                              </a:solidFill>
                              <a:effectLst/>
                              <a:latin typeface="Arial" charset="0"/>
                              <a:ea typeface="Arial" charset="0"/>
                              <a:cs typeface="Arial" charset="0"/>
                            </a:rPr>
                            <a:t>Mean Days needed to reach 0.75 </a:t>
                          </a:r>
                          <a14:m>
                            <m:oMath xmlns:m="http://schemas.openxmlformats.org/officeDocument/2006/math">
                              <m:sSub>
                                <m:sSubPr>
                                  <m:ctrlPr>
                                    <a:rPr lang="en-US" sz="2000" i="1" smtClean="0">
                                      <a:solidFill>
                                        <a:schemeClr val="tx1"/>
                                      </a:solidFill>
                                      <a:latin typeface="Cambria Math" panose="02040503050406030204" pitchFamily="18" charset="0"/>
                                      <a:ea typeface="Arial" charset="0"/>
                                      <a:cs typeface="Arial" charset="0"/>
                                    </a:rPr>
                                  </m:ctrlPr>
                                </m:sSubPr>
                                <m:e>
                                  <m:r>
                                    <a:rPr lang="en-US" sz="2000" i="1">
                                      <a:solidFill>
                                        <a:schemeClr val="tx1"/>
                                      </a:solidFill>
                                      <a:latin typeface="Cambria Math" charset="0"/>
                                      <a:ea typeface="Arial" charset="0"/>
                                      <a:cs typeface="Arial" charset="0"/>
                                    </a:rPr>
                                    <m:t>𝑎</m:t>
                                  </m:r>
                                </m:e>
                                <m:sub>
                                  <m:r>
                                    <a:rPr lang="en-US" sz="2000" i="1">
                                      <a:solidFill>
                                        <a:schemeClr val="tx1"/>
                                      </a:solidFill>
                                      <a:latin typeface="Cambria Math" charset="0"/>
                                      <a:ea typeface="Arial" charset="0"/>
                                      <a:cs typeface="Arial" charset="0"/>
                                    </a:rPr>
                                    <m:t>𝑤</m:t>
                                  </m:r>
                                </m:sub>
                              </m:sSub>
                            </m:oMath>
                          </a14:m>
                          <a:r>
                            <a:rPr lang="en-US" sz="2000" dirty="0" smtClean="0">
                              <a:solidFill>
                                <a:schemeClr val="tx1"/>
                              </a:solidFill>
                              <a:latin typeface="Arial" charset="0"/>
                              <a:ea typeface="Arial" charset="0"/>
                              <a:cs typeface="Arial" charset="0"/>
                            </a:rPr>
                            <a:t> </a:t>
                          </a:r>
                          <a:endParaRPr lang="en-US"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a:solidFill>
                                <a:srgbClr val="000000"/>
                              </a:solidFill>
                              <a:effectLst/>
                              <a:latin typeface="Arial" charset="0"/>
                              <a:ea typeface="Arial" charset="0"/>
                              <a:cs typeface="Arial" charset="0"/>
                            </a:rPr>
                            <a:t>Days needed to reach 13% MC</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a:solidFill>
                                <a:srgbClr val="000000"/>
                              </a:solidFill>
                              <a:effectLst/>
                              <a:latin typeface="Arial" charset="0"/>
                              <a:ea typeface="Arial" charset="0"/>
                              <a:cs typeface="Arial" charset="0"/>
                            </a:rPr>
                            <a:t>Moisture content when </a:t>
                          </a:r>
                          <a14:m>
                            <m:oMath xmlns:m="http://schemas.openxmlformats.org/officeDocument/2006/math">
                              <m:sSub>
                                <m:sSubPr>
                                  <m:ctrlPr>
                                    <a:rPr lang="en-US" sz="2000" i="1" smtClean="0">
                                      <a:solidFill>
                                        <a:schemeClr val="tx1"/>
                                      </a:solidFill>
                                      <a:latin typeface="Cambria Math" panose="02040503050406030204" pitchFamily="18" charset="0"/>
                                      <a:ea typeface="Arial" charset="0"/>
                                      <a:cs typeface="Arial" charset="0"/>
                                    </a:rPr>
                                  </m:ctrlPr>
                                </m:sSubPr>
                                <m:e>
                                  <m:r>
                                    <a:rPr lang="en-US" sz="2000" i="1">
                                      <a:solidFill>
                                        <a:schemeClr val="tx1"/>
                                      </a:solidFill>
                                      <a:latin typeface="Cambria Math" charset="0"/>
                                      <a:ea typeface="Arial" charset="0"/>
                                      <a:cs typeface="Arial" charset="0"/>
                                    </a:rPr>
                                    <m:t>𝑎</m:t>
                                  </m:r>
                                </m:e>
                                <m:sub>
                                  <m:r>
                                    <a:rPr lang="en-US" sz="2000" i="1">
                                      <a:solidFill>
                                        <a:schemeClr val="tx1"/>
                                      </a:solidFill>
                                      <a:latin typeface="Cambria Math" charset="0"/>
                                      <a:ea typeface="Arial" charset="0"/>
                                      <a:cs typeface="Arial" charset="0"/>
                                    </a:rPr>
                                    <m:t>𝑤</m:t>
                                  </m:r>
                                </m:sub>
                              </m:sSub>
                            </m:oMath>
                          </a14:m>
                          <a:r>
                            <a:rPr lang="en-US" sz="2000" dirty="0" smtClean="0">
                              <a:solidFill>
                                <a:schemeClr val="tx1"/>
                              </a:solidFill>
                              <a:latin typeface="Arial" charset="0"/>
                              <a:ea typeface="Arial" charset="0"/>
                              <a:cs typeface="Arial" charset="0"/>
                            </a:rPr>
                            <a:t> </a:t>
                          </a:r>
                          <a:r>
                            <a:rPr lang="en-US" sz="2000" b="1" i="0" u="none" strike="noStrike" dirty="0">
                              <a:solidFill>
                                <a:srgbClr val="000000"/>
                              </a:solidFill>
                              <a:effectLst/>
                              <a:latin typeface="Arial" charset="0"/>
                              <a:ea typeface="Arial" charset="0"/>
                              <a:cs typeface="Arial" charset="0"/>
                            </a:rPr>
                            <a:t>= 0.75</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10000"/>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1</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3</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cs-CZ" sz="2000" b="1" i="0" u="none" strike="noStrike" dirty="0" smtClean="0">
                              <a:solidFill>
                                <a:srgbClr val="000000"/>
                              </a:solidFill>
                              <a:effectLst/>
                              <a:latin typeface="Arial" charset="0"/>
                              <a:ea typeface="Arial" charset="0"/>
                              <a:cs typeface="Arial" charset="0"/>
                            </a:rPr>
                            <a:t>6-12</a:t>
                          </a:r>
                          <a:endParaRPr lang="cs-CZ"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2.3</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is-IS" sz="2000" b="1" i="0" u="none" strike="noStrike">
                              <a:solidFill>
                                <a:srgbClr val="000000"/>
                              </a:solidFill>
                              <a:effectLst/>
                              <a:latin typeface="Arial" charset="0"/>
                              <a:ea typeface="Arial" charset="0"/>
                              <a:cs typeface="Arial" charset="0"/>
                            </a:rPr>
                            <a:t>0.046</a:t>
                          </a:r>
                          <a:r>
                            <a:rPr lang="is-IS" sz="2000" b="1" i="0" u="none" strike="noStrike" baseline="30000">
                              <a:solidFill>
                                <a:srgbClr val="000000"/>
                              </a:solidFill>
                              <a:effectLst/>
                              <a:latin typeface="Arial" charset="0"/>
                              <a:ea typeface="Arial" charset="0"/>
                              <a:cs typeface="Arial" charset="0"/>
                            </a:rPr>
                            <a:t>A</a:t>
                          </a:r>
                          <a:endParaRPr lang="is-I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2.7</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8.4</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23.5</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1"/>
                      </a:ext>
                    </a:extLst>
                  </a:tr>
                  <a:tr h="411901">
                    <a:tc>
                      <a:txBody>
                        <a:bodyPr/>
                        <a:lstStyle/>
                        <a:p>
                          <a:pPr algn="ctr" fontAlgn="ctr"/>
                          <a:r>
                            <a:rPr lang="is-IS" sz="2000" b="1" i="0" u="none" strike="noStrike">
                              <a:solidFill>
                                <a:srgbClr val="000000"/>
                              </a:solidFill>
                              <a:effectLst/>
                              <a:latin typeface="Arial" charset="0"/>
                              <a:ea typeface="Arial" charset="0"/>
                              <a:cs typeface="Arial" charset="0"/>
                            </a:rPr>
                            <a:t>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is-IS" sz="2000" b="1" i="0" u="none" strike="noStrike">
                              <a:solidFill>
                                <a:srgbClr val="000000"/>
                              </a:solidFill>
                              <a:effectLst/>
                              <a:latin typeface="Arial" charset="0"/>
                              <a:ea typeface="Arial" charset="0"/>
                              <a:cs typeface="Arial" charset="0"/>
                            </a:rPr>
                            <a:t>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2.9</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is-IS" sz="2000" b="1" i="0" u="none" strike="noStrike" dirty="0">
                              <a:solidFill>
                                <a:srgbClr val="000000"/>
                              </a:solidFill>
                              <a:effectLst/>
                              <a:latin typeface="Arial" charset="0"/>
                              <a:ea typeface="Arial" charset="0"/>
                              <a:cs typeface="Arial" charset="0"/>
                            </a:rPr>
                            <a:t>0.066</a:t>
                          </a:r>
                          <a:r>
                            <a:rPr lang="is-IS" sz="2000" b="1" i="0" u="none" strike="noStrike" baseline="30000" dirty="0">
                              <a:solidFill>
                                <a:srgbClr val="000000"/>
                              </a:solidFill>
                              <a:effectLst/>
                              <a:latin typeface="Arial" charset="0"/>
                              <a:ea typeface="Arial" charset="0"/>
                              <a:cs typeface="Arial" charset="0"/>
                            </a:rPr>
                            <a:t>A</a:t>
                          </a:r>
                          <a:endParaRPr lang="is-IS"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3.8</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a:solidFill>
                                <a:srgbClr val="000000"/>
                              </a:solidFill>
                              <a:effectLst/>
                              <a:latin typeface="Arial" charset="0"/>
                              <a:ea typeface="Arial" charset="0"/>
                              <a:cs typeface="Arial" charset="0"/>
                            </a:rPr>
                            <a:t>7.2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23.8</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3</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3</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cs-CZ" sz="2000" b="1" i="0" u="none" strike="noStrike" dirty="0" smtClean="0">
                              <a:solidFill>
                                <a:srgbClr val="000000"/>
                              </a:solidFill>
                              <a:effectLst/>
                              <a:latin typeface="Arial" charset="0"/>
                              <a:ea typeface="Arial" charset="0"/>
                              <a:cs typeface="Arial" charset="0"/>
                            </a:rPr>
                            <a:t>9-17</a:t>
                          </a:r>
                          <a:endParaRPr lang="cs-CZ"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nb-NO" sz="2000" b="1" i="0" u="none" strike="noStrike" dirty="0">
                              <a:solidFill>
                                <a:srgbClr val="000000"/>
                              </a:solidFill>
                              <a:effectLst/>
                              <a:latin typeface="Arial" charset="0"/>
                              <a:ea typeface="Arial" charset="0"/>
                              <a:cs typeface="Arial" charset="0"/>
                            </a:rPr>
                            <a:t>0.8</a:t>
                          </a:r>
                          <a:r>
                            <a:rPr lang="nb-NO" sz="2000" b="1" i="0" u="none" strike="noStrike" baseline="30000" dirty="0">
                              <a:solidFill>
                                <a:srgbClr val="000000"/>
                              </a:solidFill>
                              <a:effectLst/>
                              <a:latin typeface="Arial" charset="0"/>
                              <a:ea typeface="Arial" charset="0"/>
                              <a:cs typeface="Arial" charset="0"/>
                            </a:rPr>
                            <a:t>B</a:t>
                          </a:r>
                          <a:endParaRPr lang="nb-NO"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dirty="0" smtClean="0">
                              <a:solidFill>
                                <a:srgbClr val="000000"/>
                              </a:solidFill>
                              <a:effectLst/>
                              <a:latin typeface="Arial" charset="0"/>
                              <a:ea typeface="Arial" charset="0"/>
                              <a:cs typeface="Arial" charset="0"/>
                            </a:rPr>
                            <a:t>0.011</a:t>
                          </a:r>
                          <a:r>
                            <a:rPr lang="hr-HR" sz="2000" b="1" i="0" u="none" strike="noStrike" baseline="30000" dirty="0">
                              <a:solidFill>
                                <a:srgbClr val="000000"/>
                              </a:solidFill>
                              <a:effectLst/>
                              <a:latin typeface="Arial" charset="0"/>
                              <a:ea typeface="Arial" charset="0"/>
                              <a:cs typeface="Arial" charset="0"/>
                            </a:rPr>
                            <a:t>A</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dirty="0">
                              <a:solidFill>
                                <a:srgbClr val="000000"/>
                              </a:solidFill>
                              <a:effectLst/>
                              <a:latin typeface="Arial" charset="0"/>
                              <a:ea typeface="Arial" charset="0"/>
                              <a:cs typeface="Arial" charset="0"/>
                            </a:rPr>
                            <a:t>14.0</a:t>
                          </a:r>
                          <a:r>
                            <a:rPr lang="hr-HR" sz="2000" b="1" i="0" u="none" strike="noStrike" baseline="30000" dirty="0">
                              <a:solidFill>
                                <a:srgbClr val="000000"/>
                              </a:solidFill>
                              <a:effectLst/>
                              <a:latin typeface="Arial" charset="0"/>
                              <a:ea typeface="Arial" charset="0"/>
                              <a:cs typeface="Arial" charset="0"/>
                            </a:rPr>
                            <a:t>B</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dirty="0">
                              <a:solidFill>
                                <a:srgbClr val="000000"/>
                              </a:solidFill>
                              <a:effectLst/>
                              <a:latin typeface="Arial" charset="0"/>
                              <a:ea typeface="Arial" charset="0"/>
                              <a:cs typeface="Arial" charset="0"/>
                            </a:rPr>
                            <a:t>23.4</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nb-NO" sz="2000" b="1" i="0" u="none" strike="noStrike" dirty="0">
                              <a:solidFill>
                                <a:srgbClr val="000000"/>
                              </a:solidFill>
                              <a:effectLst/>
                              <a:latin typeface="Arial" charset="0"/>
                              <a:ea typeface="Arial" charset="0"/>
                              <a:cs typeface="Arial" charset="0"/>
                            </a:rPr>
                            <a:t>25.2</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3"/>
                      </a:ext>
                    </a:extLst>
                  </a:tr>
                  <a:tr h="411901">
                    <a:tc>
                      <a:txBody>
                        <a:bodyPr/>
                        <a:lstStyle/>
                        <a:p>
                          <a:pPr algn="ctr" fontAlgn="ctr"/>
                          <a:r>
                            <a:rPr lang="en-US" sz="2000" b="1" i="0" u="none" strike="noStrike" dirty="0">
                              <a:solidFill>
                                <a:srgbClr val="000000"/>
                              </a:solidFill>
                              <a:effectLst/>
                              <a:latin typeface="Arial" charset="0"/>
                              <a:ea typeface="Arial" charset="0"/>
                              <a:cs typeface="Arial" charset="0"/>
                            </a:rPr>
                            <a:t>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fi-FI" sz="2000" b="1" i="0" u="none" strike="noStrike" dirty="0" smtClean="0">
                              <a:solidFill>
                                <a:srgbClr val="000000"/>
                              </a:solidFill>
                              <a:effectLst/>
                              <a:latin typeface="Arial" charset="0"/>
                              <a:ea typeface="Arial" charset="0"/>
                              <a:cs typeface="Arial" charset="0"/>
                            </a:rPr>
                            <a:t>8-9</a:t>
                          </a:r>
                          <a:endParaRPr lang="fi-FI"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2.5</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is-IS" sz="2000" b="1" i="0" u="none" strike="noStrike">
                              <a:solidFill>
                                <a:srgbClr val="000000"/>
                              </a:solidFill>
                              <a:effectLst/>
                              <a:latin typeface="Arial" charset="0"/>
                              <a:ea typeface="Arial" charset="0"/>
                              <a:cs typeface="Arial" charset="0"/>
                            </a:rPr>
                            <a:t>0.042</a:t>
                          </a:r>
                          <a:r>
                            <a:rPr lang="is-IS" sz="2000" b="1" i="0" u="none" strike="noStrike" baseline="30000">
                              <a:solidFill>
                                <a:srgbClr val="000000"/>
                              </a:solidFill>
                              <a:effectLst/>
                              <a:latin typeface="Arial" charset="0"/>
                              <a:ea typeface="Arial" charset="0"/>
                              <a:cs typeface="Arial" charset="0"/>
                            </a:rPr>
                            <a:t>A</a:t>
                          </a:r>
                          <a:endParaRPr lang="is-I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6.1</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9.9</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a:solidFill>
                                <a:srgbClr val="000000"/>
                              </a:solidFill>
                              <a:effectLst/>
                              <a:latin typeface="Arial" charset="0"/>
                              <a:ea typeface="Arial" charset="0"/>
                              <a:cs typeface="Arial" charset="0"/>
                            </a:rPr>
                            <a:t>27.2</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5</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5</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fi-FI" sz="2000" b="1" i="0" u="none" strike="noStrike" dirty="0" smtClean="0">
                              <a:solidFill>
                                <a:srgbClr val="000000"/>
                              </a:solidFill>
                              <a:effectLst/>
                              <a:latin typeface="Arial" charset="0"/>
                              <a:ea typeface="Arial" charset="0"/>
                              <a:cs typeface="Arial" charset="0"/>
                            </a:rPr>
                            <a:t>7-9</a:t>
                          </a:r>
                          <a:endParaRPr lang="fi-FI"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2.2</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pt-BR" sz="2000" b="1" i="0" u="none" strike="noStrike">
                              <a:solidFill>
                                <a:srgbClr val="000000"/>
                              </a:solidFill>
                              <a:effectLst/>
                              <a:latin typeface="Arial" charset="0"/>
                              <a:ea typeface="Arial" charset="0"/>
                              <a:cs typeface="Arial" charset="0"/>
                            </a:rPr>
                            <a:t>0.051</a:t>
                          </a:r>
                          <a:r>
                            <a:rPr lang="pt-BR" sz="2000" b="1" i="0" u="none" strike="noStrike" baseline="30000">
                              <a:solidFill>
                                <a:srgbClr val="000000"/>
                              </a:solidFill>
                              <a:effectLst/>
                              <a:latin typeface="Arial" charset="0"/>
                              <a:ea typeface="Arial" charset="0"/>
                              <a:cs typeface="Arial" charset="0"/>
                            </a:rPr>
                            <a:t>A</a:t>
                          </a:r>
                          <a:endParaRPr lang="pt-B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6.9</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9.9</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24.7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5"/>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6</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fi-FI" sz="2000" b="1" i="0" u="none" strike="noStrike" dirty="0" smtClean="0">
                              <a:solidFill>
                                <a:srgbClr val="000000"/>
                              </a:solidFill>
                              <a:effectLst/>
                              <a:latin typeface="Arial" charset="0"/>
                              <a:ea typeface="Arial" charset="0"/>
                              <a:cs typeface="Arial" charset="0"/>
                            </a:rPr>
                            <a:t>5-7</a:t>
                          </a:r>
                          <a:endParaRPr lang="fi-FI"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2.6</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pt-BR" sz="2000" b="1" i="0" u="none" strike="noStrike">
                              <a:solidFill>
                                <a:srgbClr val="000000"/>
                              </a:solidFill>
                              <a:effectLst/>
                              <a:latin typeface="Arial" charset="0"/>
                              <a:ea typeface="Arial" charset="0"/>
                              <a:cs typeface="Arial" charset="0"/>
                            </a:rPr>
                            <a:t>0.053</a:t>
                          </a:r>
                          <a:r>
                            <a:rPr lang="pt-BR" sz="2000" b="1" i="0" u="none" strike="noStrike" baseline="30000">
                              <a:solidFill>
                                <a:srgbClr val="000000"/>
                              </a:solidFill>
                              <a:effectLst/>
                              <a:latin typeface="Arial" charset="0"/>
                              <a:ea typeface="Arial" charset="0"/>
                              <a:cs typeface="Arial" charset="0"/>
                            </a:rPr>
                            <a:t>A</a:t>
                          </a:r>
                          <a:endParaRPr lang="pt-B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3.7</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6.7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a:solidFill>
                                <a:srgbClr val="000000"/>
                              </a:solidFill>
                              <a:effectLst/>
                              <a:latin typeface="Arial" charset="0"/>
                              <a:ea typeface="Arial" charset="0"/>
                              <a:cs typeface="Arial" charset="0"/>
                            </a:rPr>
                            <a:t>20.1</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1</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10</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tr-TR" sz="2000" b="1" i="0" u="none" strike="noStrike">
                              <a:solidFill>
                                <a:srgbClr val="000000"/>
                              </a:solidFill>
                              <a:effectLst/>
                              <a:latin typeface="Arial" charset="0"/>
                              <a:ea typeface="Arial" charset="0"/>
                              <a:cs typeface="Arial" charset="0"/>
                            </a:rPr>
                            <a:t>1.8</a:t>
                          </a:r>
                          <a:r>
                            <a:rPr lang="tr-TR" sz="2000" b="1" i="0" u="none" strike="noStrike" baseline="30000">
                              <a:solidFill>
                                <a:srgbClr val="000000"/>
                              </a:solidFill>
                              <a:effectLst/>
                              <a:latin typeface="Arial" charset="0"/>
                              <a:ea typeface="Arial" charset="0"/>
                              <a:cs typeface="Arial" charset="0"/>
                            </a:rPr>
                            <a:t>AB</a:t>
                          </a:r>
                          <a:endParaRPr lang="tr-T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is-IS" sz="2000" b="1" i="0" u="none" strike="noStrike">
                              <a:solidFill>
                                <a:srgbClr val="000000"/>
                              </a:solidFill>
                              <a:effectLst/>
                              <a:latin typeface="Arial" charset="0"/>
                              <a:ea typeface="Arial" charset="0"/>
                              <a:cs typeface="Arial" charset="0"/>
                            </a:rPr>
                            <a:t>0.049</a:t>
                          </a:r>
                          <a:r>
                            <a:rPr lang="is-IS" sz="2000" b="1" i="0" u="none" strike="noStrike" baseline="30000">
                              <a:solidFill>
                                <a:srgbClr val="000000"/>
                              </a:solidFill>
                              <a:effectLst/>
                              <a:latin typeface="Arial" charset="0"/>
                              <a:ea typeface="Arial" charset="0"/>
                              <a:cs typeface="Arial" charset="0"/>
                            </a:rPr>
                            <a:t>A</a:t>
                          </a:r>
                          <a:endParaRPr lang="is-I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6.5</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12.7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dirty="0">
                              <a:solidFill>
                                <a:srgbClr val="000000"/>
                              </a:solidFill>
                              <a:effectLst/>
                              <a:latin typeface="Arial" charset="0"/>
                              <a:ea typeface="Arial" charset="0"/>
                              <a:cs typeface="Arial" charset="0"/>
                            </a:rPr>
                            <a:t>23.2</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7"/>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8</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is-IS" sz="2000" b="1" i="0" u="none" strike="noStrike">
                              <a:solidFill>
                                <a:srgbClr val="000000"/>
                              </a:solidFill>
                              <a:effectLst/>
                              <a:latin typeface="Arial" charset="0"/>
                              <a:ea typeface="Arial" charset="0"/>
                              <a:cs typeface="Arial" charset="0"/>
                            </a:rPr>
                            <a:t>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fi-FI" sz="2000" b="1" i="0" u="none" strike="noStrike" dirty="0" smtClean="0">
                              <a:solidFill>
                                <a:srgbClr val="000000"/>
                              </a:solidFill>
                              <a:effectLst/>
                              <a:latin typeface="Arial" charset="0"/>
                              <a:ea typeface="Arial" charset="0"/>
                              <a:cs typeface="Arial" charset="0"/>
                            </a:rPr>
                            <a:t>6-9</a:t>
                          </a:r>
                          <a:endParaRPr lang="fi-FI"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2.6</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pl-PL" sz="2000" b="1" i="0" u="none" strike="noStrike">
                              <a:solidFill>
                                <a:srgbClr val="000000"/>
                              </a:solidFill>
                              <a:effectLst/>
                              <a:latin typeface="Arial" charset="0"/>
                              <a:ea typeface="Arial" charset="0"/>
                              <a:cs typeface="Arial" charset="0"/>
                            </a:rPr>
                            <a:t>0.060</a:t>
                          </a:r>
                          <a:r>
                            <a:rPr lang="pl-PL" sz="2000" b="1" i="0" u="none" strike="noStrike" baseline="30000">
                              <a:solidFill>
                                <a:srgbClr val="000000"/>
                              </a:solidFill>
                              <a:effectLst/>
                              <a:latin typeface="Arial" charset="0"/>
                              <a:ea typeface="Arial" charset="0"/>
                              <a:cs typeface="Arial" charset="0"/>
                            </a:rPr>
                            <a:t>A</a:t>
                          </a:r>
                          <a:endParaRPr lang="pl-PL"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3.6</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a:solidFill>
                                <a:srgbClr val="000000"/>
                              </a:solidFill>
                              <a:effectLst/>
                              <a:latin typeface="Arial" charset="0"/>
                              <a:ea typeface="Arial" charset="0"/>
                              <a:cs typeface="Arial" charset="0"/>
                            </a:rPr>
                            <a:t>7.4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dirty="0">
                              <a:solidFill>
                                <a:srgbClr val="000000"/>
                              </a:solidFill>
                              <a:effectLst/>
                              <a:latin typeface="Arial" charset="0"/>
                              <a:ea typeface="Arial" charset="0"/>
                              <a:cs typeface="Arial" charset="0"/>
                            </a:rPr>
                            <a:t>20.4</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411901">
                    <a:tc>
                      <a:txBody>
                        <a:bodyPr/>
                        <a:lstStyle/>
                        <a:p>
                          <a:pPr algn="ctr" fontAlgn="ctr"/>
                          <a:endParaRPr lang="en-U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en-U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Avg.</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hr-HR" sz="2000" b="1" i="0" u="none" strike="noStrike">
                              <a:solidFill>
                                <a:srgbClr val="000000"/>
                              </a:solidFill>
                              <a:effectLst/>
                              <a:latin typeface="Arial" charset="0"/>
                              <a:ea typeface="Arial" charset="0"/>
                              <a:cs typeface="Arial" charset="0"/>
                            </a:rPr>
                            <a:t>2.2</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is-IS" sz="2000" b="1" i="0" u="none" strike="noStrike">
                              <a:solidFill>
                                <a:srgbClr val="000000"/>
                              </a:solidFill>
                              <a:effectLst/>
                              <a:latin typeface="Arial" charset="0"/>
                              <a:ea typeface="Arial" charset="0"/>
                              <a:cs typeface="Arial" charset="0"/>
                            </a:rPr>
                            <a:t>0.047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dirty="0" smtClean="0">
                              <a:solidFill>
                                <a:srgbClr val="000000"/>
                              </a:solidFill>
                              <a:effectLst/>
                              <a:latin typeface="Arial" charset="0"/>
                              <a:ea typeface="Arial" charset="0"/>
                              <a:cs typeface="Arial" charset="0"/>
                            </a:rPr>
                            <a:t>6.0</a:t>
                          </a:r>
                          <a:endParaRPr lang="nb-NO"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a:solidFill>
                                <a:srgbClr val="000000"/>
                              </a:solidFill>
                              <a:effectLst/>
                              <a:latin typeface="Arial" charset="0"/>
                              <a:ea typeface="Arial" charset="0"/>
                              <a:cs typeface="Arial" charset="0"/>
                            </a:rPr>
                            <a:t>10.7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hr-HR" sz="2000" b="1" i="0" u="none" strike="noStrike" dirty="0" smtClean="0">
                              <a:solidFill>
                                <a:srgbClr val="000000"/>
                              </a:solidFill>
                              <a:effectLst/>
                              <a:latin typeface="Arial" charset="0"/>
                              <a:ea typeface="Arial" charset="0"/>
                              <a:cs typeface="Arial" charset="0"/>
                            </a:rPr>
                            <a:t>23.9</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10009"/>
                      </a:ext>
                    </a:extLst>
                  </a:tr>
                  <a:tr h="411901">
                    <a:tc>
                      <a:txBody>
                        <a:bodyPr/>
                        <a:lstStyle/>
                        <a:p>
                          <a:pPr algn="ctr" fontAlgn="ctr"/>
                          <a:endParaRPr lang="en-U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en-U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S.D.</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a:solidFill>
                                <a:srgbClr val="000000"/>
                              </a:solidFill>
                              <a:effectLst/>
                              <a:latin typeface="Arial" charset="0"/>
                              <a:ea typeface="Arial" charset="0"/>
                              <a:cs typeface="Arial" charset="0"/>
                            </a:rPr>
                            <a:t>0.7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dirty="0" smtClean="0">
                              <a:solidFill>
                                <a:srgbClr val="000000"/>
                              </a:solidFill>
                              <a:effectLst/>
                              <a:latin typeface="Arial" charset="0"/>
                              <a:ea typeface="Arial" charset="0"/>
                              <a:cs typeface="Arial" charset="0"/>
                            </a:rPr>
                            <a:t>0.02</a:t>
                          </a:r>
                          <a:endParaRPr lang="nb-NO"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hr-HR" sz="2000" b="1" i="0" u="none" strike="noStrike" dirty="0" smtClean="0">
                              <a:solidFill>
                                <a:srgbClr val="000000"/>
                              </a:solidFill>
                              <a:effectLst/>
                              <a:latin typeface="Arial" charset="0"/>
                              <a:ea typeface="Arial" charset="0"/>
                              <a:cs typeface="Arial" charset="0"/>
                            </a:rPr>
                            <a:t>3.7</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dirty="0">
                              <a:solidFill>
                                <a:srgbClr val="000000"/>
                              </a:solidFill>
                              <a:effectLst/>
                              <a:latin typeface="Arial" charset="0"/>
                              <a:ea typeface="Arial" charset="0"/>
                              <a:cs typeface="Arial" charset="0"/>
                            </a:rPr>
                            <a:t>5.5</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hr-HR" sz="2000" b="1" i="0" u="none" strike="noStrike" dirty="0" smtClean="0">
                              <a:solidFill>
                                <a:srgbClr val="000000"/>
                              </a:solidFill>
                              <a:effectLst/>
                              <a:latin typeface="Arial" charset="0"/>
                              <a:ea typeface="Arial" charset="0"/>
                              <a:cs typeface="Arial" charset="0"/>
                            </a:rPr>
                            <a:t>3.9</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10010"/>
                      </a:ext>
                    </a:extLst>
                  </a:tr>
                </a:tbl>
              </a:graphicData>
            </a:graphic>
          </p:graphicFrame>
        </mc:Choice>
        <mc:Fallback xmlns="">
          <p:graphicFrame>
            <p:nvGraphicFramePr>
              <p:cNvPr id="70" name="Table 69"/>
              <p:cNvGraphicFramePr>
                <a:graphicFrameLocks noGrp="1"/>
              </p:cNvGraphicFramePr>
              <p:nvPr>
                <p:extLst>
                  <p:ext uri="{D42A27DB-BD31-4B8C-83A1-F6EECF244321}">
                    <p14:modId xmlns:p14="http://schemas.microsoft.com/office/powerpoint/2010/main" val="1918026103"/>
                  </p:ext>
                </p:extLst>
              </p:nvPr>
            </p:nvGraphicFramePr>
            <p:xfrm>
              <a:off x="13586137" y="10820400"/>
              <a:ext cx="13763656" cy="6095998"/>
            </p:xfrm>
            <a:graphic>
              <a:graphicData uri="http://schemas.openxmlformats.org/drawingml/2006/table">
                <a:tbl>
                  <a:tblPr/>
                  <a:tblGrid>
                    <a:gridCol w="1464572">
                      <a:extLst>
                        <a:ext uri="{9D8B030D-6E8A-4147-A177-3AD203B41FA5}">
                          <a16:colId xmlns:a16="http://schemas.microsoft.com/office/drawing/2014/main" xmlns="" xmlns:a14="http://schemas.microsoft.com/office/drawing/2010/main" val="20000"/>
                        </a:ext>
                      </a:extLst>
                    </a:gridCol>
                    <a:gridCol w="1464572">
                      <a:extLst>
                        <a:ext uri="{9D8B030D-6E8A-4147-A177-3AD203B41FA5}">
                          <a16:colId xmlns:a16="http://schemas.microsoft.com/office/drawing/2014/main" xmlns="" xmlns:a14="http://schemas.microsoft.com/office/drawing/2010/main" val="20001"/>
                        </a:ext>
                      </a:extLst>
                    </a:gridCol>
                    <a:gridCol w="1464572">
                      <a:extLst>
                        <a:ext uri="{9D8B030D-6E8A-4147-A177-3AD203B41FA5}">
                          <a16:colId xmlns:a16="http://schemas.microsoft.com/office/drawing/2014/main" xmlns="" xmlns:a14="http://schemas.microsoft.com/office/drawing/2010/main" val="20002"/>
                        </a:ext>
                      </a:extLst>
                    </a:gridCol>
                    <a:gridCol w="1908347">
                      <a:extLst>
                        <a:ext uri="{9D8B030D-6E8A-4147-A177-3AD203B41FA5}">
                          <a16:colId xmlns:a16="http://schemas.microsoft.com/office/drawing/2014/main" xmlns="" xmlns:a14="http://schemas.microsoft.com/office/drawing/2010/main" val="20003"/>
                        </a:ext>
                      </a:extLst>
                    </a:gridCol>
                    <a:gridCol w="2133600">
                      <a:extLst>
                        <a:ext uri="{9D8B030D-6E8A-4147-A177-3AD203B41FA5}">
                          <a16:colId xmlns:a16="http://schemas.microsoft.com/office/drawing/2014/main" xmlns="" xmlns:a14="http://schemas.microsoft.com/office/drawing/2010/main" val="20004"/>
                        </a:ext>
                      </a:extLst>
                    </a:gridCol>
                    <a:gridCol w="1583345">
                      <a:extLst>
                        <a:ext uri="{9D8B030D-6E8A-4147-A177-3AD203B41FA5}">
                          <a16:colId xmlns:a16="http://schemas.microsoft.com/office/drawing/2014/main" xmlns="" xmlns:a14="http://schemas.microsoft.com/office/drawing/2010/main" val="20005"/>
                        </a:ext>
                      </a:extLst>
                    </a:gridCol>
                    <a:gridCol w="1531146">
                      <a:extLst>
                        <a:ext uri="{9D8B030D-6E8A-4147-A177-3AD203B41FA5}">
                          <a16:colId xmlns:a16="http://schemas.microsoft.com/office/drawing/2014/main" xmlns="" xmlns:a14="http://schemas.microsoft.com/office/drawing/2010/main" val="20006"/>
                        </a:ext>
                      </a:extLst>
                    </a:gridCol>
                    <a:gridCol w="2213502">
                      <a:extLst>
                        <a:ext uri="{9D8B030D-6E8A-4147-A177-3AD203B41FA5}">
                          <a16:colId xmlns:a16="http://schemas.microsoft.com/office/drawing/2014/main" xmlns="" xmlns:a14="http://schemas.microsoft.com/office/drawing/2010/main" val="20007"/>
                        </a:ext>
                      </a:extLst>
                    </a:gridCol>
                  </a:tblGrid>
                  <a:tr h="1976988">
                    <a:tc>
                      <a:txBody>
                        <a:bodyPr/>
                        <a:lstStyle/>
                        <a:p>
                          <a:pPr algn="ctr" fontAlgn="ctr"/>
                          <a:r>
                            <a:rPr lang="en-US" sz="2000" b="1" i="0" u="none" strike="noStrike" dirty="0">
                              <a:solidFill>
                                <a:srgbClr val="000000"/>
                              </a:solidFill>
                              <a:effectLst/>
                              <a:latin typeface="Arial" charset="0"/>
                              <a:ea typeface="Arial" charset="0"/>
                              <a:cs typeface="Arial" charset="0"/>
                            </a:rPr>
                            <a:t>Farm  </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a:solidFill>
                                <a:srgbClr val="000000"/>
                              </a:solidFill>
                              <a:effectLst/>
                              <a:latin typeface="Arial" charset="0"/>
                              <a:ea typeface="Arial" charset="0"/>
                              <a:cs typeface="Arial" charset="0"/>
                            </a:rPr>
                            <a:t># of batches</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a:solidFill>
                                <a:srgbClr val="000000"/>
                              </a:solidFill>
                              <a:effectLst/>
                              <a:latin typeface="Arial" charset="0"/>
                              <a:ea typeface="Arial" charset="0"/>
                              <a:cs typeface="Arial" charset="0"/>
                            </a:rPr>
                            <a:t>Drying days range </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en-US" sz="2000" b="1" i="0" u="none" strike="noStrike" dirty="0" err="1">
                              <a:solidFill>
                                <a:srgbClr val="000000"/>
                              </a:solidFill>
                              <a:effectLst/>
                              <a:latin typeface="Arial" charset="0"/>
                              <a:ea typeface="Arial" charset="0"/>
                              <a:cs typeface="Arial" charset="0"/>
                            </a:rPr>
                            <a:t>Δ</a:t>
                          </a:r>
                          <a:r>
                            <a:rPr lang="en-US" sz="2000" b="1" i="0" u="none" strike="noStrike" dirty="0">
                              <a:solidFill>
                                <a:srgbClr val="000000"/>
                              </a:solidFill>
                              <a:effectLst/>
                              <a:latin typeface="Arial" charset="0"/>
                              <a:ea typeface="Arial" charset="0"/>
                              <a:cs typeface="Arial" charset="0"/>
                            </a:rPr>
                            <a:t> Mean Moisture Content (%/day)</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endParaRPr lang="en-US"/>
                        </a:p>
                      </a:txBody>
                      <a:tcPr marL="12700" marR="12700" marT="12700" marB="0" anchor="ctr">
                        <a:lnL>
                          <a:noFill/>
                        </a:lnL>
                        <a:lnR>
                          <a:noFill/>
                        </a:lnR>
                        <a:lnT>
                          <a:noFill/>
                        </a:lnT>
                        <a:lnB>
                          <a:noFill/>
                        </a:lnB>
                        <a:lnTlToBr w="12700" cmpd="sng">
                          <a:noFill/>
                          <a:prstDash val="solid"/>
                        </a:lnTlToBr>
                        <a:lnBlToTr w="12700" cmpd="sng">
                          <a:noFill/>
                          <a:prstDash val="solid"/>
                        </a:lnBlToTr>
                        <a:blipFill rotWithShape="0">
                          <a:blip r:embed="rId9"/>
                          <a:stretch>
                            <a:fillRect l="-294587" r="-249003" b="-213889"/>
                          </a:stretch>
                        </a:blipFill>
                      </a:tcPr>
                    </a:tc>
                    <a:tc>
                      <a:txBody>
                        <a:bodyPr/>
                        <a:lstStyle/>
                        <a:p>
                          <a:endParaRPr lang="en-US"/>
                        </a:p>
                      </a:txBody>
                      <a:tcPr marL="12700" marR="12700" marT="12700" marB="0" anchor="ctr">
                        <a:lnL>
                          <a:noFill/>
                        </a:lnL>
                        <a:lnR>
                          <a:noFill/>
                        </a:lnR>
                        <a:lnT>
                          <a:noFill/>
                        </a:lnT>
                        <a:lnB>
                          <a:noFill/>
                        </a:lnB>
                        <a:lnTlToBr w="12700" cmpd="sng">
                          <a:noFill/>
                          <a:prstDash val="solid"/>
                        </a:lnTlToBr>
                        <a:lnBlToTr w="12700" cmpd="sng">
                          <a:noFill/>
                          <a:prstDash val="solid"/>
                        </a:lnBlToTr>
                        <a:blipFill rotWithShape="0">
                          <a:blip r:embed="rId9"/>
                          <a:stretch>
                            <a:fillRect l="-534749" r="-237452" b="-213889"/>
                          </a:stretch>
                        </a:blipFill>
                      </a:tcPr>
                    </a:tc>
                    <a:tc>
                      <a:txBody>
                        <a:bodyPr/>
                        <a:lstStyle/>
                        <a:p>
                          <a:pPr algn="ctr" fontAlgn="ctr"/>
                          <a:r>
                            <a:rPr lang="en-US" sz="2000" b="1" i="0" u="none" strike="noStrike" dirty="0">
                              <a:solidFill>
                                <a:srgbClr val="000000"/>
                              </a:solidFill>
                              <a:effectLst/>
                              <a:latin typeface="Arial" charset="0"/>
                              <a:ea typeface="Arial" charset="0"/>
                              <a:cs typeface="Arial" charset="0"/>
                            </a:rPr>
                            <a:t>Days needed to reach 13% MC</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endParaRPr lang="en-US"/>
                        </a:p>
                      </a:txBody>
                      <a:tcPr marL="12700" marR="12700" marT="12700" marB="0" anchor="ctr">
                        <a:lnL>
                          <a:noFill/>
                        </a:lnL>
                        <a:lnR>
                          <a:noFill/>
                        </a:lnR>
                        <a:lnT>
                          <a:noFill/>
                        </a:lnT>
                        <a:lnB>
                          <a:noFill/>
                        </a:lnB>
                        <a:lnTlToBr w="12700" cmpd="sng">
                          <a:noFill/>
                          <a:prstDash val="solid"/>
                        </a:lnTlToBr>
                        <a:lnBlToTr w="12700" cmpd="sng">
                          <a:noFill/>
                          <a:prstDash val="solid"/>
                        </a:lnBlToTr>
                        <a:blipFill rotWithShape="0">
                          <a:blip r:embed="rId9"/>
                          <a:stretch>
                            <a:fillRect l="-522314" b="-213889"/>
                          </a:stretch>
                        </a:blipFill>
                      </a:tcPr>
                    </a:tc>
                    <a:extLst>
                      <a:ext uri="{0D108BD9-81ED-4DB2-BD59-A6C34878D82A}">
                        <a16:rowId xmlns:a16="http://schemas.microsoft.com/office/drawing/2014/main" xmlns="" xmlns:a14="http://schemas.microsoft.com/office/drawing/2010/main" val="10000"/>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1</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3</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cs-CZ" sz="2000" b="1" i="0" u="none" strike="noStrike" dirty="0" smtClean="0">
                              <a:solidFill>
                                <a:srgbClr val="000000"/>
                              </a:solidFill>
                              <a:effectLst/>
                              <a:latin typeface="Arial" charset="0"/>
                              <a:ea typeface="Arial" charset="0"/>
                              <a:cs typeface="Arial" charset="0"/>
                            </a:rPr>
                            <a:t>6-12</a:t>
                          </a:r>
                          <a:endParaRPr lang="cs-CZ"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2.3</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is-IS" sz="2000" b="1" i="0" u="none" strike="noStrike">
                              <a:solidFill>
                                <a:srgbClr val="000000"/>
                              </a:solidFill>
                              <a:effectLst/>
                              <a:latin typeface="Arial" charset="0"/>
                              <a:ea typeface="Arial" charset="0"/>
                              <a:cs typeface="Arial" charset="0"/>
                            </a:rPr>
                            <a:t>0.046</a:t>
                          </a:r>
                          <a:r>
                            <a:rPr lang="is-IS" sz="2000" b="1" i="0" u="none" strike="noStrike" baseline="30000">
                              <a:solidFill>
                                <a:srgbClr val="000000"/>
                              </a:solidFill>
                              <a:effectLst/>
                              <a:latin typeface="Arial" charset="0"/>
                              <a:ea typeface="Arial" charset="0"/>
                              <a:cs typeface="Arial" charset="0"/>
                            </a:rPr>
                            <a:t>A</a:t>
                          </a:r>
                          <a:endParaRPr lang="is-I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2.7</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8.4</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23.5</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xmlns="" xmlns:a14="http://schemas.microsoft.com/office/drawing/2010/main" val="10001"/>
                      </a:ext>
                    </a:extLst>
                  </a:tr>
                  <a:tr h="411901">
                    <a:tc>
                      <a:txBody>
                        <a:bodyPr/>
                        <a:lstStyle/>
                        <a:p>
                          <a:pPr algn="ctr" fontAlgn="ctr"/>
                          <a:r>
                            <a:rPr lang="is-IS" sz="2000" b="1" i="0" u="none" strike="noStrike">
                              <a:solidFill>
                                <a:srgbClr val="000000"/>
                              </a:solidFill>
                              <a:effectLst/>
                              <a:latin typeface="Arial" charset="0"/>
                              <a:ea typeface="Arial" charset="0"/>
                              <a:cs typeface="Arial" charset="0"/>
                            </a:rPr>
                            <a:t>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is-IS" sz="2000" b="1" i="0" u="none" strike="noStrike">
                              <a:solidFill>
                                <a:srgbClr val="000000"/>
                              </a:solidFill>
                              <a:effectLst/>
                              <a:latin typeface="Arial" charset="0"/>
                              <a:ea typeface="Arial" charset="0"/>
                              <a:cs typeface="Arial" charset="0"/>
                            </a:rPr>
                            <a:t>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2.9</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is-IS" sz="2000" b="1" i="0" u="none" strike="noStrike" dirty="0">
                              <a:solidFill>
                                <a:srgbClr val="000000"/>
                              </a:solidFill>
                              <a:effectLst/>
                              <a:latin typeface="Arial" charset="0"/>
                              <a:ea typeface="Arial" charset="0"/>
                              <a:cs typeface="Arial" charset="0"/>
                            </a:rPr>
                            <a:t>0.066</a:t>
                          </a:r>
                          <a:r>
                            <a:rPr lang="is-IS" sz="2000" b="1" i="0" u="none" strike="noStrike" baseline="30000" dirty="0">
                              <a:solidFill>
                                <a:srgbClr val="000000"/>
                              </a:solidFill>
                              <a:effectLst/>
                              <a:latin typeface="Arial" charset="0"/>
                              <a:ea typeface="Arial" charset="0"/>
                              <a:cs typeface="Arial" charset="0"/>
                            </a:rPr>
                            <a:t>A</a:t>
                          </a:r>
                          <a:endParaRPr lang="is-IS"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3.8</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a:solidFill>
                                <a:srgbClr val="000000"/>
                              </a:solidFill>
                              <a:effectLst/>
                              <a:latin typeface="Arial" charset="0"/>
                              <a:ea typeface="Arial" charset="0"/>
                              <a:cs typeface="Arial" charset="0"/>
                            </a:rPr>
                            <a:t>7.2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23.8</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xmlns:a14="http://schemas.microsoft.com/office/drawing/2010/main" val="10002"/>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3</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3</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cs-CZ" sz="2000" b="1" i="0" u="none" strike="noStrike" dirty="0" smtClean="0">
                              <a:solidFill>
                                <a:srgbClr val="000000"/>
                              </a:solidFill>
                              <a:effectLst/>
                              <a:latin typeface="Arial" charset="0"/>
                              <a:ea typeface="Arial" charset="0"/>
                              <a:cs typeface="Arial" charset="0"/>
                            </a:rPr>
                            <a:t>9-17</a:t>
                          </a:r>
                          <a:endParaRPr lang="cs-CZ"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nb-NO" sz="2000" b="1" i="0" u="none" strike="noStrike" dirty="0">
                              <a:solidFill>
                                <a:srgbClr val="000000"/>
                              </a:solidFill>
                              <a:effectLst/>
                              <a:latin typeface="Arial" charset="0"/>
                              <a:ea typeface="Arial" charset="0"/>
                              <a:cs typeface="Arial" charset="0"/>
                            </a:rPr>
                            <a:t>0.8</a:t>
                          </a:r>
                          <a:r>
                            <a:rPr lang="nb-NO" sz="2000" b="1" i="0" u="none" strike="noStrike" baseline="30000" dirty="0">
                              <a:solidFill>
                                <a:srgbClr val="000000"/>
                              </a:solidFill>
                              <a:effectLst/>
                              <a:latin typeface="Arial" charset="0"/>
                              <a:ea typeface="Arial" charset="0"/>
                              <a:cs typeface="Arial" charset="0"/>
                            </a:rPr>
                            <a:t>B</a:t>
                          </a:r>
                          <a:endParaRPr lang="nb-NO"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dirty="0" smtClean="0">
                              <a:solidFill>
                                <a:srgbClr val="000000"/>
                              </a:solidFill>
                              <a:effectLst/>
                              <a:latin typeface="Arial" charset="0"/>
                              <a:ea typeface="Arial" charset="0"/>
                              <a:cs typeface="Arial" charset="0"/>
                            </a:rPr>
                            <a:t>0.011</a:t>
                          </a:r>
                          <a:r>
                            <a:rPr lang="hr-HR" sz="2000" b="1" i="0" u="none" strike="noStrike" baseline="30000" dirty="0">
                              <a:solidFill>
                                <a:srgbClr val="000000"/>
                              </a:solidFill>
                              <a:effectLst/>
                              <a:latin typeface="Arial" charset="0"/>
                              <a:ea typeface="Arial" charset="0"/>
                              <a:cs typeface="Arial" charset="0"/>
                            </a:rPr>
                            <a:t>A</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dirty="0">
                              <a:solidFill>
                                <a:srgbClr val="000000"/>
                              </a:solidFill>
                              <a:effectLst/>
                              <a:latin typeface="Arial" charset="0"/>
                              <a:ea typeface="Arial" charset="0"/>
                              <a:cs typeface="Arial" charset="0"/>
                            </a:rPr>
                            <a:t>14.0</a:t>
                          </a:r>
                          <a:r>
                            <a:rPr lang="hr-HR" sz="2000" b="1" i="0" u="none" strike="noStrike" baseline="30000" dirty="0">
                              <a:solidFill>
                                <a:srgbClr val="000000"/>
                              </a:solidFill>
                              <a:effectLst/>
                              <a:latin typeface="Arial" charset="0"/>
                              <a:ea typeface="Arial" charset="0"/>
                              <a:cs typeface="Arial" charset="0"/>
                            </a:rPr>
                            <a:t>B</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dirty="0">
                              <a:solidFill>
                                <a:srgbClr val="000000"/>
                              </a:solidFill>
                              <a:effectLst/>
                              <a:latin typeface="Arial" charset="0"/>
                              <a:ea typeface="Arial" charset="0"/>
                              <a:cs typeface="Arial" charset="0"/>
                            </a:rPr>
                            <a:t>23.4</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nb-NO" sz="2000" b="1" i="0" u="none" strike="noStrike" dirty="0">
                              <a:solidFill>
                                <a:srgbClr val="000000"/>
                              </a:solidFill>
                              <a:effectLst/>
                              <a:latin typeface="Arial" charset="0"/>
                              <a:ea typeface="Arial" charset="0"/>
                              <a:cs typeface="Arial" charset="0"/>
                            </a:rPr>
                            <a:t>25.2</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xmlns="" xmlns:a14="http://schemas.microsoft.com/office/drawing/2010/main" val="10003"/>
                      </a:ext>
                    </a:extLst>
                  </a:tr>
                  <a:tr h="411901">
                    <a:tc>
                      <a:txBody>
                        <a:bodyPr/>
                        <a:lstStyle/>
                        <a:p>
                          <a:pPr algn="ctr" fontAlgn="ctr"/>
                          <a:r>
                            <a:rPr lang="en-US" sz="2000" b="1" i="0" u="none" strike="noStrike" dirty="0">
                              <a:solidFill>
                                <a:srgbClr val="000000"/>
                              </a:solidFill>
                              <a:effectLst/>
                              <a:latin typeface="Arial" charset="0"/>
                              <a:ea typeface="Arial" charset="0"/>
                              <a:cs typeface="Arial" charset="0"/>
                            </a:rPr>
                            <a:t>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fi-FI" sz="2000" b="1" i="0" u="none" strike="noStrike" dirty="0" smtClean="0">
                              <a:solidFill>
                                <a:srgbClr val="000000"/>
                              </a:solidFill>
                              <a:effectLst/>
                              <a:latin typeface="Arial" charset="0"/>
                              <a:ea typeface="Arial" charset="0"/>
                              <a:cs typeface="Arial" charset="0"/>
                            </a:rPr>
                            <a:t>8-9</a:t>
                          </a:r>
                          <a:endParaRPr lang="fi-FI"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2.5</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is-IS" sz="2000" b="1" i="0" u="none" strike="noStrike">
                              <a:solidFill>
                                <a:srgbClr val="000000"/>
                              </a:solidFill>
                              <a:effectLst/>
                              <a:latin typeface="Arial" charset="0"/>
                              <a:ea typeface="Arial" charset="0"/>
                              <a:cs typeface="Arial" charset="0"/>
                            </a:rPr>
                            <a:t>0.042</a:t>
                          </a:r>
                          <a:r>
                            <a:rPr lang="is-IS" sz="2000" b="1" i="0" u="none" strike="noStrike" baseline="30000">
                              <a:solidFill>
                                <a:srgbClr val="000000"/>
                              </a:solidFill>
                              <a:effectLst/>
                              <a:latin typeface="Arial" charset="0"/>
                              <a:ea typeface="Arial" charset="0"/>
                              <a:cs typeface="Arial" charset="0"/>
                            </a:rPr>
                            <a:t>A</a:t>
                          </a:r>
                          <a:endParaRPr lang="is-I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6.1</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9.9</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a:solidFill>
                                <a:srgbClr val="000000"/>
                              </a:solidFill>
                              <a:effectLst/>
                              <a:latin typeface="Arial" charset="0"/>
                              <a:ea typeface="Arial" charset="0"/>
                              <a:cs typeface="Arial" charset="0"/>
                            </a:rPr>
                            <a:t>27.2</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xmlns:a14="http://schemas.microsoft.com/office/drawing/2010/main" val="10004"/>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5</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5</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fi-FI" sz="2000" b="1" i="0" u="none" strike="noStrike" dirty="0" smtClean="0">
                              <a:solidFill>
                                <a:srgbClr val="000000"/>
                              </a:solidFill>
                              <a:effectLst/>
                              <a:latin typeface="Arial" charset="0"/>
                              <a:ea typeface="Arial" charset="0"/>
                              <a:cs typeface="Arial" charset="0"/>
                            </a:rPr>
                            <a:t>7-9</a:t>
                          </a:r>
                          <a:endParaRPr lang="fi-FI"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2.2</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pt-BR" sz="2000" b="1" i="0" u="none" strike="noStrike">
                              <a:solidFill>
                                <a:srgbClr val="000000"/>
                              </a:solidFill>
                              <a:effectLst/>
                              <a:latin typeface="Arial" charset="0"/>
                              <a:ea typeface="Arial" charset="0"/>
                              <a:cs typeface="Arial" charset="0"/>
                            </a:rPr>
                            <a:t>0.051</a:t>
                          </a:r>
                          <a:r>
                            <a:rPr lang="pt-BR" sz="2000" b="1" i="0" u="none" strike="noStrike" baseline="30000">
                              <a:solidFill>
                                <a:srgbClr val="000000"/>
                              </a:solidFill>
                              <a:effectLst/>
                              <a:latin typeface="Arial" charset="0"/>
                              <a:ea typeface="Arial" charset="0"/>
                              <a:cs typeface="Arial" charset="0"/>
                            </a:rPr>
                            <a:t>A</a:t>
                          </a:r>
                          <a:endParaRPr lang="pt-B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6.9</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9.9</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24.7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xmlns="" xmlns:a14="http://schemas.microsoft.com/office/drawing/2010/main" val="10005"/>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6</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fi-FI" sz="2000" b="1" i="0" u="none" strike="noStrike" dirty="0" smtClean="0">
                              <a:solidFill>
                                <a:srgbClr val="000000"/>
                              </a:solidFill>
                              <a:effectLst/>
                              <a:latin typeface="Arial" charset="0"/>
                              <a:ea typeface="Arial" charset="0"/>
                              <a:cs typeface="Arial" charset="0"/>
                            </a:rPr>
                            <a:t>5-7</a:t>
                          </a:r>
                          <a:endParaRPr lang="fi-FI"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2.6</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pt-BR" sz="2000" b="1" i="0" u="none" strike="noStrike">
                              <a:solidFill>
                                <a:srgbClr val="000000"/>
                              </a:solidFill>
                              <a:effectLst/>
                              <a:latin typeface="Arial" charset="0"/>
                              <a:ea typeface="Arial" charset="0"/>
                              <a:cs typeface="Arial" charset="0"/>
                            </a:rPr>
                            <a:t>0.053</a:t>
                          </a:r>
                          <a:r>
                            <a:rPr lang="pt-BR" sz="2000" b="1" i="0" u="none" strike="noStrike" baseline="30000">
                              <a:solidFill>
                                <a:srgbClr val="000000"/>
                              </a:solidFill>
                              <a:effectLst/>
                              <a:latin typeface="Arial" charset="0"/>
                              <a:ea typeface="Arial" charset="0"/>
                              <a:cs typeface="Arial" charset="0"/>
                            </a:rPr>
                            <a:t>A</a:t>
                          </a:r>
                          <a:endParaRPr lang="pt-B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3.7</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6.7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a:solidFill>
                                <a:srgbClr val="000000"/>
                              </a:solidFill>
                              <a:effectLst/>
                              <a:latin typeface="Arial" charset="0"/>
                              <a:ea typeface="Arial" charset="0"/>
                              <a:cs typeface="Arial" charset="0"/>
                            </a:rPr>
                            <a:t>20.1</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xmlns:a14="http://schemas.microsoft.com/office/drawing/2010/main" val="10006"/>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1</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en-US" sz="2000" b="1" i="0" u="none" strike="noStrike">
                              <a:solidFill>
                                <a:srgbClr val="000000"/>
                              </a:solidFill>
                              <a:effectLst/>
                              <a:latin typeface="Arial" charset="0"/>
                              <a:ea typeface="Arial" charset="0"/>
                              <a:cs typeface="Arial" charset="0"/>
                            </a:rPr>
                            <a:t>10</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tr-TR" sz="2000" b="1" i="0" u="none" strike="noStrike">
                              <a:solidFill>
                                <a:srgbClr val="000000"/>
                              </a:solidFill>
                              <a:effectLst/>
                              <a:latin typeface="Arial" charset="0"/>
                              <a:ea typeface="Arial" charset="0"/>
                              <a:cs typeface="Arial" charset="0"/>
                            </a:rPr>
                            <a:t>1.8</a:t>
                          </a:r>
                          <a:r>
                            <a:rPr lang="tr-TR" sz="2000" b="1" i="0" u="none" strike="noStrike" baseline="30000">
                              <a:solidFill>
                                <a:srgbClr val="000000"/>
                              </a:solidFill>
                              <a:effectLst/>
                              <a:latin typeface="Arial" charset="0"/>
                              <a:ea typeface="Arial" charset="0"/>
                              <a:cs typeface="Arial" charset="0"/>
                            </a:rPr>
                            <a:t>AB</a:t>
                          </a:r>
                          <a:endParaRPr lang="tr-T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is-IS" sz="2000" b="1" i="0" u="none" strike="noStrike">
                              <a:solidFill>
                                <a:srgbClr val="000000"/>
                              </a:solidFill>
                              <a:effectLst/>
                              <a:latin typeface="Arial" charset="0"/>
                              <a:ea typeface="Arial" charset="0"/>
                              <a:cs typeface="Arial" charset="0"/>
                            </a:rPr>
                            <a:t>0.049</a:t>
                          </a:r>
                          <a:r>
                            <a:rPr lang="is-IS" sz="2000" b="1" i="0" u="none" strike="noStrike" baseline="30000">
                              <a:solidFill>
                                <a:srgbClr val="000000"/>
                              </a:solidFill>
                              <a:effectLst/>
                              <a:latin typeface="Arial" charset="0"/>
                              <a:ea typeface="Arial" charset="0"/>
                              <a:cs typeface="Arial" charset="0"/>
                            </a:rPr>
                            <a:t>A</a:t>
                          </a:r>
                          <a:endParaRPr lang="is-I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6.5</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a:solidFill>
                                <a:srgbClr val="000000"/>
                              </a:solidFill>
                              <a:effectLst/>
                              <a:latin typeface="Arial" charset="0"/>
                              <a:ea typeface="Arial" charset="0"/>
                              <a:cs typeface="Arial" charset="0"/>
                            </a:rPr>
                            <a:t>12.7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tc>
                      <a:txBody>
                        <a:bodyPr/>
                        <a:lstStyle/>
                        <a:p>
                          <a:pPr algn="ctr" fontAlgn="ctr"/>
                          <a:r>
                            <a:rPr lang="hr-HR" sz="2000" b="1" i="0" u="none" strike="noStrike" dirty="0">
                              <a:solidFill>
                                <a:srgbClr val="000000"/>
                              </a:solidFill>
                              <a:effectLst/>
                              <a:latin typeface="Arial" charset="0"/>
                              <a:ea typeface="Arial" charset="0"/>
                              <a:cs typeface="Arial" charset="0"/>
                            </a:rPr>
                            <a:t>23.2</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xmlns="" xmlns:a14="http://schemas.microsoft.com/office/drawing/2010/main" val="10007"/>
                      </a:ext>
                    </a:extLst>
                  </a:tr>
                  <a:tr h="411901">
                    <a:tc>
                      <a:txBody>
                        <a:bodyPr/>
                        <a:lstStyle/>
                        <a:p>
                          <a:pPr algn="ctr" fontAlgn="ctr"/>
                          <a:r>
                            <a:rPr lang="en-US" sz="2000" b="1" i="0" u="none" strike="noStrike">
                              <a:solidFill>
                                <a:srgbClr val="000000"/>
                              </a:solidFill>
                              <a:effectLst/>
                              <a:latin typeface="Arial" charset="0"/>
                              <a:ea typeface="Arial" charset="0"/>
                              <a:cs typeface="Arial" charset="0"/>
                            </a:rPr>
                            <a:t>8</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is-IS" sz="2000" b="1" i="0" u="none" strike="noStrike">
                              <a:solidFill>
                                <a:srgbClr val="000000"/>
                              </a:solidFill>
                              <a:effectLst/>
                              <a:latin typeface="Arial" charset="0"/>
                              <a:ea typeface="Arial" charset="0"/>
                              <a:cs typeface="Arial" charset="0"/>
                            </a:rPr>
                            <a:t>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fi-FI" sz="2000" b="1" i="0" u="none" strike="noStrike" dirty="0" smtClean="0">
                              <a:solidFill>
                                <a:srgbClr val="000000"/>
                              </a:solidFill>
                              <a:effectLst/>
                              <a:latin typeface="Arial" charset="0"/>
                              <a:ea typeface="Arial" charset="0"/>
                              <a:cs typeface="Arial" charset="0"/>
                            </a:rPr>
                            <a:t>6-9</a:t>
                          </a:r>
                          <a:endParaRPr lang="fi-FI"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2.6</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pl-PL" sz="2000" b="1" i="0" u="none" strike="noStrike">
                              <a:solidFill>
                                <a:srgbClr val="000000"/>
                              </a:solidFill>
                              <a:effectLst/>
                              <a:latin typeface="Arial" charset="0"/>
                              <a:ea typeface="Arial" charset="0"/>
                              <a:cs typeface="Arial" charset="0"/>
                            </a:rPr>
                            <a:t>0.060</a:t>
                          </a:r>
                          <a:r>
                            <a:rPr lang="pl-PL" sz="2000" b="1" i="0" u="none" strike="noStrike" baseline="30000">
                              <a:solidFill>
                                <a:srgbClr val="000000"/>
                              </a:solidFill>
                              <a:effectLst/>
                              <a:latin typeface="Arial" charset="0"/>
                              <a:ea typeface="Arial" charset="0"/>
                              <a:cs typeface="Arial" charset="0"/>
                            </a:rPr>
                            <a:t>A</a:t>
                          </a:r>
                          <a:endParaRPr lang="pl-PL"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hr-HR" sz="2000" b="1" i="0" u="none" strike="noStrike">
                              <a:solidFill>
                                <a:srgbClr val="000000"/>
                              </a:solidFill>
                              <a:effectLst/>
                              <a:latin typeface="Arial" charset="0"/>
                              <a:ea typeface="Arial" charset="0"/>
                              <a:cs typeface="Arial" charset="0"/>
                            </a:rPr>
                            <a:t>3.6</a:t>
                          </a:r>
                          <a:r>
                            <a:rPr lang="hr-HR" sz="2000" b="1" i="0" u="none" strike="noStrike" baseline="30000">
                              <a:solidFill>
                                <a:srgbClr val="000000"/>
                              </a:solidFill>
                              <a:effectLst/>
                              <a:latin typeface="Arial" charset="0"/>
                              <a:ea typeface="Arial" charset="0"/>
                              <a:cs typeface="Arial" charset="0"/>
                            </a:rPr>
                            <a:t>A</a:t>
                          </a:r>
                          <a:endParaRPr lang="hr-HR"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a:solidFill>
                                <a:srgbClr val="000000"/>
                              </a:solidFill>
                              <a:effectLst/>
                              <a:latin typeface="Arial" charset="0"/>
                              <a:ea typeface="Arial" charset="0"/>
                              <a:cs typeface="Arial" charset="0"/>
                            </a:rPr>
                            <a:t>7.4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nb-NO" sz="2000" b="1" i="0" u="none" strike="noStrike" dirty="0">
                              <a:solidFill>
                                <a:srgbClr val="000000"/>
                              </a:solidFill>
                              <a:effectLst/>
                              <a:latin typeface="Arial" charset="0"/>
                              <a:ea typeface="Arial" charset="0"/>
                              <a:cs typeface="Arial" charset="0"/>
                            </a:rPr>
                            <a:t>20.4</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xmlns:a14="http://schemas.microsoft.com/office/drawing/2010/main" val="10008"/>
                      </a:ext>
                    </a:extLst>
                  </a:tr>
                  <a:tr h="411901">
                    <a:tc>
                      <a:txBody>
                        <a:bodyPr/>
                        <a:lstStyle/>
                        <a:p>
                          <a:pPr algn="ctr" fontAlgn="ctr"/>
                          <a:endParaRPr lang="en-U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en-U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Avg.</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hr-HR" sz="2000" b="1" i="0" u="none" strike="noStrike">
                              <a:solidFill>
                                <a:srgbClr val="000000"/>
                              </a:solidFill>
                              <a:effectLst/>
                              <a:latin typeface="Arial" charset="0"/>
                              <a:ea typeface="Arial" charset="0"/>
                              <a:cs typeface="Arial" charset="0"/>
                            </a:rPr>
                            <a:t>2.2</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is-IS" sz="2000" b="1" i="0" u="none" strike="noStrike">
                              <a:solidFill>
                                <a:srgbClr val="000000"/>
                              </a:solidFill>
                              <a:effectLst/>
                              <a:latin typeface="Arial" charset="0"/>
                              <a:ea typeface="Arial" charset="0"/>
                              <a:cs typeface="Arial" charset="0"/>
                            </a:rPr>
                            <a:t>0.047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dirty="0" smtClean="0">
                              <a:solidFill>
                                <a:srgbClr val="000000"/>
                              </a:solidFill>
                              <a:effectLst/>
                              <a:latin typeface="Arial" charset="0"/>
                              <a:ea typeface="Arial" charset="0"/>
                              <a:cs typeface="Arial" charset="0"/>
                            </a:rPr>
                            <a:t>6.0</a:t>
                          </a:r>
                          <a:endParaRPr lang="nb-NO"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a:solidFill>
                                <a:srgbClr val="000000"/>
                              </a:solidFill>
                              <a:effectLst/>
                              <a:latin typeface="Arial" charset="0"/>
                              <a:ea typeface="Arial" charset="0"/>
                              <a:cs typeface="Arial" charset="0"/>
                            </a:rPr>
                            <a:t>10.7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hr-HR" sz="2000" b="1" i="0" u="none" strike="noStrike" dirty="0" smtClean="0">
                              <a:solidFill>
                                <a:srgbClr val="000000"/>
                              </a:solidFill>
                              <a:effectLst/>
                              <a:latin typeface="Arial" charset="0"/>
                              <a:ea typeface="Arial" charset="0"/>
                              <a:cs typeface="Arial" charset="0"/>
                            </a:rPr>
                            <a:t>23.9</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xmlns="" xmlns:a14="http://schemas.microsoft.com/office/drawing/2010/main" val="10009"/>
                      </a:ext>
                    </a:extLst>
                  </a:tr>
                  <a:tr h="411901">
                    <a:tc>
                      <a:txBody>
                        <a:bodyPr/>
                        <a:lstStyle/>
                        <a:p>
                          <a:pPr algn="ctr" fontAlgn="ctr"/>
                          <a:endParaRPr lang="en-U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en-US" sz="2000" b="1" i="0" u="none" strike="noStrike">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en-US" sz="2000" b="1" i="0" u="none" strike="noStrike">
                              <a:solidFill>
                                <a:srgbClr val="000000"/>
                              </a:solidFill>
                              <a:effectLst/>
                              <a:latin typeface="Arial" charset="0"/>
                              <a:ea typeface="Arial" charset="0"/>
                              <a:cs typeface="Arial" charset="0"/>
                            </a:rPr>
                            <a:t>S.D.</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a:solidFill>
                                <a:srgbClr val="000000"/>
                              </a:solidFill>
                              <a:effectLst/>
                              <a:latin typeface="Arial" charset="0"/>
                              <a:ea typeface="Arial" charset="0"/>
                              <a:cs typeface="Arial" charset="0"/>
                            </a:rPr>
                            <a:t>0.7</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dirty="0" smtClean="0">
                              <a:solidFill>
                                <a:srgbClr val="000000"/>
                              </a:solidFill>
                              <a:effectLst/>
                              <a:latin typeface="Arial" charset="0"/>
                              <a:ea typeface="Arial" charset="0"/>
                              <a:cs typeface="Arial" charset="0"/>
                            </a:rPr>
                            <a:t>0.02</a:t>
                          </a:r>
                          <a:endParaRPr lang="nb-NO"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hr-HR" sz="2000" b="1" i="0" u="none" strike="noStrike" dirty="0" smtClean="0">
                              <a:solidFill>
                                <a:srgbClr val="000000"/>
                              </a:solidFill>
                              <a:effectLst/>
                              <a:latin typeface="Arial" charset="0"/>
                              <a:ea typeface="Arial" charset="0"/>
                              <a:cs typeface="Arial" charset="0"/>
                            </a:rPr>
                            <a:t>3.7</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nb-NO" sz="2000" b="1" i="0" u="none" strike="noStrike" dirty="0">
                              <a:solidFill>
                                <a:srgbClr val="000000"/>
                              </a:solidFill>
                              <a:effectLst/>
                              <a:latin typeface="Arial" charset="0"/>
                              <a:ea typeface="Arial" charset="0"/>
                              <a:cs typeface="Arial" charset="0"/>
                            </a:rPr>
                            <a:t>5.5</a:t>
                          </a: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tc>
                      <a:txBody>
                        <a:bodyPr/>
                        <a:lstStyle/>
                        <a:p>
                          <a:pPr algn="ctr" fontAlgn="ctr"/>
                          <a:r>
                            <a:rPr lang="hr-HR" sz="2000" b="1" i="0" u="none" strike="noStrike" dirty="0" smtClean="0">
                              <a:solidFill>
                                <a:srgbClr val="000000"/>
                              </a:solidFill>
                              <a:effectLst/>
                              <a:latin typeface="Arial" charset="0"/>
                              <a:ea typeface="Arial" charset="0"/>
                              <a:cs typeface="Arial" charset="0"/>
                            </a:rPr>
                            <a:t>3.9</a:t>
                          </a:r>
                          <a:endParaRPr lang="hr-HR" sz="2000" b="1" i="0" u="none" strike="noStrike" dirty="0">
                            <a:solidFill>
                              <a:srgbClr val="000000"/>
                            </a:solidFill>
                            <a:effectLst/>
                            <a:latin typeface="Arial" charset="0"/>
                            <a:ea typeface="Arial" charset="0"/>
                            <a:cs typeface="Arial"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xmlns="" xmlns:a14="http://schemas.microsoft.com/office/drawing/2010/main" val="10010"/>
                      </a:ext>
                    </a:extLst>
                  </a:tr>
                </a:tbl>
              </a:graphicData>
            </a:graphic>
          </p:graphicFrame>
        </mc:Fallback>
      </mc:AlternateContent>
      <p:sp>
        <p:nvSpPr>
          <p:cNvPr id="36" name="TextBox 35"/>
          <p:cNvSpPr txBox="1"/>
          <p:nvPr/>
        </p:nvSpPr>
        <p:spPr>
          <a:xfrm>
            <a:off x="13503927" y="17068800"/>
            <a:ext cx="13845863" cy="523220"/>
          </a:xfrm>
          <a:prstGeom prst="rect">
            <a:avLst/>
          </a:prstGeom>
          <a:noFill/>
        </p:spPr>
        <p:txBody>
          <a:bodyPr wrap="square" rtlCol="0">
            <a:spAutoFit/>
          </a:bodyPr>
          <a:lstStyle/>
          <a:p>
            <a:r>
              <a:rPr lang="en-US" sz="2800" dirty="0"/>
              <a:t>Batches from farms (3, 7) </a:t>
            </a:r>
            <a:r>
              <a:rPr lang="en-US" sz="2800" dirty="0" smtClean="0"/>
              <a:t>dried </a:t>
            </a:r>
            <a:r>
              <a:rPr lang="en-US" sz="2800" dirty="0" smtClean="0"/>
              <a:t>slowest and had greater depth</a:t>
            </a:r>
          </a:p>
        </p:txBody>
      </p:sp>
      <p:pic>
        <p:nvPicPr>
          <p:cNvPr id="38" name="Picture 3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8729083" y="6629400"/>
            <a:ext cx="7182984" cy="5387237"/>
          </a:xfrm>
          <a:prstGeom prst="rect">
            <a:avLst/>
          </a:prstGeom>
        </p:spPr>
      </p:pic>
      <p:pic>
        <p:nvPicPr>
          <p:cNvPr id="39" name="Content Placeholder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729083" y="19157483"/>
            <a:ext cx="7182984" cy="5387239"/>
          </a:xfrm>
          <a:prstGeom prst="rect">
            <a:avLst/>
          </a:prstGeom>
        </p:spPr>
      </p:pic>
      <p:pic>
        <p:nvPicPr>
          <p:cNvPr id="40" name="Picture 3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8656940" y="12756683"/>
            <a:ext cx="7182984" cy="5387237"/>
          </a:xfrm>
          <a:prstGeom prst="rect">
            <a:avLst/>
          </a:prstGeom>
        </p:spPr>
      </p:pic>
      <p:sp>
        <p:nvSpPr>
          <p:cNvPr id="2" name="TextBox 1"/>
          <p:cNvSpPr txBox="1"/>
          <p:nvPr/>
        </p:nvSpPr>
        <p:spPr>
          <a:xfrm>
            <a:off x="30099454" y="12054594"/>
            <a:ext cx="4442242" cy="584775"/>
          </a:xfrm>
          <a:prstGeom prst="rect">
            <a:avLst/>
          </a:prstGeom>
          <a:noFill/>
        </p:spPr>
        <p:txBody>
          <a:bodyPr wrap="none" rtlCol="0">
            <a:spAutoFit/>
          </a:bodyPr>
          <a:lstStyle/>
          <a:p>
            <a:r>
              <a:rPr lang="en-US" sz="3200" smtClean="0"/>
              <a:t>Open shed drying yard </a:t>
            </a:r>
            <a:endParaRPr lang="en-US" sz="3200" dirty="0"/>
          </a:p>
        </p:txBody>
      </p:sp>
      <p:sp>
        <p:nvSpPr>
          <p:cNvPr id="61" name="TextBox 60"/>
          <p:cNvSpPr txBox="1"/>
          <p:nvPr/>
        </p:nvSpPr>
        <p:spPr>
          <a:xfrm>
            <a:off x="30281066" y="18312825"/>
            <a:ext cx="3934731" cy="584775"/>
          </a:xfrm>
          <a:prstGeom prst="rect">
            <a:avLst/>
          </a:prstGeom>
          <a:noFill/>
        </p:spPr>
        <p:txBody>
          <a:bodyPr wrap="none" rtlCol="0">
            <a:spAutoFit/>
          </a:bodyPr>
          <a:lstStyle/>
          <a:p>
            <a:r>
              <a:rPr lang="en-US" sz="3200" dirty="0" smtClean="0"/>
              <a:t>Wood drying surface</a:t>
            </a:r>
            <a:endParaRPr lang="en-US" sz="3200" dirty="0"/>
          </a:p>
        </p:txBody>
      </p:sp>
      <p:sp>
        <p:nvSpPr>
          <p:cNvPr id="62" name="TextBox 61"/>
          <p:cNvSpPr txBox="1"/>
          <p:nvPr/>
        </p:nvSpPr>
        <p:spPr>
          <a:xfrm>
            <a:off x="29981624" y="24652550"/>
            <a:ext cx="4533613" cy="584775"/>
          </a:xfrm>
          <a:prstGeom prst="rect">
            <a:avLst/>
          </a:prstGeom>
          <a:noFill/>
        </p:spPr>
        <p:txBody>
          <a:bodyPr wrap="none" rtlCol="0">
            <a:spAutoFit/>
          </a:bodyPr>
          <a:lstStyle/>
          <a:p>
            <a:r>
              <a:rPr lang="en-US" sz="3200" dirty="0" smtClean="0"/>
              <a:t>Concrete drying surface</a:t>
            </a:r>
            <a:endParaRPr lang="en-US" sz="3200" dirty="0"/>
          </a:p>
        </p:txBody>
      </p:sp>
      <p:sp>
        <p:nvSpPr>
          <p:cNvPr id="63" name="TextBox 62"/>
          <p:cNvSpPr txBox="1"/>
          <p:nvPr/>
        </p:nvSpPr>
        <p:spPr>
          <a:xfrm>
            <a:off x="38014305" y="11960296"/>
            <a:ext cx="3351260" cy="584775"/>
          </a:xfrm>
          <a:prstGeom prst="rect">
            <a:avLst/>
          </a:prstGeom>
          <a:noFill/>
        </p:spPr>
        <p:txBody>
          <a:bodyPr wrap="square" rtlCol="0">
            <a:spAutoFit/>
          </a:bodyPr>
          <a:lstStyle/>
          <a:p>
            <a:r>
              <a:rPr lang="en-US" sz="3200" dirty="0" smtClean="0"/>
              <a:t>Mechanical dryer</a:t>
            </a:r>
            <a:endParaRPr lang="en-US" sz="3200" dirty="0"/>
          </a:p>
        </p:txBody>
      </p:sp>
      <p:sp>
        <p:nvSpPr>
          <p:cNvPr id="34" name="TextBox 33"/>
          <p:cNvSpPr txBox="1"/>
          <p:nvPr/>
        </p:nvSpPr>
        <p:spPr>
          <a:xfrm>
            <a:off x="37147075" y="18290486"/>
            <a:ext cx="5773120" cy="584775"/>
          </a:xfrm>
          <a:prstGeom prst="rect">
            <a:avLst/>
          </a:prstGeom>
          <a:noFill/>
        </p:spPr>
        <p:txBody>
          <a:bodyPr wrap="square" rtlCol="0">
            <a:spAutoFit/>
          </a:bodyPr>
          <a:lstStyle/>
          <a:p>
            <a:r>
              <a:rPr lang="en-US" sz="3200" dirty="0" smtClean="0"/>
              <a:t>Parchment and natural coffee</a:t>
            </a:r>
            <a:endParaRPr lang="en-US" sz="3200" dirty="0"/>
          </a:p>
        </p:txBody>
      </p:sp>
      <p:sp>
        <p:nvSpPr>
          <p:cNvPr id="47" name="TextBox 46"/>
          <p:cNvSpPr txBox="1"/>
          <p:nvPr/>
        </p:nvSpPr>
        <p:spPr>
          <a:xfrm>
            <a:off x="37907493" y="24544722"/>
            <a:ext cx="3778843" cy="584775"/>
          </a:xfrm>
          <a:prstGeom prst="rect">
            <a:avLst/>
          </a:prstGeom>
          <a:noFill/>
        </p:spPr>
        <p:txBody>
          <a:bodyPr wrap="square" rtlCol="0">
            <a:spAutoFit/>
          </a:bodyPr>
          <a:lstStyle/>
          <a:p>
            <a:r>
              <a:rPr lang="en-US" sz="3200" dirty="0" smtClean="0"/>
              <a:t> Piled </a:t>
            </a:r>
            <a:r>
              <a:rPr lang="en-US" sz="3200" dirty="0" smtClean="0"/>
              <a:t>coffee beans </a:t>
            </a:r>
            <a:endParaRPr lang="en-US" sz="3200" dirty="0"/>
          </a:p>
        </p:txBody>
      </p:sp>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7816025" y="19076158"/>
            <a:ext cx="3941575" cy="5255433"/>
          </a:xfrm>
          <a:prstGeom prst="rect">
            <a:avLst/>
          </a:prstGeom>
        </p:spPr>
      </p:pic>
      <p:pic>
        <p:nvPicPr>
          <p:cNvPr id="10" name="Picture 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7707114" y="12706525"/>
            <a:ext cx="4050486" cy="5400648"/>
          </a:xfrm>
          <a:prstGeom prst="rect">
            <a:avLst/>
          </a:prstGeom>
        </p:spPr>
      </p:pic>
      <p:pic>
        <p:nvPicPr>
          <p:cNvPr id="53" name="Content Placeholder 4"/>
          <p:cNvPicPr>
            <a:picLocks/>
          </p:cNvPicPr>
          <p:nvPr/>
        </p:nvPicPr>
        <p:blipFill>
          <a:blip r:embed="rId15">
            <a:extLst>
              <a:ext uri="{28A0092B-C50C-407E-A947-70E740481C1C}">
                <a14:useLocalDpi xmlns:a14="http://schemas.microsoft.com/office/drawing/2010/main" val="0"/>
              </a:ext>
            </a:extLst>
          </a:blip>
          <a:stretch>
            <a:fillRect/>
          </a:stretch>
        </p:blipFill>
        <p:spPr>
          <a:xfrm>
            <a:off x="37693535" y="6573220"/>
            <a:ext cx="3992801" cy="5424032"/>
          </a:xfrm>
          <a:prstGeom prst="rect">
            <a:avLst/>
          </a:prstGeom>
        </p:spPr>
      </p:pic>
      <p:sp>
        <p:nvSpPr>
          <p:cNvPr id="37" name="TextBox 36"/>
          <p:cNvSpPr txBox="1"/>
          <p:nvPr/>
        </p:nvSpPr>
        <p:spPr>
          <a:xfrm>
            <a:off x="13645646" y="25055557"/>
            <a:ext cx="13845863" cy="523220"/>
          </a:xfrm>
          <a:prstGeom prst="rect">
            <a:avLst/>
          </a:prstGeom>
          <a:noFill/>
        </p:spPr>
        <p:txBody>
          <a:bodyPr wrap="square" rtlCol="0">
            <a:spAutoFit/>
          </a:bodyPr>
          <a:lstStyle/>
          <a:p>
            <a:r>
              <a:rPr lang="en-US" sz="2800" dirty="0" smtClean="0"/>
              <a:t>  Water activity and % moisture were slightly correlated</a:t>
            </a:r>
            <a:endParaRPr lang="en-US" sz="2800"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7.0&quot;&gt;&lt;object type=&quot;1&quot; unique_id=&quot;10001&quot;&gt;&lt;object type=&quot;8&quot; unique_id=&quot;10002&quot;&gt;&lt;/object&gt;&lt;object type=&quot;2&quot; unique_id=&quot;10003&quot;&gt;&lt;object type=&quot;3&quot; unique_id=&quot;10234&quot;&gt;&lt;property id=&quot;20148&quot; value=&quot;5&quot;/&gt;&lt;property id=&quot;20300&quot; value=&quot;Slide 1&quot;/&gt;&lt;property id=&quot;20307&quot; value=&quot;257&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17842</TotalTime>
  <Words>1205</Words>
  <Application>Microsoft Office PowerPoint</Application>
  <PresentationFormat>Custom</PresentationFormat>
  <Paragraphs>214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 Math</vt:lpstr>
      <vt:lpstr>Symbol</vt:lpstr>
      <vt:lpstr>Office Theme</vt:lpstr>
      <vt:lpstr>PowerPoint Presentation</vt:lpstr>
    </vt:vector>
  </TitlesOfParts>
  <Company>Virginia Tech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Listeria turkey plant sampling</dc:title>
  <dc:subject>Poster</dc:subject>
  <dc:creator>Joe Eifert</dc:creator>
  <cp:lastModifiedBy>Joseph Eifert</cp:lastModifiedBy>
  <cp:revision>682</cp:revision>
  <cp:lastPrinted>2019-04-12T22:02:15Z</cp:lastPrinted>
  <dcterms:created xsi:type="dcterms:W3CDTF">2002-06-04T18:06:54Z</dcterms:created>
  <dcterms:modified xsi:type="dcterms:W3CDTF">2019-04-15T19:45:26Z</dcterms:modified>
</cp:coreProperties>
</file>