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6" r:id="rId5"/>
    <p:sldId id="264" r:id="rId6"/>
    <p:sldId id="265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Wikipedia Hadoop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1803" y="3141487"/>
            <a:ext cx="10993546" cy="319967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Steven </a:t>
            </a:r>
            <a:r>
              <a:rPr lang="en-US" sz="3200" dirty="0" err="1" smtClean="0">
                <a:solidFill>
                  <a:schemeClr val="bg1"/>
                </a:solidFill>
              </a:rPr>
              <a:t>Stulga</a:t>
            </a: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Spring 2016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CS 4624 multimedia/hypertext/information access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Professor Edward </a:t>
            </a:r>
            <a:r>
              <a:rPr lang="en-US" sz="3200" dirty="0" smtClean="0">
                <a:solidFill>
                  <a:schemeClr val="bg1"/>
                </a:solidFill>
              </a:rPr>
              <a:t>Fox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Client: </a:t>
            </a:r>
            <a:r>
              <a:rPr lang="en-US" sz="3200" dirty="0" err="1" smtClean="0">
                <a:solidFill>
                  <a:schemeClr val="bg1"/>
                </a:solidFill>
              </a:rPr>
              <a:t>Shivam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maharshi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d2pi0bc9ewx28h.cloudfront.net/ywmlmzw/6h5m2qllb/vt-logo-transparent-1200x2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126" y="710669"/>
            <a:ext cx="3582614" cy="77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6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Background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28800"/>
            <a:ext cx="11029615" cy="4880113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Goal</a:t>
            </a:r>
            <a:r>
              <a:rPr lang="en-US" sz="4000" dirty="0" smtClean="0"/>
              <a:t>: Import the entire English Wikipedia with full revision history into Apache Hadoop and configure it to be searchable from Apache </a:t>
            </a:r>
            <a:r>
              <a:rPr lang="en-US" sz="4000" dirty="0" err="1" smtClean="0"/>
              <a:t>Solr</a:t>
            </a:r>
            <a:endParaRPr lang="en-US" sz="4000" dirty="0" smtClean="0"/>
          </a:p>
          <a:p>
            <a:r>
              <a:rPr lang="en-US" sz="4000" dirty="0"/>
              <a:t>A prototype outlining the </a:t>
            </a:r>
            <a:r>
              <a:rPr lang="en-US" sz="4000" dirty="0" smtClean="0"/>
              <a:t>process</a:t>
            </a:r>
          </a:p>
          <a:p>
            <a:pPr lvl="1"/>
            <a:r>
              <a:rPr lang="en-US" sz="3800" dirty="0" smtClean="0"/>
              <a:t> importing the data</a:t>
            </a:r>
          </a:p>
          <a:p>
            <a:pPr lvl="1"/>
            <a:r>
              <a:rPr lang="en-US" sz="3600" dirty="0" smtClean="0"/>
              <a:t>converting </a:t>
            </a:r>
            <a:r>
              <a:rPr lang="en-US" sz="3600" dirty="0"/>
              <a:t>the </a:t>
            </a:r>
            <a:r>
              <a:rPr lang="en-US" sz="3600" dirty="0" smtClean="0"/>
              <a:t>data</a:t>
            </a:r>
          </a:p>
          <a:p>
            <a:pPr lvl="1"/>
            <a:r>
              <a:rPr lang="en-US" sz="3600" dirty="0" smtClean="0"/>
              <a:t>configuring </a:t>
            </a:r>
            <a:r>
              <a:rPr lang="en-US" sz="3600" dirty="0"/>
              <a:t>the </a:t>
            </a:r>
            <a:r>
              <a:rPr lang="en-US" sz="3600" dirty="0" smtClean="0"/>
              <a:t>system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173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Implementation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9459"/>
            <a:ext cx="11029615" cy="3678303"/>
          </a:xfrm>
        </p:spPr>
        <p:txBody>
          <a:bodyPr>
            <a:noAutofit/>
          </a:bodyPr>
          <a:lstStyle/>
          <a:p>
            <a:r>
              <a:rPr lang="en-US" sz="2800" dirty="0" smtClean="0"/>
              <a:t>Creating a prototype</a:t>
            </a:r>
          </a:p>
          <a:p>
            <a:pPr lvl="1"/>
            <a:r>
              <a:rPr lang="en-US" sz="2800" dirty="0" smtClean="0"/>
              <a:t>Downloading small segment of dataset</a:t>
            </a:r>
            <a:endParaRPr lang="en-US" sz="2800" dirty="0"/>
          </a:p>
          <a:p>
            <a:pPr lvl="1"/>
            <a:r>
              <a:rPr lang="en-US" sz="2800" dirty="0" smtClean="0"/>
              <a:t>Uncompressing, extracting, converting this data</a:t>
            </a:r>
          </a:p>
          <a:p>
            <a:pPr lvl="1"/>
            <a:r>
              <a:rPr lang="en-US" sz="2800" dirty="0" smtClean="0"/>
              <a:t>Import it into local HDFS</a:t>
            </a:r>
          </a:p>
          <a:p>
            <a:pPr lvl="1"/>
            <a:r>
              <a:rPr lang="en-US" sz="2800" dirty="0" smtClean="0"/>
              <a:t>Configure </a:t>
            </a:r>
            <a:r>
              <a:rPr lang="en-US" sz="2800" dirty="0" err="1" smtClean="0"/>
              <a:t>Solr</a:t>
            </a:r>
            <a:r>
              <a:rPr lang="en-US" sz="2800" dirty="0" smtClean="0"/>
              <a:t> to index data</a:t>
            </a:r>
          </a:p>
          <a:p>
            <a:r>
              <a:rPr lang="en-US" sz="2800" dirty="0" smtClean="0"/>
              <a:t>Follow same steps for full data on cluster</a:t>
            </a:r>
          </a:p>
          <a:p>
            <a:pPr lvl="1"/>
            <a:r>
              <a:rPr lang="en-US" sz="2800" dirty="0" smtClean="0"/>
              <a:t>MUCH larger set of data</a:t>
            </a:r>
          </a:p>
          <a:p>
            <a:pPr lvl="1"/>
            <a:r>
              <a:rPr lang="en-US" sz="2800" dirty="0" smtClean="0"/>
              <a:t>Working on true cluster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363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Data comparison</a:t>
            </a:r>
            <a:endParaRPr lang="en-US" sz="6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269116"/>
              </p:ext>
            </p:extLst>
          </p:nvPr>
        </p:nvGraphicFramePr>
        <p:xfrm>
          <a:off x="581192" y="2226365"/>
          <a:ext cx="11029616" cy="3906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7404"/>
                <a:gridCol w="2757404"/>
                <a:gridCol w="2757404"/>
                <a:gridCol w="2757404"/>
              </a:tblGrid>
              <a:tr h="1137252">
                <a:tc>
                  <a:txBody>
                    <a:bodyPr/>
                    <a:lstStyle/>
                    <a:p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Prototype</a:t>
                      </a:r>
                      <a:r>
                        <a:rPr lang="en-US" baseline="0" dirty="0" smtClean="0">
                          <a:latin typeface="Arial Black" panose="020B0A04020102020204" pitchFamily="34" charset="0"/>
                        </a:rPr>
                        <a:t> Test Data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English Wikipedia</a:t>
                      </a:r>
                      <a:r>
                        <a:rPr lang="en-US" baseline="0" dirty="0" smtClean="0">
                          <a:latin typeface="Arial Black" panose="020B0A04020102020204" pitchFamily="34" charset="0"/>
                        </a:rPr>
                        <a:t> Current Version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English</a:t>
                      </a:r>
                      <a:r>
                        <a:rPr lang="en-US" baseline="0" dirty="0" smtClean="0">
                          <a:latin typeface="Arial Black" panose="020B0A04020102020204" pitchFamily="34" charset="0"/>
                        </a:rPr>
                        <a:t> Wikipedia with Full Revision History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922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Size Compressed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365 KB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23.2 GB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Black" panose="020B0A04020102020204" pitchFamily="34" charset="0"/>
                        </a:rPr>
                        <a:t>107 GB</a:t>
                      </a:r>
                    </a:p>
                    <a:p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922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Size Decompressed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46 MB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51 GB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10 TB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922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Number of Articles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21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5,137,000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anose="020B0A04020102020204" pitchFamily="34" charset="0"/>
                        </a:rPr>
                        <a:t>5,137,000</a:t>
                      </a:r>
                      <a:endParaRPr lang="en-US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305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Successes</a:t>
            </a:r>
            <a:endParaRPr lang="en-US" sz="6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2" y="1879738"/>
            <a:ext cx="11029616" cy="475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5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Successes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0" y="1833562"/>
            <a:ext cx="11862121" cy="51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5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Lessons Learned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Work with data in small pieces</a:t>
            </a:r>
          </a:p>
          <a:p>
            <a:r>
              <a:rPr lang="en-US" sz="4000" dirty="0" smtClean="0"/>
              <a:t>There isn’t always the “how to” guide you need</a:t>
            </a:r>
          </a:p>
          <a:p>
            <a:r>
              <a:rPr lang="en-US" sz="4000" dirty="0" smtClean="0"/>
              <a:t>Implement full prototype and outline all steps</a:t>
            </a:r>
          </a:p>
          <a:p>
            <a:r>
              <a:rPr lang="en-US" sz="4000" dirty="0" smtClean="0"/>
              <a:t>Effective learning requires more time and research than you expect</a:t>
            </a:r>
          </a:p>
          <a:p>
            <a:r>
              <a:rPr lang="en-US" sz="4000" dirty="0" smtClean="0"/>
              <a:t>Communication can be slow and hinder progress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703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Acknowledgements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786781"/>
            <a:ext cx="11029615" cy="3678303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Shivam</a:t>
            </a:r>
            <a:r>
              <a:rPr lang="en-US" sz="3600" dirty="0" smtClean="0"/>
              <a:t> </a:t>
            </a:r>
            <a:r>
              <a:rPr lang="en-US" sz="3600" dirty="0" err="1"/>
              <a:t>Maharshi</a:t>
            </a:r>
            <a:r>
              <a:rPr lang="en-US" sz="3600" dirty="0"/>
              <a:t>, </a:t>
            </a:r>
            <a:r>
              <a:rPr lang="en-US" sz="3600" dirty="0" smtClean="0"/>
              <a:t>the client, for presenting the project and giving guidance about how to start and tackle challenges</a:t>
            </a:r>
            <a:endParaRPr lang="en-US" sz="3600" dirty="0"/>
          </a:p>
          <a:p>
            <a:r>
              <a:rPr lang="en-US" sz="3600" dirty="0" err="1" smtClean="0"/>
              <a:t>Sunshin</a:t>
            </a:r>
            <a:r>
              <a:rPr lang="en-US" sz="3600" dirty="0" smtClean="0"/>
              <a:t> </a:t>
            </a:r>
            <a:r>
              <a:rPr lang="en-US" sz="3600" dirty="0"/>
              <a:t>Lee, who provided access to the remote machine and answered questions about execution on the </a:t>
            </a:r>
            <a:r>
              <a:rPr lang="en-US" sz="3600" dirty="0" smtClean="0"/>
              <a:t>machine</a:t>
            </a:r>
          </a:p>
          <a:p>
            <a:r>
              <a:rPr lang="en-US" sz="3600" dirty="0" smtClean="0"/>
              <a:t>Dr. Fox, for great feedback and help with the presentation and documentation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288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Thank you!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Questions?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7655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149</TotalTime>
  <Words>239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Gill Sans MT</vt:lpstr>
      <vt:lpstr>Wingdings 2</vt:lpstr>
      <vt:lpstr>Dividend</vt:lpstr>
      <vt:lpstr>Wikipedia Hadoop</vt:lpstr>
      <vt:lpstr>Background</vt:lpstr>
      <vt:lpstr>Implementation</vt:lpstr>
      <vt:lpstr>Data comparison</vt:lpstr>
      <vt:lpstr>Successes</vt:lpstr>
      <vt:lpstr>Successes</vt:lpstr>
      <vt:lpstr>Lessons Learned</vt:lpstr>
      <vt:lpstr>Acknowledgements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Wikipedia Hadoop</dc:title>
  <dc:creator>sjstulga</dc:creator>
  <cp:lastModifiedBy>sjstulga</cp:lastModifiedBy>
  <cp:revision>10</cp:revision>
  <dcterms:created xsi:type="dcterms:W3CDTF">2016-04-26T22:51:31Z</dcterms:created>
  <dcterms:modified xsi:type="dcterms:W3CDTF">2016-04-27T22:54:36Z</dcterms:modified>
</cp:coreProperties>
</file>