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2" name="Liuqing Li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971C01C-5018-4476-B005-3A04C59AC2F4}">
  <a:tblStyle styleId="{8971C01C-5018-4476-B005-3A04C59AC2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2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8-04-23T17:53:31.629">
    <p:pos x="6000" y="0"/>
    <p:text>do not use long sentences with bullets. Try to use shorter ones, but explain it in sub-bullets
good and bad -&gt; relevant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2" dt="2018-04-23T17:49:54.463">
    <p:pos x="6000" y="0"/>
    <p:text>A table would be better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Owner: Chris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Owner: David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Shape 56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57" name="Shape 57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Shape 61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2" name="Shape 6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Shape 65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66" name="Shape 66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Shape 84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Shape 8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88" name="Shape 8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Shape 9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Shape 9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5" name="Shape 9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Shape 9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Shape 10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03" name="Shape 10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Shape 10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Shape 108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09" name="Shape 10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Shape 111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Shape 115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116" name="Shape 116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4" name="Shape 134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Shape 13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38" name="Shape 13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Shape 140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1" name="Shape 141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42" name="Shape 142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Shape 145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46" name="Shape 146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Shape 148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Shape 15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52" name="Shape 152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0" name="Shape 170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scikit-learn.org/stable/modules/generated/sklearn.svm.SVC.html#sklearn.svm.SVC" TargetMode="External"/><Relationship Id="rId4" Type="http://schemas.openxmlformats.org/officeDocument/2006/relationships/hyperlink" Target="http://www.slideshare.net/gabrielspmoreira/discovering-users-topics-of-interest-in-recommender-systems-tdc-sp-2016" TargetMode="External"/><Relationship Id="rId9" Type="http://schemas.openxmlformats.org/officeDocument/2006/relationships/hyperlink" Target="https://radimrehurek.com/gensim/" TargetMode="External"/><Relationship Id="rId5" Type="http://schemas.openxmlformats.org/officeDocument/2006/relationships/hyperlink" Target="http://www.textminingonline.com/dive-into-nltk-part-iv-stemming-and-lemmatization" TargetMode="External"/><Relationship Id="rId6" Type="http://schemas.openxmlformats.org/officeDocument/2006/relationships/hyperlink" Target="https://www.arc.vt.edu/vt-rnet/edfox/" TargetMode="External"/><Relationship Id="rId7" Type="http://schemas.openxmlformats.org/officeDocument/2006/relationships/hyperlink" Target="https://nlp.stanford.edu/software/CRF-NER.shtml" TargetMode="External"/><Relationship Id="rId8" Type="http://schemas.openxmlformats.org/officeDocument/2006/relationships/hyperlink" Target="https://www.nltk.org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ctrTitle"/>
          </p:nvPr>
        </p:nvSpPr>
        <p:spPr>
          <a:xfrm>
            <a:off x="3537150" y="930450"/>
            <a:ext cx="5017500" cy="22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" sz="3600"/>
              <a:t>Event Focused URL Extraction from Tweets</a:t>
            </a:r>
            <a:endParaRPr sz="3600"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 txBox="1"/>
          <p:nvPr>
            <p:ph idx="1" type="subTitle"/>
          </p:nvPr>
        </p:nvSpPr>
        <p:spPr>
          <a:xfrm>
            <a:off x="4165075" y="3472950"/>
            <a:ext cx="4838400" cy="14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By: Chris Bridges, Carter Tat, David Chun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CS 4624: Multimedia, Hypertext, and Information Access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Instructor: Edward A. Fox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Client: Liuqing Li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April 24, 2018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Virginia Tech, Blacksburg VA 24061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Demo</a:t>
            </a:r>
            <a:endParaRPr sz="3000"/>
          </a:p>
        </p:txBody>
      </p:sp>
      <p:sp>
        <p:nvSpPr>
          <p:cNvPr id="237" name="Shape 237"/>
          <p:cNvSpPr txBox="1"/>
          <p:nvPr/>
        </p:nvSpPr>
        <p:spPr>
          <a:xfrm>
            <a:off x="152325" y="1543575"/>
            <a:ext cx="8839200" cy="6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“</a:t>
            </a:r>
            <a:r>
              <a:rPr lang="en" sz="2400">
                <a:solidFill>
                  <a:srgbClr val="FFFFFF"/>
                </a:solidFill>
              </a:rPr>
              <a:t>Kentucky school shooting: 2 students killed, 18 injured</a:t>
            </a:r>
            <a:r>
              <a:rPr lang="en" sz="2400">
                <a:solidFill>
                  <a:srgbClr val="FFFFFF"/>
                </a:solidFill>
              </a:rPr>
              <a:t>”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238" name="Shape 2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25" y="2929075"/>
            <a:ext cx="8839202" cy="1052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1297500" y="3129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References</a:t>
            </a:r>
            <a:endParaRPr sz="3000"/>
          </a:p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1297500" y="1132475"/>
            <a:ext cx="7396200" cy="3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“Sklearn.svm.SVC.” Sklearn.svm.SVC - Scikit-Learn 0.19.1 Documentation, </a:t>
            </a:r>
            <a:r>
              <a:rPr lang="en" sz="1200"/>
              <a:t>Web.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www.scikit-learn.org/stable/modules/generated/sklearn.svm.SVC.html#sklearn.svm.SVC</a:t>
            </a:r>
            <a:r>
              <a:rPr lang="en" sz="1200"/>
              <a:t>. Accessed 23. Apr 2018.</a:t>
            </a: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Moreira, Gabriel. “Discovering User's Topics of Interest in Recommender Systems.” LinkedIn SlideShare, 7 July 2016, Web.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www.slideshare.net/gabrielspmoreira/discovering-users-topics-of-interest-in-recommender-systems-tdc-sp-2016</a:t>
            </a:r>
            <a:r>
              <a:rPr lang="en" sz="1200"/>
              <a:t>. Accessed 23. Apr 2018</a:t>
            </a:r>
            <a:endParaRPr sz="1200"/>
          </a:p>
          <a:p>
            <a: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TextMiner. “Dive Into NLTK, Part IV: Stemming and Lemmatization.” Text Mining Online, 18 July 2014, Web. </a:t>
            </a:r>
            <a:r>
              <a:rPr lang="en" sz="1200" u="sng">
                <a:solidFill>
                  <a:schemeClr val="hlink"/>
                </a:solidFill>
                <a:hlinkClick r:id="rId5"/>
              </a:rPr>
              <a:t>www.textminingonline.com/dive-into-nltk-part-iv-stemming-and-lemmatization</a:t>
            </a:r>
            <a:r>
              <a:rPr lang="en" sz="1200"/>
              <a:t>. Accessed 23 Apr. 2018</a:t>
            </a: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AutoNum type="arabicPeriod"/>
            </a:pPr>
            <a:r>
              <a:rPr lang="en" sz="1200">
                <a:solidFill>
                  <a:srgbClr val="FFFFFF"/>
                </a:solidFill>
              </a:rPr>
              <a:t>"Events Archive (GETAR)." </a:t>
            </a:r>
            <a:r>
              <a:rPr i="1" lang="en" sz="1200">
                <a:solidFill>
                  <a:srgbClr val="FFFFFF"/>
                </a:solidFill>
              </a:rPr>
              <a:t>Events Archive</a:t>
            </a:r>
            <a:r>
              <a:rPr lang="en" sz="1200">
                <a:solidFill>
                  <a:srgbClr val="FFFFFF"/>
                </a:solidFill>
              </a:rPr>
              <a:t>. Web. </a:t>
            </a:r>
            <a:r>
              <a:rPr lang="en" sz="1200" u="sng">
                <a:solidFill>
                  <a:schemeClr val="accent5"/>
                </a:solidFill>
                <a:hlinkClick r:id="rId6"/>
              </a:rPr>
              <a:t>https://www.arc.vt.edu/vt-rnet/edfox/</a:t>
            </a:r>
            <a:r>
              <a:rPr lang="en" sz="1200"/>
              <a:t>. </a:t>
            </a:r>
            <a:r>
              <a:rPr lang="en" sz="1200">
                <a:solidFill>
                  <a:srgbClr val="FFFFFF"/>
                </a:solidFill>
              </a:rPr>
              <a:t>Accessed 23 Apr. 2018. 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AutoNum type="arabicPeriod"/>
            </a:pPr>
            <a:r>
              <a:rPr lang="en" sz="1200">
                <a:solidFill>
                  <a:srgbClr val="FFFFFF"/>
                </a:solidFill>
              </a:rPr>
              <a:t>“Software Stanford Named Entity Recognizer (NER)." </a:t>
            </a:r>
            <a:r>
              <a:rPr i="1" lang="en" sz="1200">
                <a:solidFill>
                  <a:srgbClr val="FFFFFF"/>
                </a:solidFill>
              </a:rPr>
              <a:t>The Stanford Natural Language Processing Group</a:t>
            </a:r>
            <a:r>
              <a:rPr lang="en" sz="1200">
                <a:solidFill>
                  <a:srgbClr val="FFFFFF"/>
                </a:solidFill>
              </a:rPr>
              <a:t>. Web. </a:t>
            </a:r>
            <a:r>
              <a:rPr lang="en" sz="1200" u="sng">
                <a:solidFill>
                  <a:schemeClr val="hlink"/>
                </a:solidFill>
                <a:hlinkClick r:id="rId7"/>
              </a:rPr>
              <a:t>https://nlp.stanford.edu/software/CRF-NER.shtml</a:t>
            </a:r>
            <a:r>
              <a:rPr lang="en" sz="1200">
                <a:solidFill>
                  <a:srgbClr val="FFFFFF"/>
                </a:solidFill>
              </a:rPr>
              <a:t>. Accessed 23 Apr. 2018.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AutoNum type="arabicPeriod"/>
            </a:pPr>
            <a:r>
              <a:rPr lang="en" sz="1200">
                <a:solidFill>
                  <a:srgbClr val="FFFFFF"/>
                </a:solidFill>
              </a:rPr>
              <a:t>"Natural Language Toolkit." </a:t>
            </a:r>
            <a:r>
              <a:rPr i="1" lang="en" sz="1200">
                <a:solidFill>
                  <a:srgbClr val="FFFFFF"/>
                </a:solidFill>
              </a:rPr>
              <a:t>Natural Language Toolkit - NLTK 3.2.5 Documentation</a:t>
            </a:r>
            <a:r>
              <a:rPr lang="en" sz="1200">
                <a:solidFill>
                  <a:srgbClr val="FFFFFF"/>
                </a:solidFill>
              </a:rPr>
              <a:t>. Web. </a:t>
            </a:r>
            <a:r>
              <a:rPr lang="en" sz="1200" u="sng">
                <a:solidFill>
                  <a:schemeClr val="hlink"/>
                </a:solidFill>
                <a:hlinkClick r:id="rId8"/>
              </a:rPr>
              <a:t>https://www.nltk.org/</a:t>
            </a:r>
            <a:r>
              <a:rPr lang="en" sz="1200">
                <a:solidFill>
                  <a:srgbClr val="FFFFFF"/>
                </a:solidFill>
              </a:rPr>
              <a:t>. Accessed 23 Apr. 2018.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AutoNum type="arabicPeriod"/>
            </a:pPr>
            <a:r>
              <a:rPr lang="en" sz="1200">
                <a:solidFill>
                  <a:srgbClr val="FFFFFF"/>
                </a:solidFill>
              </a:rPr>
              <a:t> "Gensim: Topic Modelling for Humans." </a:t>
            </a:r>
            <a:r>
              <a:rPr i="1" lang="en" sz="1200">
                <a:solidFill>
                  <a:srgbClr val="FFFFFF"/>
                </a:solidFill>
              </a:rPr>
              <a:t>Radim Řehůřek: Machine Learning Consulting</a:t>
            </a:r>
            <a:r>
              <a:rPr lang="en" sz="1200">
                <a:solidFill>
                  <a:srgbClr val="FFFFFF"/>
                </a:solidFill>
              </a:rPr>
              <a:t>. Web.  </a:t>
            </a:r>
            <a:r>
              <a:rPr lang="en" sz="1200" u="sng">
                <a:solidFill>
                  <a:schemeClr val="hlink"/>
                </a:solidFill>
                <a:hlinkClick r:id="rId9"/>
              </a:rPr>
              <a:t>https://radimrehurek.com/gensim/</a:t>
            </a:r>
            <a:r>
              <a:rPr lang="en" sz="1200">
                <a:solidFill>
                  <a:srgbClr val="FFFFFF"/>
                </a:solidFill>
              </a:rPr>
              <a:t> . Accessed 23 Apr. 2018.</a:t>
            </a:r>
            <a:endParaRPr sz="1200">
              <a:solidFill>
                <a:srgbClr val="FFFFFF"/>
              </a:solidFill>
            </a:endParaRPr>
          </a:p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Project Client: Liuqing, Li 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Instructor: Edward A. Fox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Global Event and Trend Archive Research (GETAR) is supported by NSF (IIS-1619028 and 1619371)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Outline</a:t>
            </a:r>
            <a:endParaRPr sz="3000"/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1297500" y="120810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Project Goal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Overall </a:t>
            </a:r>
            <a:r>
              <a:rPr lang="en" sz="2400"/>
              <a:t>Design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Testing /Evaluation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Demo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References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Acknowledgements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Project Goal</a:t>
            </a:r>
            <a:endParaRPr sz="3000"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Link existing Twitter collections and Event Focused Crawler (EFC)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Classify and rank relevance of URLs in Tweets to collection using deep learning and natural language processing techniques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Provide client with program that ties it all together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Overall Design</a:t>
            </a:r>
            <a:endParaRPr sz="3000"/>
          </a:p>
        </p:txBody>
      </p:sp>
      <p:pic>
        <p:nvPicPr>
          <p:cNvPr id="198" name="Shape 1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8300" y="1470325"/>
            <a:ext cx="8767399" cy="31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Testing/Evaluation</a:t>
            </a:r>
            <a:endParaRPr sz="3000"/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1297500" y="14151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80% Training and 20% Testing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Classifiers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Decision Tree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Random Decision Forest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S</a:t>
            </a:r>
            <a:r>
              <a:rPr lang="en" sz="2400"/>
              <a:t>upport Vector Classifier (SVC)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Gaussian NB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Cross-Validated using 10 subsamples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Results</a:t>
            </a:r>
            <a:endParaRPr sz="3000"/>
          </a:p>
        </p:txBody>
      </p:sp>
      <p:graphicFrame>
        <p:nvGraphicFramePr>
          <p:cNvPr id="210" name="Shape 210"/>
          <p:cNvGraphicFramePr/>
          <p:nvPr/>
        </p:nvGraphicFramePr>
        <p:xfrm>
          <a:off x="209688" y="1437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{8971C01C-5018-4476-B005-3A04C59AC2F4}</a:tableStyleId>
              </a:tblPr>
              <a:tblGrid>
                <a:gridCol w="1774550"/>
                <a:gridCol w="1774550"/>
                <a:gridCol w="1774550"/>
                <a:gridCol w="1774550"/>
                <a:gridCol w="1774550"/>
              </a:tblGrid>
              <a:tr h="12707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Classifier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Decision Tree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Random Forest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Support Vector (SVC)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GaussianNB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954025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Test Accuracy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0.970967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0.974193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0.969354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0.790322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133485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3F3F3"/>
                          </a:solidFill>
                        </a:rPr>
                        <a:t>Cross Validation Accuracy</a:t>
                      </a:r>
                      <a:endParaRPr b="1"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0.94 (+/- 0.06)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0.95 </a:t>
                      </a: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(+/- 0.06)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0.95 </a:t>
                      </a: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(+/- 0.06)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3F3F3"/>
                          </a:solidFill>
                        </a:rPr>
                        <a:t>0.75 (+/- 0.29)</a:t>
                      </a:r>
                      <a:endParaRPr sz="1800">
                        <a:solidFill>
                          <a:srgbClr val="F3F3F3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1" name="Shape 211"/>
          <p:cNvSpPr/>
          <p:nvPr/>
        </p:nvSpPr>
        <p:spPr>
          <a:xfrm>
            <a:off x="3832950" y="2745000"/>
            <a:ext cx="1086000" cy="37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Optimal Parameters</a:t>
            </a:r>
            <a:endParaRPr sz="3000"/>
          </a:p>
        </p:txBody>
      </p:sp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563" y="1728225"/>
            <a:ext cx="8814876" cy="12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175" y="3111500"/>
            <a:ext cx="8877676" cy="108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/>
          <p:nvPr/>
        </p:nvSpPr>
        <p:spPr>
          <a:xfrm>
            <a:off x="143637" y="3149423"/>
            <a:ext cx="1153800" cy="2169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Demo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Demo</a:t>
            </a:r>
            <a:endParaRPr sz="3000"/>
          </a:p>
        </p:txBody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849375"/>
            <a:ext cx="8839202" cy="129485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Shape 231"/>
          <p:cNvSpPr txBox="1"/>
          <p:nvPr/>
        </p:nvSpPr>
        <p:spPr>
          <a:xfrm>
            <a:off x="152325" y="1543575"/>
            <a:ext cx="8839200" cy="9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“</a:t>
            </a:r>
            <a:r>
              <a:rPr lang="en" sz="2400">
                <a:solidFill>
                  <a:srgbClr val="FFFFFF"/>
                </a:solidFill>
              </a:rPr>
              <a:t>Future Florida Gators Softball Prodigy Is the Youngest NCAA Commit of All Time”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