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"/>
      <p:regular r:id="rId17"/>
      <p:bold r:id="rId18"/>
      <p:italic r:id="rId19"/>
      <p:boldItalic r:id="rId20"/>
    </p:embeddedFont>
    <p:embeddedFont>
      <p:font typeface="Playfair Display"/>
      <p:regular r:id="rId21"/>
      <p:bold r:id="rId22"/>
      <p:italic r:id="rId23"/>
      <p:boldItalic r:id="rId24"/>
    </p:embeddedFont>
    <p:embeddedFont>
      <p:font typeface="Average"/>
      <p:regular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22" Type="http://schemas.openxmlformats.org/officeDocument/2006/relationships/font" Target="fonts/PlayfairDisplay-bold.fntdata"/><Relationship Id="rId21" Type="http://schemas.openxmlformats.org/officeDocument/2006/relationships/font" Target="fonts/PlayfairDisplay-regular.fntdata"/><Relationship Id="rId24" Type="http://schemas.openxmlformats.org/officeDocument/2006/relationships/font" Target="fonts/PlayfairDisplay-boldItalic.fntdata"/><Relationship Id="rId23" Type="http://schemas.openxmlformats.org/officeDocument/2006/relationships/font" Target="fonts/PlayfairDisplay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regular.fntdata"/><Relationship Id="rId25" Type="http://schemas.openxmlformats.org/officeDocument/2006/relationships/font" Target="fonts/Average-regular.fntdata"/><Relationship Id="rId27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slide" Target="slides/slide11.xml"/><Relationship Id="rId19" Type="http://schemas.openxmlformats.org/officeDocument/2006/relationships/font" Target="fonts/Roboto-italic.fntdata"/><Relationship Id="rId1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0fe56e263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20fe56e263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6bf3dd3b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26bf3dd3b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0fe56e263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0fe56e263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0fe56e263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0fe56e263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26bf3dd3b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26bf3dd3b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20fe56e263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20fe56e263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77a3ef78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77a3ef78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30f7d93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230f7d93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6bf3dd3b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6bf3dd3b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2ed1769f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22ed1769f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209550" y="-103825"/>
            <a:ext cx="27249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Playfair Display"/>
                <a:ea typeface="Playfair Display"/>
                <a:cs typeface="Playfair Display"/>
                <a:sym typeface="Playfair Display"/>
              </a:rPr>
              <a:t>TextMining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19755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Jianchi Wei, Chongyu He &amp; Chenyu Mao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2200650" y="3025150"/>
            <a:ext cx="4742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CS 4624 Multimedia, Hypertext &amp; Information Access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Edward Fox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Virginia Tech, Blacksburg VA 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24061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May 10, 2022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Acknowledgement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633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Aman Ahuja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aahuja@vt.edu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Professor Edward A. Fox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fox@vt.edu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215400" y="26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465550" y="1232725"/>
            <a:ext cx="8554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44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[1] Aman Ahuja, Chenyu Mao, Chongyu He, Jianchi Wei, Edward A. Fox, 25th International Symposium on Electronic Theses and Dissertations – ETD 2022, Novi Sad, Serbia</a:t>
            </a:r>
            <a:endParaRPr sz="144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44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September 7 - 9, 2022, submitted for review</a:t>
            </a:r>
            <a:endParaRPr sz="1323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4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440">
                <a:solidFill>
                  <a:schemeClr val="dk1"/>
                </a:solidFill>
              </a:rPr>
              <a:t>[2] T. Hofmann, Probabilistic latent semantic indexing, in Proceedings of the 22nd annual international ACM SIGIR conference on Research and development in information retrieval (1999), pp. 50–57</a:t>
            </a:r>
            <a:endParaRPr sz="14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4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440">
                <a:solidFill>
                  <a:schemeClr val="dk1"/>
                </a:solidFill>
              </a:rPr>
              <a:t>[3] D.M. Blei, A.Y. Ng, M.I. Jordan, Latent Dirichlet Allocation, Journal of machine learning research 3, 993 (2003)</a:t>
            </a:r>
            <a:endParaRPr sz="14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4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4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1120075" y="718025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Outline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6175" y="1465400"/>
            <a:ext cx="3487800" cy="283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Project Review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Work Timeline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Project Design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Front End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Lessons Learned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Future Work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Acknowledgments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verage"/>
              <a:buChar char="●"/>
            </a:pPr>
            <a:r>
              <a:rPr lang="en" sz="15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References </a:t>
            </a:r>
            <a:endParaRPr sz="15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115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Review</a:t>
            </a: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178800" y="688000"/>
            <a:ext cx="8786400" cy="8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Extract valuable information and keys from Electronic Theses and Dissertations (ETDs).</a:t>
            </a:r>
            <a:endParaRPr sz="1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Using LDA, ProdLDA, NeuralLDA, and CTM  models for </a:t>
            </a: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summarizing</a:t>
            </a: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topics.</a:t>
            </a:r>
            <a:endParaRPr sz="1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3363" y="1587025"/>
            <a:ext cx="6957274" cy="352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332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Detail</a:t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403" y="1097950"/>
            <a:ext cx="8475201" cy="325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271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TimeLine</a:t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8050" y="940025"/>
            <a:ext cx="6327900" cy="391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Index page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page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 page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Advanced </a:t>
            </a:r>
            <a:r>
              <a:rPr lang="en"/>
              <a:t>research</a:t>
            </a:r>
            <a:r>
              <a:rPr lang="en"/>
              <a:t> page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Search keyword page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292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r>
              <a:rPr lang="en"/>
              <a:t>ront End Demo</a:t>
            </a:r>
            <a:endParaRPr/>
          </a:p>
        </p:txBody>
      </p:sp>
      <p:sp>
        <p:nvSpPr>
          <p:cNvPr id="98" name="Google Shape;98;p19"/>
          <p:cNvSpPr txBox="1"/>
          <p:nvPr/>
        </p:nvSpPr>
        <p:spPr>
          <a:xfrm>
            <a:off x="346500" y="934300"/>
            <a:ext cx="845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The video for the demonstration is in the file TextMiningDemo.mp4.</a:t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11700" y="1232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Front End with FLASK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Combination of JavaScript, CSS, and HTML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 data</a:t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3375" y="2494175"/>
            <a:ext cx="3868075" cy="232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0" y="0"/>
            <a:ext cx="3000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Future Work</a:t>
            </a:r>
            <a:endParaRPr b="1" sz="2700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11" name="Google Shape;111;p21"/>
          <p:cNvSpPr txBox="1"/>
          <p:nvPr/>
        </p:nvSpPr>
        <p:spPr>
          <a:xfrm>
            <a:off x="272800" y="725525"/>
            <a:ext cx="2238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Deploy to server</a:t>
            </a:r>
            <a:endParaRPr sz="400"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400" y="1356425"/>
            <a:ext cx="8245200" cy="309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