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3" r:id="rId13"/>
    <p:sldId id="266" r:id="rId14"/>
    <p:sldId id="268" r:id="rId15"/>
    <p:sldId id="272" r:id="rId16"/>
    <p:sldId id="274" r:id="rId17"/>
    <p:sldId id="277" r:id="rId18"/>
    <p:sldId id="276" r:id="rId19"/>
    <p:sldId id="275" r:id="rId20"/>
    <p:sldId id="278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79" r:id="rId30"/>
    <p:sldId id="288" r:id="rId31"/>
    <p:sldId id="289" r:id="rId32"/>
    <p:sldId id="290" r:id="rId33"/>
    <p:sldId id="271" r:id="rId34"/>
    <p:sldId id="291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84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44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8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39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52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0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0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296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37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5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A1469-4656-E345-8C9A-6606ABD1BA2F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EE8FE-E55A-5A4B-A6FE-1F88AB1CC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362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841" y="1047583"/>
            <a:ext cx="8529053" cy="1470025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Forest co-management in Guinea: </a:t>
            </a:r>
            <a:br>
              <a:rPr lang="en-US" sz="4900" dirty="0" smtClean="0"/>
            </a:br>
            <a:r>
              <a:rPr lang="en-US" sz="3600" dirty="0" smtClean="0"/>
              <a:t>a multi-scale, multi-output ex-post impact analysis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0243" y="3886200"/>
            <a:ext cx="7868775" cy="1752600"/>
          </a:xfrm>
        </p:spPr>
        <p:txBody>
          <a:bodyPr/>
          <a:lstStyle/>
          <a:p>
            <a:r>
              <a:rPr lang="en-US" dirty="0" smtClean="0"/>
              <a:t>Bradford Mills, Virginia Tech</a:t>
            </a:r>
          </a:p>
          <a:p>
            <a:r>
              <a:rPr lang="en-US" dirty="0" smtClean="0"/>
              <a:t>Daniel </a:t>
            </a:r>
            <a:r>
              <a:rPr lang="en-US" dirty="0" err="1" smtClean="0"/>
              <a:t>Suryadarma</a:t>
            </a:r>
            <a:r>
              <a:rPr lang="en-US" dirty="0" smtClean="0"/>
              <a:t> and </a:t>
            </a:r>
            <a:r>
              <a:rPr lang="en-US" dirty="0" err="1" smtClean="0"/>
              <a:t>Mathurin</a:t>
            </a:r>
            <a:r>
              <a:rPr lang="en-US" dirty="0" smtClean="0"/>
              <a:t> </a:t>
            </a:r>
            <a:r>
              <a:rPr lang="en-US" dirty="0" err="1" smtClean="0"/>
              <a:t>Zida</a:t>
            </a:r>
            <a:r>
              <a:rPr lang="en-US" dirty="0" smtClean="0"/>
              <a:t>, CIFOR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42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 cstate="print"/>
          <a:srcRect l="35485" t="989"/>
          <a:stretch/>
        </p:blipFill>
        <p:spPr bwMode="auto">
          <a:xfrm>
            <a:off x="1229895" y="0"/>
            <a:ext cx="6751052" cy="65906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11940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of attack</a:t>
            </a:r>
            <a:endParaRPr lang="en-US" dirty="0"/>
          </a:p>
        </p:txBody>
      </p:sp>
      <p:pic>
        <p:nvPicPr>
          <p:cNvPr id="5" name="Content Placeholder 4" descr="1162279-Cartoon-Of-A-Tough-Knight-Holding-Up-Fists-And-A-Sword-Royalty-Free-Vector-Clipar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72" b="23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6635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two level analysis of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Forest reserve level</a:t>
            </a:r>
          </a:p>
          <a:p>
            <a:pPr lvl="1"/>
            <a:r>
              <a:rPr lang="en-US" dirty="0" smtClean="0"/>
              <a:t>Changes in land use associated with the project</a:t>
            </a:r>
          </a:p>
          <a:p>
            <a:pPr lvl="2"/>
            <a:r>
              <a:rPr lang="en-US" dirty="0" smtClean="0"/>
              <a:t>In reserves and in 5km buffer</a:t>
            </a:r>
          </a:p>
          <a:p>
            <a:r>
              <a:rPr lang="en-US" dirty="0" smtClean="0"/>
              <a:t>Household level</a:t>
            </a:r>
          </a:p>
          <a:p>
            <a:pPr lvl="1"/>
            <a:r>
              <a:rPr lang="en-US" dirty="0" smtClean="0"/>
              <a:t>Differential flow in benefits associated with project interventions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585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Land Use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Remote </a:t>
            </a:r>
            <a:r>
              <a:rPr lang="en-US" dirty="0"/>
              <a:t>sensing images for the 10 forest reserves </a:t>
            </a:r>
            <a:endParaRPr lang="en-US" dirty="0" smtClean="0"/>
          </a:p>
          <a:p>
            <a:pPr lvl="1"/>
            <a:r>
              <a:rPr lang="en-US" dirty="0" smtClean="0"/>
              <a:t>Digitized </a:t>
            </a:r>
            <a:r>
              <a:rPr lang="en-US" dirty="0"/>
              <a:t>for </a:t>
            </a:r>
            <a:r>
              <a:rPr lang="en-US" dirty="0" smtClean="0"/>
              <a:t>pre</a:t>
            </a:r>
            <a:r>
              <a:rPr lang="en-US" dirty="0"/>
              <a:t>- and post-intervention periods: </a:t>
            </a:r>
            <a:endParaRPr lang="en-US" dirty="0" smtClean="0"/>
          </a:p>
          <a:p>
            <a:pPr lvl="1"/>
            <a:r>
              <a:rPr lang="en-US" dirty="0" smtClean="0"/>
              <a:t>1999</a:t>
            </a:r>
            <a:r>
              <a:rPr lang="en-US" dirty="0"/>
              <a:t>, 2004, 2010 and </a:t>
            </a:r>
            <a:r>
              <a:rPr lang="en-US" dirty="0" smtClean="0"/>
              <a:t>2013</a:t>
            </a:r>
          </a:p>
          <a:p>
            <a:pPr lvl="1"/>
            <a:r>
              <a:rPr lang="en-US" dirty="0" smtClean="0"/>
              <a:t>2015/16?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Data </a:t>
            </a:r>
            <a:r>
              <a:rPr lang="en-US" dirty="0"/>
              <a:t>on </a:t>
            </a:r>
            <a:r>
              <a:rPr lang="en-US" dirty="0" smtClean="0"/>
              <a:t>adjacent (5km) </a:t>
            </a:r>
            <a:r>
              <a:rPr lang="en-US" dirty="0"/>
              <a:t>forest buffer zones </a:t>
            </a:r>
            <a:r>
              <a:rPr lang="en-US" dirty="0" smtClean="0"/>
              <a:t>also </a:t>
            </a:r>
            <a:r>
              <a:rPr lang="en-US" dirty="0"/>
              <a:t>digitized </a:t>
            </a:r>
            <a:endParaRPr lang="en-US" dirty="0" smtClean="0"/>
          </a:p>
          <a:p>
            <a:pPr lvl="2"/>
            <a:r>
              <a:rPr lang="en-US" dirty="0" smtClean="0"/>
              <a:t>potential </a:t>
            </a:r>
            <a:r>
              <a:rPr lang="en-US" dirty="0"/>
              <a:t>land use spillovers outside of the reserves. </a:t>
            </a:r>
            <a:endParaRPr lang="en-US" dirty="0" smtClean="0"/>
          </a:p>
          <a:p>
            <a:pPr lvl="1"/>
            <a:r>
              <a:rPr lang="en-US" dirty="0" smtClean="0"/>
              <a:t>Land </a:t>
            </a:r>
            <a:r>
              <a:rPr lang="en-US" dirty="0"/>
              <a:t>use </a:t>
            </a:r>
            <a:r>
              <a:rPr lang="en-US" dirty="0" smtClean="0"/>
              <a:t>classified </a:t>
            </a:r>
            <a:r>
              <a:rPr lang="en-US" dirty="0"/>
              <a:t>into 22 land cover classes </a:t>
            </a:r>
            <a:endParaRPr lang="en-US" dirty="0" smtClean="0"/>
          </a:p>
          <a:p>
            <a:pPr lvl="2"/>
            <a:r>
              <a:rPr lang="en-US" dirty="0" smtClean="0"/>
              <a:t>gallery </a:t>
            </a:r>
            <a:r>
              <a:rPr lang="en-US" dirty="0"/>
              <a:t>forest to human </a:t>
            </a:r>
            <a:r>
              <a:rPr lang="en-US" dirty="0" smtClean="0"/>
              <a:t>habitation </a:t>
            </a:r>
          </a:p>
          <a:p>
            <a:pPr lvl="2"/>
            <a:r>
              <a:rPr lang="en-US" dirty="0" smtClean="0"/>
              <a:t>33,000 polygons </a:t>
            </a:r>
          </a:p>
          <a:p>
            <a:pPr lvl="3"/>
            <a:r>
              <a:rPr lang="en-US" dirty="0" smtClean="0"/>
              <a:t>Land cover/ land use in each year</a:t>
            </a:r>
            <a:endParaRPr lang="en-US" dirty="0"/>
          </a:p>
          <a:p>
            <a:pPr lvl="3"/>
            <a:r>
              <a:rPr lang="en-US" dirty="0" smtClean="0"/>
              <a:t>Classification </a:t>
            </a:r>
            <a:r>
              <a:rPr lang="en-US" dirty="0" smtClean="0"/>
              <a:t>of changes between periods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82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Specification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</a:t>
            </a:r>
            <a:r>
              <a:rPr lang="en-US" dirty="0" smtClean="0"/>
              <a:t>ifference </a:t>
            </a:r>
            <a:r>
              <a:rPr lang="en-US" dirty="0"/>
              <a:t>in difference models </a:t>
            </a:r>
            <a:endParaRPr lang="en-US" dirty="0" smtClean="0"/>
          </a:p>
          <a:p>
            <a:pPr lvl="1"/>
            <a:r>
              <a:rPr lang="en-US" dirty="0" smtClean="0"/>
              <a:t>Relative </a:t>
            </a:r>
            <a:r>
              <a:rPr lang="en-US" dirty="0"/>
              <a:t>changes in </a:t>
            </a:r>
            <a:r>
              <a:rPr lang="en-US" dirty="0" smtClean="0"/>
              <a:t>land use in </a:t>
            </a:r>
            <a:r>
              <a:rPr lang="en-US" dirty="0"/>
              <a:t>the project </a:t>
            </a:r>
            <a:r>
              <a:rPr lang="en-US" dirty="0" smtClean="0"/>
              <a:t>reserve areas </a:t>
            </a:r>
            <a:r>
              <a:rPr lang="en-US" dirty="0" smtClean="0"/>
              <a:t>(</a:t>
            </a:r>
            <a:r>
              <a:rPr lang="en-US" dirty="0" smtClean="0"/>
              <a:t>polygons</a:t>
            </a:r>
            <a:r>
              <a:rPr lang="en-US" dirty="0" smtClean="0"/>
              <a:t>) </a:t>
            </a:r>
            <a:r>
              <a:rPr lang="en-US" dirty="0"/>
              <a:t>compared to control </a:t>
            </a:r>
            <a:r>
              <a:rPr lang="en-US" dirty="0" smtClean="0"/>
              <a:t>areas (</a:t>
            </a:r>
            <a:r>
              <a:rPr lang="en-US" dirty="0" smtClean="0"/>
              <a:t>polygons)</a:t>
            </a:r>
            <a:endParaRPr lang="en-US" dirty="0" smtClean="0"/>
          </a:p>
          <a:p>
            <a:pPr lvl="2"/>
            <a:r>
              <a:rPr lang="en-US" dirty="0" smtClean="0"/>
              <a:t>prior </a:t>
            </a:r>
            <a:r>
              <a:rPr lang="en-US" dirty="0"/>
              <a:t>to project interventions (1999-2004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during </a:t>
            </a:r>
            <a:r>
              <a:rPr lang="en-US" dirty="0"/>
              <a:t>the project intervention period (2004-</a:t>
            </a:r>
            <a:r>
              <a:rPr lang="en-US" dirty="0" smtClean="0"/>
              <a:t>2010)</a:t>
            </a:r>
          </a:p>
          <a:p>
            <a:pPr lvl="2"/>
            <a:r>
              <a:rPr lang="en-US" dirty="0" smtClean="0"/>
              <a:t>After project intervention </a:t>
            </a:r>
            <a:r>
              <a:rPr lang="en-US" dirty="0"/>
              <a:t>(2010-2013).   </a:t>
            </a:r>
            <a:endParaRPr lang="en-US" dirty="0" smtClean="0"/>
          </a:p>
          <a:p>
            <a:pPr lvl="1"/>
            <a:r>
              <a:rPr lang="en-US" dirty="0" smtClean="0"/>
              <a:t>Also, relative </a:t>
            </a:r>
            <a:r>
              <a:rPr lang="en-US" dirty="0"/>
              <a:t>changes in </a:t>
            </a:r>
            <a:r>
              <a:rPr lang="en-US" dirty="0" smtClean="0"/>
              <a:t>land use reserve boundary </a:t>
            </a:r>
            <a:r>
              <a:rPr lang="en-US" dirty="0"/>
              <a:t>areas </a:t>
            </a:r>
            <a:r>
              <a:rPr lang="en-US" dirty="0" smtClean="0"/>
              <a:t>(polygons) </a:t>
            </a:r>
            <a:r>
              <a:rPr lang="en-US" dirty="0"/>
              <a:t>compared to </a:t>
            </a:r>
            <a:r>
              <a:rPr lang="en-US" dirty="0" smtClean="0"/>
              <a:t>boundaries of control </a:t>
            </a:r>
            <a:r>
              <a:rPr lang="en-US" dirty="0"/>
              <a:t>areas </a:t>
            </a:r>
            <a:r>
              <a:rPr lang="en-US" dirty="0" smtClean="0"/>
              <a:t>(polygons)</a:t>
            </a:r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566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of Project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Lower differential rates of loss of forest land use types (and lower rate of gain in human land use types) in treated reserves during project period</a:t>
            </a:r>
          </a:p>
          <a:p>
            <a:r>
              <a:rPr lang="en-US" dirty="0" smtClean="0"/>
              <a:t>Insignificant or continued lower rates of loss of forest land use types </a:t>
            </a:r>
            <a:r>
              <a:rPr lang="en-US" dirty="0"/>
              <a:t>in treated reserves </a:t>
            </a:r>
            <a:r>
              <a:rPr lang="en-US" dirty="0" smtClean="0"/>
              <a:t>post-project </a:t>
            </a:r>
          </a:p>
          <a:p>
            <a:pPr lvl="1"/>
            <a:r>
              <a:rPr lang="en-US" dirty="0" smtClean="0"/>
              <a:t>Retained benefits</a:t>
            </a:r>
          </a:p>
          <a:p>
            <a:r>
              <a:rPr lang="en-US" dirty="0" smtClean="0"/>
              <a:t>Lower, or insignificant, differential rates of </a:t>
            </a:r>
            <a:r>
              <a:rPr lang="en-US" dirty="0"/>
              <a:t>forest land use types </a:t>
            </a:r>
            <a:r>
              <a:rPr lang="en-US" dirty="0" smtClean="0"/>
              <a:t>in boundary areas of </a:t>
            </a:r>
            <a:r>
              <a:rPr lang="en-US" dirty="0"/>
              <a:t>treated reserves during </a:t>
            </a:r>
            <a:r>
              <a:rPr lang="en-US" dirty="0" smtClean="0"/>
              <a:t>and post-project</a:t>
            </a:r>
          </a:p>
          <a:p>
            <a:pPr lvl="1"/>
            <a:r>
              <a:rPr lang="en-US" dirty="0" smtClean="0"/>
              <a:t>Minimal negative spillover</a:t>
            </a:r>
          </a:p>
        </p:txBody>
      </p:sp>
    </p:spTree>
    <p:extLst>
      <p:ext uri="{BB962C8B-B14F-4D97-AF65-F5344CB8AC3E}">
        <p14:creationId xmlns:p14="http://schemas.microsoft.com/office/powerpoint/2010/main" val="1400366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832"/>
            <a:ext cx="8229600" cy="1143000"/>
          </a:xfrm>
        </p:spPr>
        <p:txBody>
          <a:bodyPr/>
          <a:lstStyle/>
          <a:p>
            <a:r>
              <a:rPr lang="en-US" dirty="0" smtClean="0"/>
              <a:t>Key identifying assumption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Differential changes in land use types in reserve areas in project and post-project periods stem from LAMIL interventions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466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Issues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</a:t>
            </a:r>
            <a:r>
              <a:rPr lang="en-US" dirty="0"/>
              <a:t>-LAMIL co-management interventions in treatment reserves (1999 – 2004)</a:t>
            </a:r>
          </a:p>
          <a:p>
            <a:pPr lvl="1"/>
            <a:r>
              <a:rPr lang="en-US" dirty="0"/>
              <a:t>Two other control reserves: </a:t>
            </a:r>
            <a:r>
              <a:rPr lang="en-US" dirty="0" err="1"/>
              <a:t>Bakoun</a:t>
            </a:r>
            <a:r>
              <a:rPr lang="en-US" dirty="0"/>
              <a:t>, </a:t>
            </a:r>
            <a:r>
              <a:rPr lang="en-US" dirty="0" err="1"/>
              <a:t>Selli-Koro</a:t>
            </a:r>
            <a:endParaRPr lang="en-US" dirty="0"/>
          </a:p>
          <a:p>
            <a:pPr lvl="2"/>
            <a:r>
              <a:rPr lang="en-US" dirty="0"/>
              <a:t>Treated pre-LAMIL, but not in LAMIL</a:t>
            </a:r>
          </a:p>
          <a:p>
            <a:pPr lvl="1"/>
            <a:r>
              <a:rPr lang="en-US" dirty="0"/>
              <a:t>Employ to differentiate pre-LAMIL treatment </a:t>
            </a:r>
            <a:r>
              <a:rPr lang="en-US" dirty="0" smtClean="0"/>
              <a:t>effect</a:t>
            </a:r>
          </a:p>
          <a:p>
            <a:r>
              <a:rPr lang="en-US" dirty="0" smtClean="0"/>
              <a:t>If co-management strategies have spilled over into control reserves</a:t>
            </a:r>
          </a:p>
          <a:p>
            <a:pPr lvl="1"/>
            <a:r>
              <a:rPr lang="en-US" dirty="0" smtClean="0"/>
              <a:t>Lower impact estimates – if still positive then we can think of it as lower bound</a:t>
            </a:r>
          </a:p>
          <a:p>
            <a:pPr lvl="1"/>
            <a:r>
              <a:rPr lang="en-US" dirty="0" smtClean="0"/>
              <a:t>Test for evidence of spillovers in household questionnaire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963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Forest Level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Estimates of magnitude of maintained difference in land use types due to LAMIL eight years after project cessation</a:t>
            </a:r>
          </a:p>
          <a:p>
            <a:endParaRPr lang="en-US" dirty="0"/>
          </a:p>
          <a:p>
            <a:r>
              <a:rPr lang="en-US" dirty="0" smtClean="0"/>
              <a:t>Environmental benefit flows associated with differential land use</a:t>
            </a:r>
          </a:p>
          <a:p>
            <a:pPr lvl="1"/>
            <a:r>
              <a:rPr lang="en-US" dirty="0" smtClean="0"/>
              <a:t>Value of sequestered carbon – complex, need to quantify the value of ecosystem services.</a:t>
            </a:r>
          </a:p>
        </p:txBody>
      </p:sp>
    </p:spTree>
    <p:extLst>
      <p:ext uri="{BB962C8B-B14F-4D97-AF65-F5344CB8AC3E}">
        <p14:creationId xmlns:p14="http://schemas.microsoft.com/office/powerpoint/2010/main" val="2142679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Household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Household surveys conducted in 16 villages: </a:t>
            </a:r>
          </a:p>
          <a:p>
            <a:pPr lvl="1"/>
            <a:r>
              <a:rPr lang="en-US" dirty="0" smtClean="0"/>
              <a:t>2 adjacent to each of 4 treated reserves</a:t>
            </a:r>
          </a:p>
          <a:p>
            <a:pPr lvl="1"/>
            <a:r>
              <a:rPr lang="en-US" dirty="0" smtClean="0"/>
              <a:t>2 adjacent to each of the 4 control reserves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Select pairs of control and treatment villages with similar characteristics pre-LAMIL:</a:t>
            </a:r>
          </a:p>
          <a:p>
            <a:pPr lvl="2"/>
            <a:r>
              <a:rPr lang="en-US" dirty="0" smtClean="0"/>
              <a:t>Populations</a:t>
            </a:r>
          </a:p>
          <a:p>
            <a:pPr lvl="2"/>
            <a:r>
              <a:rPr lang="en-US" dirty="0" smtClean="0"/>
              <a:t>Distance to forests</a:t>
            </a:r>
          </a:p>
          <a:p>
            <a:pPr lvl="2"/>
            <a:r>
              <a:rPr lang="en-US" dirty="0" smtClean="0"/>
              <a:t>Distance to roads/markets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452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LAMIL project innovations yielded quantifiable </a:t>
            </a:r>
            <a:r>
              <a:rPr lang="en-US" b="1" dirty="0" smtClean="0"/>
              <a:t>durable</a:t>
            </a:r>
            <a:r>
              <a:rPr lang="en-US" dirty="0" smtClean="0"/>
              <a:t> contributions to CGIAR SLOs eight years after cessation of project activities?</a:t>
            </a:r>
          </a:p>
          <a:p>
            <a:pPr lvl="1"/>
            <a:r>
              <a:rPr lang="en-US" dirty="0" smtClean="0"/>
              <a:t>Primary interest</a:t>
            </a:r>
          </a:p>
          <a:p>
            <a:pPr lvl="2"/>
            <a:r>
              <a:rPr lang="en-US" dirty="0" smtClean="0"/>
              <a:t>Institutional processes for forest co-management</a:t>
            </a:r>
          </a:p>
          <a:p>
            <a:pPr lvl="1"/>
            <a:r>
              <a:rPr lang="en-US" dirty="0" smtClean="0"/>
              <a:t>Also</a:t>
            </a:r>
          </a:p>
          <a:p>
            <a:pPr lvl="2"/>
            <a:r>
              <a:rPr lang="en-US" dirty="0" smtClean="0"/>
              <a:t>Specific household production technologies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3755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Household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7312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Randomly select 30 households in each village</a:t>
            </a:r>
          </a:p>
          <a:p>
            <a:endParaRPr lang="en-US" dirty="0"/>
          </a:p>
          <a:p>
            <a:r>
              <a:rPr lang="en-US" dirty="0" smtClean="0"/>
              <a:t>2 treat X </a:t>
            </a:r>
            <a:r>
              <a:rPr lang="en-US" dirty="0" smtClean="0"/>
              <a:t>4 reserves </a:t>
            </a:r>
            <a:r>
              <a:rPr lang="en-US" dirty="0" smtClean="0"/>
              <a:t>X </a:t>
            </a:r>
            <a:r>
              <a:rPr lang="en-US" dirty="0" smtClean="0"/>
              <a:t>2 villages </a:t>
            </a:r>
            <a:r>
              <a:rPr lang="en-US" dirty="0" smtClean="0"/>
              <a:t>X 30 </a:t>
            </a:r>
            <a:r>
              <a:rPr lang="en-US" dirty="0" err="1" smtClean="0"/>
              <a:t>hhs</a:t>
            </a:r>
            <a:r>
              <a:rPr lang="en-US" dirty="0" smtClean="0"/>
              <a:t> =</a:t>
            </a:r>
          </a:p>
          <a:p>
            <a:r>
              <a:rPr lang="en-US" dirty="0" smtClean="0"/>
              <a:t>480 households</a:t>
            </a:r>
          </a:p>
          <a:p>
            <a:endParaRPr lang="en-US" dirty="0"/>
          </a:p>
          <a:p>
            <a:r>
              <a:rPr lang="en-US" dirty="0" smtClean="0"/>
              <a:t>No household survey data for power tests</a:t>
            </a:r>
          </a:p>
          <a:p>
            <a:r>
              <a:rPr lang="en-US" dirty="0" smtClean="0"/>
              <a:t>Theoretically, if control and treatment households have same variance in outcomes</a:t>
            </a:r>
          </a:p>
          <a:p>
            <a:pPr lvl="1"/>
            <a:r>
              <a:rPr lang="en-US" dirty="0" smtClean="0"/>
              <a:t>Can detect effects larger than 0.25 stand. dev.</a:t>
            </a:r>
          </a:p>
          <a:p>
            <a:pPr lvl="1"/>
            <a:r>
              <a:rPr lang="en-US" dirty="0" smtClean="0"/>
              <a:t>Again, without secondary data we cannot yet say whether 0.25 SD is “big” or “small”.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7670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Innovation sustainability and 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innovations examined:</a:t>
            </a:r>
            <a:endParaRPr lang="en-US" dirty="0"/>
          </a:p>
          <a:p>
            <a:pPr marL="971550" lvl="1" indent="-514350">
              <a:buAutoNum type="arabicPeriod"/>
            </a:pPr>
            <a:r>
              <a:rPr lang="en-US" dirty="0" smtClean="0"/>
              <a:t>Co</a:t>
            </a:r>
            <a:r>
              <a:rPr lang="en-US" dirty="0"/>
              <a:t>-management with active and effective Forest Management Committees</a:t>
            </a:r>
          </a:p>
          <a:p>
            <a:pPr marL="971550" lvl="1" indent="-514350">
              <a:buFont typeface="Arial"/>
              <a:buAutoNum type="arabicPeriod"/>
            </a:pPr>
            <a:r>
              <a:rPr lang="en-US" dirty="0"/>
              <a:t>Agroforestry technologies</a:t>
            </a:r>
          </a:p>
          <a:p>
            <a:pPr marL="971550" lvl="1" indent="-514350">
              <a:buAutoNum type="arabicPeriod"/>
            </a:pPr>
            <a:r>
              <a:rPr lang="en-US" dirty="0"/>
              <a:t>Improved seed </a:t>
            </a:r>
            <a:endParaRPr lang="en-US" dirty="0" smtClean="0"/>
          </a:p>
          <a:p>
            <a:pPr marL="971550" lvl="1" indent="-514350">
              <a:buAutoNum type="arabicPeriod"/>
            </a:pPr>
            <a:endParaRPr lang="en-US" dirty="0"/>
          </a:p>
          <a:p>
            <a:r>
              <a:rPr lang="en-US" dirty="0" smtClean="0"/>
              <a:t>Establish current use of innovations and year of first adoption</a:t>
            </a:r>
          </a:p>
          <a:p>
            <a:pPr marL="971550" lvl="1" indent="-514350">
              <a:buAutoNum type="arabicPeriod"/>
            </a:pPr>
            <a:endParaRPr lang="en-US" dirty="0"/>
          </a:p>
          <a:p>
            <a:pPr marL="514350" indent="-45720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30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Focus </a:t>
            </a:r>
            <a:r>
              <a:rPr lang="en-US" dirty="0"/>
              <a:t>on Forest Management Committees</a:t>
            </a:r>
          </a:p>
          <a:p>
            <a:pPr lvl="1"/>
            <a:r>
              <a:rPr lang="en-US" dirty="0"/>
              <a:t>Indicators of active </a:t>
            </a:r>
            <a:r>
              <a:rPr lang="en-US" dirty="0" smtClean="0"/>
              <a:t>reserve </a:t>
            </a:r>
            <a:r>
              <a:rPr lang="en-US" dirty="0"/>
              <a:t>management</a:t>
            </a:r>
          </a:p>
          <a:p>
            <a:pPr lvl="2"/>
            <a:r>
              <a:rPr lang="en-US" dirty="0"/>
              <a:t>Have an active forest management plan and co-management contract</a:t>
            </a:r>
          </a:p>
          <a:p>
            <a:pPr lvl="2"/>
            <a:r>
              <a:rPr lang="en-US" dirty="0"/>
              <a:t>Control forest access</a:t>
            </a:r>
          </a:p>
          <a:p>
            <a:pPr lvl="3"/>
            <a:r>
              <a:rPr lang="en-US" dirty="0"/>
              <a:t>Manage </a:t>
            </a:r>
            <a:r>
              <a:rPr lang="en-US" dirty="0" smtClean="0"/>
              <a:t>member forest </a:t>
            </a:r>
            <a:r>
              <a:rPr lang="en-US" dirty="0"/>
              <a:t>use</a:t>
            </a:r>
          </a:p>
          <a:p>
            <a:pPr lvl="3"/>
            <a:r>
              <a:rPr lang="en-US" dirty="0"/>
              <a:t>Receive funds from non-member use</a:t>
            </a:r>
          </a:p>
          <a:p>
            <a:pPr lvl="1"/>
            <a:r>
              <a:rPr lang="en-US" dirty="0"/>
              <a:t>Establish through</a:t>
            </a:r>
          </a:p>
          <a:p>
            <a:pPr lvl="2"/>
            <a:r>
              <a:rPr lang="en-US" dirty="0"/>
              <a:t>Discussions with key informants with historical knowledge of committee </a:t>
            </a:r>
            <a:r>
              <a:rPr lang="en-US" dirty="0" smtClean="0"/>
              <a:t>formation (DNEF, local government committees)</a:t>
            </a:r>
            <a:endParaRPr lang="en-US" dirty="0"/>
          </a:p>
          <a:p>
            <a:pPr lvl="2"/>
            <a:r>
              <a:rPr lang="en-US" dirty="0"/>
              <a:t>Village household survey</a:t>
            </a:r>
          </a:p>
          <a:p>
            <a:pPr lvl="3"/>
            <a:r>
              <a:rPr lang="en-US" dirty="0"/>
              <a:t>Knowledge of forest management</a:t>
            </a:r>
          </a:p>
          <a:p>
            <a:pPr lvl="4"/>
            <a:r>
              <a:rPr lang="en-US" dirty="0"/>
              <a:t>Note – members tend to be a small share of the population of the surrounding </a:t>
            </a:r>
            <a:r>
              <a:rPr lang="en-US" dirty="0" smtClean="0"/>
              <a:t>villages</a:t>
            </a:r>
          </a:p>
          <a:p>
            <a:pPr lvl="3"/>
            <a:r>
              <a:rPr lang="en-US" dirty="0" smtClean="0"/>
              <a:t>Questions </a:t>
            </a:r>
            <a:r>
              <a:rPr lang="en-US" dirty="0"/>
              <a:t>will </a:t>
            </a:r>
            <a:r>
              <a:rPr lang="en-US" dirty="0" smtClean="0"/>
              <a:t>address:</a:t>
            </a:r>
          </a:p>
          <a:p>
            <a:pPr lvl="4"/>
            <a:r>
              <a:rPr lang="en-US" dirty="0" smtClean="0"/>
              <a:t>own </a:t>
            </a:r>
            <a:r>
              <a:rPr lang="en-US" dirty="0"/>
              <a:t>participation in FMCs, </a:t>
            </a:r>
            <a:endParaRPr lang="en-US" dirty="0" smtClean="0"/>
          </a:p>
          <a:p>
            <a:pPr lvl="4"/>
            <a:r>
              <a:rPr lang="en-US" dirty="0" smtClean="0"/>
              <a:t>knowledge </a:t>
            </a:r>
            <a:r>
              <a:rPr lang="en-US" dirty="0"/>
              <a:t>of FMC activities and perceived level of reserve </a:t>
            </a:r>
            <a:r>
              <a:rPr lang="en-US" dirty="0" smtClean="0"/>
              <a:t>management</a:t>
            </a:r>
          </a:p>
          <a:p>
            <a:r>
              <a:rPr lang="en-US" dirty="0" smtClean="0"/>
              <a:t>Generate an index of operational effectiveness of FMCs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132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Improved seed</a:t>
            </a:r>
          </a:p>
          <a:p>
            <a:pPr lvl="1"/>
            <a:r>
              <a:rPr lang="en-US" dirty="0"/>
              <a:t>Household survey indicators</a:t>
            </a:r>
          </a:p>
          <a:p>
            <a:pPr lvl="2"/>
            <a:r>
              <a:rPr lang="en-US" dirty="0"/>
              <a:t>Use of improved seed delivery system</a:t>
            </a:r>
          </a:p>
          <a:p>
            <a:pPr lvl="2"/>
            <a:r>
              <a:rPr lang="en-US" dirty="0"/>
              <a:t>Groundnuts</a:t>
            </a:r>
          </a:p>
          <a:p>
            <a:pPr lvl="3"/>
            <a:r>
              <a:rPr lang="en-US" dirty="0" smtClean="0"/>
              <a:t>Fleur </a:t>
            </a:r>
            <a:r>
              <a:rPr lang="en-US" dirty="0"/>
              <a:t>11 or ICG (FDRS 4) – Find local names</a:t>
            </a:r>
          </a:p>
          <a:p>
            <a:pPr lvl="2"/>
            <a:r>
              <a:rPr lang="en-US" dirty="0"/>
              <a:t>Maize </a:t>
            </a:r>
          </a:p>
          <a:p>
            <a:pPr lvl="3"/>
            <a:r>
              <a:rPr lang="en-US" dirty="0" smtClean="0"/>
              <a:t>K91</a:t>
            </a:r>
            <a:r>
              <a:rPr lang="en-US" dirty="0"/>
              <a:t>-01 or CMS 475 – Find local names</a:t>
            </a:r>
          </a:p>
          <a:p>
            <a:pPr lvl="2"/>
            <a:r>
              <a:rPr lang="en-US" dirty="0" smtClean="0"/>
              <a:t>Cassava</a:t>
            </a:r>
          </a:p>
          <a:p>
            <a:pPr lvl="3"/>
            <a:r>
              <a:rPr lang="en-US" dirty="0" smtClean="0"/>
              <a:t>091</a:t>
            </a:r>
            <a:r>
              <a:rPr lang="en-US" dirty="0"/>
              <a:t>/02324 or 9810581 – Find local names </a:t>
            </a:r>
            <a:endParaRPr lang="en-US" dirty="0" smtClean="0"/>
          </a:p>
          <a:p>
            <a:pPr lvl="1"/>
            <a:r>
              <a:rPr lang="en-US" dirty="0" smtClean="0"/>
              <a:t>Technology exposure through social networks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lose relatives using improved seed</a:t>
            </a:r>
          </a:p>
        </p:txBody>
      </p:sp>
    </p:spTree>
    <p:extLst>
      <p:ext uri="{BB962C8B-B14F-4D97-AF65-F5344CB8AC3E}">
        <p14:creationId xmlns:p14="http://schemas.microsoft.com/office/powerpoint/2010/main" val="22268343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Agroforestry technologies</a:t>
            </a:r>
          </a:p>
          <a:p>
            <a:pPr lvl="1"/>
            <a:r>
              <a:rPr lang="en-US" dirty="0"/>
              <a:t>Household survey indicators</a:t>
            </a:r>
          </a:p>
          <a:p>
            <a:pPr lvl="2"/>
            <a:r>
              <a:rPr lang="en-US" dirty="0"/>
              <a:t>Use of agroforestry plots in buffer zones</a:t>
            </a:r>
          </a:p>
          <a:p>
            <a:pPr lvl="2"/>
            <a:r>
              <a:rPr lang="en-US" dirty="0"/>
              <a:t>Use of tree nurseries</a:t>
            </a:r>
          </a:p>
          <a:p>
            <a:pPr lvl="2"/>
            <a:r>
              <a:rPr lang="en-US" dirty="0"/>
              <a:t>Use of </a:t>
            </a:r>
            <a:r>
              <a:rPr lang="en-US" dirty="0" err="1"/>
              <a:t>Ziziphus</a:t>
            </a:r>
            <a:r>
              <a:rPr lang="en-US" dirty="0"/>
              <a:t> </a:t>
            </a:r>
            <a:r>
              <a:rPr lang="en-US" dirty="0" err="1"/>
              <a:t>Mauritiana</a:t>
            </a:r>
            <a:r>
              <a:rPr lang="en-US" dirty="0"/>
              <a:t>, </a:t>
            </a:r>
            <a:r>
              <a:rPr lang="en-US" dirty="0" err="1"/>
              <a:t>Grevillea</a:t>
            </a:r>
            <a:r>
              <a:rPr lang="en-US" dirty="0"/>
              <a:t> Robusta, Live fencing, and improved fodder </a:t>
            </a:r>
            <a:r>
              <a:rPr lang="en-US" dirty="0" smtClean="0"/>
              <a:t>banks</a:t>
            </a:r>
          </a:p>
          <a:p>
            <a:pPr lvl="1"/>
            <a:r>
              <a:rPr lang="en-US" dirty="0"/>
              <a:t>Technology exposure through social networks</a:t>
            </a:r>
          </a:p>
          <a:p>
            <a:pPr lvl="2"/>
            <a:r>
              <a:rPr lang="en-US" dirty="0" smtClean="0"/>
              <a:t>Close </a:t>
            </a:r>
            <a:r>
              <a:rPr lang="en-US" dirty="0"/>
              <a:t>relatives using </a:t>
            </a:r>
            <a:r>
              <a:rPr lang="en-US" dirty="0" smtClean="0"/>
              <a:t>agroforestry technologies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497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Household adoption of seed and agroforestry innovations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 discrete household adoption</a:t>
            </a:r>
          </a:p>
          <a:p>
            <a:pPr lvl="1"/>
            <a:r>
              <a:rPr lang="en-US" dirty="0" smtClean="0"/>
              <a:t>Control for adjacency to treatment area reserves</a:t>
            </a:r>
          </a:p>
          <a:p>
            <a:pPr lvl="1"/>
            <a:r>
              <a:rPr lang="en-US" dirty="0" smtClean="0"/>
              <a:t>Household covariates</a:t>
            </a:r>
          </a:p>
          <a:p>
            <a:pPr lvl="2"/>
            <a:r>
              <a:rPr lang="en-US" dirty="0" smtClean="0"/>
              <a:t>Retrospective covariates (10 years ago)</a:t>
            </a:r>
          </a:p>
          <a:p>
            <a:pPr lvl="1"/>
            <a:r>
              <a:rPr lang="en-US" dirty="0" smtClean="0"/>
              <a:t>Technology social network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850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Household Livelihood Benefit 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Household survey information:</a:t>
            </a:r>
          </a:p>
          <a:p>
            <a:pPr lvl="1"/>
            <a:r>
              <a:rPr lang="en-US" dirty="0" smtClean="0"/>
              <a:t>GF value </a:t>
            </a:r>
            <a:r>
              <a:rPr lang="en-US" dirty="0"/>
              <a:t>of forest products sold or </a:t>
            </a:r>
            <a:r>
              <a:rPr lang="en-US" dirty="0" smtClean="0"/>
              <a:t>consumed</a:t>
            </a:r>
            <a:endParaRPr lang="en-US" dirty="0"/>
          </a:p>
          <a:p>
            <a:pPr lvl="1"/>
            <a:r>
              <a:rPr lang="en-US" dirty="0" smtClean="0"/>
              <a:t>GF value </a:t>
            </a:r>
            <a:r>
              <a:rPr lang="en-US" dirty="0"/>
              <a:t>of agroforestry products sold or </a:t>
            </a:r>
            <a:r>
              <a:rPr lang="en-US" dirty="0" smtClean="0"/>
              <a:t>consumed</a:t>
            </a:r>
            <a:endParaRPr lang="en-US" dirty="0"/>
          </a:p>
          <a:p>
            <a:pPr lvl="1"/>
            <a:r>
              <a:rPr lang="en-US" dirty="0" smtClean="0"/>
              <a:t>GF value </a:t>
            </a:r>
            <a:r>
              <a:rPr lang="en-US" dirty="0"/>
              <a:t>of agricultural products sold or </a:t>
            </a:r>
            <a:r>
              <a:rPr lang="en-US" dirty="0" smtClean="0"/>
              <a:t>consumed</a:t>
            </a:r>
            <a:endParaRPr lang="en-US" dirty="0"/>
          </a:p>
          <a:p>
            <a:pPr lvl="1"/>
            <a:r>
              <a:rPr lang="en-US" dirty="0"/>
              <a:t>Household dietary diversity food security </a:t>
            </a:r>
            <a:r>
              <a:rPr lang="en-US" dirty="0" smtClean="0"/>
              <a:t>score</a:t>
            </a:r>
          </a:p>
          <a:p>
            <a:pPr lvl="1"/>
            <a:endParaRPr lang="en-US" dirty="0"/>
          </a:p>
          <a:p>
            <a:r>
              <a:rPr lang="en-US" dirty="0" smtClean="0"/>
              <a:t>Template: CIFOR’s Poverty and Environment Network Project Household Surveys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464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for Household Livelihood Impact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little contamination of control area households</a:t>
            </a:r>
          </a:p>
          <a:p>
            <a:pPr lvl="1"/>
            <a:r>
              <a:rPr lang="en-US" dirty="0" smtClean="0"/>
              <a:t>Non-parametric propensity score matching models</a:t>
            </a:r>
          </a:p>
          <a:p>
            <a:pPr lvl="2"/>
            <a:r>
              <a:rPr lang="en-US" dirty="0" smtClean="0"/>
              <a:t>Nearest neighbor or smoothed weighted matching estimators</a:t>
            </a:r>
          </a:p>
          <a:p>
            <a:pPr lvl="2"/>
            <a:r>
              <a:rPr lang="en-US" dirty="0" smtClean="0"/>
              <a:t>Based on propensity to be in a treated area</a:t>
            </a:r>
          </a:p>
          <a:p>
            <a:pPr lvl="3"/>
            <a:r>
              <a:rPr lang="en-US" dirty="0" smtClean="0"/>
              <a:t>Pre-treatment (as possible) household and village characteristics</a:t>
            </a:r>
          </a:p>
          <a:p>
            <a:pPr lvl="3"/>
            <a:r>
              <a:rPr lang="en-US" dirty="0" smtClean="0"/>
              <a:t>Pre-treatment land use patterns</a:t>
            </a:r>
          </a:p>
          <a:p>
            <a:r>
              <a:rPr lang="en-US" dirty="0" smtClean="0"/>
              <a:t>Key identification assumption – Livelihood differences stem from differential adoption in observationally equivalent treated and control households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0679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for Household Livelihood Impact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If substantial contamination of control area households</a:t>
            </a:r>
          </a:p>
          <a:p>
            <a:pPr lvl="1"/>
            <a:r>
              <a:rPr lang="en-US" dirty="0" smtClean="0"/>
              <a:t>Local average treatment effects on the treated</a:t>
            </a:r>
          </a:p>
          <a:p>
            <a:pPr lvl="3"/>
            <a:r>
              <a:rPr lang="en-US" dirty="0" smtClean="0"/>
              <a:t>Livelihood benefit measure regressed on:</a:t>
            </a:r>
          </a:p>
          <a:p>
            <a:pPr lvl="4"/>
            <a:r>
              <a:rPr lang="en-US" dirty="0" smtClean="0"/>
              <a:t>Observed (endogenous) adoption</a:t>
            </a:r>
          </a:p>
          <a:p>
            <a:pPr lvl="4"/>
            <a:r>
              <a:rPr lang="en-US" dirty="0"/>
              <a:t>Inverse Mills-Ratio from adoption </a:t>
            </a:r>
            <a:r>
              <a:rPr lang="en-US" dirty="0" err="1" smtClean="0"/>
              <a:t>probit</a:t>
            </a:r>
            <a:endParaRPr lang="en-US" dirty="0"/>
          </a:p>
          <a:p>
            <a:pPr lvl="4"/>
            <a:r>
              <a:rPr lang="en-US" dirty="0" smtClean="0"/>
              <a:t>Current household and village characteristics</a:t>
            </a:r>
          </a:p>
          <a:p>
            <a:pPr lvl="4"/>
            <a:r>
              <a:rPr lang="en-US" dirty="0" smtClean="0"/>
              <a:t>Exclude technology exposure to social network variables</a:t>
            </a:r>
          </a:p>
          <a:p>
            <a:r>
              <a:rPr lang="en-US" dirty="0" smtClean="0"/>
              <a:t>Identification assumption: household technology social networks influence adoption propensity, but only influence livelihood benefits through adoption</a:t>
            </a:r>
          </a:p>
          <a:p>
            <a:r>
              <a:rPr lang="en-US" dirty="0" smtClean="0"/>
              <a:t>Unobserved heterogeneity captured in Mills-Ratio from adoption equation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000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Household Level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Estimates of durability of seed and agroforestry technology adoption in villages adjacent to treated reserves</a:t>
            </a:r>
          </a:p>
          <a:p>
            <a:r>
              <a:rPr lang="en-US" dirty="0" smtClean="0"/>
              <a:t>Estimates of spread of seed </a:t>
            </a:r>
            <a:r>
              <a:rPr lang="en-US" dirty="0"/>
              <a:t>and agroforestry technologies </a:t>
            </a:r>
            <a:r>
              <a:rPr lang="en-US" dirty="0" smtClean="0"/>
              <a:t> to </a:t>
            </a:r>
            <a:r>
              <a:rPr lang="en-US" dirty="0"/>
              <a:t>villages adjacent </a:t>
            </a:r>
            <a:r>
              <a:rPr lang="en-US" dirty="0" smtClean="0"/>
              <a:t>to control reserves</a:t>
            </a:r>
          </a:p>
          <a:p>
            <a:endParaRPr lang="en-US" dirty="0"/>
          </a:p>
          <a:p>
            <a:r>
              <a:rPr lang="en-US" dirty="0" smtClean="0"/>
              <a:t>Estimates of value of differential flow of household livelihood benefit flows from:</a:t>
            </a:r>
          </a:p>
          <a:p>
            <a:pPr lvl="1"/>
            <a:r>
              <a:rPr lang="en-US" dirty="0" smtClean="0"/>
              <a:t>Co-managed forests</a:t>
            </a:r>
          </a:p>
          <a:p>
            <a:pPr lvl="1"/>
            <a:r>
              <a:rPr lang="en-US" dirty="0" smtClean="0"/>
              <a:t>Improved seeds</a:t>
            </a:r>
          </a:p>
          <a:p>
            <a:pPr lvl="1"/>
            <a:r>
              <a:rPr lang="en-US" dirty="0" smtClean="0"/>
              <a:t>Agroforestry innovations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49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LAMIL 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86275" cy="4525963"/>
          </a:xfrm>
        </p:spPr>
        <p:txBody>
          <a:bodyPr/>
          <a:lstStyle/>
          <a:p>
            <a:r>
              <a:rPr lang="en-US" dirty="0" smtClean="0"/>
              <a:t>Four </a:t>
            </a:r>
            <a:r>
              <a:rPr lang="en-US" dirty="0" smtClean="0"/>
              <a:t>sites (forest reserves and adjacent villages)</a:t>
            </a:r>
            <a:endParaRPr lang="en-US" dirty="0" smtClean="0"/>
          </a:p>
          <a:p>
            <a:pPr lvl="1"/>
            <a:r>
              <a:rPr lang="en-US" dirty="0" err="1" smtClean="0"/>
              <a:t>Nialama</a:t>
            </a:r>
            <a:endParaRPr lang="en-US" dirty="0" smtClean="0"/>
          </a:p>
          <a:p>
            <a:pPr lvl="1"/>
            <a:r>
              <a:rPr lang="en-US" dirty="0" err="1" smtClean="0"/>
              <a:t>Sincery</a:t>
            </a:r>
            <a:r>
              <a:rPr lang="en-US" dirty="0" smtClean="0"/>
              <a:t> </a:t>
            </a:r>
            <a:r>
              <a:rPr lang="en-US" dirty="0" err="1" smtClean="0"/>
              <a:t>Ousa</a:t>
            </a:r>
            <a:endParaRPr lang="en-US" dirty="0" smtClean="0"/>
          </a:p>
          <a:p>
            <a:pPr lvl="1"/>
            <a:r>
              <a:rPr lang="en-US" dirty="0" err="1" smtClean="0"/>
              <a:t>Balayan-Souroumba</a:t>
            </a:r>
            <a:endParaRPr lang="en-US" dirty="0" smtClean="0"/>
          </a:p>
          <a:p>
            <a:pPr lvl="1"/>
            <a:r>
              <a:rPr lang="en-US" dirty="0" err="1" smtClean="0"/>
              <a:t>Souti-Yanfu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5659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Aggregation of impact estimates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Money metric indicators of </a:t>
            </a:r>
            <a:r>
              <a:rPr lang="en-US" dirty="0" smtClean="0"/>
              <a:t>differential </a:t>
            </a:r>
            <a:r>
              <a:rPr lang="en-US" dirty="0"/>
              <a:t>natural resource system and ecosystem service flows and household livelihood flows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Economic </a:t>
            </a:r>
            <a:r>
              <a:rPr lang="en-US" dirty="0"/>
              <a:t>value of environmental benefits of retained forest land </a:t>
            </a:r>
            <a:r>
              <a:rPr lang="en-US" dirty="0" smtClean="0"/>
              <a:t>usage</a:t>
            </a:r>
          </a:p>
          <a:p>
            <a:pPr lvl="2"/>
            <a:r>
              <a:rPr lang="en-US" dirty="0" smtClean="0"/>
              <a:t>In four </a:t>
            </a:r>
            <a:r>
              <a:rPr lang="en-US" dirty="0"/>
              <a:t>treated reserve </a:t>
            </a:r>
            <a:r>
              <a:rPr lang="en-US" dirty="0" smtClean="0"/>
              <a:t>areas</a:t>
            </a:r>
          </a:p>
          <a:p>
            <a:pPr lvl="2"/>
            <a:r>
              <a:rPr lang="en-US" dirty="0" smtClean="0"/>
              <a:t>In </a:t>
            </a:r>
            <a:r>
              <a:rPr lang="en-US" dirty="0"/>
              <a:t>control areas that have adopted crucial components of LAMIL generated co-management </a:t>
            </a:r>
            <a:r>
              <a:rPr lang="en-US" dirty="0" smtClean="0"/>
              <a:t>strategies</a:t>
            </a:r>
          </a:p>
          <a:p>
            <a:r>
              <a:rPr lang="en-US" dirty="0" smtClean="0"/>
              <a:t>Economic value </a:t>
            </a:r>
            <a:r>
              <a:rPr lang="en-US" dirty="0"/>
              <a:t>of livelihood </a:t>
            </a:r>
            <a:r>
              <a:rPr lang="en-US" dirty="0" smtClean="0"/>
              <a:t>benefits from co</a:t>
            </a:r>
            <a:r>
              <a:rPr lang="en-US" dirty="0"/>
              <a:t>-managed </a:t>
            </a:r>
            <a:r>
              <a:rPr lang="en-US" dirty="0" smtClean="0"/>
              <a:t>forests, improved seeds, agroforestry </a:t>
            </a:r>
            <a:r>
              <a:rPr lang="en-US" dirty="0"/>
              <a:t>innovations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8877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 quantitative </a:t>
            </a:r>
            <a:r>
              <a:rPr lang="en-US" dirty="0"/>
              <a:t>trace of </a:t>
            </a:r>
            <a:r>
              <a:rPr lang="en-US" dirty="0" smtClean="0"/>
              <a:t>LAMIL impacts </a:t>
            </a:r>
          </a:p>
          <a:p>
            <a:pPr lvl="1"/>
            <a:r>
              <a:rPr lang="en-US" dirty="0" smtClean="0"/>
              <a:t>2014 qualitative </a:t>
            </a:r>
            <a:r>
              <a:rPr lang="en-US" dirty="0"/>
              <a:t>impact analyses </a:t>
            </a:r>
            <a:r>
              <a:rPr lang="en-US" dirty="0" smtClean="0"/>
              <a:t>suggests </a:t>
            </a:r>
            <a:r>
              <a:rPr lang="en-US" dirty="0"/>
              <a:t>this is not the case. </a:t>
            </a:r>
            <a:endParaRPr lang="en-US" dirty="0" smtClean="0"/>
          </a:p>
          <a:p>
            <a:pPr lvl="1"/>
            <a:r>
              <a:rPr lang="en-US" dirty="0" smtClean="0"/>
              <a:t>Statistically </a:t>
            </a:r>
            <a:r>
              <a:rPr lang="en-US" dirty="0"/>
              <a:t>insignificant impact estimates </a:t>
            </a:r>
            <a:r>
              <a:rPr lang="en-US" dirty="0" smtClean="0"/>
              <a:t>are valuable</a:t>
            </a:r>
          </a:p>
          <a:p>
            <a:pPr lvl="2"/>
            <a:r>
              <a:rPr lang="en-US" dirty="0" smtClean="0"/>
              <a:t>additional </a:t>
            </a:r>
            <a:r>
              <a:rPr lang="en-US" dirty="0"/>
              <a:t>diagnostics </a:t>
            </a:r>
            <a:r>
              <a:rPr lang="en-US" dirty="0" smtClean="0"/>
              <a:t>to </a:t>
            </a:r>
            <a:r>
              <a:rPr lang="en-US" dirty="0"/>
              <a:t>draw lessons </a:t>
            </a:r>
            <a:r>
              <a:rPr lang="en-US" dirty="0" smtClean="0"/>
              <a:t>for future community </a:t>
            </a:r>
            <a:r>
              <a:rPr lang="en-US" dirty="0"/>
              <a:t>forest management programs. </a:t>
            </a:r>
            <a:endParaRPr lang="en-US" dirty="0" smtClean="0"/>
          </a:p>
          <a:p>
            <a:r>
              <a:rPr lang="en-US" dirty="0" smtClean="0"/>
              <a:t>LAMIL </a:t>
            </a:r>
            <a:r>
              <a:rPr lang="en-US" dirty="0"/>
              <a:t>innovations have spread so widely that a counterfactual control area can’t be </a:t>
            </a:r>
            <a:r>
              <a:rPr lang="en-US" dirty="0" smtClean="0"/>
              <a:t>established</a:t>
            </a:r>
          </a:p>
          <a:p>
            <a:pPr lvl="1"/>
            <a:r>
              <a:rPr lang="en-US" dirty="0" smtClean="0"/>
              <a:t>Methods </a:t>
            </a:r>
            <a:r>
              <a:rPr lang="en-US" dirty="0"/>
              <a:t>proposed </a:t>
            </a:r>
            <a:r>
              <a:rPr lang="en-US" dirty="0" smtClean="0"/>
              <a:t>allow </a:t>
            </a:r>
            <a:r>
              <a:rPr lang="en-US" dirty="0"/>
              <a:t>for robust estimation of impact with fairly high levels of control area contamination.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31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durability and spread of innovations generated by the LAMIL project in Guinea</a:t>
            </a:r>
          </a:p>
          <a:p>
            <a:r>
              <a:rPr lang="en-US" dirty="0"/>
              <a:t>Environmental and livelihood impacts associated with LAMIL innovations </a:t>
            </a:r>
          </a:p>
        </p:txBody>
      </p:sp>
    </p:spTree>
    <p:extLst>
      <p:ext uri="{BB962C8B-B14F-4D97-AF65-F5344CB8AC3E}">
        <p14:creationId xmlns:p14="http://schemas.microsoft.com/office/powerpoint/2010/main" val="4481468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46" y="1892300"/>
            <a:ext cx="8849895" cy="297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136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21" y="2184401"/>
            <a:ext cx="8595896" cy="231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985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20" y="1203158"/>
            <a:ext cx="9010204" cy="50265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0106" y="347580"/>
            <a:ext cx="1951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Map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7435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ENRMA: 1999 - 2005</a:t>
            </a:r>
          </a:p>
          <a:p>
            <a:pPr lvl="1"/>
            <a:r>
              <a:rPr lang="en-US" dirty="0" smtClean="0"/>
              <a:t>Established co-management at sites</a:t>
            </a:r>
          </a:p>
          <a:p>
            <a:pPr lvl="1"/>
            <a:r>
              <a:rPr lang="en-US" dirty="0" smtClean="0"/>
              <a:t>Little community buy-in</a:t>
            </a:r>
          </a:p>
          <a:p>
            <a:pPr lvl="1"/>
            <a:endParaRPr lang="en-US" dirty="0"/>
          </a:p>
          <a:p>
            <a:r>
              <a:rPr lang="en-US" dirty="0" smtClean="0"/>
              <a:t>LAMIL: 2005 – 2008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Co-management with active and effective Forest Management Committees</a:t>
            </a:r>
          </a:p>
          <a:p>
            <a:pPr marL="971550" lvl="1" indent="-514350">
              <a:buFont typeface="Arial"/>
              <a:buAutoNum type="arabicPeriod"/>
            </a:pPr>
            <a:r>
              <a:rPr lang="en-US" dirty="0"/>
              <a:t>Agroforestry technologies</a:t>
            </a:r>
          </a:p>
          <a:p>
            <a:pPr marL="971550" lvl="1" indent="-514350">
              <a:buAutoNum type="arabicPeriod"/>
            </a:pPr>
            <a:r>
              <a:rPr lang="en-US" dirty="0"/>
              <a:t>Improved seed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500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258"/>
          <p:cNvSpPr txBox="1"/>
          <p:nvPr/>
        </p:nvSpPr>
        <p:spPr>
          <a:xfrm>
            <a:off x="2484866" y="641684"/>
            <a:ext cx="4680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Theory of Change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1800"/>
            <a:ext cx="9144000" cy="387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698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Pathway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emporal dimension</a:t>
            </a:r>
          </a:p>
          <a:p>
            <a:pPr lvl="1"/>
            <a:r>
              <a:rPr lang="en-US" dirty="0" smtClean="0"/>
              <a:t>Project ended 2008</a:t>
            </a:r>
          </a:p>
          <a:p>
            <a:pPr lvl="1"/>
            <a:r>
              <a:rPr lang="en-US" dirty="0" smtClean="0"/>
              <a:t>Sustainable impacts eight years later?</a:t>
            </a:r>
          </a:p>
          <a:p>
            <a:r>
              <a:rPr lang="en-US" dirty="0" smtClean="0"/>
              <a:t>Spatial dimension</a:t>
            </a:r>
          </a:p>
          <a:p>
            <a:pPr lvl="1"/>
            <a:r>
              <a:rPr lang="en-US" dirty="0" smtClean="0"/>
              <a:t>Successful innovations spread</a:t>
            </a:r>
          </a:p>
          <a:p>
            <a:pPr lvl="1"/>
            <a:r>
              <a:rPr lang="en-US" dirty="0" smtClean="0"/>
              <a:t>Evidence of spread to other areas</a:t>
            </a:r>
          </a:p>
          <a:p>
            <a:pPr lvl="1"/>
            <a:r>
              <a:rPr lang="en-US" dirty="0" smtClean="0"/>
              <a:t>Problem – contamination of control reserve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100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902" y="274638"/>
            <a:ext cx="860043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Pathways – Evidence of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Forest reserves</a:t>
            </a:r>
          </a:p>
          <a:p>
            <a:pPr lvl="2"/>
            <a:r>
              <a:rPr lang="en-US" dirty="0" smtClean="0"/>
              <a:t>Sustainably managed</a:t>
            </a:r>
          </a:p>
          <a:p>
            <a:pPr lvl="1"/>
            <a:r>
              <a:rPr lang="en-US" dirty="0" smtClean="0"/>
              <a:t>Indicator</a:t>
            </a:r>
          </a:p>
          <a:p>
            <a:pPr lvl="2"/>
            <a:r>
              <a:rPr lang="en-US" dirty="0" smtClean="0"/>
              <a:t>Higher </a:t>
            </a:r>
            <a:r>
              <a:rPr lang="en-US" dirty="0" smtClean="0"/>
              <a:t>levels of land use classified as forest</a:t>
            </a:r>
          </a:p>
          <a:p>
            <a:pPr lvl="2"/>
            <a:r>
              <a:rPr lang="en-US" dirty="0" smtClean="0"/>
              <a:t>Lower </a:t>
            </a:r>
            <a:r>
              <a:rPr lang="en-US" dirty="0" smtClean="0"/>
              <a:t>levels of land use classified under human and agricultural use</a:t>
            </a:r>
          </a:p>
          <a:p>
            <a:r>
              <a:rPr lang="en-US" dirty="0" smtClean="0"/>
              <a:t>Households</a:t>
            </a:r>
          </a:p>
          <a:p>
            <a:pPr lvl="2"/>
            <a:r>
              <a:rPr lang="en-US" dirty="0" smtClean="0"/>
              <a:t>Higher levels of benefit flows from forest-based, agro-forestry, and agricultural products</a:t>
            </a:r>
          </a:p>
          <a:p>
            <a:pPr lvl="1"/>
            <a:r>
              <a:rPr lang="en-US" dirty="0" smtClean="0"/>
              <a:t>Indicators</a:t>
            </a:r>
          </a:p>
          <a:p>
            <a:pPr lvl="2"/>
            <a:r>
              <a:rPr lang="en-US" dirty="0" smtClean="0"/>
              <a:t>Increased benefit flows from forest products</a:t>
            </a:r>
          </a:p>
          <a:p>
            <a:pPr lvl="2"/>
            <a:r>
              <a:rPr lang="en-US" dirty="0" smtClean="0"/>
              <a:t>Increased income flows from improved seeds </a:t>
            </a:r>
          </a:p>
          <a:p>
            <a:pPr lvl="2"/>
            <a:r>
              <a:rPr lang="en-US" dirty="0" smtClean="0"/>
              <a:t>Increased income flows from agroforestry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88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Forest Level</a:t>
            </a:r>
          </a:p>
          <a:p>
            <a:pPr lvl="1"/>
            <a:r>
              <a:rPr lang="en-US" dirty="0" smtClean="0"/>
              <a:t>Four treated reserves (</a:t>
            </a:r>
            <a:r>
              <a:rPr lang="en-US" dirty="0" err="1" smtClean="0"/>
              <a:t>Nialama</a:t>
            </a:r>
            <a:r>
              <a:rPr lang="en-US" dirty="0" smtClean="0"/>
              <a:t>, </a:t>
            </a:r>
            <a:r>
              <a:rPr lang="en-US" dirty="0" err="1" smtClean="0"/>
              <a:t>Sincery</a:t>
            </a:r>
            <a:r>
              <a:rPr lang="en-US" dirty="0" smtClean="0"/>
              <a:t> </a:t>
            </a:r>
            <a:r>
              <a:rPr lang="en-US" dirty="0" err="1" smtClean="0"/>
              <a:t>Ousa</a:t>
            </a:r>
            <a:r>
              <a:rPr lang="en-US" dirty="0" smtClean="0"/>
              <a:t>, </a:t>
            </a:r>
            <a:r>
              <a:rPr lang="en-US" dirty="0" err="1" smtClean="0"/>
              <a:t>Balayan</a:t>
            </a:r>
            <a:r>
              <a:rPr lang="en-US" dirty="0" err="1"/>
              <a:t>-</a:t>
            </a:r>
            <a:r>
              <a:rPr lang="en-US" dirty="0" err="1" smtClean="0"/>
              <a:t>Souroumba</a:t>
            </a:r>
            <a:r>
              <a:rPr lang="en-US" dirty="0" smtClean="0"/>
              <a:t>, </a:t>
            </a:r>
            <a:r>
              <a:rPr lang="en-US" dirty="0" err="1" smtClean="0"/>
              <a:t>Souti</a:t>
            </a:r>
            <a:r>
              <a:rPr lang="en-US" dirty="0" err="1"/>
              <a:t>-</a:t>
            </a:r>
            <a:r>
              <a:rPr lang="en-US" dirty="0" err="1" smtClean="0"/>
              <a:t>Yanfu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Four control reserves (</a:t>
            </a:r>
            <a:r>
              <a:rPr lang="en-US" dirty="0" err="1"/>
              <a:t>Fello</a:t>
            </a:r>
            <a:r>
              <a:rPr lang="en-US" dirty="0"/>
              <a:t> </a:t>
            </a:r>
            <a:r>
              <a:rPr lang="en-US" dirty="0" err="1"/>
              <a:t>Digue</a:t>
            </a:r>
            <a:r>
              <a:rPr lang="en-US" dirty="0"/>
              <a:t>, </a:t>
            </a:r>
            <a:r>
              <a:rPr lang="en-US" dirty="0" err="1"/>
              <a:t>Botocoly</a:t>
            </a:r>
            <a:r>
              <a:rPr lang="en-US" dirty="0"/>
              <a:t>, </a:t>
            </a:r>
            <a:r>
              <a:rPr lang="en-US" dirty="0" err="1"/>
              <a:t>Sourela</a:t>
            </a:r>
            <a:r>
              <a:rPr lang="en-US" dirty="0"/>
              <a:t>, and </a:t>
            </a:r>
            <a:r>
              <a:rPr lang="en-US" dirty="0" err="1" smtClean="0"/>
              <a:t>Selouma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Two dropped reserves (</a:t>
            </a:r>
            <a:r>
              <a:rPr lang="en-US" dirty="0" err="1" smtClean="0"/>
              <a:t>Bakoun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/>
              <a:t>Selli-</a:t>
            </a:r>
            <a:r>
              <a:rPr lang="en-US" dirty="0" err="1" smtClean="0"/>
              <a:t>Koro</a:t>
            </a:r>
            <a:r>
              <a:rPr lang="en-US" dirty="0" smtClean="0"/>
              <a:t>)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Local </a:t>
            </a:r>
            <a:r>
              <a:rPr lang="en-US" dirty="0"/>
              <a:t>forest/agriculture </a:t>
            </a:r>
            <a:r>
              <a:rPr lang="en-US" dirty="0" smtClean="0"/>
              <a:t>officers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GIS expert with local knowledge of the </a:t>
            </a:r>
            <a:r>
              <a:rPr lang="en-US" dirty="0" smtClean="0"/>
              <a:t>areas</a:t>
            </a:r>
            <a:r>
              <a:rPr lang="en-US" dirty="0"/>
              <a:t> </a:t>
            </a:r>
            <a:r>
              <a:rPr lang="en-US" dirty="0" smtClean="0"/>
              <a:t>chose control reserves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95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7197</TotalTime>
  <Words>1465</Words>
  <Application>Microsoft Macintosh PowerPoint</Application>
  <PresentationFormat>On-screen Show (4:3)</PresentationFormat>
  <Paragraphs>222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Forest co-management in Guinea:  a multi-scale, multi-output ex-post impact analysis</vt:lpstr>
      <vt:lpstr>Research Question</vt:lpstr>
      <vt:lpstr>LAMIL Project Background</vt:lpstr>
      <vt:lpstr>PowerPoint Presentation</vt:lpstr>
      <vt:lpstr>Project(s)</vt:lpstr>
      <vt:lpstr>PowerPoint Presentation</vt:lpstr>
      <vt:lpstr>Impact Pathway</vt:lpstr>
      <vt:lpstr>Impact Pathways – Evidence of Success</vt:lpstr>
      <vt:lpstr>Study framework</vt:lpstr>
      <vt:lpstr>PowerPoint Presentation</vt:lpstr>
      <vt:lpstr>Plan of attack</vt:lpstr>
      <vt:lpstr>A two level analysis of benefits</vt:lpstr>
      <vt:lpstr>Existing Land Use Data</vt:lpstr>
      <vt:lpstr>Empirical Specification</vt:lpstr>
      <vt:lpstr>Evidence of Project Impact</vt:lpstr>
      <vt:lpstr>Key identifying assumption</vt:lpstr>
      <vt:lpstr>Issues </vt:lpstr>
      <vt:lpstr>Forest Level Output</vt:lpstr>
      <vt:lpstr>Household Level</vt:lpstr>
      <vt:lpstr>Household Level</vt:lpstr>
      <vt:lpstr>Innovation sustainability and spread</vt:lpstr>
      <vt:lpstr>Innovations</vt:lpstr>
      <vt:lpstr>Innovations</vt:lpstr>
      <vt:lpstr>Innovations</vt:lpstr>
      <vt:lpstr>Household adoption of seed and agroforestry innovations</vt:lpstr>
      <vt:lpstr>Household Livelihood Benefit Flows</vt:lpstr>
      <vt:lpstr>Strategy for Household Livelihood Impact Analysis</vt:lpstr>
      <vt:lpstr>Strategy for Household Livelihood Impact Analysis</vt:lpstr>
      <vt:lpstr>Household Level Outputs</vt:lpstr>
      <vt:lpstr>Aggregation of impact estimates</vt:lpstr>
      <vt:lpstr>Risks</vt:lpstr>
      <vt:lpstr>Output Summary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Forest co-management in Guinea:  a multi-scale, multi-output ex-post impact analysis</dc:title>
  <dc:creator>Brad Mills</dc:creator>
  <cp:lastModifiedBy>Brad Mills</cp:lastModifiedBy>
  <cp:revision>58</cp:revision>
  <dcterms:created xsi:type="dcterms:W3CDTF">2016-02-23T21:25:05Z</dcterms:created>
  <dcterms:modified xsi:type="dcterms:W3CDTF">2016-03-07T21:06:19Z</dcterms:modified>
</cp:coreProperties>
</file>