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0" r:id="rId5"/>
    <p:sldId id="291" r:id="rId6"/>
    <p:sldId id="293" r:id="rId7"/>
    <p:sldId id="259" r:id="rId8"/>
    <p:sldId id="260" r:id="rId9"/>
    <p:sldId id="294" r:id="rId10"/>
    <p:sldId id="264" r:id="rId11"/>
    <p:sldId id="261" r:id="rId12"/>
    <p:sldId id="262" r:id="rId13"/>
    <p:sldId id="263" r:id="rId14"/>
    <p:sldId id="290" r:id="rId15"/>
    <p:sldId id="265" r:id="rId16"/>
    <p:sldId id="266" r:id="rId17"/>
    <p:sldId id="267" r:id="rId18"/>
    <p:sldId id="268" r:id="rId19"/>
    <p:sldId id="269" r:id="rId20"/>
    <p:sldId id="273" r:id="rId21"/>
    <p:sldId id="279" r:id="rId22"/>
    <p:sldId id="296" r:id="rId23"/>
    <p:sldId id="297" r:id="rId24"/>
    <p:sldId id="271" r:id="rId25"/>
    <p:sldId id="272" r:id="rId26"/>
    <p:sldId id="274" r:id="rId27"/>
    <p:sldId id="275" r:id="rId28"/>
    <p:sldId id="276" r:id="rId29"/>
    <p:sldId id="277" r:id="rId30"/>
    <p:sldId id="278" r:id="rId31"/>
    <p:sldId id="287" r:id="rId32"/>
    <p:sldId id="282" r:id="rId33"/>
    <p:sldId id="280" r:id="rId34"/>
    <p:sldId id="283" r:id="rId35"/>
    <p:sldId id="288" r:id="rId36"/>
    <p:sldId id="281" r:id="rId37"/>
    <p:sldId id="284" r:id="rId38"/>
    <p:sldId id="285" r:id="rId39"/>
    <p:sldId id="295" r:id="rId40"/>
    <p:sldId id="289" r:id="rId41"/>
    <p:sldId id="286"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105" d="100"/>
          <a:sy n="105" d="100"/>
        </p:scale>
        <p:origin x="12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76C148-8A98-45E7-8A09-F8D25208C2D2}"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3019819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76C148-8A98-45E7-8A09-F8D25208C2D2}"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442426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76C148-8A98-45E7-8A09-F8D25208C2D2}"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3607622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76C148-8A98-45E7-8A09-F8D25208C2D2}"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277270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376C148-8A98-45E7-8A09-F8D25208C2D2}"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1935454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76C148-8A98-45E7-8A09-F8D25208C2D2}"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220113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76C148-8A98-45E7-8A09-F8D25208C2D2}" type="datetimeFigureOut">
              <a:rPr lang="en-US" smtClean="0"/>
              <a:t>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4063075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76C148-8A98-45E7-8A09-F8D25208C2D2}" type="datetimeFigureOut">
              <a:rPr lang="en-US" smtClean="0"/>
              <a:t>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3223247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76C148-8A98-45E7-8A09-F8D25208C2D2}" type="datetimeFigureOut">
              <a:rPr lang="en-US" smtClean="0"/>
              <a:t>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417900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376C148-8A98-45E7-8A09-F8D25208C2D2}"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3186303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376C148-8A98-45E7-8A09-F8D25208C2D2}"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2ED5-CC90-4F4F-B3BE-3B92D88BEBF3}" type="slidenum">
              <a:rPr lang="en-US" smtClean="0"/>
              <a:t>‹#›</a:t>
            </a:fld>
            <a:endParaRPr lang="en-US"/>
          </a:p>
        </p:txBody>
      </p:sp>
    </p:spTree>
    <p:extLst>
      <p:ext uri="{BB962C8B-B14F-4D97-AF65-F5344CB8AC3E}">
        <p14:creationId xmlns:p14="http://schemas.microsoft.com/office/powerpoint/2010/main" val="1388727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76C148-8A98-45E7-8A09-F8D25208C2D2}" type="datetimeFigureOut">
              <a:rPr lang="en-US" smtClean="0"/>
              <a:t>11/4/2016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52ED5-CC90-4F4F-B3BE-3B92D88BEBF3}" type="slidenum">
              <a:rPr lang="en-US" smtClean="0"/>
              <a:t>‹#›</a:t>
            </a:fld>
            <a:endParaRPr lang="en-US"/>
          </a:p>
        </p:txBody>
      </p:sp>
    </p:spTree>
    <p:extLst>
      <p:ext uri="{BB962C8B-B14F-4D97-AF65-F5344CB8AC3E}">
        <p14:creationId xmlns:p14="http://schemas.microsoft.com/office/powerpoint/2010/main" val="2050316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13232"/>
            <a:ext cx="9144000" cy="2980943"/>
          </a:xfrm>
        </p:spPr>
        <p:txBody>
          <a:bodyPr>
            <a:normAutofit/>
          </a:bodyPr>
          <a:lstStyle/>
          <a:p>
            <a:r>
              <a:rPr lang="en-US" sz="4800" dirty="0" smtClean="0"/>
              <a:t>Fall Fertilization</a:t>
            </a:r>
            <a:br>
              <a:rPr lang="en-US" sz="4800" dirty="0" smtClean="0"/>
            </a:br>
            <a:r>
              <a:rPr lang="en-US" sz="4800" dirty="0" smtClean="0"/>
              <a:t>-vs-</a:t>
            </a:r>
            <a:br>
              <a:rPr lang="en-US" sz="4800" dirty="0" smtClean="0"/>
            </a:br>
            <a:r>
              <a:rPr lang="en-US" sz="4800" dirty="0" smtClean="0"/>
              <a:t>Spring Fertilization</a:t>
            </a:r>
            <a:br>
              <a:rPr lang="en-US" sz="4800" dirty="0" smtClean="0"/>
            </a:br>
            <a:r>
              <a:rPr lang="en-US" sz="4800" dirty="0" smtClean="0"/>
              <a:t>Hay Land</a:t>
            </a:r>
            <a:endParaRPr lang="en-US" sz="4800" dirty="0"/>
          </a:p>
        </p:txBody>
      </p:sp>
      <p:sp>
        <p:nvSpPr>
          <p:cNvPr id="3" name="Subtitle 2"/>
          <p:cNvSpPr>
            <a:spLocks noGrp="1"/>
          </p:cNvSpPr>
          <p:nvPr>
            <p:ph type="subTitle" idx="1"/>
          </p:nvPr>
        </p:nvSpPr>
        <p:spPr>
          <a:xfrm>
            <a:off x="1524000" y="4352544"/>
            <a:ext cx="9144000" cy="905256"/>
          </a:xfrm>
        </p:spPr>
        <p:txBody>
          <a:bodyPr/>
          <a:lstStyle/>
          <a:p>
            <a:r>
              <a:rPr lang="en-US" dirty="0" smtClean="0"/>
              <a:t>Field Study:  Campbell County Virginia</a:t>
            </a:r>
          </a:p>
          <a:p>
            <a:r>
              <a:rPr lang="en-US" dirty="0" smtClean="0"/>
              <a:t>Todd Scott</a:t>
            </a:r>
            <a:endParaRPr lang="en-US" dirty="0"/>
          </a:p>
        </p:txBody>
      </p:sp>
    </p:spTree>
    <p:extLst>
      <p:ext uri="{BB962C8B-B14F-4D97-AF65-F5344CB8AC3E}">
        <p14:creationId xmlns:p14="http://schemas.microsoft.com/office/powerpoint/2010/main" val="3922575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Krone KR125 Baler</a:t>
            </a:r>
            <a:r>
              <a:rPr lang="en-US" dirty="0" smtClean="0"/>
              <a:t/>
            </a:r>
            <a:br>
              <a:rPr lang="en-US" dirty="0" smtClean="0"/>
            </a:br>
            <a:r>
              <a:rPr lang="en-US" dirty="0" smtClean="0"/>
              <a:t>4x4 bales</a:t>
            </a:r>
            <a:r>
              <a:rPr lang="en-US" sz="4000" dirty="0"/>
              <a:t>:</a:t>
            </a:r>
            <a:r>
              <a:rPr lang="en-US" sz="4000" dirty="0" smtClean="0"/>
              <a:t> weight 750-800 lbs.</a:t>
            </a:r>
            <a:endParaRPr lang="en-US" dirty="0"/>
          </a:p>
        </p:txBody>
      </p:sp>
      <p:pic>
        <p:nvPicPr>
          <p:cNvPr id="3074" name="Picture 2" descr="http://i200.photobucket.com/albums/aa5/jameslloydhowell/Haymaking%202008/The%20Corner/IMG_2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95040" y="2050574"/>
            <a:ext cx="5201920" cy="3901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197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1.5 - 2 gallons diesel used per hour </a:t>
            </a:r>
            <a:endParaRPr lang="en-US" dirty="0"/>
          </a:p>
        </p:txBody>
      </p:sp>
      <p:sp>
        <p:nvSpPr>
          <p:cNvPr id="3" name="Content Placeholder 2"/>
          <p:cNvSpPr>
            <a:spLocks noGrp="1"/>
          </p:cNvSpPr>
          <p:nvPr>
            <p:ph idx="1"/>
          </p:nvPr>
        </p:nvSpPr>
        <p:spPr>
          <a:xfrm>
            <a:off x="4352839" y="5922137"/>
            <a:ext cx="7839161" cy="3197409"/>
          </a:xfrm>
        </p:spPr>
        <p:txBody>
          <a:bodyPr/>
          <a:lstStyle/>
          <a:p>
            <a:pPr marL="0" indent="0">
              <a:buNone/>
            </a:pPr>
            <a:endParaRPr lang="en-US" dirty="0" smtClean="0"/>
          </a:p>
          <a:p>
            <a:endParaRPr lang="en-US" dirty="0"/>
          </a:p>
        </p:txBody>
      </p:sp>
      <p:pic>
        <p:nvPicPr>
          <p:cNvPr id="2052" name="Picture 4" descr="https://www.wellsfargoleasing.com/equipment/showphoto.do?id=990106927&amp;name=990106927%20montana%20other%20side%20view.JPG&amp;default=y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0214" y="1902587"/>
            <a:ext cx="4544441" cy="3408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9822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2015 Hay Calculations</a:t>
            </a:r>
            <a:endParaRPr lang="en-US" dirty="0"/>
          </a:p>
        </p:txBody>
      </p:sp>
      <p:sp>
        <p:nvSpPr>
          <p:cNvPr id="3" name="Content Placeholder 2"/>
          <p:cNvSpPr>
            <a:spLocks noGrp="1"/>
          </p:cNvSpPr>
          <p:nvPr>
            <p:ph idx="1"/>
          </p:nvPr>
        </p:nvSpPr>
        <p:spPr/>
        <p:txBody>
          <a:bodyPr>
            <a:normAutofit/>
          </a:bodyPr>
          <a:lstStyle/>
          <a:p>
            <a:pPr marL="0" indent="0" algn="ctr">
              <a:buNone/>
            </a:pPr>
            <a:r>
              <a:rPr lang="en-US" sz="3200" b="1" dirty="0" smtClean="0"/>
              <a:t>Four Acre Field</a:t>
            </a:r>
          </a:p>
          <a:p>
            <a:r>
              <a:rPr lang="en-US" sz="3200" dirty="0" smtClean="0"/>
              <a:t>2 hours to cut		= 4 gallons diesel</a:t>
            </a:r>
          </a:p>
          <a:p>
            <a:r>
              <a:rPr lang="en-US" sz="3200" dirty="0" smtClean="0"/>
              <a:t>2 hours to rake		= 4 gallons diesel</a:t>
            </a:r>
          </a:p>
          <a:p>
            <a:r>
              <a:rPr lang="en-US" sz="3200" dirty="0" smtClean="0"/>
              <a:t>1.5 hours to bale	= 3 gallons diesel</a:t>
            </a:r>
          </a:p>
          <a:p>
            <a:pPr marL="0" indent="0">
              <a:buNone/>
            </a:pPr>
            <a:r>
              <a:rPr lang="en-US" sz="3200" b="1" dirty="0" smtClean="0"/>
              <a:t>Total cost fuel</a:t>
            </a:r>
            <a:r>
              <a:rPr lang="en-US" sz="3200" dirty="0" smtClean="0"/>
              <a:t>	$2.50 x 11 gallons  =  </a:t>
            </a:r>
            <a:r>
              <a:rPr lang="en-US" sz="3200" b="1" dirty="0" smtClean="0"/>
              <a:t>$27.50</a:t>
            </a:r>
          </a:p>
          <a:p>
            <a:pPr marL="0" indent="0">
              <a:buNone/>
            </a:pPr>
            <a:r>
              <a:rPr lang="en-US" sz="3200" b="1" dirty="0" smtClean="0"/>
              <a:t>Estimated labor </a:t>
            </a:r>
            <a:r>
              <a:rPr lang="en-US" sz="3200" dirty="0" smtClean="0"/>
              <a:t>$15 </a:t>
            </a:r>
            <a:r>
              <a:rPr lang="en-US" sz="3200" dirty="0" err="1" smtClean="0"/>
              <a:t>hr</a:t>
            </a:r>
            <a:r>
              <a:rPr lang="en-US" sz="3200" dirty="0" smtClean="0"/>
              <a:t> x 5.5 hours   =  </a:t>
            </a:r>
            <a:r>
              <a:rPr lang="en-US" sz="3200" b="1" dirty="0" smtClean="0"/>
              <a:t>$82.50</a:t>
            </a:r>
          </a:p>
          <a:p>
            <a:pPr marL="0" indent="0">
              <a:buNone/>
            </a:pPr>
            <a:r>
              <a:rPr lang="en-US" sz="3200" b="1" dirty="0" smtClean="0"/>
              <a:t>Good or bad production, the Total Cost for me =$110.00</a:t>
            </a:r>
            <a:endParaRPr lang="en-US" sz="3200" b="1" dirty="0"/>
          </a:p>
        </p:txBody>
      </p:sp>
    </p:spTree>
    <p:extLst>
      <p:ext uri="{BB962C8B-B14F-4D97-AF65-F5344CB8AC3E}">
        <p14:creationId xmlns:p14="http://schemas.microsoft.com/office/powerpoint/2010/main" val="35533053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Hay Math</a:t>
            </a:r>
            <a:endParaRPr lang="en-US" dirty="0"/>
          </a:p>
        </p:txBody>
      </p:sp>
      <p:sp>
        <p:nvSpPr>
          <p:cNvPr id="3" name="Content Placeholder 2"/>
          <p:cNvSpPr>
            <a:spLocks noGrp="1"/>
          </p:cNvSpPr>
          <p:nvPr>
            <p:ph idx="1"/>
          </p:nvPr>
        </p:nvSpPr>
        <p:spPr/>
        <p:txBody>
          <a:bodyPr/>
          <a:lstStyle/>
          <a:p>
            <a:r>
              <a:rPr lang="en-US" dirty="0" smtClean="0"/>
              <a:t>My bales weigh  750 – 800 lbs.</a:t>
            </a:r>
          </a:p>
          <a:p>
            <a:endParaRPr lang="en-US" dirty="0" smtClean="0"/>
          </a:p>
          <a:p>
            <a:r>
              <a:rPr lang="en-US" dirty="0" smtClean="0"/>
              <a:t>Can buy this size bale for $20 - $25 per bale, sometimes cheaper!</a:t>
            </a:r>
          </a:p>
          <a:p>
            <a:endParaRPr lang="en-US" dirty="0" smtClean="0"/>
          </a:p>
          <a:p>
            <a:r>
              <a:rPr lang="en-US" dirty="0" smtClean="0"/>
              <a:t>Hay value is $120 per ton I should sale 4x4 bales for $40 each. </a:t>
            </a:r>
          </a:p>
          <a:p>
            <a:pPr marL="0" indent="0">
              <a:buNone/>
            </a:pPr>
            <a:endParaRPr lang="en-US" dirty="0" smtClean="0"/>
          </a:p>
          <a:p>
            <a:r>
              <a:rPr lang="en-US" dirty="0" smtClean="0"/>
              <a:t>$40 for 4x4 Round bale…probably </a:t>
            </a:r>
            <a:r>
              <a:rPr lang="en-US" b="1" dirty="0" smtClean="0"/>
              <a:t>Not</a:t>
            </a:r>
            <a:r>
              <a:rPr lang="en-US" dirty="0" smtClean="0"/>
              <a:t> going to happen anytime soon!</a:t>
            </a:r>
          </a:p>
          <a:p>
            <a:endParaRPr lang="en-US" dirty="0" smtClean="0"/>
          </a:p>
          <a:p>
            <a:endParaRPr lang="en-US" dirty="0" smtClean="0"/>
          </a:p>
          <a:p>
            <a:pPr marL="457200" lvl="1" indent="0">
              <a:buNone/>
            </a:pPr>
            <a:endParaRPr lang="en-US" dirty="0" smtClean="0"/>
          </a:p>
        </p:txBody>
      </p:sp>
    </p:spTree>
    <p:extLst>
      <p:ext uri="{BB962C8B-B14F-4D97-AF65-F5344CB8AC3E}">
        <p14:creationId xmlns:p14="http://schemas.microsoft.com/office/powerpoint/2010/main" val="3205907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How many bales do you think I got from 4 acres first cutting?</a:t>
            </a:r>
            <a:endParaRPr lang="en-US" dirty="0"/>
          </a:p>
        </p:txBody>
      </p:sp>
    </p:spTree>
    <p:extLst>
      <p:ext uri="{BB962C8B-B14F-4D97-AF65-F5344CB8AC3E}">
        <p14:creationId xmlns:p14="http://schemas.microsoft.com/office/powerpoint/2010/main" val="22694476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Hard to Swallow Math</a:t>
            </a:r>
            <a:endParaRPr lang="en-US" dirty="0"/>
          </a:p>
        </p:txBody>
      </p:sp>
      <p:sp>
        <p:nvSpPr>
          <p:cNvPr id="3" name="Content Placeholder 2"/>
          <p:cNvSpPr>
            <a:spLocks noGrp="1"/>
          </p:cNvSpPr>
          <p:nvPr>
            <p:ph idx="1"/>
          </p:nvPr>
        </p:nvSpPr>
        <p:spPr/>
        <p:txBody>
          <a:bodyPr/>
          <a:lstStyle/>
          <a:p>
            <a:r>
              <a:rPr lang="en-US" b="1" dirty="0" smtClean="0"/>
              <a:t>Baled 4 bales!</a:t>
            </a:r>
          </a:p>
          <a:p>
            <a:r>
              <a:rPr lang="en-US" dirty="0" smtClean="0"/>
              <a:t>I have a 6 acre field that produces 55-70 roles just on first cutting each year just down the road.  Yields 4-5 tons of hay per acre.</a:t>
            </a:r>
          </a:p>
          <a:p>
            <a:endParaRPr lang="en-US" dirty="0"/>
          </a:p>
          <a:p>
            <a:r>
              <a:rPr lang="en-US" dirty="0" smtClean="0"/>
              <a:t>This field yielded 1.5 tons for 4 acres or 750 lbs. of hay per acre!</a:t>
            </a:r>
          </a:p>
          <a:p>
            <a:endParaRPr lang="en-US" dirty="0"/>
          </a:p>
          <a:p>
            <a:r>
              <a:rPr lang="en-US" dirty="0" smtClean="0"/>
              <a:t>Cost me $27.50 per bale in 2015 with no fertilizer or rent cost.</a:t>
            </a:r>
          </a:p>
          <a:p>
            <a:pPr marL="0" indent="0">
              <a:buNone/>
            </a:pPr>
            <a:r>
              <a:rPr lang="en-US" dirty="0" smtClean="0"/>
              <a:t>  </a:t>
            </a:r>
            <a:endParaRPr lang="en-US" dirty="0"/>
          </a:p>
        </p:txBody>
      </p:sp>
    </p:spTree>
    <p:extLst>
      <p:ext uri="{BB962C8B-B14F-4D97-AF65-F5344CB8AC3E}">
        <p14:creationId xmlns:p14="http://schemas.microsoft.com/office/powerpoint/2010/main" val="1417137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Field Trial Plan</a:t>
            </a:r>
            <a:endParaRPr lang="en-US" dirty="0"/>
          </a:p>
        </p:txBody>
      </p:sp>
      <p:sp>
        <p:nvSpPr>
          <p:cNvPr id="3" name="Content Placeholder 2"/>
          <p:cNvSpPr>
            <a:spLocks noGrp="1"/>
          </p:cNvSpPr>
          <p:nvPr>
            <p:ph idx="1"/>
          </p:nvPr>
        </p:nvSpPr>
        <p:spPr>
          <a:xfrm>
            <a:off x="4312920" y="3910457"/>
            <a:ext cx="10515600" cy="4351338"/>
          </a:xfrm>
        </p:spPr>
        <p:txBody>
          <a:bodyPr/>
          <a:lstStyle/>
          <a:p>
            <a:pPr marL="0" indent="0">
              <a:buNone/>
            </a:pPr>
            <a:endParaRPr lang="en-US" dirty="0" smtClean="0"/>
          </a:p>
          <a:p>
            <a:pPr marL="0" indent="0">
              <a:buNone/>
            </a:pPr>
            <a:endParaRPr lang="en-US" dirty="0"/>
          </a:p>
        </p:txBody>
      </p:sp>
      <p:pic>
        <p:nvPicPr>
          <p:cNvPr id="4101" name="Picture 1"/>
          <p:cNvPicPr>
            <a:picLocks noChangeAspect="1" noChangeArrowheads="1"/>
          </p:cNvPicPr>
          <p:nvPr/>
        </p:nvPicPr>
        <p:blipFill>
          <a:blip r:embed="rId2">
            <a:extLst>
              <a:ext uri="{28A0092B-C50C-407E-A947-70E740481C1C}">
                <a14:useLocalDpi xmlns:a14="http://schemas.microsoft.com/office/drawing/2010/main" val="0"/>
              </a:ext>
            </a:extLst>
          </a:blip>
          <a:srcRect l="72314" t="27428" r="16469" b="42967"/>
          <a:stretch>
            <a:fillRect/>
          </a:stretch>
        </p:blipFill>
        <p:spPr bwMode="auto">
          <a:xfrm>
            <a:off x="3476308" y="2088007"/>
            <a:ext cx="4405312" cy="327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098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Field Trial	</a:t>
            </a:r>
            <a:endParaRPr lang="en-US" dirty="0"/>
          </a:p>
        </p:txBody>
      </p:sp>
      <p:sp>
        <p:nvSpPr>
          <p:cNvPr id="3" name="Content Placeholder 2"/>
          <p:cNvSpPr>
            <a:spLocks noGrp="1"/>
          </p:cNvSpPr>
          <p:nvPr>
            <p:ph idx="1"/>
          </p:nvPr>
        </p:nvSpPr>
        <p:spPr/>
        <p:txBody>
          <a:bodyPr/>
          <a:lstStyle/>
          <a:p>
            <a:r>
              <a:rPr lang="en-US" dirty="0" smtClean="0"/>
              <a:t>Four acre field will be cut in two equal halves</a:t>
            </a:r>
          </a:p>
          <a:p>
            <a:endParaRPr lang="en-US" dirty="0"/>
          </a:p>
          <a:p>
            <a:r>
              <a:rPr lang="en-US" dirty="0" smtClean="0"/>
              <a:t>Road/Fence side will receive 250 lbs. of 19-19-19 in spring.</a:t>
            </a:r>
          </a:p>
          <a:p>
            <a:endParaRPr lang="en-US" dirty="0"/>
          </a:p>
          <a:p>
            <a:r>
              <a:rPr lang="en-US" dirty="0" smtClean="0"/>
              <a:t>Tree side will receive 30-60-120 in Fall  60 lbs. nitrogen in spring</a:t>
            </a:r>
          </a:p>
          <a:p>
            <a:pPr marL="0" indent="0">
              <a:buNone/>
            </a:pPr>
            <a:r>
              <a:rPr lang="en-US" dirty="0"/>
              <a:t>	</a:t>
            </a:r>
            <a:r>
              <a:rPr lang="en-US" dirty="0" smtClean="0"/>
              <a:t>I am slightly concerned with the edge effect on the tree side</a:t>
            </a:r>
            <a:endParaRPr lang="en-US" dirty="0"/>
          </a:p>
        </p:txBody>
      </p:sp>
    </p:spTree>
    <p:extLst>
      <p:ext uri="{BB962C8B-B14F-4D97-AF65-F5344CB8AC3E}">
        <p14:creationId xmlns:p14="http://schemas.microsoft.com/office/powerpoint/2010/main" val="1306829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Fertilizer Cost</a:t>
            </a:r>
            <a:endParaRPr lang="en-US" dirty="0"/>
          </a:p>
        </p:txBody>
      </p:sp>
      <p:sp>
        <p:nvSpPr>
          <p:cNvPr id="3" name="Content Placeholder 2"/>
          <p:cNvSpPr>
            <a:spLocks noGrp="1"/>
          </p:cNvSpPr>
          <p:nvPr>
            <p:ph idx="1"/>
          </p:nvPr>
        </p:nvSpPr>
        <p:spPr>
          <a:xfrm>
            <a:off x="838200" y="1316736"/>
            <a:ext cx="10515600" cy="4860227"/>
          </a:xfrm>
        </p:spPr>
        <p:txBody>
          <a:bodyPr/>
          <a:lstStyle/>
          <a:p>
            <a:r>
              <a:rPr lang="en-US" dirty="0" smtClean="0"/>
              <a:t>Tree Side (Fall Fertilization)  30-60-120  </a:t>
            </a:r>
            <a:r>
              <a:rPr lang="en-US" b="1" dirty="0" smtClean="0"/>
              <a:t>$121  per acre    </a:t>
            </a:r>
            <a:r>
              <a:rPr lang="en-US" dirty="0" smtClean="0"/>
              <a:t>8/15/2015</a:t>
            </a:r>
            <a:endParaRPr lang="en-US" b="1" dirty="0" smtClean="0"/>
          </a:p>
          <a:p>
            <a:r>
              <a:rPr lang="en-US" dirty="0" smtClean="0"/>
              <a:t>Tree Side  (Spring 60lbs N)	</a:t>
            </a:r>
            <a:r>
              <a:rPr lang="en-US" dirty="0"/>
              <a:t>	</a:t>
            </a:r>
            <a:r>
              <a:rPr lang="en-US" dirty="0" smtClean="0"/>
              <a:t>     </a:t>
            </a:r>
            <a:r>
              <a:rPr lang="en-US" b="1" u="sng" dirty="0" smtClean="0"/>
              <a:t>$  36  per acre</a:t>
            </a:r>
            <a:r>
              <a:rPr lang="en-US" dirty="0" smtClean="0"/>
              <a:t>	 3/25/2016</a:t>
            </a:r>
            <a:endParaRPr lang="en-US" b="1" u="sng" dirty="0" smtClean="0"/>
          </a:p>
          <a:p>
            <a:pPr marL="0" indent="0">
              <a:buNone/>
            </a:pPr>
            <a:r>
              <a:rPr lang="en-US" b="1" dirty="0" smtClean="0"/>
              <a:t>Fall Fertilization trial cost total   	     $157 per acre</a:t>
            </a:r>
          </a:p>
          <a:p>
            <a:pPr marL="0" indent="0">
              <a:buNone/>
            </a:pPr>
            <a:endParaRPr lang="en-US" b="1" dirty="0"/>
          </a:p>
          <a:p>
            <a:r>
              <a:rPr lang="en-US" dirty="0" smtClean="0"/>
              <a:t>Road/Fence side  (250 </a:t>
            </a:r>
            <a:r>
              <a:rPr lang="en-US" dirty="0" err="1" smtClean="0"/>
              <a:t>lbs</a:t>
            </a:r>
            <a:r>
              <a:rPr lang="en-US" dirty="0" smtClean="0"/>
              <a:t> 19-19-19)	</a:t>
            </a:r>
            <a:r>
              <a:rPr lang="en-US" dirty="0"/>
              <a:t> </a:t>
            </a:r>
            <a:r>
              <a:rPr lang="en-US" dirty="0" smtClean="0"/>
              <a:t>     </a:t>
            </a:r>
            <a:r>
              <a:rPr lang="en-US" b="1" dirty="0" smtClean="0"/>
              <a:t>$67  per acre</a:t>
            </a:r>
            <a:r>
              <a:rPr lang="en-US" dirty="0" smtClean="0"/>
              <a:t>	3/25/2016</a:t>
            </a:r>
          </a:p>
          <a:p>
            <a:pPr marL="0" indent="0">
              <a:buNone/>
            </a:pPr>
            <a:r>
              <a:rPr lang="en-US" b="1" dirty="0" smtClean="0"/>
              <a:t>Spring Fertilization trial cost total	       $67 per acre</a:t>
            </a:r>
          </a:p>
          <a:p>
            <a:pPr marL="0" indent="0">
              <a:buNone/>
            </a:pPr>
            <a:endParaRPr lang="en-US" b="1" dirty="0"/>
          </a:p>
          <a:p>
            <a:r>
              <a:rPr lang="en-US" dirty="0" smtClean="0"/>
              <a:t>Rained .8 tenths of inch on 3/27/2016   (Can’t ask for better timing!)</a:t>
            </a:r>
          </a:p>
          <a:p>
            <a:r>
              <a:rPr lang="en-US" dirty="0" smtClean="0"/>
              <a:t>Fertilized on 3/25/2016</a:t>
            </a:r>
          </a:p>
          <a:p>
            <a:endParaRPr lang="en-US" b="1" dirty="0"/>
          </a:p>
          <a:p>
            <a:pPr marL="0" indent="0">
              <a:buNone/>
            </a:pPr>
            <a:endParaRPr lang="en-US" b="1" dirty="0"/>
          </a:p>
        </p:txBody>
      </p:sp>
    </p:spTree>
    <p:extLst>
      <p:ext uri="{BB962C8B-B14F-4D97-AF65-F5344CB8AC3E}">
        <p14:creationId xmlns:p14="http://schemas.microsoft.com/office/powerpoint/2010/main" val="3846161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Fertilization  Cost Comparison 2015</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Fall</a:t>
            </a:r>
          </a:p>
          <a:p>
            <a:r>
              <a:rPr lang="en-US" dirty="0" smtClean="0"/>
              <a:t>Fuel &amp; labor cost 		=	  $27.50 </a:t>
            </a:r>
          </a:p>
          <a:p>
            <a:r>
              <a:rPr lang="en-US" dirty="0" smtClean="0"/>
              <a:t>Fertilizer cost		=	$157.00</a:t>
            </a:r>
          </a:p>
          <a:p>
            <a:pPr marL="0" indent="0">
              <a:buNone/>
            </a:pPr>
            <a:r>
              <a:rPr lang="en-US" dirty="0" smtClean="0"/>
              <a:t>Total production Cost</a:t>
            </a:r>
            <a:r>
              <a:rPr lang="en-US" b="1" dirty="0" smtClean="0"/>
              <a:t>	=	$184.50 per acre</a:t>
            </a:r>
          </a:p>
          <a:p>
            <a:pPr marL="0" indent="0">
              <a:buNone/>
            </a:pPr>
            <a:endParaRPr lang="en-US" dirty="0"/>
          </a:p>
          <a:p>
            <a:pPr marL="0" indent="0">
              <a:buNone/>
            </a:pPr>
            <a:r>
              <a:rPr lang="en-US" b="1" dirty="0" smtClean="0"/>
              <a:t>Spring</a:t>
            </a:r>
            <a:endParaRPr lang="en-US" dirty="0" smtClean="0"/>
          </a:p>
          <a:p>
            <a:r>
              <a:rPr lang="en-US" dirty="0" smtClean="0"/>
              <a:t>Fuel &amp; labor cost		=	$27.50</a:t>
            </a:r>
          </a:p>
          <a:p>
            <a:r>
              <a:rPr lang="en-US" dirty="0" smtClean="0"/>
              <a:t>Fertilizer cost		=	$67.00</a:t>
            </a:r>
          </a:p>
          <a:p>
            <a:r>
              <a:rPr lang="en-US" dirty="0" smtClean="0"/>
              <a:t>Total production Cost 	= 	</a:t>
            </a:r>
            <a:r>
              <a:rPr lang="en-US" b="1" dirty="0" smtClean="0"/>
              <a:t>$95.00 per acre     </a:t>
            </a:r>
            <a:endParaRPr lang="en-US" b="1" dirty="0"/>
          </a:p>
        </p:txBody>
      </p:sp>
    </p:spTree>
    <p:extLst>
      <p:ext uri="{BB962C8B-B14F-4D97-AF65-F5344CB8AC3E}">
        <p14:creationId xmlns:p14="http://schemas.microsoft.com/office/powerpoint/2010/main" val="2422807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Acquired the hay field in Spring of 2015.  Field looked similar to this.  </a:t>
            </a:r>
            <a:br>
              <a:rPr lang="en-US" sz="2800" b="1" dirty="0" smtClean="0"/>
            </a:br>
            <a:r>
              <a:rPr lang="en-US" sz="2800" b="1" i="1" dirty="0" smtClean="0"/>
              <a:t>What would you guess the pH to be?</a:t>
            </a:r>
            <a:endParaRPr lang="en-US" sz="2800" b="1" i="1" dirty="0"/>
          </a:p>
        </p:txBody>
      </p:sp>
      <p:pic>
        <p:nvPicPr>
          <p:cNvPr id="1026" name="Picture 2" descr="http://2.bp.blogspot.com/-SvV2-FwR6wE/VVlFXXk6ZyI/AAAAAAAAQl4/JHsKwBcjDwA/s1600/IMG_040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195108" y="1825625"/>
            <a:ext cx="580178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3119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Field walk before cutting!  </a:t>
            </a:r>
            <a:r>
              <a:rPr lang="en-US" dirty="0" smtClean="0"/>
              <a:t/>
            </a:r>
            <a:br>
              <a:rPr lang="en-US" dirty="0" smtClean="0"/>
            </a:br>
            <a:r>
              <a:rPr lang="en-US" sz="4000" dirty="0" smtClean="0"/>
              <a:t>Watch out for seed ticks! </a:t>
            </a:r>
            <a:endParaRPr lang="en-US" sz="4000" dirty="0"/>
          </a:p>
        </p:txBody>
      </p:sp>
      <p:sp>
        <p:nvSpPr>
          <p:cNvPr id="3" name="Content Placeholder 2"/>
          <p:cNvSpPr>
            <a:spLocks noGrp="1"/>
          </p:cNvSpPr>
          <p:nvPr>
            <p:ph idx="1"/>
          </p:nvPr>
        </p:nvSpPr>
        <p:spPr/>
        <p:txBody>
          <a:bodyPr/>
          <a:lstStyle/>
          <a:p>
            <a:pPr marL="0" indent="0">
              <a:buNone/>
            </a:pPr>
            <a:r>
              <a:rPr lang="en-US" b="1" dirty="0"/>
              <a:t> </a:t>
            </a:r>
            <a:r>
              <a:rPr lang="en-US" b="1" dirty="0" smtClean="0"/>
              <a:t>    Wood side fall 30-60-120 with spring 60lbs N   </a:t>
            </a:r>
            <a:endParaRPr lang="en-US" b="1" dirty="0"/>
          </a:p>
          <a:p>
            <a:pPr lvl="1"/>
            <a:r>
              <a:rPr lang="en-US" dirty="0" smtClean="0"/>
              <a:t>In 2015 field walk, I’d say this field was 60-80% weeds</a:t>
            </a:r>
          </a:p>
          <a:p>
            <a:pPr marL="457200" lvl="1" indent="0">
              <a:buNone/>
            </a:pPr>
            <a:r>
              <a:rPr lang="en-US" dirty="0"/>
              <a:t>	</a:t>
            </a:r>
            <a:r>
              <a:rPr lang="en-US" dirty="0" smtClean="0"/>
              <a:t>*</a:t>
            </a:r>
            <a:r>
              <a:rPr lang="en-US" dirty="0" err="1" smtClean="0"/>
              <a:t>Jointhead</a:t>
            </a:r>
            <a:r>
              <a:rPr lang="en-US" dirty="0" smtClean="0"/>
              <a:t> </a:t>
            </a:r>
            <a:r>
              <a:rPr lang="en-US" dirty="0" err="1" smtClean="0"/>
              <a:t>Arthraxon</a:t>
            </a:r>
            <a:r>
              <a:rPr lang="en-US" dirty="0" smtClean="0"/>
              <a:t> noticed </a:t>
            </a:r>
          </a:p>
          <a:p>
            <a:pPr marL="457200" lvl="1" indent="0">
              <a:buNone/>
            </a:pPr>
            <a:endParaRPr lang="en-US" dirty="0" smtClean="0"/>
          </a:p>
          <a:p>
            <a:pPr lvl="1"/>
            <a:r>
              <a:rPr lang="en-US" dirty="0" smtClean="0"/>
              <a:t>Spring 2016 field walk this side I observed 20% weeds or less.</a:t>
            </a:r>
          </a:p>
          <a:p>
            <a:pPr marL="457200" lvl="1" indent="0">
              <a:buNone/>
            </a:pPr>
            <a:endParaRPr lang="en-US" dirty="0"/>
          </a:p>
          <a:p>
            <a:pPr marL="457200" lvl="1" indent="0">
              <a:buNone/>
            </a:pPr>
            <a:r>
              <a:rPr lang="en-US" b="1" dirty="0" smtClean="0"/>
              <a:t>Fence side  spring 250 lbs. 19-19-19 = 48 lbs. N  48 lbs. P  48 lbs. K per acre</a:t>
            </a:r>
          </a:p>
          <a:p>
            <a:pPr lvl="1"/>
            <a:r>
              <a:rPr lang="en-US" dirty="0" smtClean="0"/>
              <a:t>In 2015 field walk, again 60-80% weeds (prior to any fertilization)</a:t>
            </a:r>
          </a:p>
          <a:p>
            <a:pPr lvl="1"/>
            <a:endParaRPr lang="en-US" dirty="0"/>
          </a:p>
          <a:p>
            <a:pPr lvl="1"/>
            <a:r>
              <a:rPr lang="en-US" dirty="0" smtClean="0"/>
              <a:t>In 2016 field walk, I observed 40%-50% weeds, but fescue was starting to shade them out.</a:t>
            </a:r>
            <a:endParaRPr lang="en-US" dirty="0"/>
          </a:p>
        </p:txBody>
      </p:sp>
    </p:spTree>
    <p:extLst>
      <p:ext uri="{BB962C8B-B14F-4D97-AF65-F5344CB8AC3E}">
        <p14:creationId xmlns:p14="http://schemas.microsoft.com/office/powerpoint/2010/main" val="2965278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Jointhead</a:t>
            </a:r>
            <a:r>
              <a:rPr lang="en-US" dirty="0" smtClean="0"/>
              <a:t> </a:t>
            </a:r>
            <a:r>
              <a:rPr lang="en-US" dirty="0" err="1" smtClean="0"/>
              <a:t>Arthraxon</a:t>
            </a:r>
            <a:r>
              <a:rPr lang="en-US" dirty="0" smtClean="0"/>
              <a:t/>
            </a:r>
            <a:br>
              <a:rPr lang="en-US" dirty="0" smtClean="0"/>
            </a:br>
            <a:r>
              <a:rPr lang="en-US" sz="3200" dirty="0" smtClean="0"/>
              <a:t>Seems to be showing up in wet areas of yard/fields. </a:t>
            </a:r>
            <a:endParaRPr lang="en-US" dirty="0"/>
          </a:p>
        </p:txBody>
      </p:sp>
      <p:pic>
        <p:nvPicPr>
          <p:cNvPr id="1026" name="Picture 2" descr="arthraxon6-28.jpg (180939 byt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53803" y="1873122"/>
            <a:ext cx="7003118" cy="4257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9846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Deer-Tongue Grass </a:t>
            </a:r>
            <a:br>
              <a:rPr lang="en-US" dirty="0" smtClean="0"/>
            </a:br>
            <a:r>
              <a:rPr lang="en-US" sz="3200" dirty="0" smtClean="0"/>
              <a:t>(similar to </a:t>
            </a:r>
            <a:r>
              <a:rPr lang="en-US" sz="3200" dirty="0" err="1" smtClean="0"/>
              <a:t>Jointhead</a:t>
            </a:r>
            <a:r>
              <a:rPr lang="en-US" sz="3200" dirty="0" smtClean="0"/>
              <a:t> </a:t>
            </a:r>
            <a:r>
              <a:rPr lang="en-US" sz="3200" dirty="0" err="1" smtClean="0"/>
              <a:t>Arthraxon</a:t>
            </a:r>
            <a:r>
              <a:rPr lang="en-US" sz="3200" dirty="0" smtClean="0"/>
              <a:t>)</a:t>
            </a:r>
            <a:endParaRPr lang="en-US" dirty="0"/>
          </a:p>
        </p:txBody>
      </p:sp>
      <p:pic>
        <p:nvPicPr>
          <p:cNvPr id="1026" name="Picture 2" descr="Image result for summer annual weeds virgin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00985" y="1844934"/>
            <a:ext cx="5238142" cy="4418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372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Stilt Grass</a:t>
            </a:r>
            <a:br>
              <a:rPr lang="en-US" dirty="0" smtClean="0"/>
            </a:br>
            <a:r>
              <a:rPr lang="en-US" sz="3200" dirty="0" smtClean="0"/>
              <a:t>(Also similar to </a:t>
            </a:r>
            <a:r>
              <a:rPr lang="en-US" sz="3200" dirty="0" err="1" smtClean="0"/>
              <a:t>Jointhead</a:t>
            </a:r>
            <a:r>
              <a:rPr lang="en-US" sz="3200" dirty="0" smtClean="0"/>
              <a:t>, usually found in wooded area)</a:t>
            </a:r>
            <a:endParaRPr lang="en-US" dirty="0"/>
          </a:p>
        </p:txBody>
      </p:sp>
      <p:pic>
        <p:nvPicPr>
          <p:cNvPr id="2050" name="Picture 2" descr="Image result for summer annual weeds virgini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26080" y="1801368"/>
            <a:ext cx="6592824" cy="4770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6166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Spring 2016  -  first cutting hay 5/24/16</a:t>
            </a:r>
            <a:br>
              <a:rPr lang="en-US" dirty="0" smtClean="0"/>
            </a:br>
            <a:r>
              <a:rPr lang="en-US" dirty="0" smtClean="0"/>
              <a:t>Cut late due to heavy rains in early May!</a:t>
            </a:r>
            <a:endParaRPr lang="en-US" dirty="0"/>
          </a:p>
        </p:txBody>
      </p:sp>
      <p:sp>
        <p:nvSpPr>
          <p:cNvPr id="3" name="Content Placeholder 2"/>
          <p:cNvSpPr>
            <a:spLocks noGrp="1"/>
          </p:cNvSpPr>
          <p:nvPr>
            <p:ph idx="1"/>
          </p:nvPr>
        </p:nvSpPr>
        <p:spPr/>
        <p:txBody>
          <a:bodyPr/>
          <a:lstStyle/>
          <a:p>
            <a:pPr marL="0" indent="0">
              <a:buNone/>
            </a:pPr>
            <a:r>
              <a:rPr lang="en-US" b="1" dirty="0" smtClean="0"/>
              <a:t>How many bales do you think I got total?  </a:t>
            </a:r>
          </a:p>
          <a:p>
            <a:pPr marL="0" indent="0">
              <a:buNone/>
            </a:pPr>
            <a:r>
              <a:rPr lang="en-US" dirty="0" smtClean="0"/>
              <a:t>Remember in 2015 I got </a:t>
            </a:r>
            <a:r>
              <a:rPr lang="en-US" b="1" dirty="0" smtClean="0"/>
              <a:t>4 bales </a:t>
            </a:r>
            <a:r>
              <a:rPr lang="en-US" dirty="0" smtClean="0"/>
              <a:t>first cutting!</a:t>
            </a:r>
          </a:p>
          <a:p>
            <a:pPr marL="0" indent="0">
              <a:buNone/>
            </a:pPr>
            <a:endParaRPr lang="en-US" dirty="0"/>
          </a:p>
          <a:p>
            <a:pPr marL="514350" indent="-514350">
              <a:buAutoNum type="alphaUcPeriod"/>
            </a:pPr>
            <a:r>
              <a:rPr lang="en-US" dirty="0" smtClean="0"/>
              <a:t>16 bales</a:t>
            </a:r>
          </a:p>
          <a:p>
            <a:pPr marL="514350" indent="-514350">
              <a:buAutoNum type="alphaUcPeriod"/>
            </a:pPr>
            <a:r>
              <a:rPr lang="en-US" dirty="0" smtClean="0"/>
              <a:t>22 bales</a:t>
            </a:r>
          </a:p>
          <a:p>
            <a:pPr marL="514350" indent="-514350">
              <a:buAutoNum type="alphaUcPeriod"/>
            </a:pPr>
            <a:r>
              <a:rPr lang="en-US" dirty="0" smtClean="0"/>
              <a:t>32 bales</a:t>
            </a:r>
          </a:p>
          <a:p>
            <a:pPr marL="514350" indent="-514350">
              <a:buAutoNum type="alphaUcPeriod"/>
            </a:pPr>
            <a:r>
              <a:rPr lang="en-US" dirty="0" smtClean="0"/>
              <a:t>36 bales</a:t>
            </a:r>
            <a:endParaRPr lang="en-US" dirty="0"/>
          </a:p>
        </p:txBody>
      </p:sp>
    </p:spTree>
    <p:extLst>
      <p:ext uri="{BB962C8B-B14F-4D97-AF65-F5344CB8AC3E}">
        <p14:creationId xmlns:p14="http://schemas.microsoft.com/office/powerpoint/2010/main" val="24799073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Field Break Down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Tree Side (30-60-120) lbs. acre fall application and 50 lbs. acre N in spring   </a:t>
            </a:r>
          </a:p>
          <a:p>
            <a:r>
              <a:rPr lang="en-US" dirty="0" smtClean="0"/>
              <a:t>Yielded </a:t>
            </a:r>
            <a:r>
              <a:rPr lang="en-US" b="1" dirty="0" smtClean="0"/>
              <a:t>24 bales </a:t>
            </a:r>
            <a:r>
              <a:rPr lang="en-US" dirty="0" smtClean="0"/>
              <a:t>or (9000 lbs./acre) = 4.5 tons forage/acre  </a:t>
            </a:r>
          </a:p>
          <a:p>
            <a:pPr marL="0" indent="0">
              <a:buNone/>
            </a:pPr>
            <a:endParaRPr lang="en-US" dirty="0" smtClean="0"/>
          </a:p>
          <a:p>
            <a:endParaRPr lang="en-US" dirty="0"/>
          </a:p>
          <a:p>
            <a:pPr marL="0" indent="0">
              <a:buNone/>
            </a:pPr>
            <a:r>
              <a:rPr lang="en-US" b="1" dirty="0" smtClean="0"/>
              <a:t>Fence Side 250 lbs. (19-19-19)</a:t>
            </a:r>
          </a:p>
          <a:p>
            <a:r>
              <a:rPr lang="en-US" dirty="0" smtClean="0"/>
              <a:t>Yielded </a:t>
            </a:r>
            <a:r>
              <a:rPr lang="en-US" b="1" dirty="0" smtClean="0"/>
              <a:t>12 bales </a:t>
            </a:r>
            <a:r>
              <a:rPr lang="en-US" dirty="0" smtClean="0"/>
              <a:t>or (4500 lbs./acre) = 2.25 tons forage/acre</a:t>
            </a:r>
          </a:p>
          <a:p>
            <a:endParaRPr lang="en-US" dirty="0" smtClean="0"/>
          </a:p>
          <a:p>
            <a:r>
              <a:rPr lang="en-US" dirty="0" smtClean="0"/>
              <a:t>Last year I got 750 lbs. per acre first cutting!  Big difference……</a:t>
            </a:r>
            <a:endParaRPr lang="en-US" dirty="0"/>
          </a:p>
        </p:txBody>
      </p:sp>
    </p:spTree>
    <p:extLst>
      <p:ext uri="{BB962C8B-B14F-4D97-AF65-F5344CB8AC3E}">
        <p14:creationId xmlns:p14="http://schemas.microsoft.com/office/powerpoint/2010/main" val="17423488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Cost Break Down	</a:t>
            </a:r>
            <a:endParaRPr lang="en-US" dirty="0"/>
          </a:p>
        </p:txBody>
      </p:sp>
      <p:sp>
        <p:nvSpPr>
          <p:cNvPr id="3" name="Content Placeholder 2"/>
          <p:cNvSpPr>
            <a:spLocks noGrp="1"/>
          </p:cNvSpPr>
          <p:nvPr>
            <p:ph idx="1"/>
          </p:nvPr>
        </p:nvSpPr>
        <p:spPr/>
        <p:txBody>
          <a:bodyPr/>
          <a:lstStyle/>
          <a:p>
            <a:r>
              <a:rPr lang="en-US" dirty="0" smtClean="0"/>
              <a:t>Fall Application	</a:t>
            </a:r>
            <a:r>
              <a:rPr lang="en-US" dirty="0"/>
              <a:t>	</a:t>
            </a:r>
            <a:r>
              <a:rPr lang="en-US" b="1" dirty="0" smtClean="0"/>
              <a:t>$185 </a:t>
            </a:r>
            <a:r>
              <a:rPr lang="en-US" b="1" dirty="0"/>
              <a:t>per </a:t>
            </a:r>
            <a:r>
              <a:rPr lang="en-US" b="1" dirty="0" smtClean="0"/>
              <a:t>acre	(24 bales)	</a:t>
            </a:r>
          </a:p>
          <a:p>
            <a:pPr marL="457200" lvl="1" indent="0">
              <a:buNone/>
            </a:pPr>
            <a:endParaRPr lang="en-US" dirty="0" smtClean="0"/>
          </a:p>
          <a:p>
            <a:pPr marL="0" indent="0">
              <a:buNone/>
            </a:pPr>
            <a:endParaRPr lang="en-US" dirty="0" smtClean="0"/>
          </a:p>
          <a:p>
            <a:r>
              <a:rPr lang="en-US" dirty="0" smtClean="0"/>
              <a:t>Spring Application</a:t>
            </a:r>
            <a:r>
              <a:rPr lang="en-US" dirty="0"/>
              <a:t>	</a:t>
            </a:r>
            <a:r>
              <a:rPr lang="en-US" b="1" dirty="0" smtClean="0"/>
              <a:t>$95 per acre	(12 bales)</a:t>
            </a:r>
          </a:p>
          <a:p>
            <a:pPr marL="457200" lvl="1" indent="0">
              <a:buNone/>
            </a:pPr>
            <a:endParaRPr lang="en-US" dirty="0" smtClean="0"/>
          </a:p>
          <a:p>
            <a:pPr marL="457200" lvl="1" indent="0">
              <a:buNone/>
            </a:pPr>
            <a:r>
              <a:rPr lang="en-US" dirty="0" smtClean="0"/>
              <a:t>So which would you pick? </a:t>
            </a:r>
          </a:p>
          <a:p>
            <a:pPr marL="457200" lvl="1" indent="0">
              <a:buNone/>
            </a:pPr>
            <a:endParaRPr lang="en-US" dirty="0"/>
          </a:p>
          <a:p>
            <a:pPr marL="457200" lvl="1" indent="0">
              <a:buNone/>
            </a:pPr>
            <a:r>
              <a:rPr lang="en-US" dirty="0" smtClean="0"/>
              <a:t>Maybe on rented land with no lease agreement I’d pick the 19-19-19  </a:t>
            </a:r>
          </a:p>
          <a:p>
            <a:pPr marL="457200" lvl="1" indent="0">
              <a:buNone/>
            </a:pPr>
            <a:r>
              <a:rPr lang="en-US" dirty="0" smtClean="0"/>
              <a:t>Drying time was also different!  Tree side (fall) needed an extra day to dry. </a:t>
            </a:r>
          </a:p>
          <a:p>
            <a:pPr marL="457200" lvl="1" indent="0">
              <a:buNone/>
            </a:pPr>
            <a:endParaRPr lang="en-US" dirty="0"/>
          </a:p>
        </p:txBody>
      </p:sp>
    </p:spTree>
    <p:extLst>
      <p:ext uri="{BB962C8B-B14F-4D97-AF65-F5344CB8AC3E}">
        <p14:creationId xmlns:p14="http://schemas.microsoft.com/office/powerpoint/2010/main" val="42694795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 bale Cost Comparison 2016 </a:t>
            </a:r>
            <a:endParaRPr lang="en-US" dirty="0"/>
          </a:p>
        </p:txBody>
      </p:sp>
      <p:sp>
        <p:nvSpPr>
          <p:cNvPr id="3" name="Content Placeholder 2"/>
          <p:cNvSpPr>
            <a:spLocks noGrp="1"/>
          </p:cNvSpPr>
          <p:nvPr>
            <p:ph idx="1"/>
          </p:nvPr>
        </p:nvSpPr>
        <p:spPr/>
        <p:txBody>
          <a:bodyPr/>
          <a:lstStyle/>
          <a:p>
            <a:r>
              <a:rPr lang="en-US" dirty="0"/>
              <a:t>Fall Application		$185 per </a:t>
            </a:r>
            <a:r>
              <a:rPr lang="en-US" dirty="0" smtClean="0"/>
              <a:t>acre/24 roles</a:t>
            </a:r>
            <a:r>
              <a:rPr lang="en-US" b="1" dirty="0"/>
              <a:t>	</a:t>
            </a:r>
          </a:p>
          <a:p>
            <a:pPr lvl="1"/>
            <a:r>
              <a:rPr lang="en-US" dirty="0"/>
              <a:t>Cost per bale = </a:t>
            </a:r>
            <a:r>
              <a:rPr lang="en-US" b="1" dirty="0"/>
              <a:t>$</a:t>
            </a:r>
            <a:r>
              <a:rPr lang="en-US" b="1" dirty="0" smtClean="0"/>
              <a:t>7.70</a:t>
            </a:r>
          </a:p>
          <a:p>
            <a:pPr lvl="1"/>
            <a:endParaRPr lang="en-US" dirty="0"/>
          </a:p>
          <a:p>
            <a:r>
              <a:rPr lang="en-US" dirty="0"/>
              <a:t>Spring Application	$95 per </a:t>
            </a:r>
            <a:r>
              <a:rPr lang="en-US" dirty="0" smtClean="0"/>
              <a:t>acre/12 roles </a:t>
            </a:r>
            <a:endParaRPr lang="en-US" dirty="0"/>
          </a:p>
          <a:p>
            <a:pPr lvl="1"/>
            <a:r>
              <a:rPr lang="en-US" dirty="0"/>
              <a:t>Cost per bale = </a:t>
            </a:r>
            <a:r>
              <a:rPr lang="en-US" b="1" dirty="0"/>
              <a:t>$</a:t>
            </a:r>
            <a:r>
              <a:rPr lang="en-US" b="1" dirty="0" smtClean="0"/>
              <a:t>7.92</a:t>
            </a:r>
          </a:p>
          <a:p>
            <a:pPr marL="457200" lvl="1" indent="0">
              <a:buNone/>
            </a:pPr>
            <a:endParaRPr lang="en-US" b="1" dirty="0"/>
          </a:p>
          <a:p>
            <a:pPr marL="457200" lvl="1" indent="0">
              <a:buNone/>
            </a:pPr>
            <a:r>
              <a:rPr lang="en-US" b="1" dirty="0" smtClean="0"/>
              <a:t>Where you save $ is in equipment cost.  Cost you ½ as much on the fall fertilized land!</a:t>
            </a:r>
          </a:p>
          <a:p>
            <a:pPr marL="457200" lvl="1" indent="0">
              <a:buNone/>
            </a:pPr>
            <a:endParaRPr lang="en-US" b="1" dirty="0"/>
          </a:p>
          <a:p>
            <a:pPr marL="457200" lvl="1" indent="0">
              <a:buNone/>
            </a:pPr>
            <a:endParaRPr lang="en-US" dirty="0"/>
          </a:p>
          <a:p>
            <a:endParaRPr lang="en-US" dirty="0"/>
          </a:p>
        </p:txBody>
      </p:sp>
    </p:spTree>
    <p:extLst>
      <p:ext uri="{BB962C8B-B14F-4D97-AF65-F5344CB8AC3E}">
        <p14:creationId xmlns:p14="http://schemas.microsoft.com/office/powerpoint/2010/main" val="29269463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Nutrient </a:t>
            </a:r>
            <a:r>
              <a:rPr lang="en-US" sz="3200" dirty="0"/>
              <a:t>deficient plant is on the right. Note that the roots seem to be finer on the </a:t>
            </a:r>
            <a:r>
              <a:rPr lang="en-US" sz="3200" dirty="0" smtClean="0"/>
              <a:t>Nutrient </a:t>
            </a:r>
            <a:r>
              <a:rPr lang="en-US" sz="3200" dirty="0"/>
              <a:t>deficient plant but the entire root system is larger</a:t>
            </a:r>
            <a:r>
              <a:rPr lang="en-US" sz="3200" dirty="0" smtClean="0"/>
              <a:t>.  (from University </a:t>
            </a:r>
            <a:r>
              <a:rPr lang="en-US" sz="3200" dirty="0" err="1" smtClean="0"/>
              <a:t>Deleware</a:t>
            </a:r>
            <a:r>
              <a:rPr lang="en-US" sz="3200" dirty="0" smtClean="0"/>
              <a:t> study)</a:t>
            </a:r>
            <a:endParaRPr lang="en-US" sz="3200" dirty="0"/>
          </a:p>
        </p:txBody>
      </p:sp>
      <p:pic>
        <p:nvPicPr>
          <p:cNvPr id="1026" name="Picture 2" descr="TallFescueR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9224" y="2137251"/>
            <a:ext cx="2980944" cy="44938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allFescueR2 and 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0842" y="2029968"/>
            <a:ext cx="6222773" cy="412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597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Fertilizer Removed per ton hay	</a:t>
            </a:r>
            <a:endParaRPr lang="en-US" dirty="0"/>
          </a:p>
        </p:txBody>
      </p:sp>
      <p:sp>
        <p:nvSpPr>
          <p:cNvPr id="3" name="Content Placeholder 2"/>
          <p:cNvSpPr>
            <a:spLocks noGrp="1"/>
          </p:cNvSpPr>
          <p:nvPr>
            <p:ph idx="1"/>
          </p:nvPr>
        </p:nvSpPr>
        <p:spPr/>
        <p:txBody>
          <a:bodyPr/>
          <a:lstStyle/>
          <a:p>
            <a:r>
              <a:rPr lang="en-US" dirty="0" smtClean="0"/>
              <a:t>Per Ton</a:t>
            </a:r>
          </a:p>
          <a:p>
            <a:r>
              <a:rPr lang="en-US" dirty="0" smtClean="0"/>
              <a:t>N = 50 lbs.</a:t>
            </a:r>
          </a:p>
          <a:p>
            <a:r>
              <a:rPr lang="en-US" dirty="0" smtClean="0"/>
              <a:t>P  = 15 lbs.</a:t>
            </a:r>
          </a:p>
          <a:p>
            <a:r>
              <a:rPr lang="en-US" dirty="0" smtClean="0"/>
              <a:t>K  = 60 lbs.</a:t>
            </a:r>
          </a:p>
          <a:p>
            <a:endParaRPr lang="en-US" dirty="0"/>
          </a:p>
          <a:p>
            <a:r>
              <a:rPr lang="en-US" dirty="0" smtClean="0"/>
              <a:t>Fertilizer recommendations were 70-60-130</a:t>
            </a:r>
          </a:p>
          <a:p>
            <a:r>
              <a:rPr lang="en-US" dirty="0" smtClean="0"/>
              <a:t>Fall I applied 30-60-120  with 50-60 Units N in spring</a:t>
            </a:r>
          </a:p>
          <a:p>
            <a:r>
              <a:rPr lang="en-US" dirty="0" smtClean="0"/>
              <a:t>Spring got 48-48-48 </a:t>
            </a:r>
            <a:endParaRPr lang="en-US" dirty="0"/>
          </a:p>
        </p:txBody>
      </p:sp>
    </p:spTree>
    <p:extLst>
      <p:ext uri="{BB962C8B-B14F-4D97-AF65-F5344CB8AC3E}">
        <p14:creationId xmlns:p14="http://schemas.microsoft.com/office/powerpoint/2010/main" val="3700529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Field History</a:t>
            </a:r>
            <a:endParaRPr lang="en-US" b="1" dirty="0"/>
          </a:p>
        </p:txBody>
      </p:sp>
      <p:sp>
        <p:nvSpPr>
          <p:cNvPr id="3" name="Content Placeholder 2"/>
          <p:cNvSpPr>
            <a:spLocks noGrp="1"/>
          </p:cNvSpPr>
          <p:nvPr>
            <p:ph idx="1"/>
          </p:nvPr>
        </p:nvSpPr>
        <p:spPr/>
        <p:txBody>
          <a:bodyPr/>
          <a:lstStyle/>
          <a:p>
            <a:r>
              <a:rPr lang="en-US" dirty="0" smtClean="0"/>
              <a:t>Land owners have a successful full time business with no desire to farm.  Own 50-75 acres most is woods or cut for yard and runway for ultralight plane. (Park Like setting)  Small 4 acre field. No charge for rent just want field cut a couple times a year to keep it looking good.</a:t>
            </a:r>
          </a:p>
          <a:p>
            <a:endParaRPr lang="en-US" dirty="0" smtClean="0"/>
          </a:p>
          <a:p>
            <a:r>
              <a:rPr lang="en-US" dirty="0" smtClean="0"/>
              <a:t>Neighboring farmers for the last 20 years have cut the land for hay.  To my knowledge very little fertilizer has been applied.  That is pretty obvious from soil reports.</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7213634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a:t>
            </a:r>
            <a:r>
              <a:rPr lang="en-US" baseline="30000" dirty="0" smtClean="0"/>
              <a:t>nd</a:t>
            </a:r>
            <a:r>
              <a:rPr lang="en-US" dirty="0" smtClean="0"/>
              <a:t> Cutting Hay  7/20/16  Field Walk</a:t>
            </a:r>
            <a:endParaRPr lang="en-US" dirty="0"/>
          </a:p>
        </p:txBody>
      </p:sp>
      <p:sp>
        <p:nvSpPr>
          <p:cNvPr id="3" name="Content Placeholder 2"/>
          <p:cNvSpPr>
            <a:spLocks noGrp="1"/>
          </p:cNvSpPr>
          <p:nvPr>
            <p:ph idx="1"/>
          </p:nvPr>
        </p:nvSpPr>
        <p:spPr/>
        <p:txBody>
          <a:bodyPr/>
          <a:lstStyle/>
          <a:p>
            <a:r>
              <a:rPr lang="en-US" dirty="0" smtClean="0"/>
              <a:t>Noticed the </a:t>
            </a:r>
            <a:r>
              <a:rPr lang="en-US" dirty="0" err="1" smtClean="0"/>
              <a:t>Jointhead</a:t>
            </a:r>
            <a:r>
              <a:rPr lang="en-US" dirty="0" smtClean="0"/>
              <a:t> </a:t>
            </a:r>
            <a:r>
              <a:rPr lang="en-US" dirty="0" err="1" smtClean="0"/>
              <a:t>Antraxon</a:t>
            </a:r>
            <a:r>
              <a:rPr lang="en-US" dirty="0" smtClean="0"/>
              <a:t> was not as thick seems fertilizer and thicker fescue slowed its spread on both sides of field.  </a:t>
            </a:r>
          </a:p>
          <a:p>
            <a:r>
              <a:rPr lang="en-US" dirty="0" smtClean="0"/>
              <a:t>No </a:t>
            </a:r>
            <a:r>
              <a:rPr lang="en-US" dirty="0" err="1" smtClean="0"/>
              <a:t>Jointhead</a:t>
            </a:r>
            <a:r>
              <a:rPr lang="en-US" dirty="0" smtClean="0"/>
              <a:t> on fall side noticed a few plants found on spring side </a:t>
            </a:r>
          </a:p>
          <a:p>
            <a:r>
              <a:rPr lang="en-US" dirty="0" smtClean="0"/>
              <a:t>Seems fall fertilized land has more hemp dogbane </a:t>
            </a:r>
          </a:p>
          <a:p>
            <a:pPr marL="0" indent="0">
              <a:buNone/>
            </a:pPr>
            <a:r>
              <a:rPr lang="en-US" dirty="0"/>
              <a:t> </a:t>
            </a:r>
            <a:r>
              <a:rPr lang="en-US" dirty="0" smtClean="0"/>
              <a:t>  (maybe coincidence ?)</a:t>
            </a:r>
          </a:p>
          <a:p>
            <a:r>
              <a:rPr lang="en-US" dirty="0" smtClean="0"/>
              <a:t>Spring land still had less hemp dogbane but still more annual weeds and broom sage.</a:t>
            </a:r>
          </a:p>
          <a:p>
            <a:r>
              <a:rPr lang="en-US" b="1" dirty="0" smtClean="0"/>
              <a:t>Fall fertilized side has a lot more tillers!  Stand thicker</a:t>
            </a:r>
            <a:endParaRPr lang="en-US" b="1" dirty="0"/>
          </a:p>
        </p:txBody>
      </p:sp>
    </p:spTree>
    <p:extLst>
      <p:ext uri="{BB962C8B-B14F-4D97-AF65-F5344CB8AC3E}">
        <p14:creationId xmlns:p14="http://schemas.microsoft.com/office/powerpoint/2010/main" val="35012264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Hemp Dogbane</a:t>
            </a:r>
            <a:endParaRPr lang="en-US" dirty="0"/>
          </a:p>
        </p:txBody>
      </p:sp>
      <p:pic>
        <p:nvPicPr>
          <p:cNvPr id="4" name="Content Placeholder 3"/>
          <p:cNvPicPr>
            <a:picLocks noGrp="1" noChangeAspect="1"/>
          </p:cNvPicPr>
          <p:nvPr>
            <p:ph idx="1"/>
          </p:nvPr>
        </p:nvPicPr>
        <p:blipFill>
          <a:blip r:embed="rId2"/>
          <a:stretch>
            <a:fillRect/>
          </a:stretch>
        </p:blipFill>
        <p:spPr>
          <a:xfrm>
            <a:off x="4617720" y="1799942"/>
            <a:ext cx="3063240" cy="4561564"/>
          </a:xfrm>
          <a:prstGeom prst="rect">
            <a:avLst/>
          </a:prstGeom>
        </p:spPr>
      </p:pic>
    </p:spTree>
    <p:extLst>
      <p:ext uri="{BB962C8B-B14F-4D97-AF65-F5344CB8AC3E}">
        <p14:creationId xmlns:p14="http://schemas.microsoft.com/office/powerpoint/2010/main" val="227754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Many Bales 2</a:t>
            </a:r>
            <a:r>
              <a:rPr lang="en-US" baseline="30000" dirty="0" smtClean="0"/>
              <a:t>nd</a:t>
            </a:r>
            <a:r>
              <a:rPr lang="en-US" dirty="0" smtClean="0"/>
              <a:t> Cutting</a:t>
            </a:r>
            <a:endParaRPr lang="en-US" dirty="0"/>
          </a:p>
        </p:txBody>
      </p:sp>
      <p:pic>
        <p:nvPicPr>
          <p:cNvPr id="10" name="Content Placeholder 9"/>
          <p:cNvPicPr>
            <a:picLocks noGrp="1" noChangeAspect="1"/>
          </p:cNvPicPr>
          <p:nvPr>
            <p:ph idx="1"/>
          </p:nvPr>
        </p:nvPicPr>
        <p:blipFill>
          <a:blip r:embed="rId2"/>
          <a:stretch>
            <a:fillRect/>
          </a:stretch>
        </p:blipFill>
        <p:spPr>
          <a:xfrm>
            <a:off x="3104875" y="2130552"/>
            <a:ext cx="4773215" cy="3575304"/>
          </a:xfrm>
          <a:prstGeom prst="rect">
            <a:avLst/>
          </a:prstGeom>
        </p:spPr>
      </p:pic>
    </p:spTree>
    <p:extLst>
      <p:ext uri="{BB962C8B-B14F-4D97-AF65-F5344CB8AC3E}">
        <p14:creationId xmlns:p14="http://schemas.microsoft.com/office/powerpoint/2010/main" val="39648096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a:t>
            </a:r>
            <a:r>
              <a:rPr lang="en-US" baseline="30000" dirty="0" smtClean="0"/>
              <a:t>nd</a:t>
            </a:r>
            <a:r>
              <a:rPr lang="en-US" dirty="0" smtClean="0"/>
              <a:t> Cutting June 20</a:t>
            </a:r>
            <a:r>
              <a:rPr lang="en-US" baseline="30000" dirty="0" smtClean="0"/>
              <a:t>th</a:t>
            </a:r>
            <a:r>
              <a:rPr lang="en-US" dirty="0" smtClean="0"/>
              <a:t> 2016</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Fall Side 30-60-120    	 Rolled 4 bales  </a:t>
            </a:r>
          </a:p>
          <a:p>
            <a:pPr marL="0" indent="0" algn="ctr">
              <a:buNone/>
            </a:pPr>
            <a:endParaRPr lang="en-US" dirty="0" smtClean="0"/>
          </a:p>
          <a:p>
            <a:r>
              <a:rPr lang="en-US" dirty="0" smtClean="0"/>
              <a:t>Spring Side 19-19-19 	 Rolled 4 bales</a:t>
            </a:r>
          </a:p>
          <a:p>
            <a:pPr marL="0" indent="0">
              <a:buNone/>
            </a:pPr>
            <a:endParaRPr lang="en-US" dirty="0"/>
          </a:p>
          <a:p>
            <a:pPr marL="0" indent="0">
              <a:buNone/>
            </a:pPr>
            <a:r>
              <a:rPr lang="en-US" dirty="0" smtClean="0"/>
              <a:t>1.5 tons hay per acre</a:t>
            </a:r>
          </a:p>
          <a:p>
            <a:pPr marL="0" indent="0">
              <a:buNone/>
            </a:pPr>
            <a:endParaRPr lang="en-US" dirty="0"/>
          </a:p>
        </p:txBody>
      </p:sp>
    </p:spTree>
    <p:extLst>
      <p:ext uri="{BB962C8B-B14F-4D97-AF65-F5344CB8AC3E}">
        <p14:creationId xmlns:p14="http://schemas.microsoft.com/office/powerpoint/2010/main" val="18908913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Final Math 2016 Cost per Bale</a:t>
            </a:r>
            <a:endParaRPr lang="en-US" b="1" dirty="0"/>
          </a:p>
        </p:txBody>
      </p:sp>
      <p:sp>
        <p:nvSpPr>
          <p:cNvPr id="3" name="Content Placeholder 2"/>
          <p:cNvSpPr>
            <a:spLocks noGrp="1"/>
          </p:cNvSpPr>
          <p:nvPr>
            <p:ph idx="1"/>
          </p:nvPr>
        </p:nvSpPr>
        <p:spPr/>
        <p:txBody>
          <a:bodyPr/>
          <a:lstStyle/>
          <a:p>
            <a:endParaRPr lang="en-US" dirty="0" smtClean="0"/>
          </a:p>
          <a:p>
            <a:endParaRPr lang="en-US" dirty="0"/>
          </a:p>
          <a:p>
            <a:r>
              <a:rPr lang="en-US" b="1" dirty="0" smtClean="0"/>
              <a:t>Fall</a:t>
            </a:r>
            <a:r>
              <a:rPr lang="en-US" dirty="0" smtClean="0"/>
              <a:t>  </a:t>
            </a:r>
            <a:r>
              <a:rPr lang="en-US" dirty="0"/>
              <a:t>		$185 (1</a:t>
            </a:r>
            <a:r>
              <a:rPr lang="en-US" baseline="30000" dirty="0"/>
              <a:t>st)</a:t>
            </a:r>
            <a:r>
              <a:rPr lang="en-US" dirty="0"/>
              <a:t>  +  </a:t>
            </a:r>
            <a:r>
              <a:rPr lang="en-US" dirty="0" smtClean="0"/>
              <a:t>$110 (fuel/labor)   </a:t>
            </a:r>
            <a:r>
              <a:rPr lang="en-US" dirty="0"/>
              <a:t>/   28 bales </a:t>
            </a:r>
          </a:p>
          <a:p>
            <a:pPr marL="0" indent="0">
              <a:buNone/>
            </a:pPr>
            <a:r>
              <a:rPr lang="en-US" dirty="0"/>
              <a:t>  		</a:t>
            </a:r>
            <a:r>
              <a:rPr lang="en-US" dirty="0" smtClean="0"/>
              <a:t>$295/28 </a:t>
            </a:r>
            <a:r>
              <a:rPr lang="en-US" dirty="0"/>
              <a:t>=   </a:t>
            </a:r>
            <a:r>
              <a:rPr lang="en-US" b="1" dirty="0" smtClean="0"/>
              <a:t>$10.54 </a:t>
            </a:r>
            <a:r>
              <a:rPr lang="en-US" b="1" dirty="0"/>
              <a:t>per </a:t>
            </a:r>
            <a:r>
              <a:rPr lang="en-US" b="1" dirty="0" smtClean="0"/>
              <a:t>bale</a:t>
            </a:r>
          </a:p>
          <a:p>
            <a:pPr marL="0" indent="0">
              <a:buNone/>
            </a:pPr>
            <a:endParaRPr lang="en-US" b="1" dirty="0"/>
          </a:p>
          <a:p>
            <a:r>
              <a:rPr lang="en-US" dirty="0"/>
              <a:t> </a:t>
            </a:r>
            <a:r>
              <a:rPr lang="en-US" b="1" dirty="0"/>
              <a:t>Spring</a:t>
            </a:r>
            <a:r>
              <a:rPr lang="en-US" dirty="0"/>
              <a:t> 	$95 (1</a:t>
            </a:r>
            <a:r>
              <a:rPr lang="en-US" baseline="30000" dirty="0"/>
              <a:t>st)</a:t>
            </a:r>
            <a:r>
              <a:rPr lang="en-US" dirty="0"/>
              <a:t>    +  </a:t>
            </a:r>
            <a:r>
              <a:rPr lang="en-US" dirty="0" smtClean="0"/>
              <a:t>$110 </a:t>
            </a:r>
            <a:r>
              <a:rPr lang="en-US" dirty="0"/>
              <a:t>(</a:t>
            </a:r>
            <a:r>
              <a:rPr lang="en-US" dirty="0" smtClean="0"/>
              <a:t>fuel/labor) </a:t>
            </a:r>
            <a:r>
              <a:rPr lang="en-US" dirty="0"/>
              <a:t>/    16 bales</a:t>
            </a:r>
          </a:p>
          <a:p>
            <a:pPr marL="0" indent="0">
              <a:buNone/>
            </a:pPr>
            <a:r>
              <a:rPr lang="en-US" dirty="0"/>
              <a:t>  		</a:t>
            </a:r>
            <a:r>
              <a:rPr lang="en-US" dirty="0" smtClean="0"/>
              <a:t>$/16  </a:t>
            </a:r>
            <a:r>
              <a:rPr lang="en-US" dirty="0"/>
              <a:t>=   </a:t>
            </a:r>
            <a:r>
              <a:rPr lang="en-US" b="1" dirty="0" smtClean="0"/>
              <a:t>$12.80 </a:t>
            </a:r>
            <a:r>
              <a:rPr lang="en-US" b="1" dirty="0"/>
              <a:t>per bale</a:t>
            </a:r>
          </a:p>
          <a:p>
            <a:endParaRPr lang="en-US" dirty="0"/>
          </a:p>
        </p:txBody>
      </p:sp>
    </p:spTree>
    <p:extLst>
      <p:ext uri="{BB962C8B-B14F-4D97-AF65-F5344CB8AC3E}">
        <p14:creationId xmlns:p14="http://schemas.microsoft.com/office/powerpoint/2010/main" val="6932343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Food For Thought!</a:t>
            </a:r>
            <a:endParaRPr lang="en-US" b="1" dirty="0"/>
          </a:p>
        </p:txBody>
      </p:sp>
      <p:sp>
        <p:nvSpPr>
          <p:cNvPr id="3" name="Content Placeholder 2"/>
          <p:cNvSpPr>
            <a:spLocks noGrp="1"/>
          </p:cNvSpPr>
          <p:nvPr>
            <p:ph idx="1"/>
          </p:nvPr>
        </p:nvSpPr>
        <p:spPr/>
        <p:txBody>
          <a:bodyPr/>
          <a:lstStyle/>
          <a:p>
            <a:r>
              <a:rPr lang="en-US" dirty="0" smtClean="0"/>
              <a:t>Nutrients removed per ton hay </a:t>
            </a:r>
            <a:endParaRPr lang="en-US" dirty="0"/>
          </a:p>
          <a:p>
            <a:r>
              <a:rPr lang="en-US" dirty="0"/>
              <a:t>N = 50 lbs.</a:t>
            </a:r>
          </a:p>
          <a:p>
            <a:r>
              <a:rPr lang="en-US" dirty="0"/>
              <a:t>P  = 15 lbs.</a:t>
            </a:r>
          </a:p>
          <a:p>
            <a:r>
              <a:rPr lang="en-US" dirty="0"/>
              <a:t>K  = </a:t>
            </a:r>
            <a:r>
              <a:rPr lang="en-US" dirty="0" smtClean="0"/>
              <a:t>60 lbs.</a:t>
            </a:r>
          </a:p>
          <a:p>
            <a:endParaRPr lang="en-US" dirty="0" smtClean="0"/>
          </a:p>
          <a:p>
            <a:pPr marL="0" indent="0">
              <a:buNone/>
            </a:pPr>
            <a:r>
              <a:rPr lang="en-US" dirty="0" smtClean="0"/>
              <a:t>Fall Side  (total hay tonnage removed)  	6 tons per acre</a:t>
            </a:r>
          </a:p>
          <a:p>
            <a:pPr marL="0" indent="0">
              <a:buNone/>
            </a:pPr>
            <a:r>
              <a:rPr lang="en-US" dirty="0" smtClean="0"/>
              <a:t>Spring Side (total hay tonnage removed)  	4 tons per acre</a:t>
            </a:r>
          </a:p>
        </p:txBody>
      </p:sp>
    </p:spTree>
    <p:extLst>
      <p:ext uri="{BB962C8B-B14F-4D97-AF65-F5344CB8AC3E}">
        <p14:creationId xmlns:p14="http://schemas.microsoft.com/office/powerpoint/2010/main" val="35858395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Hay Analysis</a:t>
            </a:r>
            <a:r>
              <a:rPr lang="en-US" dirty="0" smtClean="0"/>
              <a:t/>
            </a:r>
            <a:br>
              <a:rPr lang="en-US" dirty="0" smtClean="0"/>
            </a:br>
            <a:r>
              <a:rPr lang="en-US" dirty="0" smtClean="0"/>
              <a:t> </a:t>
            </a:r>
            <a:r>
              <a:rPr lang="en-US" sz="4000" dirty="0" smtClean="0"/>
              <a:t>Sampled 5/31/16</a:t>
            </a:r>
            <a:endParaRPr lang="en-US" sz="4000" dirty="0"/>
          </a:p>
        </p:txBody>
      </p:sp>
      <p:sp>
        <p:nvSpPr>
          <p:cNvPr id="3" name="Content Placeholder 2"/>
          <p:cNvSpPr>
            <a:spLocks noGrp="1"/>
          </p:cNvSpPr>
          <p:nvPr>
            <p:ph idx="1"/>
          </p:nvPr>
        </p:nvSpPr>
        <p:spPr/>
        <p:txBody>
          <a:bodyPr/>
          <a:lstStyle/>
          <a:p>
            <a:pPr marL="0" indent="0">
              <a:buNone/>
            </a:pPr>
            <a:endParaRPr lang="en-US" u="sng" dirty="0" smtClean="0"/>
          </a:p>
          <a:p>
            <a:pPr marL="0" indent="0">
              <a:buNone/>
            </a:pPr>
            <a:endParaRPr lang="en-US" u="sng" dirty="0"/>
          </a:p>
          <a:p>
            <a:pPr marL="0" indent="0">
              <a:buNone/>
            </a:pPr>
            <a:r>
              <a:rPr lang="en-US" u="sng" dirty="0" smtClean="0"/>
              <a:t>Fall Applied 30-60-120</a:t>
            </a:r>
            <a:r>
              <a:rPr lang="en-US" dirty="0" smtClean="0"/>
              <a:t>			</a:t>
            </a:r>
            <a:r>
              <a:rPr lang="en-US" u="sng" dirty="0" smtClean="0"/>
              <a:t>Spring Applied 19-19-19</a:t>
            </a:r>
          </a:p>
          <a:p>
            <a:pPr marL="0" indent="0">
              <a:buNone/>
            </a:pPr>
            <a:r>
              <a:rPr lang="en-US" dirty="0" smtClean="0"/>
              <a:t>Protein – 10.4					Protein – 10.2</a:t>
            </a:r>
          </a:p>
          <a:p>
            <a:pPr marL="0" indent="0">
              <a:buNone/>
            </a:pPr>
            <a:r>
              <a:rPr lang="en-US" dirty="0" smtClean="0"/>
              <a:t>TDN – 55.9						TDN – 56.8</a:t>
            </a:r>
          </a:p>
          <a:p>
            <a:pPr marL="0" indent="0">
              <a:buNone/>
            </a:pPr>
            <a:r>
              <a:rPr lang="en-US" dirty="0" smtClean="0"/>
              <a:t>Moisture - 18.6					Moisture -  17.7</a:t>
            </a:r>
          </a:p>
          <a:p>
            <a:pPr marL="0" indent="0">
              <a:buNone/>
            </a:pPr>
            <a:endParaRPr lang="en-US" dirty="0"/>
          </a:p>
        </p:txBody>
      </p:sp>
    </p:spTree>
    <p:extLst>
      <p:ext uri="{BB962C8B-B14F-4D97-AF65-F5344CB8AC3E}">
        <p14:creationId xmlns:p14="http://schemas.microsoft.com/office/powerpoint/2010/main" val="26812761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Questions around the Dinner Table!</a:t>
            </a:r>
            <a:br>
              <a:rPr lang="en-US" b="1" dirty="0" smtClean="0"/>
            </a:br>
            <a:r>
              <a:rPr lang="en-US" sz="2800" dirty="0" smtClean="0"/>
              <a:t>“I’d like a new rake” me  “I’d like an in ground pool” wife</a:t>
            </a:r>
            <a:endParaRPr lang="en-US" dirty="0"/>
          </a:p>
        </p:txBody>
      </p:sp>
      <p:sp>
        <p:nvSpPr>
          <p:cNvPr id="3" name="Content Placeholder 2"/>
          <p:cNvSpPr>
            <a:spLocks noGrp="1"/>
          </p:cNvSpPr>
          <p:nvPr>
            <p:ph idx="1"/>
          </p:nvPr>
        </p:nvSpPr>
        <p:spPr/>
        <p:txBody>
          <a:bodyPr/>
          <a:lstStyle/>
          <a:p>
            <a:pPr marL="0" indent="0">
              <a:buNone/>
            </a:pPr>
            <a:r>
              <a:rPr lang="en-US" dirty="0" smtClean="0"/>
              <a:t>2016  </a:t>
            </a:r>
          </a:p>
          <a:p>
            <a:pPr marL="0" indent="0">
              <a:buNone/>
            </a:pPr>
            <a:r>
              <a:rPr lang="en-US" dirty="0" smtClean="0"/>
              <a:t>I purchased a (new to me) Used  2006 Krone 38 </a:t>
            </a:r>
            <a:r>
              <a:rPr lang="en-US" dirty="0" err="1" smtClean="0"/>
              <a:t>Swadro</a:t>
            </a:r>
            <a:r>
              <a:rPr lang="en-US" dirty="0" smtClean="0"/>
              <a:t> Rotary rake… </a:t>
            </a:r>
          </a:p>
          <a:p>
            <a:pPr marL="0" indent="0">
              <a:buNone/>
            </a:pPr>
            <a:r>
              <a:rPr lang="en-US" dirty="0"/>
              <a:t> </a:t>
            </a:r>
            <a:r>
              <a:rPr lang="en-US" dirty="0" smtClean="0"/>
              <a:t>   	</a:t>
            </a:r>
            <a:r>
              <a:rPr lang="en-US" b="1" dirty="0" smtClean="0"/>
              <a:t>Questions wife asks at table!  </a:t>
            </a:r>
          </a:p>
          <a:p>
            <a:pPr marL="0" indent="0">
              <a:buNone/>
            </a:pPr>
            <a:r>
              <a:rPr lang="en-US" dirty="0"/>
              <a:t>What is wrong with your old one</a:t>
            </a:r>
            <a:r>
              <a:rPr lang="en-US" dirty="0" smtClean="0"/>
              <a:t>? </a:t>
            </a:r>
          </a:p>
          <a:p>
            <a:pPr marL="0" indent="0">
              <a:buNone/>
            </a:pPr>
            <a:endParaRPr lang="en-US" dirty="0" smtClean="0"/>
          </a:p>
          <a:p>
            <a:pPr marL="0" indent="0">
              <a:buNone/>
            </a:pPr>
            <a:r>
              <a:rPr lang="en-US" dirty="0" smtClean="0"/>
              <a:t>Why do you need a new rake?</a:t>
            </a:r>
          </a:p>
          <a:p>
            <a:pPr marL="0" indent="0">
              <a:buNone/>
            </a:pPr>
            <a:endParaRPr lang="en-US" dirty="0" smtClean="0"/>
          </a:p>
          <a:p>
            <a:pPr marL="0" indent="0">
              <a:buNone/>
            </a:pPr>
            <a:r>
              <a:rPr lang="en-US" dirty="0" smtClean="0"/>
              <a:t>Do I want to ask how much that costs?      </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7969384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New (used) Rake Math</a:t>
            </a:r>
            <a:endParaRPr lang="en-US" b="1" dirty="0"/>
          </a:p>
        </p:txBody>
      </p:sp>
      <p:sp>
        <p:nvSpPr>
          <p:cNvPr id="3" name="Content Placeholder 2"/>
          <p:cNvSpPr>
            <a:spLocks noGrp="1"/>
          </p:cNvSpPr>
          <p:nvPr>
            <p:ph idx="1"/>
          </p:nvPr>
        </p:nvSpPr>
        <p:spPr/>
        <p:txBody>
          <a:bodyPr/>
          <a:lstStyle/>
          <a:p>
            <a:pPr marL="0" indent="0">
              <a:buNone/>
            </a:pPr>
            <a:r>
              <a:rPr lang="en-US" dirty="0" smtClean="0"/>
              <a:t>Payed  </a:t>
            </a:r>
            <a:r>
              <a:rPr lang="en-US" dirty="0"/>
              <a:t>$3500.00  </a:t>
            </a:r>
            <a:r>
              <a:rPr lang="en-US" dirty="0" smtClean="0"/>
              <a:t>for Krone Rake</a:t>
            </a:r>
          </a:p>
          <a:p>
            <a:pPr marL="0" indent="0">
              <a:buNone/>
            </a:pPr>
            <a:endParaRPr lang="en-US" dirty="0"/>
          </a:p>
          <a:p>
            <a:pPr marL="0" indent="0">
              <a:buNone/>
            </a:pPr>
            <a:r>
              <a:rPr lang="en-US" dirty="0"/>
              <a:t>Cost to buy same size bale $20  Cost to </a:t>
            </a:r>
            <a:r>
              <a:rPr lang="en-US" dirty="0" smtClean="0"/>
              <a:t>produce </a:t>
            </a:r>
            <a:r>
              <a:rPr lang="en-US" dirty="0"/>
              <a:t>$</a:t>
            </a:r>
            <a:r>
              <a:rPr lang="en-US" dirty="0" smtClean="0"/>
              <a:t>10 </a:t>
            </a:r>
          </a:p>
          <a:p>
            <a:pPr marL="0" indent="0">
              <a:buNone/>
            </a:pPr>
            <a:endParaRPr lang="en-US" dirty="0"/>
          </a:p>
          <a:p>
            <a:pPr marL="0" indent="0">
              <a:buNone/>
            </a:pPr>
            <a:r>
              <a:rPr lang="en-US" dirty="0"/>
              <a:t>$3500/10 = 350 bales to pay for it.  </a:t>
            </a:r>
            <a:endParaRPr lang="en-US" dirty="0" smtClean="0"/>
          </a:p>
          <a:p>
            <a:pPr marL="0" indent="0">
              <a:buNone/>
            </a:pPr>
            <a:endParaRPr lang="en-US" dirty="0" smtClean="0"/>
          </a:p>
          <a:p>
            <a:pPr marL="0" indent="0">
              <a:buNone/>
            </a:pPr>
            <a:r>
              <a:rPr lang="en-US" dirty="0" smtClean="0"/>
              <a:t>I bale 150-180 bales each year.  Takes 2 years to pay for!  </a:t>
            </a:r>
          </a:p>
          <a:p>
            <a:pPr marL="0" indent="0" algn="ctr">
              <a:buNone/>
            </a:pPr>
            <a:r>
              <a:rPr lang="en-US" b="1" dirty="0" smtClean="0"/>
              <a:t>I can justify that to the wife!</a:t>
            </a:r>
          </a:p>
          <a:p>
            <a:endParaRPr lang="en-US" dirty="0"/>
          </a:p>
        </p:txBody>
      </p:sp>
    </p:spTree>
    <p:extLst>
      <p:ext uri="{BB962C8B-B14F-4D97-AF65-F5344CB8AC3E}">
        <p14:creationId xmlns:p14="http://schemas.microsoft.com/office/powerpoint/2010/main" val="12247245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Future Dreams while driving a tractor</a:t>
            </a:r>
            <a:br>
              <a:rPr lang="en-US" b="1" dirty="0"/>
            </a:br>
            <a:endParaRPr lang="en-US" dirty="0"/>
          </a:p>
        </p:txBody>
      </p:sp>
      <p:sp>
        <p:nvSpPr>
          <p:cNvPr id="3" name="Content Placeholder 2"/>
          <p:cNvSpPr>
            <a:spLocks noGrp="1"/>
          </p:cNvSpPr>
          <p:nvPr>
            <p:ph idx="1"/>
          </p:nvPr>
        </p:nvSpPr>
        <p:spPr/>
        <p:txBody>
          <a:bodyPr/>
          <a:lstStyle/>
          <a:p>
            <a:pPr marL="0" indent="0">
              <a:buNone/>
            </a:pPr>
            <a:endParaRPr lang="en-US" b="1" dirty="0"/>
          </a:p>
          <a:p>
            <a:pPr marL="0" indent="0">
              <a:buNone/>
            </a:pPr>
            <a:r>
              <a:rPr lang="en-US" dirty="0"/>
              <a:t>New Tractor $45,000  	45,000/10 = </a:t>
            </a:r>
            <a:r>
              <a:rPr lang="en-US" dirty="0" smtClean="0"/>
              <a:t>4500</a:t>
            </a:r>
          </a:p>
          <a:p>
            <a:pPr marL="0" indent="0">
              <a:buNone/>
            </a:pPr>
            <a:endParaRPr lang="en-US" dirty="0"/>
          </a:p>
          <a:p>
            <a:pPr marL="0" indent="0">
              <a:buNone/>
            </a:pPr>
            <a:r>
              <a:rPr lang="en-US" dirty="0"/>
              <a:t>Need to bale 4500 bales.   4500/180 = 25 </a:t>
            </a:r>
            <a:r>
              <a:rPr lang="en-US" dirty="0" smtClean="0"/>
              <a:t>years</a:t>
            </a:r>
          </a:p>
          <a:p>
            <a:pPr marL="0" indent="0">
              <a:buNone/>
            </a:pPr>
            <a:endParaRPr lang="en-US" dirty="0"/>
          </a:p>
          <a:p>
            <a:pPr marL="0" indent="0">
              <a:buNone/>
            </a:pPr>
            <a:r>
              <a:rPr lang="en-US" dirty="0"/>
              <a:t>Take me 25 years to pay for a new tractor with hay savings!</a:t>
            </a:r>
          </a:p>
          <a:p>
            <a:pPr marL="0" indent="0">
              <a:buNone/>
            </a:pPr>
            <a:endParaRPr lang="en-US" dirty="0"/>
          </a:p>
          <a:p>
            <a:endParaRPr lang="en-US" dirty="0"/>
          </a:p>
        </p:txBody>
      </p:sp>
    </p:spTree>
    <p:extLst>
      <p:ext uri="{BB962C8B-B14F-4D97-AF65-F5344CB8AC3E}">
        <p14:creationId xmlns:p14="http://schemas.microsoft.com/office/powerpoint/2010/main" val="3989433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did you guess the pH to be?</a:t>
            </a:r>
            <a:endParaRPr lang="en-US" dirty="0"/>
          </a:p>
        </p:txBody>
      </p:sp>
      <p:sp>
        <p:nvSpPr>
          <p:cNvPr id="3" name="Content Placeholder 2"/>
          <p:cNvSpPr>
            <a:spLocks noGrp="1"/>
          </p:cNvSpPr>
          <p:nvPr>
            <p:ph idx="1"/>
          </p:nvPr>
        </p:nvSpPr>
        <p:spPr/>
        <p:txBody>
          <a:bodyPr/>
          <a:lstStyle/>
          <a:p>
            <a:endParaRPr lang="en-US" dirty="0" smtClean="0"/>
          </a:p>
          <a:p>
            <a:r>
              <a:rPr lang="en-US" dirty="0" smtClean="0"/>
              <a:t>A.  5.2</a:t>
            </a:r>
          </a:p>
          <a:p>
            <a:r>
              <a:rPr lang="en-US" dirty="0" smtClean="0"/>
              <a:t>B.  5.4</a:t>
            </a:r>
          </a:p>
          <a:p>
            <a:r>
              <a:rPr lang="en-US" dirty="0" smtClean="0"/>
              <a:t>C.  6.4</a:t>
            </a:r>
          </a:p>
          <a:p>
            <a:r>
              <a:rPr lang="en-US" dirty="0" smtClean="0"/>
              <a:t>D.  7.2</a:t>
            </a:r>
            <a:endParaRPr lang="en-US" dirty="0"/>
          </a:p>
          <a:p>
            <a:pPr marL="0" indent="0">
              <a:buNone/>
            </a:pPr>
            <a:endParaRPr lang="en-US" dirty="0"/>
          </a:p>
        </p:txBody>
      </p:sp>
      <p:pic>
        <p:nvPicPr>
          <p:cNvPr id="4" name="Picture 2" descr="http://2.bp.blogspot.com/-SvV2-FwR6wE/VVlFXXk6ZyI/AAAAAAAAQl4/JHsKwBcjDwA/s1600/IMG_04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5108" y="2313431"/>
            <a:ext cx="5151375" cy="3863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64519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Fertilizer Fall for 2017</a:t>
            </a:r>
            <a:endParaRPr lang="en-US" dirty="0"/>
          </a:p>
        </p:txBody>
      </p:sp>
      <p:sp>
        <p:nvSpPr>
          <p:cNvPr id="3" name="Content Placeholder 2"/>
          <p:cNvSpPr>
            <a:spLocks noGrp="1"/>
          </p:cNvSpPr>
          <p:nvPr>
            <p:ph idx="1"/>
          </p:nvPr>
        </p:nvSpPr>
        <p:spPr/>
        <p:txBody>
          <a:bodyPr/>
          <a:lstStyle/>
          <a:p>
            <a:r>
              <a:rPr lang="en-US" dirty="0" smtClean="0"/>
              <a:t>Spread N-30 lbs., P-60 lbs., K- 120 lbs.   (9/27/2016)  rained well after!</a:t>
            </a:r>
          </a:p>
          <a:p>
            <a:r>
              <a:rPr lang="en-US" dirty="0" smtClean="0"/>
              <a:t>Cost just for fertilizer $70 per acre </a:t>
            </a:r>
          </a:p>
          <a:p>
            <a:r>
              <a:rPr lang="en-US" dirty="0" smtClean="0"/>
              <a:t>Fuel and time cost near $100 acre</a:t>
            </a:r>
          </a:p>
          <a:p>
            <a:r>
              <a:rPr lang="en-US" dirty="0" smtClean="0"/>
              <a:t>I was later spreading this year do to dry weather in late Aug. – Sept.</a:t>
            </a:r>
          </a:p>
          <a:p>
            <a:endParaRPr lang="en-US" dirty="0"/>
          </a:p>
          <a:p>
            <a:r>
              <a:rPr lang="en-US" dirty="0" smtClean="0"/>
              <a:t>What I noticed from the tractor seat!  </a:t>
            </a:r>
          </a:p>
          <a:p>
            <a:pPr lvl="1"/>
            <a:r>
              <a:rPr lang="en-US" dirty="0" smtClean="0"/>
              <a:t>Both sides had an improved fescue stand, with fall fertilized still thicker.</a:t>
            </a:r>
          </a:p>
          <a:p>
            <a:pPr lvl="1"/>
            <a:r>
              <a:rPr lang="en-US" dirty="0" err="1" smtClean="0"/>
              <a:t>Jointhead</a:t>
            </a:r>
            <a:r>
              <a:rPr lang="en-US" dirty="0" smtClean="0"/>
              <a:t> grass was greatly reduced on both sides</a:t>
            </a:r>
          </a:p>
          <a:p>
            <a:pPr lvl="1"/>
            <a:r>
              <a:rPr lang="en-US" dirty="0" smtClean="0"/>
              <a:t>Spring side had more broom sedge while fall side had more hemp dogbane.</a:t>
            </a:r>
            <a:endParaRPr lang="en-US" dirty="0"/>
          </a:p>
        </p:txBody>
      </p:sp>
    </p:spTree>
    <p:extLst>
      <p:ext uri="{BB962C8B-B14F-4D97-AF65-F5344CB8AC3E}">
        <p14:creationId xmlns:p14="http://schemas.microsoft.com/office/powerpoint/2010/main" val="38819601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094611"/>
          </a:xfrm>
        </p:spPr>
        <p:txBody>
          <a:bodyPr/>
          <a:lstStyle/>
          <a:p>
            <a:pPr algn="ctr"/>
            <a:r>
              <a:rPr lang="en-US" b="1" i="1" dirty="0" smtClean="0"/>
              <a:t>Main Point……..</a:t>
            </a:r>
            <a:r>
              <a:rPr lang="en-US" dirty="0"/>
              <a:t/>
            </a:r>
            <a:br>
              <a:rPr lang="en-US" dirty="0"/>
            </a:br>
            <a:r>
              <a:rPr lang="en-US" b="1" dirty="0" smtClean="0"/>
              <a:t>Are you keeping enough records on your farm?</a:t>
            </a:r>
            <a:endParaRPr lang="en-US" b="1" dirty="0"/>
          </a:p>
        </p:txBody>
      </p:sp>
      <p:sp>
        <p:nvSpPr>
          <p:cNvPr id="3" name="Content Placeholder 2"/>
          <p:cNvSpPr>
            <a:spLocks noGrp="1"/>
          </p:cNvSpPr>
          <p:nvPr>
            <p:ph idx="1"/>
          </p:nvPr>
        </p:nvSpPr>
        <p:spPr/>
        <p:txBody>
          <a:bodyPr/>
          <a:lstStyle/>
          <a:p>
            <a:endParaRPr lang="en-US" dirty="0" smtClean="0"/>
          </a:p>
          <a:p>
            <a:pPr marL="0" indent="0" algn="ctr">
              <a:buNone/>
            </a:pPr>
            <a:r>
              <a:rPr lang="en-US" sz="4400" dirty="0" smtClean="0"/>
              <a:t>Do you know what it cost you per bale of hay?</a:t>
            </a:r>
          </a:p>
          <a:p>
            <a:pPr marL="0" indent="0" algn="ctr">
              <a:buNone/>
            </a:pPr>
            <a:r>
              <a:rPr lang="en-US" sz="4400" dirty="0" smtClean="0"/>
              <a:t>Thank You,</a:t>
            </a:r>
          </a:p>
          <a:p>
            <a:pPr marL="0" indent="0" algn="ctr">
              <a:buNone/>
            </a:pPr>
            <a:endParaRPr lang="en-US" sz="4400" dirty="0"/>
          </a:p>
          <a:p>
            <a:pPr marL="0" indent="0" algn="ctr">
              <a:buNone/>
            </a:pPr>
            <a:r>
              <a:rPr lang="en-US" sz="4400" dirty="0" smtClean="0"/>
              <a:t>Questions or Comments?</a:t>
            </a:r>
          </a:p>
          <a:p>
            <a:pPr marL="0" indent="0" algn="ctr">
              <a:buNone/>
            </a:pPr>
            <a:endParaRPr lang="en-US" sz="4400" dirty="0"/>
          </a:p>
          <a:p>
            <a:pPr marL="0" indent="0" algn="ctr">
              <a:buNone/>
            </a:pPr>
            <a:endParaRPr lang="en-US" sz="4400" dirty="0"/>
          </a:p>
        </p:txBody>
      </p:sp>
    </p:spTree>
    <p:extLst>
      <p:ext uri="{BB962C8B-B14F-4D97-AF65-F5344CB8AC3E}">
        <p14:creationId xmlns:p14="http://schemas.microsoft.com/office/powerpoint/2010/main" val="4222948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endParaRPr lang="en-US" sz="4400" dirty="0" smtClean="0"/>
          </a:p>
          <a:p>
            <a:pPr algn="ctr"/>
            <a:endParaRPr lang="en-US" sz="4400" dirty="0"/>
          </a:p>
          <a:p>
            <a:pPr algn="ctr"/>
            <a:r>
              <a:rPr lang="en-US" sz="4400" dirty="0" smtClean="0"/>
              <a:t>pH 6.4 You can’t beat that!!</a:t>
            </a:r>
            <a:endParaRPr lang="en-US" sz="4400" dirty="0"/>
          </a:p>
        </p:txBody>
      </p:sp>
    </p:spTree>
    <p:extLst>
      <p:ext uri="{BB962C8B-B14F-4D97-AF65-F5344CB8AC3E}">
        <p14:creationId xmlns:p14="http://schemas.microsoft.com/office/powerpoint/2010/main" val="3849607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Can the pH be 6.4?  </a:t>
            </a:r>
            <a:endParaRPr lang="en-US" sz="2800" b="1" i="1" dirty="0"/>
          </a:p>
        </p:txBody>
      </p:sp>
      <p:pic>
        <p:nvPicPr>
          <p:cNvPr id="1026" name="Picture 2" descr="http://2.bp.blogspot.com/-SvV2-FwR6wE/VVlFXXk6ZyI/AAAAAAAAQl4/JHsKwBcjDwA/s1600/IMG_040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195108" y="1825625"/>
            <a:ext cx="580178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3679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Soil Test Report 4/2/2015</a:t>
            </a:r>
            <a:endParaRPr lang="en-US" dirty="0"/>
          </a:p>
        </p:txBody>
      </p:sp>
      <p:pic>
        <p:nvPicPr>
          <p:cNvPr id="4" name="Content Placeholder 3"/>
          <p:cNvPicPr>
            <a:picLocks noGrp="1" noChangeAspect="1"/>
          </p:cNvPicPr>
          <p:nvPr>
            <p:ph idx="1"/>
          </p:nvPr>
        </p:nvPicPr>
        <p:blipFill>
          <a:blip r:embed="rId2"/>
          <a:stretch>
            <a:fillRect/>
          </a:stretch>
        </p:blipFill>
        <p:spPr>
          <a:xfrm>
            <a:off x="838200" y="1825625"/>
            <a:ext cx="10390174" cy="4351338"/>
          </a:xfrm>
          <a:prstGeom prst="rect">
            <a:avLst/>
          </a:prstGeom>
        </p:spPr>
      </p:pic>
    </p:spTree>
    <p:extLst>
      <p:ext uri="{BB962C8B-B14F-4D97-AF65-F5344CB8AC3E}">
        <p14:creationId xmlns:p14="http://schemas.microsoft.com/office/powerpoint/2010/main" val="123392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2015 Hay Production </a:t>
            </a:r>
            <a:endParaRPr lang="en-US" b="1" dirty="0"/>
          </a:p>
        </p:txBody>
      </p:sp>
      <p:sp>
        <p:nvSpPr>
          <p:cNvPr id="3" name="Content Placeholder 2"/>
          <p:cNvSpPr>
            <a:spLocks noGrp="1"/>
          </p:cNvSpPr>
          <p:nvPr>
            <p:ph idx="1"/>
          </p:nvPr>
        </p:nvSpPr>
        <p:spPr/>
        <p:txBody>
          <a:bodyPr>
            <a:normAutofit/>
          </a:bodyPr>
          <a:lstStyle/>
          <a:p>
            <a:r>
              <a:rPr lang="en-US" dirty="0" smtClean="0"/>
              <a:t>First cutting was taken from the field on 5/7/2015</a:t>
            </a:r>
          </a:p>
          <a:p>
            <a:r>
              <a:rPr lang="en-US" dirty="0" smtClean="0"/>
              <a:t>Hay was cut at 1 p.m.</a:t>
            </a:r>
          </a:p>
          <a:p>
            <a:r>
              <a:rPr lang="en-US" dirty="0" smtClean="0"/>
              <a:t>Field walk before cutting I noticed 70% weed coverage </a:t>
            </a:r>
          </a:p>
          <a:p>
            <a:pPr marL="457200" lvl="1" indent="0">
              <a:buNone/>
            </a:pPr>
            <a:endParaRPr lang="en-US" dirty="0" smtClean="0"/>
          </a:p>
        </p:txBody>
      </p:sp>
    </p:spTree>
    <p:extLst>
      <p:ext uri="{BB962C8B-B14F-4D97-AF65-F5344CB8AC3E}">
        <p14:creationId xmlns:p14="http://schemas.microsoft.com/office/powerpoint/2010/main" val="3212294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Some of our best thoughts are on a tractor!</a:t>
            </a:r>
            <a:br>
              <a:rPr lang="en-US" b="1" dirty="0"/>
            </a:br>
            <a:endParaRPr lang="en-US" dirty="0"/>
          </a:p>
        </p:txBody>
      </p:sp>
      <p:sp>
        <p:nvSpPr>
          <p:cNvPr id="3" name="Content Placeholder 2"/>
          <p:cNvSpPr>
            <a:spLocks noGrp="1"/>
          </p:cNvSpPr>
          <p:nvPr>
            <p:ph idx="1"/>
          </p:nvPr>
        </p:nvSpPr>
        <p:spPr>
          <a:xfrm>
            <a:off x="838200" y="1371600"/>
            <a:ext cx="10515600" cy="4805363"/>
          </a:xfrm>
        </p:spPr>
        <p:txBody>
          <a:bodyPr>
            <a:normAutofit fontScale="92500"/>
          </a:bodyPr>
          <a:lstStyle/>
          <a:p>
            <a:pPr marL="457200" lvl="1" indent="0" algn="ctr">
              <a:buNone/>
            </a:pPr>
            <a:r>
              <a:rPr lang="en-US" b="1" dirty="0" smtClean="0"/>
              <a:t>My </a:t>
            </a:r>
            <a:r>
              <a:rPr lang="en-US" b="1" dirty="0"/>
              <a:t>thoughts while cutting: </a:t>
            </a:r>
          </a:p>
          <a:p>
            <a:pPr marL="457200" lvl="1" indent="0">
              <a:buNone/>
            </a:pPr>
            <a:r>
              <a:rPr lang="en-US" dirty="0"/>
              <a:t>“Hay was very thin, lots of weeds (winter annuals),broom sage and moss</a:t>
            </a:r>
            <a:r>
              <a:rPr lang="en-US" dirty="0" smtClean="0"/>
              <a:t>”</a:t>
            </a:r>
          </a:p>
          <a:p>
            <a:pPr marL="457200" lvl="1" indent="0">
              <a:buNone/>
            </a:pPr>
            <a:endParaRPr lang="en-US" dirty="0"/>
          </a:p>
          <a:p>
            <a:pPr marL="457200" lvl="1" indent="0">
              <a:buNone/>
            </a:pPr>
            <a:r>
              <a:rPr lang="en-US" dirty="0"/>
              <a:t>“Really not worth driving equipment over the land to cut, weed pressure 60-70%” </a:t>
            </a:r>
            <a:endParaRPr lang="en-US" dirty="0" smtClean="0"/>
          </a:p>
          <a:p>
            <a:pPr marL="457200" lvl="1" indent="0">
              <a:buNone/>
            </a:pPr>
            <a:endParaRPr lang="en-US" dirty="0"/>
          </a:p>
          <a:p>
            <a:pPr marL="457200" lvl="1" indent="0">
              <a:buNone/>
            </a:pPr>
            <a:r>
              <a:rPr lang="en-US" dirty="0"/>
              <a:t>“I really hope I can get these bales out of the field before Scott Tweedy and   </a:t>
            </a:r>
          </a:p>
          <a:p>
            <a:pPr marL="457200" lvl="1" indent="0">
              <a:buNone/>
            </a:pPr>
            <a:r>
              <a:rPr lang="en-US" dirty="0"/>
              <a:t>  neighboring farmers make  fun of me!” </a:t>
            </a:r>
            <a:endParaRPr lang="en-US" dirty="0" smtClean="0"/>
          </a:p>
          <a:p>
            <a:pPr marL="457200" lvl="1" indent="0">
              <a:buNone/>
            </a:pPr>
            <a:endParaRPr lang="en-US" dirty="0"/>
          </a:p>
          <a:p>
            <a:pPr marL="457200" lvl="1" indent="0">
              <a:buNone/>
            </a:pPr>
            <a:r>
              <a:rPr lang="en-US" dirty="0"/>
              <a:t>“ Is it worth my time and the fertilizer investment to fix this field</a:t>
            </a:r>
            <a:r>
              <a:rPr lang="en-US" dirty="0" smtClean="0"/>
              <a:t>?”</a:t>
            </a:r>
          </a:p>
          <a:p>
            <a:pPr marL="457200" lvl="1" indent="0">
              <a:buNone/>
            </a:pPr>
            <a:endParaRPr lang="en-US" dirty="0"/>
          </a:p>
          <a:p>
            <a:pPr marL="457200" lvl="1" indent="0">
              <a:buNone/>
            </a:pPr>
            <a:r>
              <a:rPr lang="en-US" dirty="0"/>
              <a:t>“I hope my wife doesn’t ask how many bales I made</a:t>
            </a:r>
            <a:r>
              <a:rPr lang="en-US" dirty="0" smtClean="0"/>
              <a:t>!”</a:t>
            </a:r>
          </a:p>
          <a:p>
            <a:pPr marL="457200" lvl="1" indent="0" algn="ctr">
              <a:buNone/>
            </a:pPr>
            <a:r>
              <a:rPr lang="en-US" b="1" dirty="0" smtClean="0"/>
              <a:t>How </a:t>
            </a:r>
            <a:r>
              <a:rPr lang="en-US" b="1" dirty="0"/>
              <a:t>many bales do you think I got from this 4 acre field?</a:t>
            </a:r>
            <a:r>
              <a:rPr lang="en-US" dirty="0"/>
              <a:t>                    </a:t>
            </a:r>
          </a:p>
          <a:p>
            <a:pPr marL="457200" lvl="1" indent="0">
              <a:buNone/>
            </a:pPr>
            <a:r>
              <a:rPr lang="en-US" dirty="0"/>
              <a:t>             </a:t>
            </a:r>
          </a:p>
          <a:p>
            <a:endParaRPr lang="en-US" dirty="0"/>
          </a:p>
        </p:txBody>
      </p:sp>
    </p:spTree>
    <p:extLst>
      <p:ext uri="{BB962C8B-B14F-4D97-AF65-F5344CB8AC3E}">
        <p14:creationId xmlns:p14="http://schemas.microsoft.com/office/powerpoint/2010/main" val="41024157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52795</TotalTime>
  <Words>1112</Words>
  <Application>Microsoft Office PowerPoint</Application>
  <PresentationFormat>Widescreen</PresentationFormat>
  <Paragraphs>234</Paragraphs>
  <Slides>41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Calibri Light</vt:lpstr>
      <vt:lpstr>Office Theme</vt:lpstr>
      <vt:lpstr>Fall Fertilization -vs- Spring Fertilization Hay Land</vt:lpstr>
      <vt:lpstr>Acquired the hay field in Spring of 2015.  Field looked similar to this.   What would you guess the pH to be?</vt:lpstr>
      <vt:lpstr>Field History</vt:lpstr>
      <vt:lpstr>What did you guess the pH to be?</vt:lpstr>
      <vt:lpstr>PowerPoint Presentation</vt:lpstr>
      <vt:lpstr>Can the pH be 6.4?  </vt:lpstr>
      <vt:lpstr>Soil Test Report 4/2/2015</vt:lpstr>
      <vt:lpstr>2015 Hay Production </vt:lpstr>
      <vt:lpstr>Some of our best thoughts are on a tractor! </vt:lpstr>
      <vt:lpstr>Krone KR125 Baler 4x4 bales: weight 750-800 lbs.</vt:lpstr>
      <vt:lpstr>1.5 - 2 gallons diesel used per hour </vt:lpstr>
      <vt:lpstr>2015 Hay Calculations</vt:lpstr>
      <vt:lpstr>Hay Math</vt:lpstr>
      <vt:lpstr>PowerPoint Presentation</vt:lpstr>
      <vt:lpstr>Hard to Swallow Math</vt:lpstr>
      <vt:lpstr>Field Trial Plan</vt:lpstr>
      <vt:lpstr>Field Trial </vt:lpstr>
      <vt:lpstr>Fertilizer Cost</vt:lpstr>
      <vt:lpstr>Fertilization  Cost Comparison 2015</vt:lpstr>
      <vt:lpstr>Field walk before cutting!   Watch out for seed ticks! </vt:lpstr>
      <vt:lpstr>Jointhead Arthraxon Seems to be showing up in wet areas of yard/fields. </vt:lpstr>
      <vt:lpstr>Deer-Tongue Grass  (similar to Jointhead Arthraxon)</vt:lpstr>
      <vt:lpstr>Stilt Grass (Also similar to Jointhead, usually found in wooded area)</vt:lpstr>
      <vt:lpstr>Spring 2016  -  first cutting hay 5/24/16 Cut late due to heavy rains in early May!</vt:lpstr>
      <vt:lpstr>Field Break Down</vt:lpstr>
      <vt:lpstr>Cost Break Down </vt:lpstr>
      <vt:lpstr>Per bale Cost Comparison 2016 </vt:lpstr>
      <vt:lpstr>Nutrient deficient plant is on the right. Note that the roots seem to be finer on the Nutrient deficient plant but the entire root system is larger.  (from University Deleware study)</vt:lpstr>
      <vt:lpstr>Fertilizer Removed per ton hay </vt:lpstr>
      <vt:lpstr>2nd Cutting Hay  7/20/16  Field Walk</vt:lpstr>
      <vt:lpstr>Hemp Dogbane</vt:lpstr>
      <vt:lpstr>How Many Bales 2nd Cutting</vt:lpstr>
      <vt:lpstr>2nd Cutting June 20th 2016</vt:lpstr>
      <vt:lpstr>Final Math 2016 Cost per Bale</vt:lpstr>
      <vt:lpstr>Food For Thought!</vt:lpstr>
      <vt:lpstr>Hay Analysis  Sampled 5/31/16</vt:lpstr>
      <vt:lpstr>Questions around the Dinner Table! “I’d like a new rake” me  “I’d like an in ground pool” wife</vt:lpstr>
      <vt:lpstr>New (used) Rake Math</vt:lpstr>
      <vt:lpstr>Future Dreams while driving a tractor </vt:lpstr>
      <vt:lpstr>Fertilizer Fall for 2017</vt:lpstr>
      <vt:lpstr>Main Point…….. Are you keeping enough records on your farm?</vt:lpstr>
    </vt:vector>
  </TitlesOfParts>
  <Company>College of Agriculture and Life Sciences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 Fertilization -vs- Spring Fertilization</dc:title>
  <dc:creator>Scott, Todd</dc:creator>
  <cp:lastModifiedBy>Scott, Todd</cp:lastModifiedBy>
  <cp:revision>55</cp:revision>
  <dcterms:created xsi:type="dcterms:W3CDTF">2016-03-28T16:58:17Z</dcterms:created>
  <dcterms:modified xsi:type="dcterms:W3CDTF">2016-11-04T13:08:11Z</dcterms:modified>
</cp:coreProperties>
</file>