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Roboto"/>
      <p:regular r:id="rId28"/>
      <p:bold r:id="rId29"/>
      <p:italic r:id="rId30"/>
      <p:boldItalic r:id="rId31"/>
    </p:embeddedFont>
    <p:embeddedFont>
      <p:font typeface="Lato"/>
      <p:regular r:id="rId32"/>
      <p:bold r:id="rId33"/>
      <p:italic r:id="rId34"/>
      <p:boldItalic r:id="rId35"/>
    </p:embeddedFont>
    <p:embeddedFont>
      <p:font typeface="Oswald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Robo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6.xml"/><Relationship Id="rId33" Type="http://schemas.openxmlformats.org/officeDocument/2006/relationships/font" Target="fonts/Lato-bold.fntdata"/><Relationship Id="rId10" Type="http://schemas.openxmlformats.org/officeDocument/2006/relationships/slide" Target="slides/slide5.xml"/><Relationship Id="rId32" Type="http://schemas.openxmlformats.org/officeDocument/2006/relationships/font" Target="fonts/Lato-regular.fntdata"/><Relationship Id="rId13" Type="http://schemas.openxmlformats.org/officeDocument/2006/relationships/slide" Target="slides/slide8.xml"/><Relationship Id="rId35" Type="http://schemas.openxmlformats.org/officeDocument/2006/relationships/font" Target="fonts/Lato-boldItalic.fntdata"/><Relationship Id="rId12" Type="http://schemas.openxmlformats.org/officeDocument/2006/relationships/slide" Target="slides/slide7.xml"/><Relationship Id="rId34" Type="http://schemas.openxmlformats.org/officeDocument/2006/relationships/font" Target="fonts/Lato-italic.fntdata"/><Relationship Id="rId15" Type="http://schemas.openxmlformats.org/officeDocument/2006/relationships/slide" Target="slides/slide10.xml"/><Relationship Id="rId37" Type="http://schemas.openxmlformats.org/officeDocument/2006/relationships/font" Target="fonts/Oswald-bold.fntdata"/><Relationship Id="rId14" Type="http://schemas.openxmlformats.org/officeDocument/2006/relationships/slide" Target="slides/slide9.xml"/><Relationship Id="rId36" Type="http://schemas.openxmlformats.org/officeDocument/2006/relationships/font" Target="fonts/Oswald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Pranav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055791875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05579187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05ff5db33a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05ff5db33a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Daniel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05ff5db33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05ff5db33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d5503f0a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d5503f0a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Kenneth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02f7f272d7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02f7f272d7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Kenneth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05ff5db33a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05ff5db33a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Daniel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eca6fbed5_2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eca6fbed5_2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Daniel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eca6fbed5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eeca6fbed5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Daniel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eca6fbed5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eeca6fbed5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Daniel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eca6fbed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eca6fbed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eca6fbed5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eca6fbed5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038f3d96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038f3d96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Pranav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eeca6fbed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eeca6fbed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2f7f272d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02f7f272d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f87a7dc27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f87a7dc27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2f7f272d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02f7f272d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Anna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b98869758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fb9886975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Kenneth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developer.twitter.com/en/docs/twitter-api/tweets/lookup/api-reference/get-tweets-id" TargetMode="External"/><Relationship Id="rId4" Type="http://schemas.openxmlformats.org/officeDocument/2006/relationships/hyperlink" Target="https://developer.twitter.com/en/docs/labs/fields" TargetMode="External"/><Relationship Id="rId5" Type="http://schemas.openxmlformats.org/officeDocument/2006/relationships/hyperlink" Target="https://developer.twitter.com/en/docs/twitter-api/data-dictionary/object-model/tweet" TargetMode="External"/><Relationship Id="rId6" Type="http://schemas.openxmlformats.org/officeDocument/2006/relationships/hyperlink" Target="https://vtechworks.lib.vt.edu/bitstream/handle/10919/101520/TWT_CS5604_F2020_Report.pdf?sequence=13&amp;isAllowed=y" TargetMode="External"/><Relationship Id="rId7" Type="http://schemas.openxmlformats.org/officeDocument/2006/relationships/hyperlink" Target="http://eventsarchive.org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311700" y="1203975"/>
            <a:ext cx="44760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Library6B</a:t>
            </a:r>
            <a:r>
              <a:rPr lang="en"/>
              <a:t>t</a:t>
            </a:r>
            <a:r>
              <a:rPr lang="en"/>
              <a:t>weets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Presentation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311700" y="2868675"/>
            <a:ext cx="85206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By: </a:t>
            </a:r>
            <a:r>
              <a:rPr lang="en" sz="1800">
                <a:solidFill>
                  <a:srgbClr val="000000"/>
                </a:solidFill>
              </a:rPr>
              <a:t>Pranav Dhakal, Yash Bhargava, Daniel Burdisso,  Kenneth Powell, Anna Herms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Edward A. Fox 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CS 4624: Multimedia, Hypertext, and Information Access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Date: </a:t>
            </a:r>
            <a:r>
              <a:rPr lang="en" sz="1800">
                <a:solidFill>
                  <a:srgbClr val="000000"/>
                </a:solidFill>
              </a:rPr>
              <a:t>12</a:t>
            </a: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 </a:t>
            </a:r>
            <a:r>
              <a:rPr lang="en" sz="1800">
                <a:solidFill>
                  <a:srgbClr val="000000"/>
                </a:solidFill>
              </a:rPr>
              <a:t>07.</a:t>
            </a: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2021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7425" y="1203975"/>
            <a:ext cx="1261525" cy="126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/>
          <p:nvPr>
            <p:ph type="title"/>
          </p:nvPr>
        </p:nvSpPr>
        <p:spPr>
          <a:xfrm>
            <a:off x="727650" y="12096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YTK Individual Tweet Converter</a:t>
            </a:r>
            <a:endParaRPr/>
          </a:p>
        </p:txBody>
      </p:sp>
      <p:pic>
        <p:nvPicPr>
          <p:cNvPr id="179" name="Google Shape;17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750" y="1744811"/>
            <a:ext cx="2009075" cy="293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2"/>
          <p:cNvSpPr/>
          <p:nvPr/>
        </p:nvSpPr>
        <p:spPr>
          <a:xfrm>
            <a:off x="2261475" y="3261588"/>
            <a:ext cx="526200" cy="268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0713" y="1744799"/>
            <a:ext cx="1746322" cy="293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2"/>
          <p:cNvSpPr txBox="1"/>
          <p:nvPr/>
        </p:nvSpPr>
        <p:spPr>
          <a:xfrm>
            <a:off x="96650" y="4918000"/>
            <a:ext cx="19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" name="Google Shape;183;p22"/>
          <p:cNvSpPr txBox="1"/>
          <p:nvPr/>
        </p:nvSpPr>
        <p:spPr>
          <a:xfrm>
            <a:off x="82263" y="4681775"/>
            <a:ext cx="195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Sample tables in YTK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4" name="Google Shape;184;p22"/>
          <p:cNvSpPr txBox="1"/>
          <p:nvPr/>
        </p:nvSpPr>
        <p:spPr>
          <a:xfrm>
            <a:off x="2933763" y="4681775"/>
            <a:ext cx="174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JSON output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5" name="Google Shape;18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0072" y="2058275"/>
            <a:ext cx="4399777" cy="192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2"/>
          <p:cNvSpPr txBox="1"/>
          <p:nvPr/>
        </p:nvSpPr>
        <p:spPr>
          <a:xfrm>
            <a:off x="5701900" y="3981475"/>
            <a:ext cx="190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Running the script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YTK Collection Tweet Convertor</a:t>
            </a:r>
            <a:endParaRPr/>
          </a:p>
        </p:txBody>
      </p:sp>
      <p:sp>
        <p:nvSpPr>
          <p:cNvPr id="192" name="Google Shape;192;p2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300" y="1808363"/>
            <a:ext cx="1904200" cy="280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3"/>
          <p:cNvSpPr txBox="1"/>
          <p:nvPr/>
        </p:nvSpPr>
        <p:spPr>
          <a:xfrm>
            <a:off x="714850" y="4660150"/>
            <a:ext cx="204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Sample Tables in YTK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0225" y="1808375"/>
            <a:ext cx="6395274" cy="177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 txBox="1"/>
          <p:nvPr/>
        </p:nvSpPr>
        <p:spPr>
          <a:xfrm>
            <a:off x="2900225" y="3582075"/>
            <a:ext cx="233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Archives Table Sample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2900225" y="4189150"/>
            <a:ext cx="1983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Partial Example of YTK Collection Output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8" name="Google Shape;19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7150" y="3669050"/>
            <a:ext cx="4538351" cy="133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DMI-TCAT</a:t>
            </a:r>
            <a:endParaRPr/>
          </a:p>
        </p:txBody>
      </p:sp>
      <p:pic>
        <p:nvPicPr>
          <p:cNvPr id="204" name="Google Shape;20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175" y="1853850"/>
            <a:ext cx="2589788" cy="25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7350" y="2545350"/>
            <a:ext cx="5897300" cy="1861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4"/>
          <p:cNvSpPr txBox="1"/>
          <p:nvPr/>
        </p:nvSpPr>
        <p:spPr>
          <a:xfrm>
            <a:off x="670375" y="4406650"/>
            <a:ext cx="1841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Sample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 tables in MySQL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5052900" y="2160300"/>
            <a:ext cx="278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Query code example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8" name="Google Shape;208;p24"/>
          <p:cNvSpPr txBox="1"/>
          <p:nvPr/>
        </p:nvSpPr>
        <p:spPr>
          <a:xfrm>
            <a:off x="4460700" y="4406650"/>
            <a:ext cx="327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Sample input and time taken for conversion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9" name="Google Shape;20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17350" y="2014150"/>
            <a:ext cx="5897300" cy="225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SFM Converter Unit Tests</a:t>
            </a:r>
            <a:endParaRPr/>
          </a:p>
        </p:txBody>
      </p:sp>
      <p:pic>
        <p:nvPicPr>
          <p:cNvPr id="215" name="Google Shape;2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925" y="1996200"/>
            <a:ext cx="3249801" cy="25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5"/>
          <p:cNvSpPr txBox="1"/>
          <p:nvPr/>
        </p:nvSpPr>
        <p:spPr>
          <a:xfrm>
            <a:off x="1354575" y="4630150"/>
            <a:ext cx="163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Test case example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25"/>
          <p:cNvSpPr txBox="1"/>
          <p:nvPr/>
        </p:nvSpPr>
        <p:spPr>
          <a:xfrm>
            <a:off x="5274350" y="3705100"/>
            <a:ext cx="210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How to execute the tests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8" name="Google Shape;21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5625" y="1996200"/>
            <a:ext cx="5075375" cy="163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Validator Scripts</a:t>
            </a:r>
            <a:endParaRPr/>
          </a:p>
        </p:txBody>
      </p:sp>
      <p:sp>
        <p:nvSpPr>
          <p:cNvPr id="224" name="Google Shape;224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Used for testing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Two scripts: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Validator for individual tweet data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Validator for collection-level data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Sanity checks all data in a file</a:t>
            </a:r>
            <a:endParaRPr sz="1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30" name="Google Shape;230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Performance Improvement of Scripts - Time taken to convert tweets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Converting 6 billion tweets - Can take significant amount of time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Link SFM and DMI-TCAT to Events Archives collection table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0875" y="3170619"/>
            <a:ext cx="4311424" cy="1848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7" name="Google Shape;237;p28"/>
          <p:cNvSpPr txBox="1"/>
          <p:nvPr>
            <p:ph idx="1" type="body"/>
          </p:nvPr>
        </p:nvSpPr>
        <p:spPr>
          <a:xfrm>
            <a:off x="729450" y="1821050"/>
            <a:ext cx="7688700" cy="25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n"/>
              <a:t>Twitter API Reference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○"/>
            </a:pPr>
            <a:r>
              <a:rPr lang="en" u="sng">
                <a:solidFill>
                  <a:schemeClr val="hlink"/>
                </a:solidFill>
                <a:highlight>
                  <a:schemeClr val="lt1"/>
                </a:highlight>
                <a:hlinkClick r:id="rId3"/>
              </a:rPr>
              <a:t>https://developer.twitter.com/en/docs/twitter-api/tweets/lookup/api-reference/get-tweets-id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○"/>
            </a:pPr>
            <a:r>
              <a:rPr lang="en" u="sng">
                <a:solidFill>
                  <a:schemeClr val="accent5"/>
                </a:solidFill>
                <a:highlight>
                  <a:schemeClr val="lt1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https://developer.twitter.com/en/docs/labs/fields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Twitter V2 Data Dictionary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https://developer.twitter.com/en/docs/twitter-api/data-dictionary/object-model/tweet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n">
                <a:solidFill>
                  <a:srgbClr val="666666"/>
                </a:solidFill>
                <a:highlight>
                  <a:schemeClr val="lt1"/>
                </a:highlight>
              </a:rPr>
              <a:t>Tweet Collection Management Report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○"/>
            </a:pPr>
            <a:r>
              <a:rPr lang="en" u="sng">
                <a:solidFill>
                  <a:schemeClr val="accent5"/>
                </a:solidFill>
                <a:highlight>
                  <a:schemeClr val="lt1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https://vtechworks.lib.vt.edu/bitstream/handle/10919/101520/TWT_CS5604_F2020_Report.pdf?sequence=13&amp;isAllowed=y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n">
                <a:solidFill>
                  <a:srgbClr val="666666"/>
                </a:solidFill>
                <a:highlight>
                  <a:schemeClr val="lt1"/>
                </a:highlight>
              </a:rPr>
              <a:t>Events Archiving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○"/>
            </a:pPr>
            <a:r>
              <a:rPr lang="en" u="sng">
                <a:solidFill>
                  <a:schemeClr val="accent5"/>
                </a:solidFill>
                <a:highlight>
                  <a:schemeClr val="lt1"/>
                </a:highlight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http://eventsarchive.org/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243" name="Google Shape;243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</a:rPr>
              <a:t>We would like to thank our client, </a:t>
            </a:r>
            <a:r>
              <a:rPr lang="en">
                <a:solidFill>
                  <a:srgbClr val="666666"/>
                </a:solidFill>
                <a:highlight>
                  <a:srgbClr val="FFFFFF"/>
                </a:highlight>
              </a:rPr>
              <a:t>Xinyue Wang, and Dr. Fox for their help on this project.</a:t>
            </a:r>
            <a:endParaRPr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666666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0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  <p:pic>
        <p:nvPicPr>
          <p:cNvPr id="249" name="Google Shape;249;p30"/>
          <p:cNvPicPr preferRelativeResize="0"/>
          <p:nvPr/>
        </p:nvPicPr>
        <p:blipFill rotWithShape="1">
          <a:blip r:embed="rId3">
            <a:alphaModFix/>
          </a:blip>
          <a:srcRect b="-6569" l="0" r="0" t="6570"/>
          <a:stretch/>
        </p:blipFill>
        <p:spPr>
          <a:xfrm>
            <a:off x="1804250" y="2265075"/>
            <a:ext cx="5538802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27650" y="1182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40"/>
              <a:t>Outline</a:t>
            </a:r>
            <a:endParaRPr sz="2740"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491550" y="1842525"/>
            <a:ext cx="7688700" cy="29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Project overview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Timeline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Work completed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Future Work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References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Acknowledgements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Questions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672800" y="561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672800" y="1294425"/>
            <a:ext cx="7688700" cy="3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Our goal is to consolidate over 6 billion tweets from the </a:t>
            </a:r>
            <a:r>
              <a:rPr i="1" lang="en" sz="1600"/>
              <a:t>Digital Library Research Laboratory</a:t>
            </a:r>
            <a:r>
              <a:rPr i="1" lang="en" sz="1500">
                <a:highlight>
                  <a:srgbClr val="FFFFFF"/>
                </a:highlight>
              </a:rPr>
              <a:t> (DLRL)</a:t>
            </a:r>
            <a:r>
              <a:rPr lang="en" sz="1600"/>
              <a:t> into a unified schema.  Currently there are three types of collection systems that are storing the tweet data: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yourTwapperKeeper (YTK)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Social Feed Manager (SFM)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Digital Methods Initiative Twitter Capture and Analysis Toolset (DMI-TCAT</a:t>
            </a:r>
            <a:r>
              <a:rPr lang="en" sz="1600"/>
              <a:t>) 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Technology utilized: </a:t>
            </a: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Python, MySQL database, JSON objects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500" y="3981675"/>
            <a:ext cx="844652" cy="844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5400" y="3794524"/>
            <a:ext cx="785913" cy="111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49448" y="3981663"/>
            <a:ext cx="844652" cy="844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025" y="718150"/>
            <a:ext cx="6817400" cy="417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7638" y="12133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2416575" y="2152863"/>
            <a:ext cx="594300" cy="369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grpSp>
        <p:nvGrpSpPr>
          <p:cNvPr id="115" name="Google Shape;115;p17"/>
          <p:cNvGrpSpPr/>
          <p:nvPr/>
        </p:nvGrpSpPr>
        <p:grpSpPr>
          <a:xfrm>
            <a:off x="571513" y="1861900"/>
            <a:ext cx="1755000" cy="3058672"/>
            <a:chOff x="571525" y="1957150"/>
            <a:chExt cx="1755000" cy="3058672"/>
          </a:xfrm>
        </p:grpSpPr>
        <p:sp>
          <p:nvSpPr>
            <p:cNvPr id="116" name="Google Shape;116;p17"/>
            <p:cNvSpPr/>
            <p:nvPr/>
          </p:nvSpPr>
          <p:spPr>
            <a:xfrm>
              <a:off x="1151886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7" name="Google Shape;117;p17"/>
            <p:cNvSpPr txBox="1"/>
            <p:nvPr/>
          </p:nvSpPr>
          <p:spPr>
            <a:xfrm>
              <a:off x="1230636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Sept.</a:t>
              </a:r>
              <a:endParaRPr b="1"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8" name="Google Shape;118;p17"/>
            <p:cNvSpPr txBox="1"/>
            <p:nvPr/>
          </p:nvSpPr>
          <p:spPr>
            <a:xfrm>
              <a:off x="594488" y="2611388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 u="sng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Milestones 1 &amp; 2</a:t>
              </a:r>
              <a:endParaRPr b="1" sz="1000" u="sng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9" name="Google Shape;119;p17"/>
            <p:cNvSpPr txBox="1"/>
            <p:nvPr/>
          </p:nvSpPr>
          <p:spPr>
            <a:xfrm>
              <a:off x="571525" y="3117722"/>
              <a:ext cx="1755000" cy="189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Establish team roles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Meet with client 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Establish requirements and milestones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Complete Python scripts for reading in YTK and SFM data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0" name="Google Shape;120;p17"/>
          <p:cNvGrpSpPr/>
          <p:nvPr/>
        </p:nvGrpSpPr>
        <p:grpSpPr>
          <a:xfrm>
            <a:off x="3554975" y="1826675"/>
            <a:ext cx="1709113" cy="3058672"/>
            <a:chOff x="2699413" y="1957150"/>
            <a:chExt cx="1709113" cy="3058672"/>
          </a:xfrm>
        </p:grpSpPr>
        <p:sp>
          <p:nvSpPr>
            <p:cNvPr id="121" name="Google Shape;121;p17"/>
            <p:cNvSpPr/>
            <p:nvPr/>
          </p:nvSpPr>
          <p:spPr>
            <a:xfrm>
              <a:off x="3256823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2" name="Google Shape;122;p17"/>
            <p:cNvSpPr txBox="1"/>
            <p:nvPr/>
          </p:nvSpPr>
          <p:spPr>
            <a:xfrm>
              <a:off x="2699425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 u="sng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Milestones 3 &amp; 4</a:t>
              </a:r>
              <a:endParaRPr b="1" sz="1000" u="sng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3" name="Google Shape;123;p17"/>
            <p:cNvSpPr txBox="1"/>
            <p:nvPr/>
          </p:nvSpPr>
          <p:spPr>
            <a:xfrm>
              <a:off x="2699413" y="3117722"/>
              <a:ext cx="1709100" cy="189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Complete script for reading in DMI-TCAT data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Begin prototyping for JSON collection level schema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Finalize JSON unified tweet master schema</a:t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4" name="Google Shape;124;p17"/>
            <p:cNvSpPr txBox="1"/>
            <p:nvPr/>
          </p:nvSpPr>
          <p:spPr>
            <a:xfrm>
              <a:off x="3335573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Oct.</a:t>
              </a:r>
              <a:endParaRPr b="1"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5" name="Google Shape;125;p17"/>
          <p:cNvGrpSpPr/>
          <p:nvPr/>
        </p:nvGrpSpPr>
        <p:grpSpPr>
          <a:xfrm>
            <a:off x="6707250" y="1826675"/>
            <a:ext cx="1709101" cy="2988225"/>
            <a:chOff x="4781413" y="1957150"/>
            <a:chExt cx="1709101" cy="2988225"/>
          </a:xfrm>
        </p:grpSpPr>
        <p:sp>
          <p:nvSpPr>
            <p:cNvPr id="126" name="Google Shape;126;p17"/>
            <p:cNvSpPr/>
            <p:nvPr/>
          </p:nvSpPr>
          <p:spPr>
            <a:xfrm>
              <a:off x="5338808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7" name="Google Shape;127;p17"/>
            <p:cNvSpPr txBox="1"/>
            <p:nvPr/>
          </p:nvSpPr>
          <p:spPr>
            <a:xfrm>
              <a:off x="4781413" y="2664850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 u="sng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Milestones 5-8</a:t>
              </a:r>
              <a:endParaRPr b="1" sz="1000" u="sng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8" name="Google Shape;128;p17"/>
            <p:cNvSpPr txBox="1"/>
            <p:nvPr/>
          </p:nvSpPr>
          <p:spPr>
            <a:xfrm>
              <a:off x="4781413" y="3047275"/>
              <a:ext cx="1709100" cy="189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          </a:t>
              </a: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Finalize JSON collection-level schema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Complete script(s) for converting old data to new schema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Test script for converting tweet data to the JSON master schema</a:t>
              </a:r>
              <a:endParaRPr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9" name="Google Shape;129;p17"/>
            <p:cNvSpPr txBox="1"/>
            <p:nvPr/>
          </p:nvSpPr>
          <p:spPr>
            <a:xfrm>
              <a:off x="5417558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Nov.</a:t>
              </a:r>
              <a:endParaRPr b="1" sz="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>
            <a:off x="5910725" y="2152863"/>
            <a:ext cx="594300" cy="369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131" name="Google Shape;131;p17"/>
          <p:cNvPicPr preferRelativeResize="0"/>
          <p:nvPr/>
        </p:nvPicPr>
        <p:blipFill>
          <a:blip r:embed="rId3">
            <a:alphaModFix amt="23000"/>
          </a:blip>
          <a:stretch>
            <a:fillRect/>
          </a:stretch>
        </p:blipFill>
        <p:spPr>
          <a:xfrm>
            <a:off x="293438" y="2727138"/>
            <a:ext cx="2311173" cy="2311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>
          <a:blip r:embed="rId3">
            <a:alphaModFix amt="23000"/>
          </a:blip>
          <a:stretch>
            <a:fillRect/>
          </a:stretch>
        </p:blipFill>
        <p:spPr>
          <a:xfrm>
            <a:off x="3253950" y="2727138"/>
            <a:ext cx="2311173" cy="2311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/>
          <p:cNvPicPr preferRelativeResize="0"/>
          <p:nvPr/>
        </p:nvPicPr>
        <p:blipFill>
          <a:blip r:embed="rId3">
            <a:alphaModFix amt="23000"/>
          </a:blip>
          <a:stretch>
            <a:fillRect/>
          </a:stretch>
        </p:blipFill>
        <p:spPr>
          <a:xfrm>
            <a:off x="6406213" y="2727138"/>
            <a:ext cx="2311173" cy="2311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Summary</a:t>
            </a:r>
            <a:endParaRPr/>
          </a:p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Tweet converter scripts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SFM individual tweet converter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SFM collection-level converter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YTK individual tweet converter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YTK collection-level converter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DMI-TCAT individual tweet converter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DMI-TCAT collection-level converter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Testing scripts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100"/>
              <a:t>Unit tests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100"/>
              <a:t>Tweet data validators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next slides will discuss some of this work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75" y="1853838"/>
            <a:ext cx="1624171" cy="171302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Finalized Individual Tweet Schema </a:t>
            </a:r>
            <a:endParaRPr/>
          </a:p>
        </p:txBody>
      </p:sp>
      <p:sp>
        <p:nvSpPr>
          <p:cNvPr id="146" name="Google Shape;146;p19"/>
          <p:cNvSpPr txBox="1"/>
          <p:nvPr/>
        </p:nvSpPr>
        <p:spPr>
          <a:xfrm>
            <a:off x="613264" y="2571745"/>
            <a:ext cx="1317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swald"/>
                <a:ea typeface="Oswald"/>
                <a:cs typeface="Oswald"/>
                <a:sym typeface="Oswald"/>
              </a:rPr>
              <a:t>V2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433101" y="3480075"/>
            <a:ext cx="1624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Oswald"/>
                <a:ea typeface="Oswald"/>
                <a:cs typeface="Oswald"/>
                <a:sym typeface="Oswald"/>
              </a:rPr>
              <a:t>SFM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Oswald"/>
                <a:ea typeface="Oswald"/>
                <a:cs typeface="Oswald"/>
                <a:sym typeface="Oswald"/>
              </a:rPr>
              <a:t>YTK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Oswald"/>
                <a:ea typeface="Oswald"/>
                <a:cs typeface="Oswald"/>
                <a:sym typeface="Oswald"/>
              </a:rPr>
              <a:t>DMI-TCAT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8" name="Google Shape;148;p19"/>
          <p:cNvSpPr/>
          <p:nvPr/>
        </p:nvSpPr>
        <p:spPr>
          <a:xfrm>
            <a:off x="1492475" y="2729188"/>
            <a:ext cx="966300" cy="987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9"/>
          <p:cNvSpPr txBox="1"/>
          <p:nvPr/>
        </p:nvSpPr>
        <p:spPr>
          <a:xfrm>
            <a:off x="557873" y="2973526"/>
            <a:ext cx="488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Lato"/>
                <a:ea typeface="Lato"/>
                <a:cs typeface="Lato"/>
                <a:sym typeface="Lato"/>
              </a:rPr>
              <a:t>+</a:t>
            </a:r>
            <a:endParaRPr sz="3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5232600" y="4692950"/>
            <a:ext cx="32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...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5929" y="1810050"/>
            <a:ext cx="3753675" cy="304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625" y="2936200"/>
            <a:ext cx="1624171" cy="171302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Finalized Collection-Level Schema </a:t>
            </a:r>
            <a:endParaRPr/>
          </a:p>
        </p:txBody>
      </p:sp>
      <p:sp>
        <p:nvSpPr>
          <p:cNvPr id="158" name="Google Shape;158;p20"/>
          <p:cNvSpPr txBox="1"/>
          <p:nvPr/>
        </p:nvSpPr>
        <p:spPr>
          <a:xfrm>
            <a:off x="1636814" y="3573363"/>
            <a:ext cx="1624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Oswald"/>
                <a:ea typeface="Oswald"/>
                <a:cs typeface="Oswald"/>
                <a:sym typeface="Oswald"/>
              </a:rPr>
              <a:t>Ids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9" name="Google Shape;159;p20"/>
          <p:cNvSpPr/>
          <p:nvPr/>
        </p:nvSpPr>
        <p:spPr>
          <a:xfrm>
            <a:off x="3941613" y="2677463"/>
            <a:ext cx="966300" cy="987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0"/>
          <p:cNvSpPr txBox="1"/>
          <p:nvPr/>
        </p:nvSpPr>
        <p:spPr>
          <a:xfrm>
            <a:off x="1785510" y="2758501"/>
            <a:ext cx="488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Lato"/>
                <a:ea typeface="Lato"/>
                <a:cs typeface="Lato"/>
                <a:sym typeface="Lato"/>
              </a:rPr>
              <a:t>+</a:t>
            </a:r>
            <a:endParaRPr sz="3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4742750" y="4697750"/>
            <a:ext cx="32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...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0788" y="1782925"/>
            <a:ext cx="1358225" cy="320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675" y="2355000"/>
            <a:ext cx="3097874" cy="44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SFM Individual Tweet Converter</a:t>
            </a:r>
            <a:endParaRPr/>
          </a:p>
        </p:txBody>
      </p:sp>
      <p:pic>
        <p:nvPicPr>
          <p:cNvPr id="169" name="Google Shape;16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250" y="1853850"/>
            <a:ext cx="2992476" cy="269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5397" y="1853850"/>
            <a:ext cx="3537754" cy="269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1"/>
          <p:cNvSpPr txBox="1"/>
          <p:nvPr/>
        </p:nvSpPr>
        <p:spPr>
          <a:xfrm>
            <a:off x="637088" y="4640225"/>
            <a:ext cx="228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Start of SFM Tweet Object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5088025" y="4640225"/>
            <a:ext cx="299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Start of New Schema Tweet Object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3" name="Google Shape;173;p21"/>
          <p:cNvSpPr/>
          <p:nvPr/>
        </p:nvSpPr>
        <p:spPr>
          <a:xfrm>
            <a:off x="3562413" y="2708076"/>
            <a:ext cx="966300" cy="987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