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6" r:id="rId1"/>
  </p:sldMasterIdLst>
  <p:notesMasterIdLst>
    <p:notesMasterId r:id="rId74"/>
  </p:notesMasterIdLst>
  <p:sldIdLst>
    <p:sldId id="262" r:id="rId2"/>
    <p:sldId id="409" r:id="rId3"/>
    <p:sldId id="550" r:id="rId4"/>
    <p:sldId id="619" r:id="rId5"/>
    <p:sldId id="560" r:id="rId6"/>
    <p:sldId id="620" r:id="rId7"/>
    <p:sldId id="559" r:id="rId8"/>
    <p:sldId id="369" r:id="rId9"/>
    <p:sldId id="615" r:id="rId10"/>
    <p:sldId id="552" r:id="rId11"/>
    <p:sldId id="551" r:id="rId12"/>
    <p:sldId id="549" r:id="rId13"/>
    <p:sldId id="592" r:id="rId14"/>
    <p:sldId id="597" r:id="rId15"/>
    <p:sldId id="617" r:id="rId16"/>
    <p:sldId id="618" r:id="rId17"/>
    <p:sldId id="616" r:id="rId18"/>
    <p:sldId id="524" r:id="rId19"/>
    <p:sldId id="596" r:id="rId20"/>
    <p:sldId id="598" r:id="rId21"/>
    <p:sldId id="388" r:id="rId22"/>
    <p:sldId id="526" r:id="rId23"/>
    <p:sldId id="609" r:id="rId24"/>
    <p:sldId id="582" r:id="rId25"/>
    <p:sldId id="610" r:id="rId26"/>
    <p:sldId id="533" r:id="rId27"/>
    <p:sldId id="535" r:id="rId28"/>
    <p:sldId id="536" r:id="rId29"/>
    <p:sldId id="600" r:id="rId30"/>
    <p:sldId id="537" r:id="rId31"/>
    <p:sldId id="623" r:id="rId32"/>
    <p:sldId id="624" r:id="rId33"/>
    <p:sldId id="622" r:id="rId34"/>
    <p:sldId id="621" r:id="rId35"/>
    <p:sldId id="612" r:id="rId36"/>
    <p:sldId id="627" r:id="rId37"/>
    <p:sldId id="625" r:id="rId38"/>
    <p:sldId id="601" r:id="rId39"/>
    <p:sldId id="602" r:id="rId40"/>
    <p:sldId id="604" r:id="rId41"/>
    <p:sldId id="577" r:id="rId42"/>
    <p:sldId id="605" r:id="rId43"/>
    <p:sldId id="606" r:id="rId44"/>
    <p:sldId id="607" r:id="rId45"/>
    <p:sldId id="608" r:id="rId46"/>
    <p:sldId id="382" r:id="rId47"/>
    <p:sldId id="374" r:id="rId48"/>
    <p:sldId id="353" r:id="rId49"/>
    <p:sldId id="405" r:id="rId50"/>
    <p:sldId id="381" r:id="rId51"/>
    <p:sldId id="349" r:id="rId52"/>
    <p:sldId id="352" r:id="rId53"/>
    <p:sldId id="354" r:id="rId54"/>
    <p:sldId id="406" r:id="rId55"/>
    <p:sldId id="359" r:id="rId56"/>
    <p:sldId id="360" r:id="rId57"/>
    <p:sldId id="389" r:id="rId58"/>
    <p:sldId id="356" r:id="rId59"/>
    <p:sldId id="390" r:id="rId60"/>
    <p:sldId id="396" r:id="rId61"/>
    <p:sldId id="392" r:id="rId62"/>
    <p:sldId id="394" r:id="rId63"/>
    <p:sldId id="399" r:id="rId64"/>
    <p:sldId id="385" r:id="rId65"/>
    <p:sldId id="387" r:id="rId66"/>
    <p:sldId id="504" r:id="rId67"/>
    <p:sldId id="505" r:id="rId68"/>
    <p:sldId id="613" r:id="rId69"/>
    <p:sldId id="530" r:id="rId70"/>
    <p:sldId id="614" r:id="rId71"/>
    <p:sldId id="532" r:id="rId72"/>
    <p:sldId id="510" r:id="rId73"/>
  </p:sldIdLst>
  <p:sldSz cx="9144000" cy="6858000" type="screen4x3"/>
  <p:notesSz cx="6858000" cy="9144000"/>
  <p:embeddedFontLst>
    <p:embeddedFont>
      <p:font typeface="Arial Unicode MS" panose="020B0604020202020204" charset="-128"/>
      <p:regular r:id="rId75"/>
    </p:embeddedFont>
    <p:embeddedFont>
      <p:font typeface="Calibri" panose="020F0502020204030204" pitchFamily="34" charset="0"/>
      <p:regular r:id="rId76"/>
      <p:bold r:id="rId77"/>
      <p:italic r:id="rId78"/>
      <p:boldItalic r:id="rId79"/>
    </p:embeddedFont>
    <p:embeddedFont>
      <p:font typeface="Cambria Math" panose="02040503050406030204" pitchFamily="18" charset="0"/>
      <p:regular r:id="rId80"/>
    </p:embeddedFont>
    <p:embeddedFont>
      <p:font typeface="Times" panose="02020603050405020304" pitchFamily="18" charset="0"/>
      <p:regular r:id="rId81"/>
      <p:bold r:id="rId82"/>
      <p:italic r:id="rId83"/>
      <p:boldItalic r:id="rId8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3674"/>
    <a:srgbClr val="FF6600"/>
    <a:srgbClr val="7294C4"/>
    <a:srgbClr val="660000"/>
    <a:srgbClr val="FFF200"/>
    <a:srgbClr val="0000FF"/>
    <a:srgbClr val="B0BB8B"/>
    <a:srgbClr val="FFCC00"/>
    <a:srgbClr val="008000"/>
    <a:srgbClr val="729F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5" autoAdjust="0"/>
    <p:restoredTop sz="99086" autoAdjust="0"/>
  </p:normalViewPr>
  <p:slideViewPr>
    <p:cSldViewPr snapToGrid="0">
      <p:cViewPr varScale="1">
        <p:scale>
          <a:sx n="111" d="100"/>
          <a:sy n="111" d="100"/>
        </p:scale>
        <p:origin x="63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10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notesMaster" Target="notesMasters/notesMaster1.xml"/><Relationship Id="rId79" Type="http://schemas.openxmlformats.org/officeDocument/2006/relationships/font" Target="fonts/font5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6.fntdata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1.fntdata"/><Relationship Id="rId83" Type="http://schemas.openxmlformats.org/officeDocument/2006/relationships/font" Target="fonts/font9.fntdata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4.fntdata"/><Relationship Id="rId81" Type="http://schemas.openxmlformats.org/officeDocument/2006/relationships/font" Target="fonts/font7.fntdata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2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font" Target="fonts/font8.fntdata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mlink\Documents\Chandler\R6231_L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mlink\Documents\Chandler\R6231_LG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mlink\Documents\Chandler\R6231_L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117933639024823"/>
          <c:y val="5.1400554097404488E-2"/>
          <c:w val="0.69290484185072687"/>
          <c:h val="0.78237802883335239"/>
        </c:manualLayout>
      </c:layou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Flasher!$B$5:$B$1028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18</c:v>
                </c:pt>
                <c:pt idx="4">
                  <c:v>110</c:v>
                </c:pt>
                <c:pt idx="5">
                  <c:v>83</c:v>
                </c:pt>
                <c:pt idx="6">
                  <c:v>56</c:v>
                </c:pt>
                <c:pt idx="7">
                  <c:v>54</c:v>
                </c:pt>
                <c:pt idx="8">
                  <c:v>52</c:v>
                </c:pt>
                <c:pt idx="9">
                  <c:v>41</c:v>
                </c:pt>
                <c:pt idx="10">
                  <c:v>34</c:v>
                </c:pt>
                <c:pt idx="11">
                  <c:v>25</c:v>
                </c:pt>
                <c:pt idx="12">
                  <c:v>19</c:v>
                </c:pt>
                <c:pt idx="13">
                  <c:v>18</c:v>
                </c:pt>
                <c:pt idx="14">
                  <c:v>19</c:v>
                </c:pt>
                <c:pt idx="15">
                  <c:v>28</c:v>
                </c:pt>
                <c:pt idx="16">
                  <c:v>273</c:v>
                </c:pt>
                <c:pt idx="17">
                  <c:v>2543</c:v>
                </c:pt>
                <c:pt idx="18">
                  <c:v>14529</c:v>
                </c:pt>
                <c:pt idx="19">
                  <c:v>43184</c:v>
                </c:pt>
                <c:pt idx="20">
                  <c:v>71726</c:v>
                </c:pt>
                <c:pt idx="21">
                  <c:v>66541</c:v>
                </c:pt>
                <c:pt idx="22">
                  <c:v>34674</c:v>
                </c:pt>
                <c:pt idx="23">
                  <c:v>10429</c:v>
                </c:pt>
                <c:pt idx="24">
                  <c:v>1941</c:v>
                </c:pt>
                <c:pt idx="25">
                  <c:v>230</c:v>
                </c:pt>
                <c:pt idx="26">
                  <c:v>25</c:v>
                </c:pt>
                <c:pt idx="27">
                  <c:v>3</c:v>
                </c:pt>
                <c:pt idx="28">
                  <c:v>0</c:v>
                </c:pt>
                <c:pt idx="29">
                  <c:v>5</c:v>
                </c:pt>
                <c:pt idx="30">
                  <c:v>2</c:v>
                </c:pt>
                <c:pt idx="31">
                  <c:v>4</c:v>
                </c:pt>
                <c:pt idx="32">
                  <c:v>6</c:v>
                </c:pt>
                <c:pt idx="33">
                  <c:v>5</c:v>
                </c:pt>
                <c:pt idx="34">
                  <c:v>6</c:v>
                </c:pt>
                <c:pt idx="35">
                  <c:v>4</c:v>
                </c:pt>
                <c:pt idx="36">
                  <c:v>3</c:v>
                </c:pt>
                <c:pt idx="37">
                  <c:v>3</c:v>
                </c:pt>
                <c:pt idx="38">
                  <c:v>7</c:v>
                </c:pt>
                <c:pt idx="39">
                  <c:v>2</c:v>
                </c:pt>
                <c:pt idx="40">
                  <c:v>3</c:v>
                </c:pt>
                <c:pt idx="41">
                  <c:v>5</c:v>
                </c:pt>
                <c:pt idx="42">
                  <c:v>4</c:v>
                </c:pt>
                <c:pt idx="43">
                  <c:v>1</c:v>
                </c:pt>
                <c:pt idx="44">
                  <c:v>2</c:v>
                </c:pt>
                <c:pt idx="45">
                  <c:v>3</c:v>
                </c:pt>
                <c:pt idx="46">
                  <c:v>2</c:v>
                </c:pt>
                <c:pt idx="47">
                  <c:v>3</c:v>
                </c:pt>
                <c:pt idx="48">
                  <c:v>2</c:v>
                </c:pt>
                <c:pt idx="49">
                  <c:v>1</c:v>
                </c:pt>
                <c:pt idx="50">
                  <c:v>0</c:v>
                </c:pt>
                <c:pt idx="51">
                  <c:v>2</c:v>
                </c:pt>
                <c:pt idx="52">
                  <c:v>0</c:v>
                </c:pt>
                <c:pt idx="53">
                  <c:v>2</c:v>
                </c:pt>
                <c:pt idx="54">
                  <c:v>3</c:v>
                </c:pt>
                <c:pt idx="55">
                  <c:v>5</c:v>
                </c:pt>
                <c:pt idx="56">
                  <c:v>3</c:v>
                </c:pt>
                <c:pt idx="57">
                  <c:v>0</c:v>
                </c:pt>
                <c:pt idx="58">
                  <c:v>2</c:v>
                </c:pt>
                <c:pt idx="59">
                  <c:v>1</c:v>
                </c:pt>
                <c:pt idx="60">
                  <c:v>1</c:v>
                </c:pt>
                <c:pt idx="61">
                  <c:v>5</c:v>
                </c:pt>
                <c:pt idx="62">
                  <c:v>3</c:v>
                </c:pt>
                <c:pt idx="63">
                  <c:v>2</c:v>
                </c:pt>
                <c:pt idx="64">
                  <c:v>1</c:v>
                </c:pt>
                <c:pt idx="65">
                  <c:v>1</c:v>
                </c:pt>
                <c:pt idx="66">
                  <c:v>0</c:v>
                </c:pt>
                <c:pt idx="67">
                  <c:v>1</c:v>
                </c:pt>
                <c:pt idx="68">
                  <c:v>1</c:v>
                </c:pt>
                <c:pt idx="69">
                  <c:v>3</c:v>
                </c:pt>
                <c:pt idx="70">
                  <c:v>2</c:v>
                </c:pt>
                <c:pt idx="71">
                  <c:v>3</c:v>
                </c:pt>
                <c:pt idx="72">
                  <c:v>7</c:v>
                </c:pt>
                <c:pt idx="73">
                  <c:v>0</c:v>
                </c:pt>
                <c:pt idx="74">
                  <c:v>4</c:v>
                </c:pt>
                <c:pt idx="75">
                  <c:v>2</c:v>
                </c:pt>
                <c:pt idx="76">
                  <c:v>1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5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5</c:v>
                </c:pt>
                <c:pt idx="86">
                  <c:v>2</c:v>
                </c:pt>
                <c:pt idx="87">
                  <c:v>1</c:v>
                </c:pt>
                <c:pt idx="88">
                  <c:v>2</c:v>
                </c:pt>
                <c:pt idx="89">
                  <c:v>4</c:v>
                </c:pt>
                <c:pt idx="90">
                  <c:v>1</c:v>
                </c:pt>
                <c:pt idx="91">
                  <c:v>3</c:v>
                </c:pt>
                <c:pt idx="92">
                  <c:v>5</c:v>
                </c:pt>
                <c:pt idx="93">
                  <c:v>1</c:v>
                </c:pt>
                <c:pt idx="94">
                  <c:v>0</c:v>
                </c:pt>
                <c:pt idx="95">
                  <c:v>3</c:v>
                </c:pt>
                <c:pt idx="96">
                  <c:v>4</c:v>
                </c:pt>
                <c:pt idx="97">
                  <c:v>1</c:v>
                </c:pt>
                <c:pt idx="98">
                  <c:v>6</c:v>
                </c:pt>
                <c:pt idx="99">
                  <c:v>1</c:v>
                </c:pt>
                <c:pt idx="100">
                  <c:v>3</c:v>
                </c:pt>
                <c:pt idx="101">
                  <c:v>2</c:v>
                </c:pt>
                <c:pt idx="102">
                  <c:v>0</c:v>
                </c:pt>
                <c:pt idx="103">
                  <c:v>2</c:v>
                </c:pt>
                <c:pt idx="104">
                  <c:v>2</c:v>
                </c:pt>
                <c:pt idx="105">
                  <c:v>0</c:v>
                </c:pt>
                <c:pt idx="106">
                  <c:v>3</c:v>
                </c:pt>
                <c:pt idx="107">
                  <c:v>2</c:v>
                </c:pt>
                <c:pt idx="108">
                  <c:v>2</c:v>
                </c:pt>
                <c:pt idx="109">
                  <c:v>0</c:v>
                </c:pt>
                <c:pt idx="110">
                  <c:v>4</c:v>
                </c:pt>
                <c:pt idx="111">
                  <c:v>3</c:v>
                </c:pt>
                <c:pt idx="112">
                  <c:v>1</c:v>
                </c:pt>
                <c:pt idx="113">
                  <c:v>1</c:v>
                </c:pt>
                <c:pt idx="114">
                  <c:v>2</c:v>
                </c:pt>
                <c:pt idx="115">
                  <c:v>5</c:v>
                </c:pt>
                <c:pt idx="116">
                  <c:v>1</c:v>
                </c:pt>
                <c:pt idx="117">
                  <c:v>2</c:v>
                </c:pt>
                <c:pt idx="118">
                  <c:v>5</c:v>
                </c:pt>
                <c:pt idx="119">
                  <c:v>0</c:v>
                </c:pt>
                <c:pt idx="120">
                  <c:v>2</c:v>
                </c:pt>
                <c:pt idx="121">
                  <c:v>2</c:v>
                </c:pt>
                <c:pt idx="122">
                  <c:v>5</c:v>
                </c:pt>
                <c:pt idx="123">
                  <c:v>0</c:v>
                </c:pt>
                <c:pt idx="124">
                  <c:v>2</c:v>
                </c:pt>
                <c:pt idx="125">
                  <c:v>1</c:v>
                </c:pt>
                <c:pt idx="126">
                  <c:v>4</c:v>
                </c:pt>
                <c:pt idx="127">
                  <c:v>6</c:v>
                </c:pt>
                <c:pt idx="128">
                  <c:v>4</c:v>
                </c:pt>
                <c:pt idx="129">
                  <c:v>2</c:v>
                </c:pt>
                <c:pt idx="130">
                  <c:v>2</c:v>
                </c:pt>
                <c:pt idx="131">
                  <c:v>0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2</c:v>
                </c:pt>
                <c:pt idx="136">
                  <c:v>1</c:v>
                </c:pt>
                <c:pt idx="137">
                  <c:v>1</c:v>
                </c:pt>
                <c:pt idx="138">
                  <c:v>3</c:v>
                </c:pt>
                <c:pt idx="139">
                  <c:v>2</c:v>
                </c:pt>
                <c:pt idx="140">
                  <c:v>2</c:v>
                </c:pt>
                <c:pt idx="141">
                  <c:v>3</c:v>
                </c:pt>
                <c:pt idx="142">
                  <c:v>2</c:v>
                </c:pt>
                <c:pt idx="143">
                  <c:v>3</c:v>
                </c:pt>
                <c:pt idx="144">
                  <c:v>0</c:v>
                </c:pt>
                <c:pt idx="145">
                  <c:v>1</c:v>
                </c:pt>
                <c:pt idx="146">
                  <c:v>2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2</c:v>
                </c:pt>
                <c:pt idx="151">
                  <c:v>1</c:v>
                </c:pt>
                <c:pt idx="152">
                  <c:v>0</c:v>
                </c:pt>
                <c:pt idx="153">
                  <c:v>2</c:v>
                </c:pt>
                <c:pt idx="154">
                  <c:v>1</c:v>
                </c:pt>
                <c:pt idx="155">
                  <c:v>0</c:v>
                </c:pt>
                <c:pt idx="156">
                  <c:v>0</c:v>
                </c:pt>
                <c:pt idx="157">
                  <c:v>1</c:v>
                </c:pt>
                <c:pt idx="158">
                  <c:v>4</c:v>
                </c:pt>
                <c:pt idx="159">
                  <c:v>0</c:v>
                </c:pt>
                <c:pt idx="160">
                  <c:v>1</c:v>
                </c:pt>
                <c:pt idx="161">
                  <c:v>1</c:v>
                </c:pt>
                <c:pt idx="162">
                  <c:v>2</c:v>
                </c:pt>
                <c:pt idx="163">
                  <c:v>3</c:v>
                </c:pt>
                <c:pt idx="164">
                  <c:v>1</c:v>
                </c:pt>
                <c:pt idx="165">
                  <c:v>1</c:v>
                </c:pt>
                <c:pt idx="166">
                  <c:v>0</c:v>
                </c:pt>
                <c:pt idx="167">
                  <c:v>1</c:v>
                </c:pt>
                <c:pt idx="168">
                  <c:v>1</c:v>
                </c:pt>
                <c:pt idx="169">
                  <c:v>0</c:v>
                </c:pt>
                <c:pt idx="170">
                  <c:v>1</c:v>
                </c:pt>
                <c:pt idx="171">
                  <c:v>1</c:v>
                </c:pt>
                <c:pt idx="172">
                  <c:v>2</c:v>
                </c:pt>
                <c:pt idx="173">
                  <c:v>1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1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1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1</c:v>
                </c:pt>
                <c:pt idx="188">
                  <c:v>2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1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1</c:v>
                </c:pt>
                <c:pt idx="210">
                  <c:v>0</c:v>
                </c:pt>
                <c:pt idx="211">
                  <c:v>0</c:v>
                </c:pt>
                <c:pt idx="212">
                  <c:v>1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2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1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1</c:v>
                </c:pt>
                <c:pt idx="239">
                  <c:v>0</c:v>
                </c:pt>
                <c:pt idx="240">
                  <c:v>1</c:v>
                </c:pt>
                <c:pt idx="241">
                  <c:v>0</c:v>
                </c:pt>
                <c:pt idx="242">
                  <c:v>1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1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1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1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1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1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1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ADF-4E86-AB54-D1397CFD462A}"/>
            </c:ext>
          </c:extLst>
        </c:ser>
        <c:ser>
          <c:idx val="1"/>
          <c:order val="1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Flasher!$E$5:$E$1028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26</c:v>
                </c:pt>
                <c:pt idx="4">
                  <c:v>104</c:v>
                </c:pt>
                <c:pt idx="5">
                  <c:v>83</c:v>
                </c:pt>
                <c:pt idx="6">
                  <c:v>65</c:v>
                </c:pt>
                <c:pt idx="7">
                  <c:v>65</c:v>
                </c:pt>
                <c:pt idx="8">
                  <c:v>35</c:v>
                </c:pt>
                <c:pt idx="9">
                  <c:v>46</c:v>
                </c:pt>
                <c:pt idx="10">
                  <c:v>30</c:v>
                </c:pt>
                <c:pt idx="11">
                  <c:v>28</c:v>
                </c:pt>
                <c:pt idx="12">
                  <c:v>22</c:v>
                </c:pt>
                <c:pt idx="13">
                  <c:v>17</c:v>
                </c:pt>
                <c:pt idx="14">
                  <c:v>22</c:v>
                </c:pt>
                <c:pt idx="15">
                  <c:v>9</c:v>
                </c:pt>
                <c:pt idx="16">
                  <c:v>16</c:v>
                </c:pt>
                <c:pt idx="17">
                  <c:v>16</c:v>
                </c:pt>
                <c:pt idx="18">
                  <c:v>7</c:v>
                </c:pt>
                <c:pt idx="19">
                  <c:v>11</c:v>
                </c:pt>
                <c:pt idx="20">
                  <c:v>8</c:v>
                </c:pt>
                <c:pt idx="21">
                  <c:v>1</c:v>
                </c:pt>
                <c:pt idx="22">
                  <c:v>5</c:v>
                </c:pt>
                <c:pt idx="23">
                  <c:v>4</c:v>
                </c:pt>
                <c:pt idx="24">
                  <c:v>9</c:v>
                </c:pt>
                <c:pt idx="25">
                  <c:v>87</c:v>
                </c:pt>
                <c:pt idx="26">
                  <c:v>756</c:v>
                </c:pt>
                <c:pt idx="27">
                  <c:v>4546</c:v>
                </c:pt>
                <c:pt idx="28">
                  <c:v>16959</c:v>
                </c:pt>
                <c:pt idx="29">
                  <c:v>40174</c:v>
                </c:pt>
                <c:pt idx="30">
                  <c:v>62130</c:v>
                </c:pt>
                <c:pt idx="31">
                  <c:v>60365</c:v>
                </c:pt>
                <c:pt idx="32">
                  <c:v>38982</c:v>
                </c:pt>
                <c:pt idx="33">
                  <c:v>16565</c:v>
                </c:pt>
                <c:pt idx="34">
                  <c:v>4578</c:v>
                </c:pt>
                <c:pt idx="35">
                  <c:v>908</c:v>
                </c:pt>
                <c:pt idx="36">
                  <c:v>110</c:v>
                </c:pt>
                <c:pt idx="37">
                  <c:v>13</c:v>
                </c:pt>
                <c:pt idx="38">
                  <c:v>2</c:v>
                </c:pt>
                <c:pt idx="39">
                  <c:v>6</c:v>
                </c:pt>
                <c:pt idx="40">
                  <c:v>2</c:v>
                </c:pt>
                <c:pt idx="41">
                  <c:v>2</c:v>
                </c:pt>
                <c:pt idx="42">
                  <c:v>3</c:v>
                </c:pt>
                <c:pt idx="43">
                  <c:v>3</c:v>
                </c:pt>
                <c:pt idx="44">
                  <c:v>1</c:v>
                </c:pt>
                <c:pt idx="45">
                  <c:v>3</c:v>
                </c:pt>
                <c:pt idx="46">
                  <c:v>2</c:v>
                </c:pt>
                <c:pt idx="47">
                  <c:v>0</c:v>
                </c:pt>
                <c:pt idx="48">
                  <c:v>3</c:v>
                </c:pt>
                <c:pt idx="49">
                  <c:v>4</c:v>
                </c:pt>
                <c:pt idx="50">
                  <c:v>1</c:v>
                </c:pt>
                <c:pt idx="51">
                  <c:v>2</c:v>
                </c:pt>
                <c:pt idx="52">
                  <c:v>6</c:v>
                </c:pt>
                <c:pt idx="53">
                  <c:v>0</c:v>
                </c:pt>
                <c:pt idx="54">
                  <c:v>0</c:v>
                </c:pt>
                <c:pt idx="55">
                  <c:v>5</c:v>
                </c:pt>
                <c:pt idx="56">
                  <c:v>0</c:v>
                </c:pt>
                <c:pt idx="57">
                  <c:v>2</c:v>
                </c:pt>
                <c:pt idx="58">
                  <c:v>1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0</c:v>
                </c:pt>
                <c:pt idx="63">
                  <c:v>4</c:v>
                </c:pt>
                <c:pt idx="64">
                  <c:v>1</c:v>
                </c:pt>
                <c:pt idx="65">
                  <c:v>2</c:v>
                </c:pt>
                <c:pt idx="66">
                  <c:v>3</c:v>
                </c:pt>
                <c:pt idx="67">
                  <c:v>5</c:v>
                </c:pt>
                <c:pt idx="68">
                  <c:v>3</c:v>
                </c:pt>
                <c:pt idx="69">
                  <c:v>1</c:v>
                </c:pt>
                <c:pt idx="70">
                  <c:v>7</c:v>
                </c:pt>
                <c:pt idx="71">
                  <c:v>3</c:v>
                </c:pt>
                <c:pt idx="72">
                  <c:v>3</c:v>
                </c:pt>
                <c:pt idx="73">
                  <c:v>2</c:v>
                </c:pt>
                <c:pt idx="74">
                  <c:v>3</c:v>
                </c:pt>
                <c:pt idx="75">
                  <c:v>4</c:v>
                </c:pt>
                <c:pt idx="76">
                  <c:v>1</c:v>
                </c:pt>
                <c:pt idx="77">
                  <c:v>2</c:v>
                </c:pt>
                <c:pt idx="78">
                  <c:v>5</c:v>
                </c:pt>
                <c:pt idx="79">
                  <c:v>4</c:v>
                </c:pt>
                <c:pt idx="80">
                  <c:v>4</c:v>
                </c:pt>
                <c:pt idx="81">
                  <c:v>2</c:v>
                </c:pt>
                <c:pt idx="82">
                  <c:v>2</c:v>
                </c:pt>
                <c:pt idx="83">
                  <c:v>6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0</c:v>
                </c:pt>
                <c:pt idx="88">
                  <c:v>5</c:v>
                </c:pt>
                <c:pt idx="89">
                  <c:v>1</c:v>
                </c:pt>
                <c:pt idx="90">
                  <c:v>1</c:v>
                </c:pt>
                <c:pt idx="91">
                  <c:v>2</c:v>
                </c:pt>
                <c:pt idx="92">
                  <c:v>3</c:v>
                </c:pt>
                <c:pt idx="93">
                  <c:v>4</c:v>
                </c:pt>
                <c:pt idx="94">
                  <c:v>2</c:v>
                </c:pt>
                <c:pt idx="95">
                  <c:v>1</c:v>
                </c:pt>
                <c:pt idx="96">
                  <c:v>2</c:v>
                </c:pt>
                <c:pt idx="97">
                  <c:v>1</c:v>
                </c:pt>
                <c:pt idx="98">
                  <c:v>1</c:v>
                </c:pt>
                <c:pt idx="99">
                  <c:v>2</c:v>
                </c:pt>
                <c:pt idx="100">
                  <c:v>3</c:v>
                </c:pt>
                <c:pt idx="101">
                  <c:v>1</c:v>
                </c:pt>
                <c:pt idx="102">
                  <c:v>2</c:v>
                </c:pt>
                <c:pt idx="103">
                  <c:v>1</c:v>
                </c:pt>
                <c:pt idx="104">
                  <c:v>2</c:v>
                </c:pt>
                <c:pt idx="105">
                  <c:v>1</c:v>
                </c:pt>
                <c:pt idx="106">
                  <c:v>7</c:v>
                </c:pt>
                <c:pt idx="107">
                  <c:v>5</c:v>
                </c:pt>
                <c:pt idx="108">
                  <c:v>5</c:v>
                </c:pt>
                <c:pt idx="109">
                  <c:v>2</c:v>
                </c:pt>
                <c:pt idx="110">
                  <c:v>5</c:v>
                </c:pt>
                <c:pt idx="111">
                  <c:v>2</c:v>
                </c:pt>
                <c:pt idx="112">
                  <c:v>4</c:v>
                </c:pt>
                <c:pt idx="113">
                  <c:v>4</c:v>
                </c:pt>
                <c:pt idx="114">
                  <c:v>3</c:v>
                </c:pt>
                <c:pt idx="115">
                  <c:v>2</c:v>
                </c:pt>
                <c:pt idx="116">
                  <c:v>0</c:v>
                </c:pt>
                <c:pt idx="117">
                  <c:v>2</c:v>
                </c:pt>
                <c:pt idx="118">
                  <c:v>1</c:v>
                </c:pt>
                <c:pt idx="119">
                  <c:v>2</c:v>
                </c:pt>
                <c:pt idx="120">
                  <c:v>2</c:v>
                </c:pt>
                <c:pt idx="121">
                  <c:v>2</c:v>
                </c:pt>
                <c:pt idx="122">
                  <c:v>2</c:v>
                </c:pt>
                <c:pt idx="123">
                  <c:v>2</c:v>
                </c:pt>
                <c:pt idx="124">
                  <c:v>1</c:v>
                </c:pt>
                <c:pt idx="125">
                  <c:v>4</c:v>
                </c:pt>
                <c:pt idx="126">
                  <c:v>1</c:v>
                </c:pt>
                <c:pt idx="127">
                  <c:v>2</c:v>
                </c:pt>
                <c:pt idx="128">
                  <c:v>1</c:v>
                </c:pt>
                <c:pt idx="129">
                  <c:v>2</c:v>
                </c:pt>
                <c:pt idx="130">
                  <c:v>0</c:v>
                </c:pt>
                <c:pt idx="131">
                  <c:v>1</c:v>
                </c:pt>
                <c:pt idx="132">
                  <c:v>2</c:v>
                </c:pt>
                <c:pt idx="133">
                  <c:v>4</c:v>
                </c:pt>
                <c:pt idx="134">
                  <c:v>2</c:v>
                </c:pt>
                <c:pt idx="135">
                  <c:v>1</c:v>
                </c:pt>
                <c:pt idx="136">
                  <c:v>0</c:v>
                </c:pt>
                <c:pt idx="137">
                  <c:v>2</c:v>
                </c:pt>
                <c:pt idx="138">
                  <c:v>7</c:v>
                </c:pt>
                <c:pt idx="139">
                  <c:v>3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5</c:v>
                </c:pt>
                <c:pt idx="145">
                  <c:v>1</c:v>
                </c:pt>
                <c:pt idx="146">
                  <c:v>3</c:v>
                </c:pt>
                <c:pt idx="147">
                  <c:v>1</c:v>
                </c:pt>
                <c:pt idx="148">
                  <c:v>3</c:v>
                </c:pt>
                <c:pt idx="149">
                  <c:v>2</c:v>
                </c:pt>
                <c:pt idx="150">
                  <c:v>1</c:v>
                </c:pt>
                <c:pt idx="151">
                  <c:v>0</c:v>
                </c:pt>
                <c:pt idx="152">
                  <c:v>1</c:v>
                </c:pt>
                <c:pt idx="153">
                  <c:v>0</c:v>
                </c:pt>
                <c:pt idx="154">
                  <c:v>1</c:v>
                </c:pt>
                <c:pt idx="155">
                  <c:v>0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1</c:v>
                </c:pt>
                <c:pt idx="164">
                  <c:v>0</c:v>
                </c:pt>
                <c:pt idx="165">
                  <c:v>2</c:v>
                </c:pt>
                <c:pt idx="166">
                  <c:v>0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1</c:v>
                </c:pt>
                <c:pt idx="174">
                  <c:v>0</c:v>
                </c:pt>
                <c:pt idx="175">
                  <c:v>0</c:v>
                </c:pt>
                <c:pt idx="176">
                  <c:v>1</c:v>
                </c:pt>
                <c:pt idx="177">
                  <c:v>0</c:v>
                </c:pt>
                <c:pt idx="178">
                  <c:v>0</c:v>
                </c:pt>
                <c:pt idx="179">
                  <c:v>2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1</c:v>
                </c:pt>
                <c:pt idx="191">
                  <c:v>1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2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1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1</c:v>
                </c:pt>
                <c:pt idx="212">
                  <c:v>0</c:v>
                </c:pt>
                <c:pt idx="213">
                  <c:v>0</c:v>
                </c:pt>
                <c:pt idx="214">
                  <c:v>1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1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1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1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1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1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1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1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1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1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ADF-4E86-AB54-D1397CFD462A}"/>
            </c:ext>
          </c:extLst>
        </c:ser>
        <c:ser>
          <c:idx val="2"/>
          <c:order val="2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Flasher!$H$5:$H$1028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21</c:v>
                </c:pt>
                <c:pt idx="4">
                  <c:v>102</c:v>
                </c:pt>
                <c:pt idx="5">
                  <c:v>82</c:v>
                </c:pt>
                <c:pt idx="6">
                  <c:v>55</c:v>
                </c:pt>
                <c:pt idx="7">
                  <c:v>41</c:v>
                </c:pt>
                <c:pt idx="8">
                  <c:v>51</c:v>
                </c:pt>
                <c:pt idx="9">
                  <c:v>37</c:v>
                </c:pt>
                <c:pt idx="10">
                  <c:v>28</c:v>
                </c:pt>
                <c:pt idx="11">
                  <c:v>31</c:v>
                </c:pt>
                <c:pt idx="12">
                  <c:v>23</c:v>
                </c:pt>
                <c:pt idx="13">
                  <c:v>20</c:v>
                </c:pt>
                <c:pt idx="14">
                  <c:v>16</c:v>
                </c:pt>
                <c:pt idx="15">
                  <c:v>14</c:v>
                </c:pt>
                <c:pt idx="16">
                  <c:v>12</c:v>
                </c:pt>
                <c:pt idx="17">
                  <c:v>4</c:v>
                </c:pt>
                <c:pt idx="18">
                  <c:v>10</c:v>
                </c:pt>
                <c:pt idx="19">
                  <c:v>9</c:v>
                </c:pt>
                <c:pt idx="20">
                  <c:v>8</c:v>
                </c:pt>
                <c:pt idx="21">
                  <c:v>6</c:v>
                </c:pt>
                <c:pt idx="22">
                  <c:v>3</c:v>
                </c:pt>
                <c:pt idx="23">
                  <c:v>6</c:v>
                </c:pt>
                <c:pt idx="24">
                  <c:v>3</c:v>
                </c:pt>
                <c:pt idx="25">
                  <c:v>5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3</c:v>
                </c:pt>
                <c:pt idx="30">
                  <c:v>2</c:v>
                </c:pt>
                <c:pt idx="31">
                  <c:v>4</c:v>
                </c:pt>
                <c:pt idx="32">
                  <c:v>0</c:v>
                </c:pt>
                <c:pt idx="33">
                  <c:v>2</c:v>
                </c:pt>
                <c:pt idx="34">
                  <c:v>3</c:v>
                </c:pt>
                <c:pt idx="35">
                  <c:v>4</c:v>
                </c:pt>
                <c:pt idx="36">
                  <c:v>5</c:v>
                </c:pt>
                <c:pt idx="37">
                  <c:v>47</c:v>
                </c:pt>
                <c:pt idx="38">
                  <c:v>312</c:v>
                </c:pt>
                <c:pt idx="39">
                  <c:v>1791</c:v>
                </c:pt>
                <c:pt idx="40">
                  <c:v>7134</c:v>
                </c:pt>
                <c:pt idx="41">
                  <c:v>19818</c:v>
                </c:pt>
                <c:pt idx="42">
                  <c:v>39020</c:v>
                </c:pt>
                <c:pt idx="43">
                  <c:v>54021</c:v>
                </c:pt>
                <c:pt idx="44">
                  <c:v>54132</c:v>
                </c:pt>
                <c:pt idx="45">
                  <c:v>39060</c:v>
                </c:pt>
                <c:pt idx="46">
                  <c:v>20411</c:v>
                </c:pt>
                <c:pt idx="47">
                  <c:v>7811</c:v>
                </c:pt>
                <c:pt idx="48">
                  <c:v>2128</c:v>
                </c:pt>
                <c:pt idx="49">
                  <c:v>457</c:v>
                </c:pt>
                <c:pt idx="50">
                  <c:v>61</c:v>
                </c:pt>
                <c:pt idx="51">
                  <c:v>13</c:v>
                </c:pt>
                <c:pt idx="52">
                  <c:v>1</c:v>
                </c:pt>
                <c:pt idx="53">
                  <c:v>2</c:v>
                </c:pt>
                <c:pt idx="54">
                  <c:v>2</c:v>
                </c:pt>
                <c:pt idx="55">
                  <c:v>4</c:v>
                </c:pt>
                <c:pt idx="56">
                  <c:v>0</c:v>
                </c:pt>
                <c:pt idx="57">
                  <c:v>4</c:v>
                </c:pt>
                <c:pt idx="58">
                  <c:v>2</c:v>
                </c:pt>
                <c:pt idx="59">
                  <c:v>4</c:v>
                </c:pt>
                <c:pt idx="60">
                  <c:v>0</c:v>
                </c:pt>
                <c:pt idx="61">
                  <c:v>4</c:v>
                </c:pt>
                <c:pt idx="62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4</c:v>
                </c:pt>
                <c:pt idx="66">
                  <c:v>4</c:v>
                </c:pt>
                <c:pt idx="67">
                  <c:v>4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2</c:v>
                </c:pt>
                <c:pt idx="72">
                  <c:v>5</c:v>
                </c:pt>
                <c:pt idx="73">
                  <c:v>1</c:v>
                </c:pt>
                <c:pt idx="74">
                  <c:v>5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1</c:v>
                </c:pt>
                <c:pt idx="79">
                  <c:v>1</c:v>
                </c:pt>
                <c:pt idx="80">
                  <c:v>4</c:v>
                </c:pt>
                <c:pt idx="81">
                  <c:v>4</c:v>
                </c:pt>
                <c:pt idx="82">
                  <c:v>2</c:v>
                </c:pt>
                <c:pt idx="83">
                  <c:v>1</c:v>
                </c:pt>
                <c:pt idx="84">
                  <c:v>2</c:v>
                </c:pt>
                <c:pt idx="85">
                  <c:v>5</c:v>
                </c:pt>
                <c:pt idx="86">
                  <c:v>2</c:v>
                </c:pt>
                <c:pt idx="87">
                  <c:v>2</c:v>
                </c:pt>
                <c:pt idx="88">
                  <c:v>1</c:v>
                </c:pt>
                <c:pt idx="89">
                  <c:v>0</c:v>
                </c:pt>
                <c:pt idx="90">
                  <c:v>4</c:v>
                </c:pt>
                <c:pt idx="91">
                  <c:v>0</c:v>
                </c:pt>
                <c:pt idx="92">
                  <c:v>4</c:v>
                </c:pt>
                <c:pt idx="93">
                  <c:v>3</c:v>
                </c:pt>
                <c:pt idx="94">
                  <c:v>4</c:v>
                </c:pt>
                <c:pt idx="95">
                  <c:v>3</c:v>
                </c:pt>
                <c:pt idx="96">
                  <c:v>2</c:v>
                </c:pt>
                <c:pt idx="97">
                  <c:v>0</c:v>
                </c:pt>
                <c:pt idx="98">
                  <c:v>2</c:v>
                </c:pt>
                <c:pt idx="99">
                  <c:v>4</c:v>
                </c:pt>
                <c:pt idx="100">
                  <c:v>6</c:v>
                </c:pt>
                <c:pt idx="101">
                  <c:v>1</c:v>
                </c:pt>
                <c:pt idx="102">
                  <c:v>4</c:v>
                </c:pt>
                <c:pt idx="103">
                  <c:v>2</c:v>
                </c:pt>
                <c:pt idx="104">
                  <c:v>2</c:v>
                </c:pt>
                <c:pt idx="105">
                  <c:v>1</c:v>
                </c:pt>
                <c:pt idx="106">
                  <c:v>1</c:v>
                </c:pt>
                <c:pt idx="107">
                  <c:v>0</c:v>
                </c:pt>
                <c:pt idx="108">
                  <c:v>2</c:v>
                </c:pt>
                <c:pt idx="109">
                  <c:v>5</c:v>
                </c:pt>
                <c:pt idx="110">
                  <c:v>1</c:v>
                </c:pt>
                <c:pt idx="111">
                  <c:v>2</c:v>
                </c:pt>
                <c:pt idx="112">
                  <c:v>2</c:v>
                </c:pt>
                <c:pt idx="113">
                  <c:v>1</c:v>
                </c:pt>
                <c:pt idx="114">
                  <c:v>3</c:v>
                </c:pt>
                <c:pt idx="115">
                  <c:v>1</c:v>
                </c:pt>
                <c:pt idx="116">
                  <c:v>2</c:v>
                </c:pt>
                <c:pt idx="117">
                  <c:v>4</c:v>
                </c:pt>
                <c:pt idx="118">
                  <c:v>4</c:v>
                </c:pt>
                <c:pt idx="119">
                  <c:v>3</c:v>
                </c:pt>
                <c:pt idx="120">
                  <c:v>2</c:v>
                </c:pt>
                <c:pt idx="121">
                  <c:v>1</c:v>
                </c:pt>
                <c:pt idx="122">
                  <c:v>1</c:v>
                </c:pt>
                <c:pt idx="123">
                  <c:v>2</c:v>
                </c:pt>
                <c:pt idx="124">
                  <c:v>2</c:v>
                </c:pt>
                <c:pt idx="125">
                  <c:v>5</c:v>
                </c:pt>
                <c:pt idx="126">
                  <c:v>1</c:v>
                </c:pt>
                <c:pt idx="127">
                  <c:v>2</c:v>
                </c:pt>
                <c:pt idx="128">
                  <c:v>3</c:v>
                </c:pt>
                <c:pt idx="129">
                  <c:v>2</c:v>
                </c:pt>
                <c:pt idx="130">
                  <c:v>1</c:v>
                </c:pt>
                <c:pt idx="131">
                  <c:v>0</c:v>
                </c:pt>
                <c:pt idx="132">
                  <c:v>2</c:v>
                </c:pt>
                <c:pt idx="133">
                  <c:v>2</c:v>
                </c:pt>
                <c:pt idx="134">
                  <c:v>3</c:v>
                </c:pt>
                <c:pt idx="135">
                  <c:v>0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1</c:v>
                </c:pt>
                <c:pt idx="140">
                  <c:v>2</c:v>
                </c:pt>
                <c:pt idx="141">
                  <c:v>4</c:v>
                </c:pt>
                <c:pt idx="142">
                  <c:v>0</c:v>
                </c:pt>
                <c:pt idx="143">
                  <c:v>2</c:v>
                </c:pt>
                <c:pt idx="144">
                  <c:v>0</c:v>
                </c:pt>
                <c:pt idx="145">
                  <c:v>0</c:v>
                </c:pt>
                <c:pt idx="146">
                  <c:v>2</c:v>
                </c:pt>
                <c:pt idx="147">
                  <c:v>2</c:v>
                </c:pt>
                <c:pt idx="148">
                  <c:v>0</c:v>
                </c:pt>
                <c:pt idx="149">
                  <c:v>2</c:v>
                </c:pt>
                <c:pt idx="150">
                  <c:v>1</c:v>
                </c:pt>
                <c:pt idx="151">
                  <c:v>2</c:v>
                </c:pt>
                <c:pt idx="152">
                  <c:v>0</c:v>
                </c:pt>
                <c:pt idx="153">
                  <c:v>1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0</c:v>
                </c:pt>
                <c:pt idx="162">
                  <c:v>1</c:v>
                </c:pt>
                <c:pt idx="163">
                  <c:v>0</c:v>
                </c:pt>
                <c:pt idx="164">
                  <c:v>0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0</c:v>
                </c:pt>
                <c:pt idx="169">
                  <c:v>2</c:v>
                </c:pt>
                <c:pt idx="170">
                  <c:v>2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1</c:v>
                </c:pt>
                <c:pt idx="175">
                  <c:v>1</c:v>
                </c:pt>
                <c:pt idx="176">
                  <c:v>0</c:v>
                </c:pt>
                <c:pt idx="177">
                  <c:v>1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1</c:v>
                </c:pt>
                <c:pt idx="188">
                  <c:v>0</c:v>
                </c:pt>
                <c:pt idx="189">
                  <c:v>0</c:v>
                </c:pt>
                <c:pt idx="190">
                  <c:v>1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3</c:v>
                </c:pt>
                <c:pt idx="195">
                  <c:v>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1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1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1</c:v>
                </c:pt>
                <c:pt idx="221">
                  <c:v>0</c:v>
                </c:pt>
                <c:pt idx="222">
                  <c:v>0</c:v>
                </c:pt>
                <c:pt idx="223">
                  <c:v>1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1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1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1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ADF-4E86-AB54-D1397CFD462A}"/>
            </c:ext>
          </c:extLst>
        </c:ser>
        <c:ser>
          <c:idx val="3"/>
          <c:order val="3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Flasher!$K$5:$K$1028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16</c:v>
                </c:pt>
                <c:pt idx="4">
                  <c:v>101</c:v>
                </c:pt>
                <c:pt idx="5">
                  <c:v>78</c:v>
                </c:pt>
                <c:pt idx="6">
                  <c:v>76</c:v>
                </c:pt>
                <c:pt idx="7">
                  <c:v>48</c:v>
                </c:pt>
                <c:pt idx="8">
                  <c:v>48</c:v>
                </c:pt>
                <c:pt idx="9">
                  <c:v>39</c:v>
                </c:pt>
                <c:pt idx="10">
                  <c:v>30</c:v>
                </c:pt>
                <c:pt idx="11">
                  <c:v>28</c:v>
                </c:pt>
                <c:pt idx="12">
                  <c:v>20</c:v>
                </c:pt>
                <c:pt idx="13">
                  <c:v>17</c:v>
                </c:pt>
                <c:pt idx="14">
                  <c:v>12</c:v>
                </c:pt>
                <c:pt idx="15">
                  <c:v>19</c:v>
                </c:pt>
                <c:pt idx="16">
                  <c:v>8</c:v>
                </c:pt>
                <c:pt idx="17">
                  <c:v>11</c:v>
                </c:pt>
                <c:pt idx="18">
                  <c:v>5</c:v>
                </c:pt>
                <c:pt idx="19">
                  <c:v>7</c:v>
                </c:pt>
                <c:pt idx="20">
                  <c:v>5</c:v>
                </c:pt>
                <c:pt idx="21">
                  <c:v>7</c:v>
                </c:pt>
                <c:pt idx="22">
                  <c:v>6</c:v>
                </c:pt>
                <c:pt idx="23">
                  <c:v>5</c:v>
                </c:pt>
                <c:pt idx="24">
                  <c:v>2</c:v>
                </c:pt>
                <c:pt idx="25">
                  <c:v>5</c:v>
                </c:pt>
                <c:pt idx="26">
                  <c:v>7</c:v>
                </c:pt>
                <c:pt idx="27">
                  <c:v>1</c:v>
                </c:pt>
                <c:pt idx="28">
                  <c:v>4</c:v>
                </c:pt>
                <c:pt idx="29">
                  <c:v>3</c:v>
                </c:pt>
                <c:pt idx="30">
                  <c:v>6</c:v>
                </c:pt>
                <c:pt idx="31">
                  <c:v>2</c:v>
                </c:pt>
                <c:pt idx="32">
                  <c:v>1</c:v>
                </c:pt>
                <c:pt idx="33">
                  <c:v>7</c:v>
                </c:pt>
                <c:pt idx="34">
                  <c:v>2</c:v>
                </c:pt>
                <c:pt idx="35">
                  <c:v>4</c:v>
                </c:pt>
                <c:pt idx="36">
                  <c:v>2</c:v>
                </c:pt>
                <c:pt idx="37">
                  <c:v>6</c:v>
                </c:pt>
                <c:pt idx="38">
                  <c:v>4</c:v>
                </c:pt>
                <c:pt idx="39">
                  <c:v>5</c:v>
                </c:pt>
                <c:pt idx="40">
                  <c:v>5</c:v>
                </c:pt>
                <c:pt idx="41">
                  <c:v>3</c:v>
                </c:pt>
                <c:pt idx="42">
                  <c:v>2</c:v>
                </c:pt>
                <c:pt idx="43">
                  <c:v>1</c:v>
                </c:pt>
                <c:pt idx="44">
                  <c:v>2</c:v>
                </c:pt>
                <c:pt idx="45">
                  <c:v>2</c:v>
                </c:pt>
                <c:pt idx="46">
                  <c:v>3</c:v>
                </c:pt>
                <c:pt idx="47">
                  <c:v>5</c:v>
                </c:pt>
                <c:pt idx="48">
                  <c:v>2</c:v>
                </c:pt>
                <c:pt idx="49">
                  <c:v>3</c:v>
                </c:pt>
                <c:pt idx="50">
                  <c:v>1</c:v>
                </c:pt>
                <c:pt idx="51">
                  <c:v>2</c:v>
                </c:pt>
                <c:pt idx="52">
                  <c:v>2</c:v>
                </c:pt>
                <c:pt idx="53">
                  <c:v>0</c:v>
                </c:pt>
                <c:pt idx="54">
                  <c:v>2</c:v>
                </c:pt>
                <c:pt idx="55">
                  <c:v>4</c:v>
                </c:pt>
                <c:pt idx="56">
                  <c:v>3</c:v>
                </c:pt>
                <c:pt idx="57">
                  <c:v>0</c:v>
                </c:pt>
                <c:pt idx="58">
                  <c:v>2</c:v>
                </c:pt>
                <c:pt idx="59">
                  <c:v>3</c:v>
                </c:pt>
                <c:pt idx="60">
                  <c:v>5</c:v>
                </c:pt>
                <c:pt idx="61">
                  <c:v>1</c:v>
                </c:pt>
                <c:pt idx="62">
                  <c:v>37</c:v>
                </c:pt>
                <c:pt idx="63">
                  <c:v>224</c:v>
                </c:pt>
                <c:pt idx="64">
                  <c:v>1051</c:v>
                </c:pt>
                <c:pt idx="65">
                  <c:v>3528</c:v>
                </c:pt>
                <c:pt idx="66">
                  <c:v>9875</c:v>
                </c:pt>
                <c:pt idx="67">
                  <c:v>20926</c:v>
                </c:pt>
                <c:pt idx="68">
                  <c:v>35207</c:v>
                </c:pt>
                <c:pt idx="69">
                  <c:v>46465</c:v>
                </c:pt>
                <c:pt idx="70">
                  <c:v>47205</c:v>
                </c:pt>
                <c:pt idx="71">
                  <c:v>37876</c:v>
                </c:pt>
                <c:pt idx="72">
                  <c:v>24454</c:v>
                </c:pt>
                <c:pt idx="73">
                  <c:v>12410</c:v>
                </c:pt>
                <c:pt idx="74">
                  <c:v>4995</c:v>
                </c:pt>
                <c:pt idx="75">
                  <c:v>1482</c:v>
                </c:pt>
                <c:pt idx="76">
                  <c:v>418</c:v>
                </c:pt>
                <c:pt idx="77">
                  <c:v>84</c:v>
                </c:pt>
                <c:pt idx="78">
                  <c:v>15</c:v>
                </c:pt>
                <c:pt idx="79">
                  <c:v>4</c:v>
                </c:pt>
                <c:pt idx="80">
                  <c:v>2</c:v>
                </c:pt>
                <c:pt idx="81">
                  <c:v>2</c:v>
                </c:pt>
                <c:pt idx="82">
                  <c:v>3</c:v>
                </c:pt>
                <c:pt idx="83">
                  <c:v>4</c:v>
                </c:pt>
                <c:pt idx="84">
                  <c:v>5</c:v>
                </c:pt>
                <c:pt idx="85">
                  <c:v>0</c:v>
                </c:pt>
                <c:pt idx="86">
                  <c:v>4</c:v>
                </c:pt>
                <c:pt idx="87">
                  <c:v>4</c:v>
                </c:pt>
                <c:pt idx="88">
                  <c:v>2</c:v>
                </c:pt>
                <c:pt idx="89">
                  <c:v>2</c:v>
                </c:pt>
                <c:pt idx="90">
                  <c:v>5</c:v>
                </c:pt>
                <c:pt idx="91">
                  <c:v>2</c:v>
                </c:pt>
                <c:pt idx="92">
                  <c:v>1</c:v>
                </c:pt>
                <c:pt idx="93">
                  <c:v>3</c:v>
                </c:pt>
                <c:pt idx="94">
                  <c:v>5</c:v>
                </c:pt>
                <c:pt idx="95">
                  <c:v>3</c:v>
                </c:pt>
                <c:pt idx="96">
                  <c:v>2</c:v>
                </c:pt>
                <c:pt idx="97">
                  <c:v>1</c:v>
                </c:pt>
                <c:pt idx="98">
                  <c:v>3</c:v>
                </c:pt>
                <c:pt idx="99">
                  <c:v>2</c:v>
                </c:pt>
                <c:pt idx="100">
                  <c:v>4</c:v>
                </c:pt>
                <c:pt idx="101">
                  <c:v>2</c:v>
                </c:pt>
                <c:pt idx="102">
                  <c:v>2</c:v>
                </c:pt>
                <c:pt idx="103">
                  <c:v>3</c:v>
                </c:pt>
                <c:pt idx="104">
                  <c:v>2</c:v>
                </c:pt>
                <c:pt idx="105">
                  <c:v>4</c:v>
                </c:pt>
                <c:pt idx="106">
                  <c:v>2</c:v>
                </c:pt>
                <c:pt idx="107">
                  <c:v>0</c:v>
                </c:pt>
                <c:pt idx="108">
                  <c:v>2</c:v>
                </c:pt>
                <c:pt idx="109">
                  <c:v>3</c:v>
                </c:pt>
                <c:pt idx="110">
                  <c:v>0</c:v>
                </c:pt>
                <c:pt idx="111">
                  <c:v>4</c:v>
                </c:pt>
                <c:pt idx="112">
                  <c:v>3</c:v>
                </c:pt>
                <c:pt idx="113">
                  <c:v>0</c:v>
                </c:pt>
                <c:pt idx="114">
                  <c:v>2</c:v>
                </c:pt>
                <c:pt idx="115">
                  <c:v>2</c:v>
                </c:pt>
                <c:pt idx="116">
                  <c:v>1</c:v>
                </c:pt>
                <c:pt idx="117">
                  <c:v>2</c:v>
                </c:pt>
                <c:pt idx="118">
                  <c:v>2</c:v>
                </c:pt>
                <c:pt idx="119">
                  <c:v>1</c:v>
                </c:pt>
                <c:pt idx="120">
                  <c:v>2</c:v>
                </c:pt>
                <c:pt idx="121">
                  <c:v>0</c:v>
                </c:pt>
                <c:pt idx="122">
                  <c:v>1</c:v>
                </c:pt>
                <c:pt idx="123">
                  <c:v>0</c:v>
                </c:pt>
                <c:pt idx="124">
                  <c:v>1</c:v>
                </c:pt>
                <c:pt idx="125">
                  <c:v>1</c:v>
                </c:pt>
                <c:pt idx="126">
                  <c:v>0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3</c:v>
                </c:pt>
                <c:pt idx="133">
                  <c:v>0</c:v>
                </c:pt>
                <c:pt idx="134">
                  <c:v>3</c:v>
                </c:pt>
                <c:pt idx="135">
                  <c:v>2</c:v>
                </c:pt>
                <c:pt idx="136">
                  <c:v>4</c:v>
                </c:pt>
                <c:pt idx="137">
                  <c:v>3</c:v>
                </c:pt>
                <c:pt idx="138">
                  <c:v>1</c:v>
                </c:pt>
                <c:pt idx="139">
                  <c:v>0</c:v>
                </c:pt>
                <c:pt idx="140">
                  <c:v>1</c:v>
                </c:pt>
                <c:pt idx="141">
                  <c:v>1</c:v>
                </c:pt>
                <c:pt idx="142">
                  <c:v>2</c:v>
                </c:pt>
                <c:pt idx="143">
                  <c:v>1</c:v>
                </c:pt>
                <c:pt idx="144">
                  <c:v>3</c:v>
                </c:pt>
                <c:pt idx="145">
                  <c:v>1</c:v>
                </c:pt>
                <c:pt idx="146">
                  <c:v>2</c:v>
                </c:pt>
                <c:pt idx="147">
                  <c:v>1</c:v>
                </c:pt>
                <c:pt idx="148">
                  <c:v>1</c:v>
                </c:pt>
                <c:pt idx="149">
                  <c:v>0</c:v>
                </c:pt>
                <c:pt idx="150">
                  <c:v>0</c:v>
                </c:pt>
                <c:pt idx="151">
                  <c:v>2</c:v>
                </c:pt>
                <c:pt idx="152">
                  <c:v>1</c:v>
                </c:pt>
                <c:pt idx="153">
                  <c:v>4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3</c:v>
                </c:pt>
                <c:pt idx="159">
                  <c:v>3</c:v>
                </c:pt>
                <c:pt idx="160">
                  <c:v>0</c:v>
                </c:pt>
                <c:pt idx="161">
                  <c:v>1</c:v>
                </c:pt>
                <c:pt idx="162">
                  <c:v>2</c:v>
                </c:pt>
                <c:pt idx="163">
                  <c:v>4</c:v>
                </c:pt>
                <c:pt idx="164">
                  <c:v>2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1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2</c:v>
                </c:pt>
                <c:pt idx="176">
                  <c:v>0</c:v>
                </c:pt>
                <c:pt idx="177">
                  <c:v>1</c:v>
                </c:pt>
                <c:pt idx="178">
                  <c:v>0</c:v>
                </c:pt>
                <c:pt idx="179">
                  <c:v>0</c:v>
                </c:pt>
                <c:pt idx="180">
                  <c:v>1</c:v>
                </c:pt>
                <c:pt idx="181">
                  <c:v>0</c:v>
                </c:pt>
                <c:pt idx="182">
                  <c:v>1</c:v>
                </c:pt>
                <c:pt idx="183">
                  <c:v>1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1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</c:v>
                </c:pt>
                <c:pt idx="198">
                  <c:v>0</c:v>
                </c:pt>
                <c:pt idx="199">
                  <c:v>1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1</c:v>
                </c:pt>
                <c:pt idx="205">
                  <c:v>2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1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1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1</c:v>
                </c:pt>
                <c:pt idx="230">
                  <c:v>1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1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1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1</c:v>
                </c:pt>
                <c:pt idx="253">
                  <c:v>1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1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1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ADF-4E86-AB54-D1397CFD462A}"/>
            </c:ext>
          </c:extLst>
        </c:ser>
        <c:ser>
          <c:idx val="4"/>
          <c:order val="4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Flasher!$N$5:$N$1028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15</c:v>
                </c:pt>
                <c:pt idx="4">
                  <c:v>99</c:v>
                </c:pt>
                <c:pt idx="5">
                  <c:v>75</c:v>
                </c:pt>
                <c:pt idx="6">
                  <c:v>72</c:v>
                </c:pt>
                <c:pt idx="7">
                  <c:v>43</c:v>
                </c:pt>
                <c:pt idx="8">
                  <c:v>53</c:v>
                </c:pt>
                <c:pt idx="9">
                  <c:v>41</c:v>
                </c:pt>
                <c:pt idx="10">
                  <c:v>28</c:v>
                </c:pt>
                <c:pt idx="11">
                  <c:v>32</c:v>
                </c:pt>
                <c:pt idx="12">
                  <c:v>24</c:v>
                </c:pt>
                <c:pt idx="13">
                  <c:v>13</c:v>
                </c:pt>
                <c:pt idx="14">
                  <c:v>12</c:v>
                </c:pt>
                <c:pt idx="15">
                  <c:v>15</c:v>
                </c:pt>
                <c:pt idx="16">
                  <c:v>15</c:v>
                </c:pt>
                <c:pt idx="17">
                  <c:v>13</c:v>
                </c:pt>
                <c:pt idx="18">
                  <c:v>6</c:v>
                </c:pt>
                <c:pt idx="19">
                  <c:v>7</c:v>
                </c:pt>
                <c:pt idx="20">
                  <c:v>9</c:v>
                </c:pt>
                <c:pt idx="21">
                  <c:v>6</c:v>
                </c:pt>
                <c:pt idx="22">
                  <c:v>3</c:v>
                </c:pt>
                <c:pt idx="23">
                  <c:v>6</c:v>
                </c:pt>
                <c:pt idx="24">
                  <c:v>2</c:v>
                </c:pt>
                <c:pt idx="25">
                  <c:v>3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5</c:v>
                </c:pt>
                <c:pt idx="30">
                  <c:v>3</c:v>
                </c:pt>
                <c:pt idx="31">
                  <c:v>4</c:v>
                </c:pt>
                <c:pt idx="32">
                  <c:v>0</c:v>
                </c:pt>
                <c:pt idx="33">
                  <c:v>6</c:v>
                </c:pt>
                <c:pt idx="34">
                  <c:v>5</c:v>
                </c:pt>
                <c:pt idx="35">
                  <c:v>1</c:v>
                </c:pt>
                <c:pt idx="36">
                  <c:v>1</c:v>
                </c:pt>
                <c:pt idx="37">
                  <c:v>3</c:v>
                </c:pt>
                <c:pt idx="38">
                  <c:v>0</c:v>
                </c:pt>
                <c:pt idx="39">
                  <c:v>3</c:v>
                </c:pt>
                <c:pt idx="40">
                  <c:v>3</c:v>
                </c:pt>
                <c:pt idx="41">
                  <c:v>1</c:v>
                </c:pt>
                <c:pt idx="42">
                  <c:v>3</c:v>
                </c:pt>
                <c:pt idx="43">
                  <c:v>3</c:v>
                </c:pt>
                <c:pt idx="44">
                  <c:v>1</c:v>
                </c:pt>
                <c:pt idx="45">
                  <c:v>5</c:v>
                </c:pt>
                <c:pt idx="46">
                  <c:v>2</c:v>
                </c:pt>
                <c:pt idx="47">
                  <c:v>0</c:v>
                </c:pt>
                <c:pt idx="48">
                  <c:v>5</c:v>
                </c:pt>
                <c:pt idx="49">
                  <c:v>3</c:v>
                </c:pt>
                <c:pt idx="50">
                  <c:v>2</c:v>
                </c:pt>
                <c:pt idx="51">
                  <c:v>2</c:v>
                </c:pt>
                <c:pt idx="52">
                  <c:v>0</c:v>
                </c:pt>
                <c:pt idx="53">
                  <c:v>1</c:v>
                </c:pt>
                <c:pt idx="54">
                  <c:v>2</c:v>
                </c:pt>
                <c:pt idx="55">
                  <c:v>0</c:v>
                </c:pt>
                <c:pt idx="56">
                  <c:v>3</c:v>
                </c:pt>
                <c:pt idx="57">
                  <c:v>3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4</c:v>
                </c:pt>
                <c:pt idx="62">
                  <c:v>1</c:v>
                </c:pt>
                <c:pt idx="63">
                  <c:v>1</c:v>
                </c:pt>
                <c:pt idx="64">
                  <c:v>0</c:v>
                </c:pt>
                <c:pt idx="65">
                  <c:v>1</c:v>
                </c:pt>
                <c:pt idx="66">
                  <c:v>2</c:v>
                </c:pt>
                <c:pt idx="67">
                  <c:v>1</c:v>
                </c:pt>
                <c:pt idx="68">
                  <c:v>3</c:v>
                </c:pt>
                <c:pt idx="69">
                  <c:v>4</c:v>
                </c:pt>
                <c:pt idx="70">
                  <c:v>2</c:v>
                </c:pt>
                <c:pt idx="71">
                  <c:v>2</c:v>
                </c:pt>
                <c:pt idx="72">
                  <c:v>5</c:v>
                </c:pt>
                <c:pt idx="73">
                  <c:v>6</c:v>
                </c:pt>
                <c:pt idx="74">
                  <c:v>3</c:v>
                </c:pt>
                <c:pt idx="75">
                  <c:v>5</c:v>
                </c:pt>
                <c:pt idx="76">
                  <c:v>1</c:v>
                </c:pt>
                <c:pt idx="77">
                  <c:v>1</c:v>
                </c:pt>
                <c:pt idx="78">
                  <c:v>2</c:v>
                </c:pt>
                <c:pt idx="79">
                  <c:v>4</c:v>
                </c:pt>
                <c:pt idx="80">
                  <c:v>3</c:v>
                </c:pt>
                <c:pt idx="81">
                  <c:v>2</c:v>
                </c:pt>
                <c:pt idx="82">
                  <c:v>4</c:v>
                </c:pt>
                <c:pt idx="83">
                  <c:v>3</c:v>
                </c:pt>
                <c:pt idx="84">
                  <c:v>3</c:v>
                </c:pt>
                <c:pt idx="85">
                  <c:v>6</c:v>
                </c:pt>
                <c:pt idx="86">
                  <c:v>4</c:v>
                </c:pt>
                <c:pt idx="87">
                  <c:v>1</c:v>
                </c:pt>
                <c:pt idx="88">
                  <c:v>4</c:v>
                </c:pt>
                <c:pt idx="89">
                  <c:v>3</c:v>
                </c:pt>
                <c:pt idx="90">
                  <c:v>2</c:v>
                </c:pt>
                <c:pt idx="91">
                  <c:v>4</c:v>
                </c:pt>
                <c:pt idx="92">
                  <c:v>4</c:v>
                </c:pt>
                <c:pt idx="93">
                  <c:v>4</c:v>
                </c:pt>
                <c:pt idx="94">
                  <c:v>0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5</c:v>
                </c:pt>
                <c:pt idx="99">
                  <c:v>3</c:v>
                </c:pt>
                <c:pt idx="100">
                  <c:v>2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2</c:v>
                </c:pt>
                <c:pt idx="105">
                  <c:v>2</c:v>
                </c:pt>
                <c:pt idx="106">
                  <c:v>16</c:v>
                </c:pt>
                <c:pt idx="107">
                  <c:v>65</c:v>
                </c:pt>
                <c:pt idx="108">
                  <c:v>234</c:v>
                </c:pt>
                <c:pt idx="109">
                  <c:v>925</c:v>
                </c:pt>
                <c:pt idx="110">
                  <c:v>2657</c:v>
                </c:pt>
                <c:pt idx="111">
                  <c:v>6834</c:v>
                </c:pt>
                <c:pt idx="112">
                  <c:v>13773</c:v>
                </c:pt>
                <c:pt idx="113">
                  <c:v>23287</c:v>
                </c:pt>
                <c:pt idx="114">
                  <c:v>33445</c:v>
                </c:pt>
                <c:pt idx="115">
                  <c:v>39926</c:v>
                </c:pt>
                <c:pt idx="116">
                  <c:v>40410</c:v>
                </c:pt>
                <c:pt idx="117">
                  <c:v>34510</c:v>
                </c:pt>
                <c:pt idx="118">
                  <c:v>24314</c:v>
                </c:pt>
                <c:pt idx="119">
                  <c:v>14283</c:v>
                </c:pt>
                <c:pt idx="120">
                  <c:v>7085</c:v>
                </c:pt>
                <c:pt idx="121">
                  <c:v>3056</c:v>
                </c:pt>
                <c:pt idx="122">
                  <c:v>1046</c:v>
                </c:pt>
                <c:pt idx="123">
                  <c:v>335</c:v>
                </c:pt>
                <c:pt idx="124">
                  <c:v>92</c:v>
                </c:pt>
                <c:pt idx="125">
                  <c:v>18</c:v>
                </c:pt>
                <c:pt idx="126">
                  <c:v>6</c:v>
                </c:pt>
                <c:pt idx="127">
                  <c:v>1</c:v>
                </c:pt>
                <c:pt idx="128">
                  <c:v>2</c:v>
                </c:pt>
                <c:pt idx="129">
                  <c:v>3</c:v>
                </c:pt>
                <c:pt idx="130">
                  <c:v>3</c:v>
                </c:pt>
                <c:pt idx="131">
                  <c:v>1</c:v>
                </c:pt>
                <c:pt idx="132">
                  <c:v>0</c:v>
                </c:pt>
                <c:pt idx="133">
                  <c:v>0</c:v>
                </c:pt>
                <c:pt idx="134">
                  <c:v>2</c:v>
                </c:pt>
                <c:pt idx="135">
                  <c:v>2</c:v>
                </c:pt>
                <c:pt idx="136">
                  <c:v>1</c:v>
                </c:pt>
                <c:pt idx="137">
                  <c:v>2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2</c:v>
                </c:pt>
                <c:pt idx="143">
                  <c:v>2</c:v>
                </c:pt>
                <c:pt idx="144">
                  <c:v>1</c:v>
                </c:pt>
                <c:pt idx="145">
                  <c:v>0</c:v>
                </c:pt>
                <c:pt idx="146">
                  <c:v>0</c:v>
                </c:pt>
                <c:pt idx="147">
                  <c:v>1</c:v>
                </c:pt>
                <c:pt idx="148">
                  <c:v>1</c:v>
                </c:pt>
                <c:pt idx="149">
                  <c:v>2</c:v>
                </c:pt>
                <c:pt idx="150">
                  <c:v>1</c:v>
                </c:pt>
                <c:pt idx="151">
                  <c:v>2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2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3</c:v>
                </c:pt>
                <c:pt idx="161">
                  <c:v>1</c:v>
                </c:pt>
                <c:pt idx="162">
                  <c:v>2</c:v>
                </c:pt>
                <c:pt idx="163">
                  <c:v>0</c:v>
                </c:pt>
                <c:pt idx="164">
                  <c:v>0</c:v>
                </c:pt>
                <c:pt idx="165">
                  <c:v>1</c:v>
                </c:pt>
                <c:pt idx="166">
                  <c:v>1</c:v>
                </c:pt>
                <c:pt idx="167">
                  <c:v>0</c:v>
                </c:pt>
                <c:pt idx="168">
                  <c:v>1</c:v>
                </c:pt>
                <c:pt idx="169">
                  <c:v>0</c:v>
                </c:pt>
                <c:pt idx="170">
                  <c:v>0</c:v>
                </c:pt>
                <c:pt idx="171">
                  <c:v>1</c:v>
                </c:pt>
                <c:pt idx="172">
                  <c:v>0</c:v>
                </c:pt>
                <c:pt idx="173">
                  <c:v>1</c:v>
                </c:pt>
                <c:pt idx="174">
                  <c:v>1</c:v>
                </c:pt>
                <c:pt idx="175">
                  <c:v>0</c:v>
                </c:pt>
                <c:pt idx="176">
                  <c:v>0</c:v>
                </c:pt>
                <c:pt idx="177">
                  <c:v>1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2</c:v>
                </c:pt>
                <c:pt idx="183">
                  <c:v>0</c:v>
                </c:pt>
                <c:pt idx="184">
                  <c:v>0</c:v>
                </c:pt>
                <c:pt idx="185">
                  <c:v>1</c:v>
                </c:pt>
                <c:pt idx="186">
                  <c:v>2</c:v>
                </c:pt>
                <c:pt idx="187">
                  <c:v>0</c:v>
                </c:pt>
                <c:pt idx="188">
                  <c:v>0</c:v>
                </c:pt>
                <c:pt idx="189">
                  <c:v>1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1</c:v>
                </c:pt>
                <c:pt idx="196">
                  <c:v>1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1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1</c:v>
                </c:pt>
                <c:pt idx="213">
                  <c:v>0</c:v>
                </c:pt>
                <c:pt idx="214">
                  <c:v>0</c:v>
                </c:pt>
                <c:pt idx="215">
                  <c:v>1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1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1</c:v>
                </c:pt>
                <c:pt idx="237">
                  <c:v>1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1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1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1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1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1</c:v>
                </c:pt>
                <c:pt idx="273">
                  <c:v>0</c:v>
                </c:pt>
                <c:pt idx="274">
                  <c:v>0</c:v>
                </c:pt>
                <c:pt idx="275">
                  <c:v>1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1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1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1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1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1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ADF-4E86-AB54-D1397CFD462A}"/>
            </c:ext>
          </c:extLst>
        </c:ser>
        <c:ser>
          <c:idx val="5"/>
          <c:order val="5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Flasher!$Q$5:$Q$1028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18</c:v>
                </c:pt>
                <c:pt idx="4">
                  <c:v>115</c:v>
                </c:pt>
                <c:pt idx="5">
                  <c:v>91</c:v>
                </c:pt>
                <c:pt idx="6">
                  <c:v>78</c:v>
                </c:pt>
                <c:pt idx="7">
                  <c:v>53</c:v>
                </c:pt>
                <c:pt idx="8">
                  <c:v>49</c:v>
                </c:pt>
                <c:pt idx="9">
                  <c:v>31</c:v>
                </c:pt>
                <c:pt idx="10">
                  <c:v>29</c:v>
                </c:pt>
                <c:pt idx="11">
                  <c:v>26</c:v>
                </c:pt>
                <c:pt idx="12">
                  <c:v>28</c:v>
                </c:pt>
                <c:pt idx="13">
                  <c:v>14</c:v>
                </c:pt>
                <c:pt idx="14">
                  <c:v>20</c:v>
                </c:pt>
                <c:pt idx="15">
                  <c:v>21</c:v>
                </c:pt>
                <c:pt idx="16">
                  <c:v>10</c:v>
                </c:pt>
                <c:pt idx="17">
                  <c:v>15</c:v>
                </c:pt>
                <c:pt idx="18">
                  <c:v>6</c:v>
                </c:pt>
                <c:pt idx="19">
                  <c:v>5</c:v>
                </c:pt>
                <c:pt idx="20">
                  <c:v>8</c:v>
                </c:pt>
                <c:pt idx="21">
                  <c:v>9</c:v>
                </c:pt>
                <c:pt idx="22">
                  <c:v>5</c:v>
                </c:pt>
                <c:pt idx="23">
                  <c:v>2</c:v>
                </c:pt>
                <c:pt idx="24">
                  <c:v>5</c:v>
                </c:pt>
                <c:pt idx="25">
                  <c:v>2</c:v>
                </c:pt>
                <c:pt idx="26">
                  <c:v>6</c:v>
                </c:pt>
                <c:pt idx="27">
                  <c:v>6</c:v>
                </c:pt>
                <c:pt idx="28">
                  <c:v>5</c:v>
                </c:pt>
                <c:pt idx="29">
                  <c:v>4</c:v>
                </c:pt>
                <c:pt idx="30">
                  <c:v>3</c:v>
                </c:pt>
                <c:pt idx="31">
                  <c:v>4</c:v>
                </c:pt>
                <c:pt idx="32">
                  <c:v>4</c:v>
                </c:pt>
                <c:pt idx="33">
                  <c:v>1</c:v>
                </c:pt>
                <c:pt idx="34">
                  <c:v>5</c:v>
                </c:pt>
                <c:pt idx="35">
                  <c:v>2</c:v>
                </c:pt>
                <c:pt idx="36">
                  <c:v>0</c:v>
                </c:pt>
                <c:pt idx="37">
                  <c:v>4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7</c:v>
                </c:pt>
                <c:pt idx="42">
                  <c:v>5</c:v>
                </c:pt>
                <c:pt idx="43">
                  <c:v>1</c:v>
                </c:pt>
                <c:pt idx="44">
                  <c:v>4</c:v>
                </c:pt>
                <c:pt idx="45">
                  <c:v>3</c:v>
                </c:pt>
                <c:pt idx="46">
                  <c:v>2</c:v>
                </c:pt>
                <c:pt idx="47">
                  <c:v>1</c:v>
                </c:pt>
                <c:pt idx="48">
                  <c:v>2</c:v>
                </c:pt>
                <c:pt idx="49">
                  <c:v>3</c:v>
                </c:pt>
                <c:pt idx="50">
                  <c:v>4</c:v>
                </c:pt>
                <c:pt idx="51">
                  <c:v>1</c:v>
                </c:pt>
                <c:pt idx="52">
                  <c:v>3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3</c:v>
                </c:pt>
                <c:pt idx="57">
                  <c:v>0</c:v>
                </c:pt>
                <c:pt idx="58">
                  <c:v>2</c:v>
                </c:pt>
                <c:pt idx="59">
                  <c:v>1</c:v>
                </c:pt>
                <c:pt idx="60">
                  <c:v>0</c:v>
                </c:pt>
                <c:pt idx="61">
                  <c:v>2</c:v>
                </c:pt>
                <c:pt idx="62">
                  <c:v>2</c:v>
                </c:pt>
                <c:pt idx="63">
                  <c:v>4</c:v>
                </c:pt>
                <c:pt idx="64">
                  <c:v>3</c:v>
                </c:pt>
                <c:pt idx="65">
                  <c:v>4</c:v>
                </c:pt>
                <c:pt idx="66">
                  <c:v>2</c:v>
                </c:pt>
                <c:pt idx="67">
                  <c:v>1</c:v>
                </c:pt>
                <c:pt idx="68">
                  <c:v>2</c:v>
                </c:pt>
                <c:pt idx="69">
                  <c:v>1</c:v>
                </c:pt>
                <c:pt idx="70">
                  <c:v>4</c:v>
                </c:pt>
                <c:pt idx="71">
                  <c:v>0</c:v>
                </c:pt>
                <c:pt idx="72">
                  <c:v>1</c:v>
                </c:pt>
                <c:pt idx="73">
                  <c:v>4</c:v>
                </c:pt>
                <c:pt idx="74">
                  <c:v>1</c:v>
                </c:pt>
                <c:pt idx="75">
                  <c:v>1</c:v>
                </c:pt>
                <c:pt idx="76">
                  <c:v>3</c:v>
                </c:pt>
                <c:pt idx="77">
                  <c:v>5</c:v>
                </c:pt>
                <c:pt idx="78">
                  <c:v>7</c:v>
                </c:pt>
                <c:pt idx="79">
                  <c:v>5</c:v>
                </c:pt>
                <c:pt idx="80">
                  <c:v>0</c:v>
                </c:pt>
                <c:pt idx="81">
                  <c:v>2</c:v>
                </c:pt>
                <c:pt idx="82">
                  <c:v>2</c:v>
                </c:pt>
                <c:pt idx="83">
                  <c:v>1</c:v>
                </c:pt>
                <c:pt idx="84">
                  <c:v>4</c:v>
                </c:pt>
                <c:pt idx="85">
                  <c:v>4</c:v>
                </c:pt>
                <c:pt idx="86">
                  <c:v>3</c:v>
                </c:pt>
                <c:pt idx="87">
                  <c:v>2</c:v>
                </c:pt>
                <c:pt idx="88">
                  <c:v>1</c:v>
                </c:pt>
                <c:pt idx="89">
                  <c:v>3</c:v>
                </c:pt>
                <c:pt idx="90">
                  <c:v>2</c:v>
                </c:pt>
                <c:pt idx="91">
                  <c:v>1</c:v>
                </c:pt>
                <c:pt idx="92">
                  <c:v>2</c:v>
                </c:pt>
                <c:pt idx="93">
                  <c:v>6</c:v>
                </c:pt>
                <c:pt idx="94">
                  <c:v>0</c:v>
                </c:pt>
                <c:pt idx="95">
                  <c:v>2</c:v>
                </c:pt>
                <c:pt idx="96">
                  <c:v>5</c:v>
                </c:pt>
                <c:pt idx="97">
                  <c:v>3</c:v>
                </c:pt>
                <c:pt idx="98">
                  <c:v>0</c:v>
                </c:pt>
                <c:pt idx="99">
                  <c:v>7</c:v>
                </c:pt>
                <c:pt idx="100">
                  <c:v>2</c:v>
                </c:pt>
                <c:pt idx="101">
                  <c:v>4</c:v>
                </c:pt>
                <c:pt idx="102">
                  <c:v>3</c:v>
                </c:pt>
                <c:pt idx="103">
                  <c:v>4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3</c:v>
                </c:pt>
                <c:pt idx="108">
                  <c:v>0</c:v>
                </c:pt>
                <c:pt idx="109">
                  <c:v>1</c:v>
                </c:pt>
                <c:pt idx="110">
                  <c:v>4</c:v>
                </c:pt>
                <c:pt idx="111">
                  <c:v>1</c:v>
                </c:pt>
                <c:pt idx="112">
                  <c:v>3</c:v>
                </c:pt>
                <c:pt idx="113">
                  <c:v>1</c:v>
                </c:pt>
                <c:pt idx="114">
                  <c:v>2</c:v>
                </c:pt>
                <c:pt idx="115">
                  <c:v>1</c:v>
                </c:pt>
                <c:pt idx="116">
                  <c:v>1</c:v>
                </c:pt>
                <c:pt idx="117">
                  <c:v>0</c:v>
                </c:pt>
                <c:pt idx="118">
                  <c:v>0</c:v>
                </c:pt>
                <c:pt idx="119">
                  <c:v>2</c:v>
                </c:pt>
                <c:pt idx="120">
                  <c:v>2</c:v>
                </c:pt>
                <c:pt idx="121">
                  <c:v>4</c:v>
                </c:pt>
                <c:pt idx="122">
                  <c:v>1</c:v>
                </c:pt>
                <c:pt idx="123">
                  <c:v>1</c:v>
                </c:pt>
                <c:pt idx="124">
                  <c:v>3</c:v>
                </c:pt>
                <c:pt idx="125">
                  <c:v>2</c:v>
                </c:pt>
                <c:pt idx="126">
                  <c:v>1</c:v>
                </c:pt>
                <c:pt idx="127">
                  <c:v>2</c:v>
                </c:pt>
                <c:pt idx="128">
                  <c:v>3</c:v>
                </c:pt>
                <c:pt idx="129">
                  <c:v>3</c:v>
                </c:pt>
                <c:pt idx="130">
                  <c:v>2</c:v>
                </c:pt>
                <c:pt idx="131">
                  <c:v>1</c:v>
                </c:pt>
                <c:pt idx="132">
                  <c:v>2</c:v>
                </c:pt>
                <c:pt idx="133">
                  <c:v>1</c:v>
                </c:pt>
                <c:pt idx="134">
                  <c:v>3</c:v>
                </c:pt>
                <c:pt idx="135">
                  <c:v>1</c:v>
                </c:pt>
                <c:pt idx="136">
                  <c:v>0</c:v>
                </c:pt>
                <c:pt idx="137">
                  <c:v>3</c:v>
                </c:pt>
                <c:pt idx="138">
                  <c:v>2</c:v>
                </c:pt>
                <c:pt idx="139">
                  <c:v>0</c:v>
                </c:pt>
                <c:pt idx="140">
                  <c:v>4</c:v>
                </c:pt>
                <c:pt idx="141">
                  <c:v>3</c:v>
                </c:pt>
                <c:pt idx="142">
                  <c:v>2</c:v>
                </c:pt>
                <c:pt idx="143">
                  <c:v>0</c:v>
                </c:pt>
                <c:pt idx="144">
                  <c:v>2</c:v>
                </c:pt>
                <c:pt idx="145">
                  <c:v>1</c:v>
                </c:pt>
                <c:pt idx="146">
                  <c:v>2</c:v>
                </c:pt>
                <c:pt idx="147">
                  <c:v>2</c:v>
                </c:pt>
                <c:pt idx="148">
                  <c:v>0</c:v>
                </c:pt>
                <c:pt idx="149">
                  <c:v>2</c:v>
                </c:pt>
                <c:pt idx="150">
                  <c:v>1</c:v>
                </c:pt>
                <c:pt idx="151">
                  <c:v>3</c:v>
                </c:pt>
                <c:pt idx="152">
                  <c:v>2</c:v>
                </c:pt>
                <c:pt idx="153">
                  <c:v>1</c:v>
                </c:pt>
                <c:pt idx="154">
                  <c:v>3</c:v>
                </c:pt>
                <c:pt idx="155">
                  <c:v>0</c:v>
                </c:pt>
                <c:pt idx="156">
                  <c:v>0</c:v>
                </c:pt>
                <c:pt idx="157">
                  <c:v>1</c:v>
                </c:pt>
                <c:pt idx="158">
                  <c:v>1</c:v>
                </c:pt>
                <c:pt idx="159">
                  <c:v>2</c:v>
                </c:pt>
                <c:pt idx="160">
                  <c:v>0</c:v>
                </c:pt>
                <c:pt idx="161">
                  <c:v>2</c:v>
                </c:pt>
                <c:pt idx="162">
                  <c:v>2</c:v>
                </c:pt>
                <c:pt idx="163">
                  <c:v>13</c:v>
                </c:pt>
                <c:pt idx="164">
                  <c:v>47</c:v>
                </c:pt>
                <c:pt idx="165">
                  <c:v>155</c:v>
                </c:pt>
                <c:pt idx="166">
                  <c:v>517</c:v>
                </c:pt>
                <c:pt idx="167">
                  <c:v>1457</c:v>
                </c:pt>
                <c:pt idx="168">
                  <c:v>3672</c:v>
                </c:pt>
                <c:pt idx="169">
                  <c:v>7539</c:v>
                </c:pt>
                <c:pt idx="170">
                  <c:v>13691</c:v>
                </c:pt>
                <c:pt idx="171">
                  <c:v>22225</c:v>
                </c:pt>
                <c:pt idx="172">
                  <c:v>30393</c:v>
                </c:pt>
                <c:pt idx="173">
                  <c:v>35867</c:v>
                </c:pt>
                <c:pt idx="174">
                  <c:v>37376</c:v>
                </c:pt>
                <c:pt idx="175">
                  <c:v>32802</c:v>
                </c:pt>
                <c:pt idx="176">
                  <c:v>25009</c:v>
                </c:pt>
                <c:pt idx="177">
                  <c:v>17202</c:v>
                </c:pt>
                <c:pt idx="178">
                  <c:v>9834</c:v>
                </c:pt>
                <c:pt idx="179">
                  <c:v>5002</c:v>
                </c:pt>
                <c:pt idx="180">
                  <c:v>2292</c:v>
                </c:pt>
                <c:pt idx="181">
                  <c:v>803</c:v>
                </c:pt>
                <c:pt idx="182">
                  <c:v>272</c:v>
                </c:pt>
                <c:pt idx="183">
                  <c:v>79</c:v>
                </c:pt>
                <c:pt idx="184">
                  <c:v>32</c:v>
                </c:pt>
                <c:pt idx="185">
                  <c:v>2</c:v>
                </c:pt>
                <c:pt idx="186">
                  <c:v>2</c:v>
                </c:pt>
                <c:pt idx="187">
                  <c:v>0</c:v>
                </c:pt>
                <c:pt idx="188">
                  <c:v>2</c:v>
                </c:pt>
                <c:pt idx="189">
                  <c:v>1</c:v>
                </c:pt>
                <c:pt idx="190">
                  <c:v>0</c:v>
                </c:pt>
                <c:pt idx="191">
                  <c:v>1</c:v>
                </c:pt>
                <c:pt idx="192">
                  <c:v>1</c:v>
                </c:pt>
                <c:pt idx="193">
                  <c:v>0</c:v>
                </c:pt>
                <c:pt idx="194">
                  <c:v>0</c:v>
                </c:pt>
                <c:pt idx="195">
                  <c:v>1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1</c:v>
                </c:pt>
                <c:pt idx="214">
                  <c:v>1</c:v>
                </c:pt>
                <c:pt idx="215">
                  <c:v>0</c:v>
                </c:pt>
                <c:pt idx="216">
                  <c:v>0</c:v>
                </c:pt>
                <c:pt idx="217">
                  <c:v>1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1</c:v>
                </c:pt>
                <c:pt idx="223">
                  <c:v>1</c:v>
                </c:pt>
                <c:pt idx="224">
                  <c:v>0</c:v>
                </c:pt>
                <c:pt idx="225">
                  <c:v>0</c:v>
                </c:pt>
                <c:pt idx="226">
                  <c:v>1</c:v>
                </c:pt>
                <c:pt idx="227">
                  <c:v>0</c:v>
                </c:pt>
                <c:pt idx="228">
                  <c:v>1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2</c:v>
                </c:pt>
                <c:pt idx="240">
                  <c:v>0</c:v>
                </c:pt>
                <c:pt idx="241">
                  <c:v>1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1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1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1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1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1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ADF-4E86-AB54-D1397CFD462A}"/>
            </c:ext>
          </c:extLst>
        </c:ser>
        <c:ser>
          <c:idx val="6"/>
          <c:order val="6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Flasher!$T$5:$T$1028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21</c:v>
                </c:pt>
                <c:pt idx="4">
                  <c:v>105</c:v>
                </c:pt>
                <c:pt idx="5">
                  <c:v>88</c:v>
                </c:pt>
                <c:pt idx="6">
                  <c:v>56</c:v>
                </c:pt>
                <c:pt idx="7">
                  <c:v>60</c:v>
                </c:pt>
                <c:pt idx="8">
                  <c:v>41</c:v>
                </c:pt>
                <c:pt idx="9">
                  <c:v>23</c:v>
                </c:pt>
                <c:pt idx="10">
                  <c:v>35</c:v>
                </c:pt>
                <c:pt idx="11">
                  <c:v>25</c:v>
                </c:pt>
                <c:pt idx="12">
                  <c:v>27</c:v>
                </c:pt>
                <c:pt idx="13">
                  <c:v>33</c:v>
                </c:pt>
                <c:pt idx="14">
                  <c:v>12</c:v>
                </c:pt>
                <c:pt idx="15">
                  <c:v>12</c:v>
                </c:pt>
                <c:pt idx="16">
                  <c:v>8</c:v>
                </c:pt>
                <c:pt idx="17">
                  <c:v>6</c:v>
                </c:pt>
                <c:pt idx="18">
                  <c:v>6</c:v>
                </c:pt>
                <c:pt idx="19">
                  <c:v>7</c:v>
                </c:pt>
                <c:pt idx="20">
                  <c:v>7</c:v>
                </c:pt>
                <c:pt idx="21">
                  <c:v>3</c:v>
                </c:pt>
                <c:pt idx="22">
                  <c:v>4</c:v>
                </c:pt>
                <c:pt idx="23">
                  <c:v>6</c:v>
                </c:pt>
                <c:pt idx="24">
                  <c:v>4</c:v>
                </c:pt>
                <c:pt idx="25">
                  <c:v>6</c:v>
                </c:pt>
                <c:pt idx="26">
                  <c:v>6</c:v>
                </c:pt>
                <c:pt idx="27">
                  <c:v>6</c:v>
                </c:pt>
                <c:pt idx="28">
                  <c:v>5</c:v>
                </c:pt>
                <c:pt idx="29">
                  <c:v>6</c:v>
                </c:pt>
                <c:pt idx="30">
                  <c:v>2</c:v>
                </c:pt>
                <c:pt idx="31">
                  <c:v>3</c:v>
                </c:pt>
                <c:pt idx="32">
                  <c:v>4</c:v>
                </c:pt>
                <c:pt idx="33">
                  <c:v>2</c:v>
                </c:pt>
                <c:pt idx="34">
                  <c:v>7</c:v>
                </c:pt>
                <c:pt idx="35">
                  <c:v>0</c:v>
                </c:pt>
                <c:pt idx="36">
                  <c:v>3</c:v>
                </c:pt>
                <c:pt idx="37">
                  <c:v>2</c:v>
                </c:pt>
                <c:pt idx="38">
                  <c:v>4</c:v>
                </c:pt>
                <c:pt idx="39">
                  <c:v>1</c:v>
                </c:pt>
                <c:pt idx="40">
                  <c:v>1</c:v>
                </c:pt>
                <c:pt idx="41">
                  <c:v>2</c:v>
                </c:pt>
                <c:pt idx="42">
                  <c:v>6</c:v>
                </c:pt>
                <c:pt idx="43">
                  <c:v>3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3</c:v>
                </c:pt>
                <c:pt idx="48">
                  <c:v>2</c:v>
                </c:pt>
                <c:pt idx="49">
                  <c:v>1</c:v>
                </c:pt>
                <c:pt idx="50">
                  <c:v>0</c:v>
                </c:pt>
                <c:pt idx="51">
                  <c:v>3</c:v>
                </c:pt>
                <c:pt idx="52">
                  <c:v>3</c:v>
                </c:pt>
                <c:pt idx="53">
                  <c:v>0</c:v>
                </c:pt>
                <c:pt idx="54">
                  <c:v>1</c:v>
                </c:pt>
                <c:pt idx="55">
                  <c:v>4</c:v>
                </c:pt>
                <c:pt idx="56">
                  <c:v>3</c:v>
                </c:pt>
                <c:pt idx="57">
                  <c:v>4</c:v>
                </c:pt>
                <c:pt idx="58">
                  <c:v>1</c:v>
                </c:pt>
                <c:pt idx="59">
                  <c:v>3</c:v>
                </c:pt>
                <c:pt idx="60">
                  <c:v>1</c:v>
                </c:pt>
                <c:pt idx="61">
                  <c:v>2</c:v>
                </c:pt>
                <c:pt idx="62">
                  <c:v>1</c:v>
                </c:pt>
                <c:pt idx="63">
                  <c:v>2</c:v>
                </c:pt>
                <c:pt idx="64">
                  <c:v>2</c:v>
                </c:pt>
                <c:pt idx="65">
                  <c:v>3</c:v>
                </c:pt>
                <c:pt idx="66">
                  <c:v>0</c:v>
                </c:pt>
                <c:pt idx="67">
                  <c:v>2</c:v>
                </c:pt>
                <c:pt idx="68">
                  <c:v>3</c:v>
                </c:pt>
                <c:pt idx="69">
                  <c:v>5</c:v>
                </c:pt>
                <c:pt idx="70">
                  <c:v>4</c:v>
                </c:pt>
                <c:pt idx="71">
                  <c:v>0</c:v>
                </c:pt>
                <c:pt idx="72">
                  <c:v>6</c:v>
                </c:pt>
                <c:pt idx="73">
                  <c:v>3</c:v>
                </c:pt>
                <c:pt idx="74">
                  <c:v>2</c:v>
                </c:pt>
                <c:pt idx="75">
                  <c:v>3</c:v>
                </c:pt>
                <c:pt idx="76">
                  <c:v>3</c:v>
                </c:pt>
                <c:pt idx="77">
                  <c:v>2</c:v>
                </c:pt>
                <c:pt idx="78">
                  <c:v>4</c:v>
                </c:pt>
                <c:pt idx="79">
                  <c:v>1</c:v>
                </c:pt>
                <c:pt idx="80">
                  <c:v>2</c:v>
                </c:pt>
                <c:pt idx="81">
                  <c:v>1</c:v>
                </c:pt>
                <c:pt idx="82">
                  <c:v>1</c:v>
                </c:pt>
                <c:pt idx="83">
                  <c:v>3</c:v>
                </c:pt>
                <c:pt idx="84">
                  <c:v>3</c:v>
                </c:pt>
                <c:pt idx="85">
                  <c:v>4</c:v>
                </c:pt>
                <c:pt idx="86">
                  <c:v>4</c:v>
                </c:pt>
                <c:pt idx="87">
                  <c:v>1</c:v>
                </c:pt>
                <c:pt idx="88">
                  <c:v>2</c:v>
                </c:pt>
                <c:pt idx="89">
                  <c:v>5</c:v>
                </c:pt>
                <c:pt idx="90">
                  <c:v>4</c:v>
                </c:pt>
                <c:pt idx="91">
                  <c:v>5</c:v>
                </c:pt>
                <c:pt idx="92">
                  <c:v>1</c:v>
                </c:pt>
                <c:pt idx="93">
                  <c:v>2</c:v>
                </c:pt>
                <c:pt idx="94">
                  <c:v>1</c:v>
                </c:pt>
                <c:pt idx="95">
                  <c:v>2</c:v>
                </c:pt>
                <c:pt idx="96">
                  <c:v>4</c:v>
                </c:pt>
                <c:pt idx="97">
                  <c:v>2</c:v>
                </c:pt>
                <c:pt idx="98">
                  <c:v>2</c:v>
                </c:pt>
                <c:pt idx="99">
                  <c:v>2</c:v>
                </c:pt>
                <c:pt idx="100">
                  <c:v>2</c:v>
                </c:pt>
                <c:pt idx="101">
                  <c:v>4</c:v>
                </c:pt>
                <c:pt idx="102">
                  <c:v>4</c:v>
                </c:pt>
                <c:pt idx="103">
                  <c:v>3</c:v>
                </c:pt>
                <c:pt idx="104">
                  <c:v>2</c:v>
                </c:pt>
                <c:pt idx="105">
                  <c:v>2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2</c:v>
                </c:pt>
                <c:pt idx="110">
                  <c:v>1</c:v>
                </c:pt>
                <c:pt idx="111">
                  <c:v>1</c:v>
                </c:pt>
                <c:pt idx="112">
                  <c:v>2</c:v>
                </c:pt>
                <c:pt idx="113">
                  <c:v>2</c:v>
                </c:pt>
                <c:pt idx="114">
                  <c:v>4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2</c:v>
                </c:pt>
                <c:pt idx="119">
                  <c:v>1</c:v>
                </c:pt>
                <c:pt idx="120">
                  <c:v>4</c:v>
                </c:pt>
                <c:pt idx="121">
                  <c:v>2</c:v>
                </c:pt>
                <c:pt idx="122">
                  <c:v>1</c:v>
                </c:pt>
                <c:pt idx="123">
                  <c:v>0</c:v>
                </c:pt>
                <c:pt idx="124">
                  <c:v>1</c:v>
                </c:pt>
                <c:pt idx="125">
                  <c:v>2</c:v>
                </c:pt>
                <c:pt idx="126">
                  <c:v>2</c:v>
                </c:pt>
                <c:pt idx="127">
                  <c:v>1</c:v>
                </c:pt>
                <c:pt idx="128">
                  <c:v>1</c:v>
                </c:pt>
                <c:pt idx="129">
                  <c:v>2</c:v>
                </c:pt>
                <c:pt idx="130">
                  <c:v>1</c:v>
                </c:pt>
                <c:pt idx="131">
                  <c:v>0</c:v>
                </c:pt>
                <c:pt idx="132">
                  <c:v>0</c:v>
                </c:pt>
                <c:pt idx="133">
                  <c:v>1</c:v>
                </c:pt>
                <c:pt idx="134">
                  <c:v>2</c:v>
                </c:pt>
                <c:pt idx="135">
                  <c:v>4</c:v>
                </c:pt>
                <c:pt idx="136">
                  <c:v>1</c:v>
                </c:pt>
                <c:pt idx="137">
                  <c:v>3</c:v>
                </c:pt>
                <c:pt idx="138">
                  <c:v>3</c:v>
                </c:pt>
                <c:pt idx="139">
                  <c:v>0</c:v>
                </c:pt>
                <c:pt idx="140">
                  <c:v>2</c:v>
                </c:pt>
                <c:pt idx="141">
                  <c:v>3</c:v>
                </c:pt>
                <c:pt idx="142">
                  <c:v>2</c:v>
                </c:pt>
                <c:pt idx="143">
                  <c:v>4</c:v>
                </c:pt>
                <c:pt idx="144">
                  <c:v>3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2</c:v>
                </c:pt>
                <c:pt idx="149">
                  <c:v>0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6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3</c:v>
                </c:pt>
                <c:pt idx="158">
                  <c:v>3</c:v>
                </c:pt>
                <c:pt idx="159">
                  <c:v>2</c:v>
                </c:pt>
                <c:pt idx="160">
                  <c:v>1</c:v>
                </c:pt>
                <c:pt idx="161">
                  <c:v>1</c:v>
                </c:pt>
                <c:pt idx="162">
                  <c:v>2</c:v>
                </c:pt>
                <c:pt idx="163">
                  <c:v>2</c:v>
                </c:pt>
                <c:pt idx="164">
                  <c:v>1</c:v>
                </c:pt>
                <c:pt idx="165">
                  <c:v>1</c:v>
                </c:pt>
                <c:pt idx="166">
                  <c:v>2</c:v>
                </c:pt>
                <c:pt idx="167">
                  <c:v>0</c:v>
                </c:pt>
                <c:pt idx="168">
                  <c:v>1</c:v>
                </c:pt>
                <c:pt idx="169">
                  <c:v>1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0</c:v>
                </c:pt>
                <c:pt idx="178">
                  <c:v>2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2</c:v>
                </c:pt>
                <c:pt idx="183">
                  <c:v>1</c:v>
                </c:pt>
                <c:pt idx="184">
                  <c:v>0</c:v>
                </c:pt>
                <c:pt idx="185">
                  <c:v>1</c:v>
                </c:pt>
                <c:pt idx="186">
                  <c:v>0</c:v>
                </c:pt>
                <c:pt idx="187">
                  <c:v>1</c:v>
                </c:pt>
                <c:pt idx="188">
                  <c:v>0</c:v>
                </c:pt>
                <c:pt idx="189">
                  <c:v>0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</c:v>
                </c:pt>
                <c:pt idx="198">
                  <c:v>1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1</c:v>
                </c:pt>
                <c:pt idx="203">
                  <c:v>1</c:v>
                </c:pt>
                <c:pt idx="204">
                  <c:v>2</c:v>
                </c:pt>
                <c:pt idx="205">
                  <c:v>1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1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2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1</c:v>
                </c:pt>
                <c:pt idx="221">
                  <c:v>0</c:v>
                </c:pt>
                <c:pt idx="222">
                  <c:v>0</c:v>
                </c:pt>
                <c:pt idx="223">
                  <c:v>1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1</c:v>
                </c:pt>
                <c:pt idx="229">
                  <c:v>0</c:v>
                </c:pt>
                <c:pt idx="230">
                  <c:v>4</c:v>
                </c:pt>
                <c:pt idx="231">
                  <c:v>25</c:v>
                </c:pt>
                <c:pt idx="232">
                  <c:v>70</c:v>
                </c:pt>
                <c:pt idx="233">
                  <c:v>207</c:v>
                </c:pt>
                <c:pt idx="234">
                  <c:v>693</c:v>
                </c:pt>
                <c:pt idx="235">
                  <c:v>1738</c:v>
                </c:pt>
                <c:pt idx="236">
                  <c:v>3891</c:v>
                </c:pt>
                <c:pt idx="237">
                  <c:v>7764</c:v>
                </c:pt>
                <c:pt idx="238">
                  <c:v>13221</c:v>
                </c:pt>
                <c:pt idx="239">
                  <c:v>20304</c:v>
                </c:pt>
                <c:pt idx="240">
                  <c:v>27478</c:v>
                </c:pt>
                <c:pt idx="241">
                  <c:v>32267</c:v>
                </c:pt>
                <c:pt idx="242">
                  <c:v>34665</c:v>
                </c:pt>
                <c:pt idx="243">
                  <c:v>31989</c:v>
                </c:pt>
                <c:pt idx="244">
                  <c:v>26652</c:v>
                </c:pt>
                <c:pt idx="245">
                  <c:v>19253</c:v>
                </c:pt>
                <c:pt idx="246">
                  <c:v>12469</c:v>
                </c:pt>
                <c:pt idx="247">
                  <c:v>7271</c:v>
                </c:pt>
                <c:pt idx="248">
                  <c:v>3655</c:v>
                </c:pt>
                <c:pt idx="249">
                  <c:v>1687</c:v>
                </c:pt>
                <c:pt idx="250">
                  <c:v>654</c:v>
                </c:pt>
                <c:pt idx="251">
                  <c:v>219</c:v>
                </c:pt>
                <c:pt idx="252">
                  <c:v>70</c:v>
                </c:pt>
                <c:pt idx="253">
                  <c:v>12</c:v>
                </c:pt>
                <c:pt idx="254">
                  <c:v>6</c:v>
                </c:pt>
                <c:pt idx="255">
                  <c:v>2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1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1</c:v>
                </c:pt>
                <c:pt idx="288">
                  <c:v>1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1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1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1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1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1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1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ADF-4E86-AB54-D1397CFD462A}"/>
            </c:ext>
          </c:extLst>
        </c:ser>
        <c:ser>
          <c:idx val="7"/>
          <c:order val="7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Flasher!$W$5:$W$1028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</c:v>
                </c:pt>
                <c:pt idx="4">
                  <c:v>89</c:v>
                </c:pt>
                <c:pt idx="5">
                  <c:v>85</c:v>
                </c:pt>
                <c:pt idx="6">
                  <c:v>51</c:v>
                </c:pt>
                <c:pt idx="7">
                  <c:v>49</c:v>
                </c:pt>
                <c:pt idx="8">
                  <c:v>40</c:v>
                </c:pt>
                <c:pt idx="9">
                  <c:v>27</c:v>
                </c:pt>
                <c:pt idx="10">
                  <c:v>35</c:v>
                </c:pt>
                <c:pt idx="11">
                  <c:v>30</c:v>
                </c:pt>
                <c:pt idx="12">
                  <c:v>29</c:v>
                </c:pt>
                <c:pt idx="13">
                  <c:v>19</c:v>
                </c:pt>
                <c:pt idx="14">
                  <c:v>31</c:v>
                </c:pt>
                <c:pt idx="15">
                  <c:v>13</c:v>
                </c:pt>
                <c:pt idx="16">
                  <c:v>10</c:v>
                </c:pt>
                <c:pt idx="17">
                  <c:v>5</c:v>
                </c:pt>
                <c:pt idx="18">
                  <c:v>9</c:v>
                </c:pt>
                <c:pt idx="19">
                  <c:v>6</c:v>
                </c:pt>
                <c:pt idx="20">
                  <c:v>10</c:v>
                </c:pt>
                <c:pt idx="21">
                  <c:v>2</c:v>
                </c:pt>
                <c:pt idx="22">
                  <c:v>2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4</c:v>
                </c:pt>
                <c:pt idx="27">
                  <c:v>4</c:v>
                </c:pt>
                <c:pt idx="28">
                  <c:v>1</c:v>
                </c:pt>
                <c:pt idx="29">
                  <c:v>3</c:v>
                </c:pt>
                <c:pt idx="30">
                  <c:v>2</c:v>
                </c:pt>
                <c:pt idx="31">
                  <c:v>2</c:v>
                </c:pt>
                <c:pt idx="32">
                  <c:v>3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0</c:v>
                </c:pt>
                <c:pt idx="37">
                  <c:v>1</c:v>
                </c:pt>
                <c:pt idx="38">
                  <c:v>4</c:v>
                </c:pt>
                <c:pt idx="39">
                  <c:v>1</c:v>
                </c:pt>
                <c:pt idx="40">
                  <c:v>4</c:v>
                </c:pt>
                <c:pt idx="41">
                  <c:v>3</c:v>
                </c:pt>
                <c:pt idx="42">
                  <c:v>1</c:v>
                </c:pt>
                <c:pt idx="43">
                  <c:v>0</c:v>
                </c:pt>
                <c:pt idx="44">
                  <c:v>4</c:v>
                </c:pt>
                <c:pt idx="45">
                  <c:v>3</c:v>
                </c:pt>
                <c:pt idx="46">
                  <c:v>0</c:v>
                </c:pt>
                <c:pt idx="47">
                  <c:v>2</c:v>
                </c:pt>
                <c:pt idx="48">
                  <c:v>1</c:v>
                </c:pt>
                <c:pt idx="49">
                  <c:v>2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5</c:v>
                </c:pt>
                <c:pt idx="54">
                  <c:v>3</c:v>
                </c:pt>
                <c:pt idx="55">
                  <c:v>1</c:v>
                </c:pt>
                <c:pt idx="56">
                  <c:v>1</c:v>
                </c:pt>
                <c:pt idx="57">
                  <c:v>0</c:v>
                </c:pt>
                <c:pt idx="58">
                  <c:v>3</c:v>
                </c:pt>
                <c:pt idx="59">
                  <c:v>1</c:v>
                </c:pt>
                <c:pt idx="60">
                  <c:v>4</c:v>
                </c:pt>
                <c:pt idx="61">
                  <c:v>1</c:v>
                </c:pt>
                <c:pt idx="62">
                  <c:v>3</c:v>
                </c:pt>
                <c:pt idx="63">
                  <c:v>2</c:v>
                </c:pt>
                <c:pt idx="64">
                  <c:v>1</c:v>
                </c:pt>
                <c:pt idx="65">
                  <c:v>2</c:v>
                </c:pt>
                <c:pt idx="66">
                  <c:v>1</c:v>
                </c:pt>
                <c:pt idx="67">
                  <c:v>0</c:v>
                </c:pt>
                <c:pt idx="68">
                  <c:v>0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1</c:v>
                </c:pt>
                <c:pt idx="73">
                  <c:v>3</c:v>
                </c:pt>
                <c:pt idx="74">
                  <c:v>6</c:v>
                </c:pt>
                <c:pt idx="75">
                  <c:v>3</c:v>
                </c:pt>
                <c:pt idx="76">
                  <c:v>2</c:v>
                </c:pt>
                <c:pt idx="77">
                  <c:v>5</c:v>
                </c:pt>
                <c:pt idx="78">
                  <c:v>4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4</c:v>
                </c:pt>
                <c:pt idx="86">
                  <c:v>3</c:v>
                </c:pt>
                <c:pt idx="87">
                  <c:v>2</c:v>
                </c:pt>
                <c:pt idx="88">
                  <c:v>2</c:v>
                </c:pt>
                <c:pt idx="89">
                  <c:v>4</c:v>
                </c:pt>
                <c:pt idx="90">
                  <c:v>5</c:v>
                </c:pt>
                <c:pt idx="91">
                  <c:v>2</c:v>
                </c:pt>
                <c:pt idx="92">
                  <c:v>5</c:v>
                </c:pt>
                <c:pt idx="93">
                  <c:v>1</c:v>
                </c:pt>
                <c:pt idx="94">
                  <c:v>0</c:v>
                </c:pt>
                <c:pt idx="95">
                  <c:v>4</c:v>
                </c:pt>
                <c:pt idx="96">
                  <c:v>6</c:v>
                </c:pt>
                <c:pt idx="97">
                  <c:v>5</c:v>
                </c:pt>
                <c:pt idx="98">
                  <c:v>1</c:v>
                </c:pt>
                <c:pt idx="99">
                  <c:v>1</c:v>
                </c:pt>
                <c:pt idx="100">
                  <c:v>3</c:v>
                </c:pt>
                <c:pt idx="101">
                  <c:v>2</c:v>
                </c:pt>
                <c:pt idx="102">
                  <c:v>3</c:v>
                </c:pt>
                <c:pt idx="103">
                  <c:v>3</c:v>
                </c:pt>
                <c:pt idx="104">
                  <c:v>1</c:v>
                </c:pt>
                <c:pt idx="105">
                  <c:v>2</c:v>
                </c:pt>
                <c:pt idx="106">
                  <c:v>3</c:v>
                </c:pt>
                <c:pt idx="107">
                  <c:v>4</c:v>
                </c:pt>
                <c:pt idx="108">
                  <c:v>1</c:v>
                </c:pt>
                <c:pt idx="109">
                  <c:v>3</c:v>
                </c:pt>
                <c:pt idx="110">
                  <c:v>2</c:v>
                </c:pt>
                <c:pt idx="111">
                  <c:v>3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0</c:v>
                </c:pt>
                <c:pt idx="116">
                  <c:v>1</c:v>
                </c:pt>
                <c:pt idx="117">
                  <c:v>3</c:v>
                </c:pt>
                <c:pt idx="118">
                  <c:v>1</c:v>
                </c:pt>
                <c:pt idx="119">
                  <c:v>2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3</c:v>
                </c:pt>
                <c:pt idx="124">
                  <c:v>4</c:v>
                </c:pt>
                <c:pt idx="125">
                  <c:v>1</c:v>
                </c:pt>
                <c:pt idx="126">
                  <c:v>2</c:v>
                </c:pt>
                <c:pt idx="127">
                  <c:v>5</c:v>
                </c:pt>
                <c:pt idx="128">
                  <c:v>1</c:v>
                </c:pt>
                <c:pt idx="129">
                  <c:v>3</c:v>
                </c:pt>
                <c:pt idx="130">
                  <c:v>2</c:v>
                </c:pt>
                <c:pt idx="131">
                  <c:v>2</c:v>
                </c:pt>
                <c:pt idx="132">
                  <c:v>2</c:v>
                </c:pt>
                <c:pt idx="133">
                  <c:v>4</c:v>
                </c:pt>
                <c:pt idx="134">
                  <c:v>0</c:v>
                </c:pt>
                <c:pt idx="135">
                  <c:v>2</c:v>
                </c:pt>
                <c:pt idx="136">
                  <c:v>1</c:v>
                </c:pt>
                <c:pt idx="137">
                  <c:v>2</c:v>
                </c:pt>
                <c:pt idx="138">
                  <c:v>2</c:v>
                </c:pt>
                <c:pt idx="139">
                  <c:v>3</c:v>
                </c:pt>
                <c:pt idx="140">
                  <c:v>3</c:v>
                </c:pt>
                <c:pt idx="141">
                  <c:v>1</c:v>
                </c:pt>
                <c:pt idx="142">
                  <c:v>3</c:v>
                </c:pt>
                <c:pt idx="143">
                  <c:v>3</c:v>
                </c:pt>
                <c:pt idx="144">
                  <c:v>2</c:v>
                </c:pt>
                <c:pt idx="145">
                  <c:v>2</c:v>
                </c:pt>
                <c:pt idx="146">
                  <c:v>0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0</c:v>
                </c:pt>
                <c:pt idx="151">
                  <c:v>2</c:v>
                </c:pt>
                <c:pt idx="152">
                  <c:v>1</c:v>
                </c:pt>
                <c:pt idx="153">
                  <c:v>0</c:v>
                </c:pt>
                <c:pt idx="154">
                  <c:v>3</c:v>
                </c:pt>
                <c:pt idx="155">
                  <c:v>0</c:v>
                </c:pt>
                <c:pt idx="156">
                  <c:v>0</c:v>
                </c:pt>
                <c:pt idx="157">
                  <c:v>2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1</c:v>
                </c:pt>
                <c:pt idx="171">
                  <c:v>2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1</c:v>
                </c:pt>
                <c:pt idx="178">
                  <c:v>0</c:v>
                </c:pt>
                <c:pt idx="179">
                  <c:v>1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0</c:v>
                </c:pt>
                <c:pt idx="187">
                  <c:v>1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</c:v>
                </c:pt>
                <c:pt idx="198">
                  <c:v>0</c:v>
                </c:pt>
                <c:pt idx="199">
                  <c:v>0</c:v>
                </c:pt>
                <c:pt idx="200">
                  <c:v>1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1</c:v>
                </c:pt>
                <c:pt idx="208">
                  <c:v>1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1</c:v>
                </c:pt>
                <c:pt idx="213">
                  <c:v>0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0</c:v>
                </c:pt>
                <c:pt idx="219">
                  <c:v>0</c:v>
                </c:pt>
                <c:pt idx="220">
                  <c:v>1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2</c:v>
                </c:pt>
                <c:pt idx="235">
                  <c:v>0</c:v>
                </c:pt>
                <c:pt idx="236">
                  <c:v>1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1</c:v>
                </c:pt>
                <c:pt idx="248">
                  <c:v>0</c:v>
                </c:pt>
                <c:pt idx="249">
                  <c:v>0</c:v>
                </c:pt>
                <c:pt idx="250">
                  <c:v>1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1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1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1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1</c:v>
                </c:pt>
                <c:pt idx="284">
                  <c:v>0</c:v>
                </c:pt>
                <c:pt idx="285">
                  <c:v>1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3</c:v>
                </c:pt>
                <c:pt idx="305">
                  <c:v>2</c:v>
                </c:pt>
                <c:pt idx="306">
                  <c:v>20</c:v>
                </c:pt>
                <c:pt idx="307">
                  <c:v>87</c:v>
                </c:pt>
                <c:pt idx="308">
                  <c:v>255</c:v>
                </c:pt>
                <c:pt idx="309">
                  <c:v>678</c:v>
                </c:pt>
                <c:pt idx="310">
                  <c:v>1512</c:v>
                </c:pt>
                <c:pt idx="311">
                  <c:v>3507</c:v>
                </c:pt>
                <c:pt idx="312">
                  <c:v>6655</c:v>
                </c:pt>
                <c:pt idx="313">
                  <c:v>11263</c:v>
                </c:pt>
                <c:pt idx="314">
                  <c:v>17343</c:v>
                </c:pt>
                <c:pt idx="315">
                  <c:v>23600</c:v>
                </c:pt>
                <c:pt idx="316">
                  <c:v>29033</c:v>
                </c:pt>
                <c:pt idx="317">
                  <c:v>32062</c:v>
                </c:pt>
                <c:pt idx="318">
                  <c:v>32185</c:v>
                </c:pt>
                <c:pt idx="319">
                  <c:v>28204</c:v>
                </c:pt>
                <c:pt idx="320">
                  <c:v>22381</c:v>
                </c:pt>
                <c:pt idx="321">
                  <c:v>16285</c:v>
                </c:pt>
                <c:pt idx="322">
                  <c:v>10225</c:v>
                </c:pt>
                <c:pt idx="323">
                  <c:v>5839</c:v>
                </c:pt>
                <c:pt idx="324">
                  <c:v>3044</c:v>
                </c:pt>
                <c:pt idx="325">
                  <c:v>1288</c:v>
                </c:pt>
                <c:pt idx="326">
                  <c:v>531</c:v>
                </c:pt>
                <c:pt idx="327">
                  <c:v>198</c:v>
                </c:pt>
                <c:pt idx="328">
                  <c:v>60</c:v>
                </c:pt>
                <c:pt idx="329">
                  <c:v>19</c:v>
                </c:pt>
                <c:pt idx="330">
                  <c:v>9</c:v>
                </c:pt>
                <c:pt idx="331">
                  <c:v>4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1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1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1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1ADF-4E86-AB54-D1397CFD462A}"/>
            </c:ext>
          </c:extLst>
        </c:ser>
        <c:ser>
          <c:idx val="8"/>
          <c:order val="8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Flasher!$Z$5:$Z$1028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</c:v>
                </c:pt>
                <c:pt idx="4">
                  <c:v>91</c:v>
                </c:pt>
                <c:pt idx="5">
                  <c:v>87</c:v>
                </c:pt>
                <c:pt idx="6">
                  <c:v>65</c:v>
                </c:pt>
                <c:pt idx="7">
                  <c:v>53</c:v>
                </c:pt>
                <c:pt idx="8">
                  <c:v>38</c:v>
                </c:pt>
                <c:pt idx="9">
                  <c:v>35</c:v>
                </c:pt>
                <c:pt idx="10">
                  <c:v>29</c:v>
                </c:pt>
                <c:pt idx="11">
                  <c:v>19</c:v>
                </c:pt>
                <c:pt idx="12">
                  <c:v>21</c:v>
                </c:pt>
                <c:pt idx="13">
                  <c:v>19</c:v>
                </c:pt>
                <c:pt idx="14">
                  <c:v>21</c:v>
                </c:pt>
                <c:pt idx="15">
                  <c:v>22</c:v>
                </c:pt>
                <c:pt idx="16">
                  <c:v>11</c:v>
                </c:pt>
                <c:pt idx="17">
                  <c:v>12</c:v>
                </c:pt>
                <c:pt idx="18">
                  <c:v>9</c:v>
                </c:pt>
                <c:pt idx="19">
                  <c:v>8</c:v>
                </c:pt>
                <c:pt idx="20">
                  <c:v>3</c:v>
                </c:pt>
                <c:pt idx="21">
                  <c:v>6</c:v>
                </c:pt>
                <c:pt idx="22">
                  <c:v>5</c:v>
                </c:pt>
                <c:pt idx="23">
                  <c:v>2</c:v>
                </c:pt>
                <c:pt idx="24">
                  <c:v>2</c:v>
                </c:pt>
                <c:pt idx="25">
                  <c:v>1</c:v>
                </c:pt>
                <c:pt idx="26">
                  <c:v>7</c:v>
                </c:pt>
                <c:pt idx="27">
                  <c:v>4</c:v>
                </c:pt>
                <c:pt idx="28">
                  <c:v>2</c:v>
                </c:pt>
                <c:pt idx="29">
                  <c:v>3</c:v>
                </c:pt>
                <c:pt idx="30">
                  <c:v>3</c:v>
                </c:pt>
                <c:pt idx="31">
                  <c:v>1</c:v>
                </c:pt>
                <c:pt idx="32">
                  <c:v>3</c:v>
                </c:pt>
                <c:pt idx="33">
                  <c:v>2</c:v>
                </c:pt>
                <c:pt idx="34">
                  <c:v>4</c:v>
                </c:pt>
                <c:pt idx="35">
                  <c:v>4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7</c:v>
                </c:pt>
                <c:pt idx="41">
                  <c:v>5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0</c:v>
                </c:pt>
                <c:pt idx="46">
                  <c:v>4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1</c:v>
                </c:pt>
                <c:pt idx="51">
                  <c:v>4</c:v>
                </c:pt>
                <c:pt idx="52">
                  <c:v>1</c:v>
                </c:pt>
                <c:pt idx="53">
                  <c:v>2</c:v>
                </c:pt>
                <c:pt idx="54">
                  <c:v>1</c:v>
                </c:pt>
                <c:pt idx="55">
                  <c:v>5</c:v>
                </c:pt>
                <c:pt idx="56">
                  <c:v>2</c:v>
                </c:pt>
                <c:pt idx="57">
                  <c:v>2</c:v>
                </c:pt>
                <c:pt idx="58">
                  <c:v>1</c:v>
                </c:pt>
                <c:pt idx="59">
                  <c:v>4</c:v>
                </c:pt>
                <c:pt idx="60">
                  <c:v>2</c:v>
                </c:pt>
                <c:pt idx="61">
                  <c:v>1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1</c:v>
                </c:pt>
                <c:pt idx="69">
                  <c:v>4</c:v>
                </c:pt>
                <c:pt idx="70">
                  <c:v>8</c:v>
                </c:pt>
                <c:pt idx="71">
                  <c:v>2</c:v>
                </c:pt>
                <c:pt idx="72">
                  <c:v>1</c:v>
                </c:pt>
                <c:pt idx="73">
                  <c:v>2</c:v>
                </c:pt>
                <c:pt idx="74">
                  <c:v>7</c:v>
                </c:pt>
                <c:pt idx="75">
                  <c:v>3</c:v>
                </c:pt>
                <c:pt idx="76">
                  <c:v>2</c:v>
                </c:pt>
                <c:pt idx="77">
                  <c:v>5</c:v>
                </c:pt>
                <c:pt idx="78">
                  <c:v>0</c:v>
                </c:pt>
                <c:pt idx="79">
                  <c:v>4</c:v>
                </c:pt>
                <c:pt idx="80">
                  <c:v>3</c:v>
                </c:pt>
                <c:pt idx="81">
                  <c:v>1</c:v>
                </c:pt>
                <c:pt idx="82">
                  <c:v>2</c:v>
                </c:pt>
                <c:pt idx="83">
                  <c:v>5</c:v>
                </c:pt>
                <c:pt idx="84">
                  <c:v>1</c:v>
                </c:pt>
                <c:pt idx="85">
                  <c:v>4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3</c:v>
                </c:pt>
                <c:pt idx="91">
                  <c:v>6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0</c:v>
                </c:pt>
                <c:pt idx="98">
                  <c:v>1</c:v>
                </c:pt>
                <c:pt idx="99">
                  <c:v>1</c:v>
                </c:pt>
                <c:pt idx="100">
                  <c:v>4</c:v>
                </c:pt>
                <c:pt idx="101">
                  <c:v>3</c:v>
                </c:pt>
                <c:pt idx="102">
                  <c:v>8</c:v>
                </c:pt>
                <c:pt idx="103">
                  <c:v>3</c:v>
                </c:pt>
                <c:pt idx="104">
                  <c:v>2</c:v>
                </c:pt>
                <c:pt idx="105">
                  <c:v>1</c:v>
                </c:pt>
                <c:pt idx="106">
                  <c:v>2</c:v>
                </c:pt>
                <c:pt idx="107">
                  <c:v>4</c:v>
                </c:pt>
                <c:pt idx="108">
                  <c:v>1</c:v>
                </c:pt>
                <c:pt idx="109">
                  <c:v>4</c:v>
                </c:pt>
                <c:pt idx="110">
                  <c:v>1</c:v>
                </c:pt>
                <c:pt idx="111">
                  <c:v>3</c:v>
                </c:pt>
                <c:pt idx="112">
                  <c:v>2</c:v>
                </c:pt>
                <c:pt idx="113">
                  <c:v>6</c:v>
                </c:pt>
                <c:pt idx="114">
                  <c:v>1</c:v>
                </c:pt>
                <c:pt idx="115">
                  <c:v>3</c:v>
                </c:pt>
                <c:pt idx="116">
                  <c:v>2</c:v>
                </c:pt>
                <c:pt idx="117">
                  <c:v>2</c:v>
                </c:pt>
                <c:pt idx="118">
                  <c:v>1</c:v>
                </c:pt>
                <c:pt idx="119">
                  <c:v>5</c:v>
                </c:pt>
                <c:pt idx="120">
                  <c:v>1</c:v>
                </c:pt>
                <c:pt idx="121">
                  <c:v>3</c:v>
                </c:pt>
                <c:pt idx="122">
                  <c:v>0</c:v>
                </c:pt>
                <c:pt idx="123">
                  <c:v>0</c:v>
                </c:pt>
                <c:pt idx="124">
                  <c:v>2</c:v>
                </c:pt>
                <c:pt idx="125">
                  <c:v>4</c:v>
                </c:pt>
                <c:pt idx="126">
                  <c:v>0</c:v>
                </c:pt>
                <c:pt idx="127">
                  <c:v>2</c:v>
                </c:pt>
                <c:pt idx="128">
                  <c:v>0</c:v>
                </c:pt>
                <c:pt idx="129">
                  <c:v>4</c:v>
                </c:pt>
                <c:pt idx="130">
                  <c:v>4</c:v>
                </c:pt>
                <c:pt idx="131">
                  <c:v>2</c:v>
                </c:pt>
                <c:pt idx="132">
                  <c:v>3</c:v>
                </c:pt>
                <c:pt idx="133">
                  <c:v>1</c:v>
                </c:pt>
                <c:pt idx="134">
                  <c:v>6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1</c:v>
                </c:pt>
                <c:pt idx="139">
                  <c:v>2</c:v>
                </c:pt>
                <c:pt idx="140">
                  <c:v>3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0</c:v>
                </c:pt>
                <c:pt idx="145">
                  <c:v>2</c:v>
                </c:pt>
                <c:pt idx="146">
                  <c:v>0</c:v>
                </c:pt>
                <c:pt idx="147">
                  <c:v>1</c:v>
                </c:pt>
                <c:pt idx="148">
                  <c:v>3</c:v>
                </c:pt>
                <c:pt idx="149">
                  <c:v>2</c:v>
                </c:pt>
                <c:pt idx="150">
                  <c:v>0</c:v>
                </c:pt>
                <c:pt idx="151">
                  <c:v>0</c:v>
                </c:pt>
                <c:pt idx="152">
                  <c:v>2</c:v>
                </c:pt>
                <c:pt idx="153">
                  <c:v>2</c:v>
                </c:pt>
                <c:pt idx="154">
                  <c:v>1</c:v>
                </c:pt>
                <c:pt idx="155">
                  <c:v>0</c:v>
                </c:pt>
                <c:pt idx="156">
                  <c:v>0</c:v>
                </c:pt>
                <c:pt idx="157">
                  <c:v>2</c:v>
                </c:pt>
                <c:pt idx="158">
                  <c:v>3</c:v>
                </c:pt>
                <c:pt idx="159">
                  <c:v>2</c:v>
                </c:pt>
                <c:pt idx="160">
                  <c:v>1</c:v>
                </c:pt>
                <c:pt idx="161">
                  <c:v>2</c:v>
                </c:pt>
                <c:pt idx="162">
                  <c:v>0</c:v>
                </c:pt>
                <c:pt idx="163">
                  <c:v>1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3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2</c:v>
                </c:pt>
                <c:pt idx="177">
                  <c:v>0</c:v>
                </c:pt>
                <c:pt idx="178">
                  <c:v>1</c:v>
                </c:pt>
                <c:pt idx="179">
                  <c:v>1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1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1</c:v>
                </c:pt>
                <c:pt idx="191">
                  <c:v>2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1</c:v>
                </c:pt>
                <c:pt idx="196">
                  <c:v>0</c:v>
                </c:pt>
                <c:pt idx="197">
                  <c:v>0</c:v>
                </c:pt>
                <c:pt idx="198">
                  <c:v>1</c:v>
                </c:pt>
                <c:pt idx="199">
                  <c:v>0</c:v>
                </c:pt>
                <c:pt idx="200">
                  <c:v>0</c:v>
                </c:pt>
                <c:pt idx="201">
                  <c:v>1</c:v>
                </c:pt>
                <c:pt idx="202">
                  <c:v>1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1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1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1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1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1</c:v>
                </c:pt>
                <c:pt idx="273">
                  <c:v>1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1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1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1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1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1</c:v>
                </c:pt>
                <c:pt idx="386">
                  <c:v>1</c:v>
                </c:pt>
                <c:pt idx="387">
                  <c:v>5</c:v>
                </c:pt>
                <c:pt idx="388">
                  <c:v>19</c:v>
                </c:pt>
                <c:pt idx="389">
                  <c:v>66</c:v>
                </c:pt>
                <c:pt idx="390">
                  <c:v>212</c:v>
                </c:pt>
                <c:pt idx="391">
                  <c:v>508</c:v>
                </c:pt>
                <c:pt idx="392">
                  <c:v>1242</c:v>
                </c:pt>
                <c:pt idx="393">
                  <c:v>2662</c:v>
                </c:pt>
                <c:pt idx="394">
                  <c:v>5129</c:v>
                </c:pt>
                <c:pt idx="395">
                  <c:v>8566</c:v>
                </c:pt>
                <c:pt idx="396">
                  <c:v>13739</c:v>
                </c:pt>
                <c:pt idx="397">
                  <c:v>19328</c:v>
                </c:pt>
                <c:pt idx="398">
                  <c:v>24680</c:v>
                </c:pt>
                <c:pt idx="399">
                  <c:v>29255</c:v>
                </c:pt>
                <c:pt idx="400">
                  <c:v>30622</c:v>
                </c:pt>
                <c:pt idx="401">
                  <c:v>29645</c:v>
                </c:pt>
                <c:pt idx="402">
                  <c:v>25822</c:v>
                </c:pt>
                <c:pt idx="403">
                  <c:v>20352</c:v>
                </c:pt>
                <c:pt idx="404">
                  <c:v>14422</c:v>
                </c:pt>
                <c:pt idx="405">
                  <c:v>9416</c:v>
                </c:pt>
                <c:pt idx="406">
                  <c:v>5465</c:v>
                </c:pt>
                <c:pt idx="407">
                  <c:v>2896</c:v>
                </c:pt>
                <c:pt idx="408">
                  <c:v>1338</c:v>
                </c:pt>
                <c:pt idx="409">
                  <c:v>549</c:v>
                </c:pt>
                <c:pt idx="410">
                  <c:v>238</c:v>
                </c:pt>
                <c:pt idx="411">
                  <c:v>70</c:v>
                </c:pt>
                <c:pt idx="412">
                  <c:v>27</c:v>
                </c:pt>
                <c:pt idx="413">
                  <c:v>6</c:v>
                </c:pt>
                <c:pt idx="414">
                  <c:v>1</c:v>
                </c:pt>
                <c:pt idx="415">
                  <c:v>0</c:v>
                </c:pt>
                <c:pt idx="416">
                  <c:v>0</c:v>
                </c:pt>
                <c:pt idx="417">
                  <c:v>1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1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1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1ADF-4E86-AB54-D1397CFD462A}"/>
            </c:ext>
          </c:extLst>
        </c:ser>
        <c:ser>
          <c:idx val="9"/>
          <c:order val="9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Flasher!$AC$5:$AC$1028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20</c:v>
                </c:pt>
                <c:pt idx="4">
                  <c:v>89</c:v>
                </c:pt>
                <c:pt idx="5">
                  <c:v>82</c:v>
                </c:pt>
                <c:pt idx="6">
                  <c:v>62</c:v>
                </c:pt>
                <c:pt idx="7">
                  <c:v>49</c:v>
                </c:pt>
                <c:pt idx="8">
                  <c:v>45</c:v>
                </c:pt>
                <c:pt idx="9">
                  <c:v>37</c:v>
                </c:pt>
                <c:pt idx="10">
                  <c:v>31</c:v>
                </c:pt>
                <c:pt idx="11">
                  <c:v>27</c:v>
                </c:pt>
                <c:pt idx="12">
                  <c:v>19</c:v>
                </c:pt>
                <c:pt idx="13">
                  <c:v>18</c:v>
                </c:pt>
                <c:pt idx="14">
                  <c:v>13</c:v>
                </c:pt>
                <c:pt idx="15">
                  <c:v>16</c:v>
                </c:pt>
                <c:pt idx="16">
                  <c:v>13</c:v>
                </c:pt>
                <c:pt idx="17">
                  <c:v>7</c:v>
                </c:pt>
                <c:pt idx="18">
                  <c:v>5</c:v>
                </c:pt>
                <c:pt idx="19">
                  <c:v>5</c:v>
                </c:pt>
                <c:pt idx="20">
                  <c:v>4</c:v>
                </c:pt>
                <c:pt idx="21">
                  <c:v>3</c:v>
                </c:pt>
                <c:pt idx="22">
                  <c:v>7</c:v>
                </c:pt>
                <c:pt idx="23">
                  <c:v>8</c:v>
                </c:pt>
                <c:pt idx="24">
                  <c:v>5</c:v>
                </c:pt>
                <c:pt idx="25">
                  <c:v>4</c:v>
                </c:pt>
                <c:pt idx="26">
                  <c:v>2</c:v>
                </c:pt>
                <c:pt idx="27">
                  <c:v>1</c:v>
                </c:pt>
                <c:pt idx="28">
                  <c:v>3</c:v>
                </c:pt>
                <c:pt idx="29">
                  <c:v>5</c:v>
                </c:pt>
                <c:pt idx="30">
                  <c:v>2</c:v>
                </c:pt>
                <c:pt idx="31">
                  <c:v>4</c:v>
                </c:pt>
                <c:pt idx="32">
                  <c:v>5</c:v>
                </c:pt>
                <c:pt idx="33">
                  <c:v>1</c:v>
                </c:pt>
                <c:pt idx="34">
                  <c:v>2</c:v>
                </c:pt>
                <c:pt idx="35">
                  <c:v>3</c:v>
                </c:pt>
                <c:pt idx="36">
                  <c:v>1</c:v>
                </c:pt>
                <c:pt idx="37">
                  <c:v>5</c:v>
                </c:pt>
                <c:pt idx="38">
                  <c:v>4</c:v>
                </c:pt>
                <c:pt idx="39">
                  <c:v>1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0</c:v>
                </c:pt>
                <c:pt idx="44">
                  <c:v>3</c:v>
                </c:pt>
                <c:pt idx="45">
                  <c:v>0</c:v>
                </c:pt>
                <c:pt idx="46">
                  <c:v>2</c:v>
                </c:pt>
                <c:pt idx="47">
                  <c:v>1</c:v>
                </c:pt>
                <c:pt idx="48">
                  <c:v>3</c:v>
                </c:pt>
                <c:pt idx="49">
                  <c:v>4</c:v>
                </c:pt>
                <c:pt idx="50">
                  <c:v>3</c:v>
                </c:pt>
                <c:pt idx="51">
                  <c:v>2</c:v>
                </c:pt>
                <c:pt idx="52">
                  <c:v>4</c:v>
                </c:pt>
                <c:pt idx="53">
                  <c:v>4</c:v>
                </c:pt>
                <c:pt idx="54">
                  <c:v>0</c:v>
                </c:pt>
                <c:pt idx="55">
                  <c:v>5</c:v>
                </c:pt>
                <c:pt idx="56">
                  <c:v>2</c:v>
                </c:pt>
                <c:pt idx="57">
                  <c:v>1</c:v>
                </c:pt>
                <c:pt idx="58">
                  <c:v>2</c:v>
                </c:pt>
                <c:pt idx="59">
                  <c:v>1</c:v>
                </c:pt>
                <c:pt idx="60">
                  <c:v>1</c:v>
                </c:pt>
                <c:pt idx="61">
                  <c:v>0</c:v>
                </c:pt>
                <c:pt idx="62">
                  <c:v>4</c:v>
                </c:pt>
                <c:pt idx="63">
                  <c:v>0</c:v>
                </c:pt>
                <c:pt idx="64">
                  <c:v>0</c:v>
                </c:pt>
                <c:pt idx="65">
                  <c:v>2</c:v>
                </c:pt>
                <c:pt idx="66">
                  <c:v>3</c:v>
                </c:pt>
                <c:pt idx="67">
                  <c:v>8</c:v>
                </c:pt>
                <c:pt idx="68">
                  <c:v>3</c:v>
                </c:pt>
                <c:pt idx="69">
                  <c:v>1</c:v>
                </c:pt>
                <c:pt idx="70">
                  <c:v>3</c:v>
                </c:pt>
                <c:pt idx="71">
                  <c:v>1</c:v>
                </c:pt>
                <c:pt idx="72">
                  <c:v>4</c:v>
                </c:pt>
                <c:pt idx="73">
                  <c:v>7</c:v>
                </c:pt>
                <c:pt idx="74">
                  <c:v>1</c:v>
                </c:pt>
                <c:pt idx="75">
                  <c:v>1</c:v>
                </c:pt>
                <c:pt idx="76">
                  <c:v>6</c:v>
                </c:pt>
                <c:pt idx="77">
                  <c:v>3</c:v>
                </c:pt>
                <c:pt idx="78">
                  <c:v>4</c:v>
                </c:pt>
                <c:pt idx="79">
                  <c:v>2</c:v>
                </c:pt>
                <c:pt idx="80">
                  <c:v>7</c:v>
                </c:pt>
                <c:pt idx="81">
                  <c:v>1</c:v>
                </c:pt>
                <c:pt idx="82">
                  <c:v>0</c:v>
                </c:pt>
                <c:pt idx="83">
                  <c:v>4</c:v>
                </c:pt>
                <c:pt idx="84">
                  <c:v>4</c:v>
                </c:pt>
                <c:pt idx="85">
                  <c:v>2</c:v>
                </c:pt>
                <c:pt idx="86">
                  <c:v>3</c:v>
                </c:pt>
                <c:pt idx="87">
                  <c:v>2</c:v>
                </c:pt>
                <c:pt idx="88">
                  <c:v>3</c:v>
                </c:pt>
                <c:pt idx="89">
                  <c:v>0</c:v>
                </c:pt>
                <c:pt idx="90">
                  <c:v>3</c:v>
                </c:pt>
                <c:pt idx="91">
                  <c:v>6</c:v>
                </c:pt>
                <c:pt idx="92">
                  <c:v>0</c:v>
                </c:pt>
                <c:pt idx="93">
                  <c:v>2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0</c:v>
                </c:pt>
                <c:pt idx="98">
                  <c:v>1</c:v>
                </c:pt>
                <c:pt idx="99">
                  <c:v>5</c:v>
                </c:pt>
                <c:pt idx="100">
                  <c:v>1</c:v>
                </c:pt>
                <c:pt idx="101">
                  <c:v>4</c:v>
                </c:pt>
                <c:pt idx="102">
                  <c:v>2</c:v>
                </c:pt>
                <c:pt idx="103">
                  <c:v>4</c:v>
                </c:pt>
                <c:pt idx="104">
                  <c:v>1</c:v>
                </c:pt>
                <c:pt idx="105">
                  <c:v>2</c:v>
                </c:pt>
                <c:pt idx="106">
                  <c:v>2</c:v>
                </c:pt>
                <c:pt idx="107">
                  <c:v>1</c:v>
                </c:pt>
                <c:pt idx="108">
                  <c:v>1</c:v>
                </c:pt>
                <c:pt idx="109">
                  <c:v>0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2</c:v>
                </c:pt>
                <c:pt idx="114">
                  <c:v>4</c:v>
                </c:pt>
                <c:pt idx="115">
                  <c:v>2</c:v>
                </c:pt>
                <c:pt idx="116">
                  <c:v>5</c:v>
                </c:pt>
                <c:pt idx="117">
                  <c:v>1</c:v>
                </c:pt>
                <c:pt idx="118">
                  <c:v>1</c:v>
                </c:pt>
                <c:pt idx="119">
                  <c:v>3</c:v>
                </c:pt>
                <c:pt idx="120">
                  <c:v>2</c:v>
                </c:pt>
                <c:pt idx="121">
                  <c:v>1</c:v>
                </c:pt>
                <c:pt idx="122">
                  <c:v>2</c:v>
                </c:pt>
                <c:pt idx="123">
                  <c:v>2</c:v>
                </c:pt>
                <c:pt idx="124">
                  <c:v>0</c:v>
                </c:pt>
                <c:pt idx="125">
                  <c:v>2</c:v>
                </c:pt>
                <c:pt idx="126">
                  <c:v>2</c:v>
                </c:pt>
                <c:pt idx="127">
                  <c:v>3</c:v>
                </c:pt>
                <c:pt idx="128">
                  <c:v>2</c:v>
                </c:pt>
                <c:pt idx="129">
                  <c:v>3</c:v>
                </c:pt>
                <c:pt idx="130">
                  <c:v>2</c:v>
                </c:pt>
                <c:pt idx="131">
                  <c:v>0</c:v>
                </c:pt>
                <c:pt idx="132">
                  <c:v>2</c:v>
                </c:pt>
                <c:pt idx="133">
                  <c:v>0</c:v>
                </c:pt>
                <c:pt idx="134">
                  <c:v>2</c:v>
                </c:pt>
                <c:pt idx="135">
                  <c:v>1</c:v>
                </c:pt>
                <c:pt idx="136">
                  <c:v>0</c:v>
                </c:pt>
                <c:pt idx="137">
                  <c:v>3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4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3</c:v>
                </c:pt>
                <c:pt idx="146">
                  <c:v>3</c:v>
                </c:pt>
                <c:pt idx="147">
                  <c:v>0</c:v>
                </c:pt>
                <c:pt idx="148">
                  <c:v>2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0</c:v>
                </c:pt>
                <c:pt idx="154">
                  <c:v>1</c:v>
                </c:pt>
                <c:pt idx="155">
                  <c:v>0</c:v>
                </c:pt>
                <c:pt idx="156">
                  <c:v>1</c:v>
                </c:pt>
                <c:pt idx="157">
                  <c:v>1</c:v>
                </c:pt>
                <c:pt idx="158">
                  <c:v>0</c:v>
                </c:pt>
                <c:pt idx="159">
                  <c:v>1</c:v>
                </c:pt>
                <c:pt idx="160">
                  <c:v>2</c:v>
                </c:pt>
                <c:pt idx="161">
                  <c:v>1</c:v>
                </c:pt>
                <c:pt idx="162">
                  <c:v>0</c:v>
                </c:pt>
                <c:pt idx="163">
                  <c:v>1</c:v>
                </c:pt>
                <c:pt idx="164">
                  <c:v>1</c:v>
                </c:pt>
                <c:pt idx="165">
                  <c:v>0</c:v>
                </c:pt>
                <c:pt idx="166">
                  <c:v>0</c:v>
                </c:pt>
                <c:pt idx="167">
                  <c:v>2</c:v>
                </c:pt>
                <c:pt idx="168">
                  <c:v>3</c:v>
                </c:pt>
                <c:pt idx="169">
                  <c:v>2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2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1</c:v>
                </c:pt>
                <c:pt idx="184">
                  <c:v>0</c:v>
                </c:pt>
                <c:pt idx="185">
                  <c:v>1</c:v>
                </c:pt>
                <c:pt idx="186">
                  <c:v>0</c:v>
                </c:pt>
                <c:pt idx="187">
                  <c:v>1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</c:v>
                </c:pt>
                <c:pt idx="198">
                  <c:v>0</c:v>
                </c:pt>
                <c:pt idx="199">
                  <c:v>0</c:v>
                </c:pt>
                <c:pt idx="200">
                  <c:v>1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1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1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1</c:v>
                </c:pt>
                <c:pt idx="247">
                  <c:v>0</c:v>
                </c:pt>
                <c:pt idx="248">
                  <c:v>0</c:v>
                </c:pt>
                <c:pt idx="249">
                  <c:v>1</c:v>
                </c:pt>
                <c:pt idx="250">
                  <c:v>1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2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1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1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1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1</c:v>
                </c:pt>
                <c:pt idx="473">
                  <c:v>6</c:v>
                </c:pt>
                <c:pt idx="474">
                  <c:v>8</c:v>
                </c:pt>
                <c:pt idx="475">
                  <c:v>25</c:v>
                </c:pt>
                <c:pt idx="476">
                  <c:v>76</c:v>
                </c:pt>
                <c:pt idx="477">
                  <c:v>193</c:v>
                </c:pt>
                <c:pt idx="478">
                  <c:v>489</c:v>
                </c:pt>
                <c:pt idx="479">
                  <c:v>1010</c:v>
                </c:pt>
                <c:pt idx="480">
                  <c:v>2189</c:v>
                </c:pt>
                <c:pt idx="481">
                  <c:v>4100</c:v>
                </c:pt>
                <c:pt idx="482">
                  <c:v>7057</c:v>
                </c:pt>
                <c:pt idx="483">
                  <c:v>11117</c:v>
                </c:pt>
                <c:pt idx="484">
                  <c:v>16222</c:v>
                </c:pt>
                <c:pt idx="485">
                  <c:v>21445</c:v>
                </c:pt>
                <c:pt idx="486">
                  <c:v>25761</c:v>
                </c:pt>
                <c:pt idx="487">
                  <c:v>28631</c:v>
                </c:pt>
                <c:pt idx="488">
                  <c:v>29391</c:v>
                </c:pt>
                <c:pt idx="489">
                  <c:v>27511</c:v>
                </c:pt>
                <c:pt idx="490">
                  <c:v>23016</c:v>
                </c:pt>
                <c:pt idx="491">
                  <c:v>17766</c:v>
                </c:pt>
                <c:pt idx="492">
                  <c:v>12536</c:v>
                </c:pt>
                <c:pt idx="493">
                  <c:v>8142</c:v>
                </c:pt>
                <c:pt idx="494">
                  <c:v>4877</c:v>
                </c:pt>
                <c:pt idx="495">
                  <c:v>2604</c:v>
                </c:pt>
                <c:pt idx="496">
                  <c:v>1222</c:v>
                </c:pt>
                <c:pt idx="497">
                  <c:v>574</c:v>
                </c:pt>
                <c:pt idx="498">
                  <c:v>220</c:v>
                </c:pt>
                <c:pt idx="499">
                  <c:v>65</c:v>
                </c:pt>
                <c:pt idx="500">
                  <c:v>26</c:v>
                </c:pt>
                <c:pt idx="501">
                  <c:v>8</c:v>
                </c:pt>
                <c:pt idx="502">
                  <c:v>2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1ADF-4E86-AB54-D1397CFD462A}"/>
            </c:ext>
          </c:extLst>
        </c:ser>
        <c:ser>
          <c:idx val="10"/>
          <c:order val="10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Flasher!$AF$5:$AF$1028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21</c:v>
                </c:pt>
                <c:pt idx="4">
                  <c:v>86</c:v>
                </c:pt>
                <c:pt idx="5">
                  <c:v>77</c:v>
                </c:pt>
                <c:pt idx="6">
                  <c:v>55</c:v>
                </c:pt>
                <c:pt idx="7">
                  <c:v>55</c:v>
                </c:pt>
                <c:pt idx="8">
                  <c:v>46</c:v>
                </c:pt>
                <c:pt idx="9">
                  <c:v>34</c:v>
                </c:pt>
                <c:pt idx="10">
                  <c:v>33</c:v>
                </c:pt>
                <c:pt idx="11">
                  <c:v>37</c:v>
                </c:pt>
                <c:pt idx="12">
                  <c:v>25</c:v>
                </c:pt>
                <c:pt idx="13">
                  <c:v>16</c:v>
                </c:pt>
                <c:pt idx="14">
                  <c:v>15</c:v>
                </c:pt>
                <c:pt idx="15">
                  <c:v>21</c:v>
                </c:pt>
                <c:pt idx="16">
                  <c:v>11</c:v>
                </c:pt>
                <c:pt idx="17">
                  <c:v>9</c:v>
                </c:pt>
                <c:pt idx="18">
                  <c:v>5</c:v>
                </c:pt>
                <c:pt idx="19">
                  <c:v>6</c:v>
                </c:pt>
                <c:pt idx="20">
                  <c:v>5</c:v>
                </c:pt>
                <c:pt idx="21">
                  <c:v>5</c:v>
                </c:pt>
                <c:pt idx="22">
                  <c:v>6</c:v>
                </c:pt>
                <c:pt idx="23">
                  <c:v>5</c:v>
                </c:pt>
                <c:pt idx="24">
                  <c:v>2</c:v>
                </c:pt>
                <c:pt idx="25">
                  <c:v>3</c:v>
                </c:pt>
                <c:pt idx="26">
                  <c:v>5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4</c:v>
                </c:pt>
                <c:pt idx="31">
                  <c:v>1</c:v>
                </c:pt>
                <c:pt idx="32">
                  <c:v>4</c:v>
                </c:pt>
                <c:pt idx="33">
                  <c:v>4</c:v>
                </c:pt>
                <c:pt idx="34">
                  <c:v>2</c:v>
                </c:pt>
                <c:pt idx="35">
                  <c:v>1</c:v>
                </c:pt>
                <c:pt idx="36">
                  <c:v>1</c:v>
                </c:pt>
                <c:pt idx="37">
                  <c:v>4</c:v>
                </c:pt>
                <c:pt idx="38">
                  <c:v>1</c:v>
                </c:pt>
                <c:pt idx="39">
                  <c:v>2</c:v>
                </c:pt>
                <c:pt idx="40">
                  <c:v>3</c:v>
                </c:pt>
                <c:pt idx="41">
                  <c:v>4</c:v>
                </c:pt>
                <c:pt idx="42">
                  <c:v>3</c:v>
                </c:pt>
                <c:pt idx="43">
                  <c:v>4</c:v>
                </c:pt>
                <c:pt idx="44">
                  <c:v>1</c:v>
                </c:pt>
                <c:pt idx="45">
                  <c:v>4</c:v>
                </c:pt>
                <c:pt idx="46">
                  <c:v>0</c:v>
                </c:pt>
                <c:pt idx="47">
                  <c:v>2</c:v>
                </c:pt>
                <c:pt idx="48">
                  <c:v>1</c:v>
                </c:pt>
                <c:pt idx="49">
                  <c:v>2</c:v>
                </c:pt>
                <c:pt idx="50">
                  <c:v>2</c:v>
                </c:pt>
                <c:pt idx="51">
                  <c:v>1</c:v>
                </c:pt>
                <c:pt idx="52">
                  <c:v>2</c:v>
                </c:pt>
                <c:pt idx="53">
                  <c:v>1</c:v>
                </c:pt>
                <c:pt idx="54">
                  <c:v>3</c:v>
                </c:pt>
                <c:pt idx="55">
                  <c:v>0</c:v>
                </c:pt>
                <c:pt idx="56">
                  <c:v>2</c:v>
                </c:pt>
                <c:pt idx="57">
                  <c:v>3</c:v>
                </c:pt>
                <c:pt idx="58">
                  <c:v>2</c:v>
                </c:pt>
                <c:pt idx="59">
                  <c:v>1</c:v>
                </c:pt>
                <c:pt idx="60">
                  <c:v>5</c:v>
                </c:pt>
                <c:pt idx="61">
                  <c:v>3</c:v>
                </c:pt>
                <c:pt idx="62">
                  <c:v>2</c:v>
                </c:pt>
                <c:pt idx="63">
                  <c:v>3</c:v>
                </c:pt>
                <c:pt idx="64">
                  <c:v>2</c:v>
                </c:pt>
                <c:pt idx="65">
                  <c:v>0</c:v>
                </c:pt>
                <c:pt idx="66">
                  <c:v>3</c:v>
                </c:pt>
                <c:pt idx="67">
                  <c:v>2</c:v>
                </c:pt>
                <c:pt idx="68">
                  <c:v>4</c:v>
                </c:pt>
                <c:pt idx="69">
                  <c:v>3</c:v>
                </c:pt>
                <c:pt idx="70">
                  <c:v>7</c:v>
                </c:pt>
                <c:pt idx="71">
                  <c:v>6</c:v>
                </c:pt>
                <c:pt idx="72">
                  <c:v>5</c:v>
                </c:pt>
                <c:pt idx="73">
                  <c:v>2</c:v>
                </c:pt>
                <c:pt idx="74">
                  <c:v>4</c:v>
                </c:pt>
                <c:pt idx="75">
                  <c:v>5</c:v>
                </c:pt>
                <c:pt idx="76">
                  <c:v>2</c:v>
                </c:pt>
                <c:pt idx="77">
                  <c:v>5</c:v>
                </c:pt>
                <c:pt idx="78">
                  <c:v>1</c:v>
                </c:pt>
                <c:pt idx="79">
                  <c:v>4</c:v>
                </c:pt>
                <c:pt idx="80">
                  <c:v>4</c:v>
                </c:pt>
                <c:pt idx="81">
                  <c:v>2</c:v>
                </c:pt>
                <c:pt idx="82">
                  <c:v>1</c:v>
                </c:pt>
                <c:pt idx="83">
                  <c:v>1</c:v>
                </c:pt>
                <c:pt idx="84">
                  <c:v>4</c:v>
                </c:pt>
                <c:pt idx="85">
                  <c:v>1</c:v>
                </c:pt>
                <c:pt idx="86">
                  <c:v>1</c:v>
                </c:pt>
                <c:pt idx="87">
                  <c:v>6</c:v>
                </c:pt>
                <c:pt idx="88">
                  <c:v>1</c:v>
                </c:pt>
                <c:pt idx="89">
                  <c:v>3</c:v>
                </c:pt>
                <c:pt idx="90">
                  <c:v>5</c:v>
                </c:pt>
                <c:pt idx="91">
                  <c:v>4</c:v>
                </c:pt>
                <c:pt idx="92">
                  <c:v>2</c:v>
                </c:pt>
                <c:pt idx="93">
                  <c:v>4</c:v>
                </c:pt>
                <c:pt idx="94">
                  <c:v>3</c:v>
                </c:pt>
                <c:pt idx="95">
                  <c:v>6</c:v>
                </c:pt>
                <c:pt idx="96">
                  <c:v>3</c:v>
                </c:pt>
                <c:pt idx="97">
                  <c:v>3</c:v>
                </c:pt>
                <c:pt idx="98">
                  <c:v>1</c:v>
                </c:pt>
                <c:pt idx="99">
                  <c:v>3</c:v>
                </c:pt>
                <c:pt idx="100">
                  <c:v>3</c:v>
                </c:pt>
                <c:pt idx="101">
                  <c:v>1</c:v>
                </c:pt>
                <c:pt idx="102">
                  <c:v>3</c:v>
                </c:pt>
                <c:pt idx="103">
                  <c:v>2</c:v>
                </c:pt>
                <c:pt idx="104">
                  <c:v>3</c:v>
                </c:pt>
                <c:pt idx="105">
                  <c:v>3</c:v>
                </c:pt>
                <c:pt idx="106">
                  <c:v>2</c:v>
                </c:pt>
                <c:pt idx="107">
                  <c:v>5</c:v>
                </c:pt>
                <c:pt idx="108">
                  <c:v>2</c:v>
                </c:pt>
                <c:pt idx="109">
                  <c:v>1</c:v>
                </c:pt>
                <c:pt idx="110">
                  <c:v>2</c:v>
                </c:pt>
                <c:pt idx="111">
                  <c:v>2</c:v>
                </c:pt>
                <c:pt idx="112">
                  <c:v>2</c:v>
                </c:pt>
                <c:pt idx="113">
                  <c:v>0</c:v>
                </c:pt>
                <c:pt idx="114">
                  <c:v>1</c:v>
                </c:pt>
                <c:pt idx="115">
                  <c:v>1</c:v>
                </c:pt>
                <c:pt idx="116">
                  <c:v>3</c:v>
                </c:pt>
                <c:pt idx="117">
                  <c:v>1</c:v>
                </c:pt>
                <c:pt idx="118">
                  <c:v>2</c:v>
                </c:pt>
                <c:pt idx="119">
                  <c:v>3</c:v>
                </c:pt>
                <c:pt idx="120">
                  <c:v>3</c:v>
                </c:pt>
                <c:pt idx="121">
                  <c:v>1</c:v>
                </c:pt>
                <c:pt idx="122">
                  <c:v>1</c:v>
                </c:pt>
                <c:pt idx="123">
                  <c:v>3</c:v>
                </c:pt>
                <c:pt idx="124">
                  <c:v>2</c:v>
                </c:pt>
                <c:pt idx="125">
                  <c:v>0</c:v>
                </c:pt>
                <c:pt idx="126">
                  <c:v>2</c:v>
                </c:pt>
                <c:pt idx="127">
                  <c:v>0</c:v>
                </c:pt>
                <c:pt idx="128">
                  <c:v>2</c:v>
                </c:pt>
                <c:pt idx="129">
                  <c:v>2</c:v>
                </c:pt>
                <c:pt idx="130">
                  <c:v>5</c:v>
                </c:pt>
                <c:pt idx="131">
                  <c:v>1</c:v>
                </c:pt>
                <c:pt idx="132">
                  <c:v>1</c:v>
                </c:pt>
                <c:pt idx="133">
                  <c:v>3</c:v>
                </c:pt>
                <c:pt idx="134">
                  <c:v>1</c:v>
                </c:pt>
                <c:pt idx="135">
                  <c:v>2</c:v>
                </c:pt>
                <c:pt idx="136">
                  <c:v>4</c:v>
                </c:pt>
                <c:pt idx="137">
                  <c:v>2</c:v>
                </c:pt>
                <c:pt idx="138">
                  <c:v>0</c:v>
                </c:pt>
                <c:pt idx="139">
                  <c:v>1</c:v>
                </c:pt>
                <c:pt idx="140">
                  <c:v>2</c:v>
                </c:pt>
                <c:pt idx="141">
                  <c:v>0</c:v>
                </c:pt>
                <c:pt idx="142">
                  <c:v>2</c:v>
                </c:pt>
                <c:pt idx="143">
                  <c:v>4</c:v>
                </c:pt>
                <c:pt idx="144">
                  <c:v>0</c:v>
                </c:pt>
                <c:pt idx="145">
                  <c:v>2</c:v>
                </c:pt>
                <c:pt idx="146">
                  <c:v>1</c:v>
                </c:pt>
                <c:pt idx="147">
                  <c:v>0</c:v>
                </c:pt>
                <c:pt idx="148">
                  <c:v>1</c:v>
                </c:pt>
                <c:pt idx="149">
                  <c:v>0</c:v>
                </c:pt>
                <c:pt idx="150">
                  <c:v>2</c:v>
                </c:pt>
                <c:pt idx="151">
                  <c:v>1</c:v>
                </c:pt>
                <c:pt idx="152">
                  <c:v>2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2</c:v>
                </c:pt>
                <c:pt idx="157">
                  <c:v>0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0</c:v>
                </c:pt>
                <c:pt idx="162">
                  <c:v>0</c:v>
                </c:pt>
                <c:pt idx="163">
                  <c:v>1</c:v>
                </c:pt>
                <c:pt idx="164">
                  <c:v>2</c:v>
                </c:pt>
                <c:pt idx="165">
                  <c:v>0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0</c:v>
                </c:pt>
                <c:pt idx="170">
                  <c:v>1</c:v>
                </c:pt>
                <c:pt idx="171">
                  <c:v>0</c:v>
                </c:pt>
                <c:pt idx="172">
                  <c:v>2</c:v>
                </c:pt>
                <c:pt idx="173">
                  <c:v>1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1</c:v>
                </c:pt>
                <c:pt idx="179">
                  <c:v>0</c:v>
                </c:pt>
                <c:pt idx="180">
                  <c:v>0</c:v>
                </c:pt>
                <c:pt idx="181">
                  <c:v>1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1</c:v>
                </c:pt>
                <c:pt idx="186">
                  <c:v>0</c:v>
                </c:pt>
                <c:pt idx="187">
                  <c:v>1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1</c:v>
                </c:pt>
                <c:pt idx="193">
                  <c:v>0</c:v>
                </c:pt>
                <c:pt idx="194">
                  <c:v>1</c:v>
                </c:pt>
                <c:pt idx="195">
                  <c:v>3</c:v>
                </c:pt>
                <c:pt idx="196">
                  <c:v>1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1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1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1</c:v>
                </c:pt>
                <c:pt idx="218">
                  <c:v>1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1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1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1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1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1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1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1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1</c:v>
                </c:pt>
                <c:pt idx="567">
                  <c:v>8</c:v>
                </c:pt>
                <c:pt idx="568">
                  <c:v>15</c:v>
                </c:pt>
                <c:pt idx="569">
                  <c:v>61</c:v>
                </c:pt>
                <c:pt idx="570">
                  <c:v>128</c:v>
                </c:pt>
                <c:pt idx="571">
                  <c:v>310</c:v>
                </c:pt>
                <c:pt idx="572">
                  <c:v>734</c:v>
                </c:pt>
                <c:pt idx="573">
                  <c:v>1588</c:v>
                </c:pt>
                <c:pt idx="574">
                  <c:v>2893</c:v>
                </c:pt>
                <c:pt idx="575">
                  <c:v>4901</c:v>
                </c:pt>
                <c:pt idx="576">
                  <c:v>8171</c:v>
                </c:pt>
                <c:pt idx="577">
                  <c:v>11961</c:v>
                </c:pt>
                <c:pt idx="578">
                  <c:v>16736</c:v>
                </c:pt>
                <c:pt idx="579">
                  <c:v>21290</c:v>
                </c:pt>
                <c:pt idx="580">
                  <c:v>25226</c:v>
                </c:pt>
                <c:pt idx="581">
                  <c:v>27274</c:v>
                </c:pt>
                <c:pt idx="582">
                  <c:v>27656</c:v>
                </c:pt>
                <c:pt idx="583">
                  <c:v>25558</c:v>
                </c:pt>
                <c:pt idx="584">
                  <c:v>22241</c:v>
                </c:pt>
                <c:pt idx="585">
                  <c:v>17719</c:v>
                </c:pt>
                <c:pt idx="586">
                  <c:v>12734</c:v>
                </c:pt>
                <c:pt idx="587">
                  <c:v>8478</c:v>
                </c:pt>
                <c:pt idx="588">
                  <c:v>5143</c:v>
                </c:pt>
                <c:pt idx="589">
                  <c:v>2834</c:v>
                </c:pt>
                <c:pt idx="590">
                  <c:v>1477</c:v>
                </c:pt>
                <c:pt idx="591">
                  <c:v>676</c:v>
                </c:pt>
                <c:pt idx="592">
                  <c:v>307</c:v>
                </c:pt>
                <c:pt idx="593">
                  <c:v>119</c:v>
                </c:pt>
                <c:pt idx="594">
                  <c:v>40</c:v>
                </c:pt>
                <c:pt idx="595">
                  <c:v>16</c:v>
                </c:pt>
                <c:pt idx="596">
                  <c:v>3</c:v>
                </c:pt>
                <c:pt idx="597">
                  <c:v>0</c:v>
                </c:pt>
                <c:pt idx="598">
                  <c:v>1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1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1ADF-4E86-AB54-D1397CFD462A}"/>
            </c:ext>
          </c:extLst>
        </c:ser>
        <c:ser>
          <c:idx val="11"/>
          <c:order val="11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Flasher!$AI$5:$AI$1028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16</c:v>
                </c:pt>
                <c:pt idx="4">
                  <c:v>89</c:v>
                </c:pt>
                <c:pt idx="5">
                  <c:v>81</c:v>
                </c:pt>
                <c:pt idx="6">
                  <c:v>63</c:v>
                </c:pt>
                <c:pt idx="7">
                  <c:v>58</c:v>
                </c:pt>
                <c:pt idx="8">
                  <c:v>37</c:v>
                </c:pt>
                <c:pt idx="9">
                  <c:v>32</c:v>
                </c:pt>
                <c:pt idx="10">
                  <c:v>32</c:v>
                </c:pt>
                <c:pt idx="11">
                  <c:v>21</c:v>
                </c:pt>
                <c:pt idx="12">
                  <c:v>23</c:v>
                </c:pt>
                <c:pt idx="13">
                  <c:v>17</c:v>
                </c:pt>
                <c:pt idx="14">
                  <c:v>17</c:v>
                </c:pt>
                <c:pt idx="15">
                  <c:v>16</c:v>
                </c:pt>
                <c:pt idx="16">
                  <c:v>8</c:v>
                </c:pt>
                <c:pt idx="17">
                  <c:v>12</c:v>
                </c:pt>
                <c:pt idx="18">
                  <c:v>15</c:v>
                </c:pt>
                <c:pt idx="19">
                  <c:v>5</c:v>
                </c:pt>
                <c:pt idx="20">
                  <c:v>3</c:v>
                </c:pt>
                <c:pt idx="21">
                  <c:v>5</c:v>
                </c:pt>
                <c:pt idx="22">
                  <c:v>5</c:v>
                </c:pt>
                <c:pt idx="23">
                  <c:v>4</c:v>
                </c:pt>
                <c:pt idx="24">
                  <c:v>3</c:v>
                </c:pt>
                <c:pt idx="25">
                  <c:v>2</c:v>
                </c:pt>
                <c:pt idx="26">
                  <c:v>4</c:v>
                </c:pt>
                <c:pt idx="27">
                  <c:v>2</c:v>
                </c:pt>
                <c:pt idx="28">
                  <c:v>6</c:v>
                </c:pt>
                <c:pt idx="29">
                  <c:v>8</c:v>
                </c:pt>
                <c:pt idx="30">
                  <c:v>4</c:v>
                </c:pt>
                <c:pt idx="31">
                  <c:v>2</c:v>
                </c:pt>
                <c:pt idx="32">
                  <c:v>1</c:v>
                </c:pt>
                <c:pt idx="33">
                  <c:v>5</c:v>
                </c:pt>
                <c:pt idx="34">
                  <c:v>2</c:v>
                </c:pt>
                <c:pt idx="35">
                  <c:v>3</c:v>
                </c:pt>
                <c:pt idx="36">
                  <c:v>2</c:v>
                </c:pt>
                <c:pt idx="37">
                  <c:v>3</c:v>
                </c:pt>
                <c:pt idx="38">
                  <c:v>1</c:v>
                </c:pt>
                <c:pt idx="39">
                  <c:v>3</c:v>
                </c:pt>
                <c:pt idx="40">
                  <c:v>3</c:v>
                </c:pt>
                <c:pt idx="41">
                  <c:v>0</c:v>
                </c:pt>
                <c:pt idx="42">
                  <c:v>1</c:v>
                </c:pt>
                <c:pt idx="43">
                  <c:v>2</c:v>
                </c:pt>
                <c:pt idx="44">
                  <c:v>2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2</c:v>
                </c:pt>
                <c:pt idx="49">
                  <c:v>4</c:v>
                </c:pt>
                <c:pt idx="50">
                  <c:v>4</c:v>
                </c:pt>
                <c:pt idx="51">
                  <c:v>1</c:v>
                </c:pt>
                <c:pt idx="52">
                  <c:v>2</c:v>
                </c:pt>
                <c:pt idx="53">
                  <c:v>2</c:v>
                </c:pt>
                <c:pt idx="54">
                  <c:v>0</c:v>
                </c:pt>
                <c:pt idx="55">
                  <c:v>5</c:v>
                </c:pt>
                <c:pt idx="56">
                  <c:v>0</c:v>
                </c:pt>
                <c:pt idx="57">
                  <c:v>0</c:v>
                </c:pt>
                <c:pt idx="58">
                  <c:v>4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2</c:v>
                </c:pt>
                <c:pt idx="63">
                  <c:v>3</c:v>
                </c:pt>
                <c:pt idx="64">
                  <c:v>7</c:v>
                </c:pt>
                <c:pt idx="65">
                  <c:v>2</c:v>
                </c:pt>
                <c:pt idx="66">
                  <c:v>5</c:v>
                </c:pt>
                <c:pt idx="67">
                  <c:v>1</c:v>
                </c:pt>
                <c:pt idx="68">
                  <c:v>1</c:v>
                </c:pt>
                <c:pt idx="69">
                  <c:v>5</c:v>
                </c:pt>
                <c:pt idx="70">
                  <c:v>3</c:v>
                </c:pt>
                <c:pt idx="71">
                  <c:v>0</c:v>
                </c:pt>
                <c:pt idx="72">
                  <c:v>4</c:v>
                </c:pt>
                <c:pt idx="73">
                  <c:v>1</c:v>
                </c:pt>
                <c:pt idx="74">
                  <c:v>1</c:v>
                </c:pt>
                <c:pt idx="75">
                  <c:v>6</c:v>
                </c:pt>
                <c:pt idx="76">
                  <c:v>2</c:v>
                </c:pt>
                <c:pt idx="77">
                  <c:v>2</c:v>
                </c:pt>
                <c:pt idx="78">
                  <c:v>1</c:v>
                </c:pt>
                <c:pt idx="79">
                  <c:v>2</c:v>
                </c:pt>
                <c:pt idx="80">
                  <c:v>3</c:v>
                </c:pt>
                <c:pt idx="81">
                  <c:v>4</c:v>
                </c:pt>
                <c:pt idx="82">
                  <c:v>2</c:v>
                </c:pt>
                <c:pt idx="83">
                  <c:v>6</c:v>
                </c:pt>
                <c:pt idx="84">
                  <c:v>1</c:v>
                </c:pt>
                <c:pt idx="85">
                  <c:v>3</c:v>
                </c:pt>
                <c:pt idx="86">
                  <c:v>1</c:v>
                </c:pt>
                <c:pt idx="87">
                  <c:v>1</c:v>
                </c:pt>
                <c:pt idx="88">
                  <c:v>2</c:v>
                </c:pt>
                <c:pt idx="89">
                  <c:v>4</c:v>
                </c:pt>
                <c:pt idx="90">
                  <c:v>1</c:v>
                </c:pt>
                <c:pt idx="91">
                  <c:v>3</c:v>
                </c:pt>
                <c:pt idx="92">
                  <c:v>0</c:v>
                </c:pt>
                <c:pt idx="93">
                  <c:v>2</c:v>
                </c:pt>
                <c:pt idx="94">
                  <c:v>6</c:v>
                </c:pt>
                <c:pt idx="95">
                  <c:v>3</c:v>
                </c:pt>
                <c:pt idx="96">
                  <c:v>4</c:v>
                </c:pt>
                <c:pt idx="97">
                  <c:v>1</c:v>
                </c:pt>
                <c:pt idx="98">
                  <c:v>1</c:v>
                </c:pt>
                <c:pt idx="99">
                  <c:v>0</c:v>
                </c:pt>
                <c:pt idx="100">
                  <c:v>1</c:v>
                </c:pt>
                <c:pt idx="101">
                  <c:v>3</c:v>
                </c:pt>
                <c:pt idx="102">
                  <c:v>3</c:v>
                </c:pt>
                <c:pt idx="103">
                  <c:v>0</c:v>
                </c:pt>
                <c:pt idx="104">
                  <c:v>2</c:v>
                </c:pt>
                <c:pt idx="105">
                  <c:v>1</c:v>
                </c:pt>
                <c:pt idx="106">
                  <c:v>5</c:v>
                </c:pt>
                <c:pt idx="107">
                  <c:v>1</c:v>
                </c:pt>
                <c:pt idx="108">
                  <c:v>3</c:v>
                </c:pt>
                <c:pt idx="109">
                  <c:v>2</c:v>
                </c:pt>
                <c:pt idx="110">
                  <c:v>0</c:v>
                </c:pt>
                <c:pt idx="111">
                  <c:v>2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3</c:v>
                </c:pt>
                <c:pt idx="116">
                  <c:v>4</c:v>
                </c:pt>
                <c:pt idx="117">
                  <c:v>0</c:v>
                </c:pt>
                <c:pt idx="118">
                  <c:v>2</c:v>
                </c:pt>
                <c:pt idx="119">
                  <c:v>0</c:v>
                </c:pt>
                <c:pt idx="120">
                  <c:v>1</c:v>
                </c:pt>
                <c:pt idx="121">
                  <c:v>2</c:v>
                </c:pt>
                <c:pt idx="122">
                  <c:v>2</c:v>
                </c:pt>
                <c:pt idx="123">
                  <c:v>1</c:v>
                </c:pt>
                <c:pt idx="124">
                  <c:v>2</c:v>
                </c:pt>
                <c:pt idx="125">
                  <c:v>0</c:v>
                </c:pt>
                <c:pt idx="126">
                  <c:v>1</c:v>
                </c:pt>
                <c:pt idx="127">
                  <c:v>3</c:v>
                </c:pt>
                <c:pt idx="128">
                  <c:v>3</c:v>
                </c:pt>
                <c:pt idx="129">
                  <c:v>1</c:v>
                </c:pt>
                <c:pt idx="130">
                  <c:v>2</c:v>
                </c:pt>
                <c:pt idx="131">
                  <c:v>2</c:v>
                </c:pt>
                <c:pt idx="132">
                  <c:v>1</c:v>
                </c:pt>
                <c:pt idx="133">
                  <c:v>5</c:v>
                </c:pt>
                <c:pt idx="134">
                  <c:v>1</c:v>
                </c:pt>
                <c:pt idx="135">
                  <c:v>5</c:v>
                </c:pt>
                <c:pt idx="136">
                  <c:v>1</c:v>
                </c:pt>
                <c:pt idx="137">
                  <c:v>2</c:v>
                </c:pt>
                <c:pt idx="138">
                  <c:v>0</c:v>
                </c:pt>
                <c:pt idx="139">
                  <c:v>0</c:v>
                </c:pt>
                <c:pt idx="140">
                  <c:v>1</c:v>
                </c:pt>
                <c:pt idx="141">
                  <c:v>0</c:v>
                </c:pt>
                <c:pt idx="142">
                  <c:v>4</c:v>
                </c:pt>
                <c:pt idx="143">
                  <c:v>1</c:v>
                </c:pt>
                <c:pt idx="144">
                  <c:v>2</c:v>
                </c:pt>
                <c:pt idx="145">
                  <c:v>0</c:v>
                </c:pt>
                <c:pt idx="146">
                  <c:v>1</c:v>
                </c:pt>
                <c:pt idx="147">
                  <c:v>2</c:v>
                </c:pt>
                <c:pt idx="148">
                  <c:v>0</c:v>
                </c:pt>
                <c:pt idx="149">
                  <c:v>0</c:v>
                </c:pt>
                <c:pt idx="150">
                  <c:v>1</c:v>
                </c:pt>
                <c:pt idx="151">
                  <c:v>0</c:v>
                </c:pt>
                <c:pt idx="152">
                  <c:v>0</c:v>
                </c:pt>
                <c:pt idx="153">
                  <c:v>2</c:v>
                </c:pt>
                <c:pt idx="154">
                  <c:v>3</c:v>
                </c:pt>
                <c:pt idx="155">
                  <c:v>2</c:v>
                </c:pt>
                <c:pt idx="156">
                  <c:v>3</c:v>
                </c:pt>
                <c:pt idx="157">
                  <c:v>0</c:v>
                </c:pt>
                <c:pt idx="158">
                  <c:v>1</c:v>
                </c:pt>
                <c:pt idx="159">
                  <c:v>0</c:v>
                </c:pt>
                <c:pt idx="160">
                  <c:v>0</c:v>
                </c:pt>
                <c:pt idx="161">
                  <c:v>1</c:v>
                </c:pt>
                <c:pt idx="162">
                  <c:v>0</c:v>
                </c:pt>
                <c:pt idx="163">
                  <c:v>0</c:v>
                </c:pt>
                <c:pt idx="164">
                  <c:v>1</c:v>
                </c:pt>
                <c:pt idx="165">
                  <c:v>0</c:v>
                </c:pt>
                <c:pt idx="166">
                  <c:v>0</c:v>
                </c:pt>
                <c:pt idx="167">
                  <c:v>3</c:v>
                </c:pt>
                <c:pt idx="168">
                  <c:v>1</c:v>
                </c:pt>
                <c:pt idx="169">
                  <c:v>2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2</c:v>
                </c:pt>
                <c:pt idx="176">
                  <c:v>0</c:v>
                </c:pt>
                <c:pt idx="177">
                  <c:v>0</c:v>
                </c:pt>
                <c:pt idx="178">
                  <c:v>2</c:v>
                </c:pt>
                <c:pt idx="179">
                  <c:v>1</c:v>
                </c:pt>
                <c:pt idx="180">
                  <c:v>0</c:v>
                </c:pt>
                <c:pt idx="181">
                  <c:v>1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1</c:v>
                </c:pt>
                <c:pt idx="189">
                  <c:v>2</c:v>
                </c:pt>
                <c:pt idx="190">
                  <c:v>0</c:v>
                </c:pt>
                <c:pt idx="191">
                  <c:v>1</c:v>
                </c:pt>
                <c:pt idx="192">
                  <c:v>0</c:v>
                </c:pt>
                <c:pt idx="193">
                  <c:v>0</c:v>
                </c:pt>
                <c:pt idx="194">
                  <c:v>1</c:v>
                </c:pt>
                <c:pt idx="195">
                  <c:v>0</c:v>
                </c:pt>
                <c:pt idx="196">
                  <c:v>1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</c:v>
                </c:pt>
                <c:pt idx="201">
                  <c:v>1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1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1</c:v>
                </c:pt>
                <c:pt idx="224">
                  <c:v>0</c:v>
                </c:pt>
                <c:pt idx="225">
                  <c:v>1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1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2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1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1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1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1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1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1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1</c:v>
                </c:pt>
                <c:pt idx="661">
                  <c:v>5</c:v>
                </c:pt>
                <c:pt idx="662">
                  <c:v>10</c:v>
                </c:pt>
                <c:pt idx="663">
                  <c:v>25</c:v>
                </c:pt>
                <c:pt idx="664">
                  <c:v>69</c:v>
                </c:pt>
                <c:pt idx="665">
                  <c:v>195</c:v>
                </c:pt>
                <c:pt idx="666">
                  <c:v>427</c:v>
                </c:pt>
                <c:pt idx="667">
                  <c:v>894</c:v>
                </c:pt>
                <c:pt idx="668">
                  <c:v>1763</c:v>
                </c:pt>
                <c:pt idx="669">
                  <c:v>3237</c:v>
                </c:pt>
                <c:pt idx="670">
                  <c:v>5470</c:v>
                </c:pt>
                <c:pt idx="671">
                  <c:v>8366</c:v>
                </c:pt>
                <c:pt idx="672">
                  <c:v>12274</c:v>
                </c:pt>
                <c:pt idx="673">
                  <c:v>16234</c:v>
                </c:pt>
                <c:pt idx="674">
                  <c:v>20468</c:v>
                </c:pt>
                <c:pt idx="675">
                  <c:v>24131</c:v>
                </c:pt>
                <c:pt idx="676">
                  <c:v>26282</c:v>
                </c:pt>
                <c:pt idx="677">
                  <c:v>26508</c:v>
                </c:pt>
                <c:pt idx="678">
                  <c:v>24995</c:v>
                </c:pt>
                <c:pt idx="679">
                  <c:v>22006</c:v>
                </c:pt>
                <c:pt idx="680">
                  <c:v>17633</c:v>
                </c:pt>
                <c:pt idx="681">
                  <c:v>13422</c:v>
                </c:pt>
                <c:pt idx="682">
                  <c:v>8991</c:v>
                </c:pt>
                <c:pt idx="683">
                  <c:v>6026</c:v>
                </c:pt>
                <c:pt idx="684">
                  <c:v>3413</c:v>
                </c:pt>
                <c:pt idx="685">
                  <c:v>1818</c:v>
                </c:pt>
                <c:pt idx="686">
                  <c:v>915</c:v>
                </c:pt>
                <c:pt idx="687">
                  <c:v>439</c:v>
                </c:pt>
                <c:pt idx="688">
                  <c:v>168</c:v>
                </c:pt>
                <c:pt idx="689">
                  <c:v>60</c:v>
                </c:pt>
                <c:pt idx="690">
                  <c:v>30</c:v>
                </c:pt>
                <c:pt idx="691">
                  <c:v>5</c:v>
                </c:pt>
                <c:pt idx="692">
                  <c:v>3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1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1ADF-4E86-AB54-D1397CFD462A}"/>
            </c:ext>
          </c:extLst>
        </c:ser>
        <c:ser>
          <c:idx val="12"/>
          <c:order val="12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Flasher!$AL$5:$AL$1028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19</c:v>
                </c:pt>
                <c:pt idx="4">
                  <c:v>83</c:v>
                </c:pt>
                <c:pt idx="5">
                  <c:v>74</c:v>
                </c:pt>
                <c:pt idx="6">
                  <c:v>56</c:v>
                </c:pt>
                <c:pt idx="7">
                  <c:v>56</c:v>
                </c:pt>
                <c:pt idx="8">
                  <c:v>40</c:v>
                </c:pt>
                <c:pt idx="9">
                  <c:v>42</c:v>
                </c:pt>
                <c:pt idx="10">
                  <c:v>24</c:v>
                </c:pt>
                <c:pt idx="11">
                  <c:v>32</c:v>
                </c:pt>
                <c:pt idx="12">
                  <c:v>29</c:v>
                </c:pt>
                <c:pt idx="13">
                  <c:v>19</c:v>
                </c:pt>
                <c:pt idx="14">
                  <c:v>14</c:v>
                </c:pt>
                <c:pt idx="15">
                  <c:v>11</c:v>
                </c:pt>
                <c:pt idx="16">
                  <c:v>12</c:v>
                </c:pt>
                <c:pt idx="17">
                  <c:v>10</c:v>
                </c:pt>
                <c:pt idx="18">
                  <c:v>8</c:v>
                </c:pt>
                <c:pt idx="19">
                  <c:v>7</c:v>
                </c:pt>
                <c:pt idx="20">
                  <c:v>7</c:v>
                </c:pt>
                <c:pt idx="21">
                  <c:v>2</c:v>
                </c:pt>
                <c:pt idx="22">
                  <c:v>4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12</c:v>
                </c:pt>
                <c:pt idx="27">
                  <c:v>3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2</c:v>
                </c:pt>
                <c:pt idx="32">
                  <c:v>3</c:v>
                </c:pt>
                <c:pt idx="33">
                  <c:v>5</c:v>
                </c:pt>
                <c:pt idx="34">
                  <c:v>2</c:v>
                </c:pt>
                <c:pt idx="35">
                  <c:v>5</c:v>
                </c:pt>
                <c:pt idx="36">
                  <c:v>6</c:v>
                </c:pt>
                <c:pt idx="37">
                  <c:v>3</c:v>
                </c:pt>
                <c:pt idx="38">
                  <c:v>5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5</c:v>
                </c:pt>
                <c:pt idx="43">
                  <c:v>1</c:v>
                </c:pt>
                <c:pt idx="44">
                  <c:v>4</c:v>
                </c:pt>
                <c:pt idx="45">
                  <c:v>2</c:v>
                </c:pt>
                <c:pt idx="46">
                  <c:v>7</c:v>
                </c:pt>
                <c:pt idx="47">
                  <c:v>1</c:v>
                </c:pt>
                <c:pt idx="48">
                  <c:v>2</c:v>
                </c:pt>
                <c:pt idx="49">
                  <c:v>5</c:v>
                </c:pt>
                <c:pt idx="50">
                  <c:v>0</c:v>
                </c:pt>
                <c:pt idx="51">
                  <c:v>3</c:v>
                </c:pt>
                <c:pt idx="52">
                  <c:v>2</c:v>
                </c:pt>
                <c:pt idx="53">
                  <c:v>3</c:v>
                </c:pt>
                <c:pt idx="54">
                  <c:v>0</c:v>
                </c:pt>
                <c:pt idx="55">
                  <c:v>0</c:v>
                </c:pt>
                <c:pt idx="56">
                  <c:v>1</c:v>
                </c:pt>
                <c:pt idx="57">
                  <c:v>2</c:v>
                </c:pt>
                <c:pt idx="58">
                  <c:v>0</c:v>
                </c:pt>
                <c:pt idx="59">
                  <c:v>1</c:v>
                </c:pt>
                <c:pt idx="60">
                  <c:v>0</c:v>
                </c:pt>
                <c:pt idx="61">
                  <c:v>4</c:v>
                </c:pt>
                <c:pt idx="62">
                  <c:v>1</c:v>
                </c:pt>
                <c:pt idx="63">
                  <c:v>2</c:v>
                </c:pt>
                <c:pt idx="64">
                  <c:v>3</c:v>
                </c:pt>
                <c:pt idx="65">
                  <c:v>2</c:v>
                </c:pt>
                <c:pt idx="66">
                  <c:v>3</c:v>
                </c:pt>
                <c:pt idx="67">
                  <c:v>2</c:v>
                </c:pt>
                <c:pt idx="68">
                  <c:v>3</c:v>
                </c:pt>
                <c:pt idx="69">
                  <c:v>2</c:v>
                </c:pt>
                <c:pt idx="70">
                  <c:v>7</c:v>
                </c:pt>
                <c:pt idx="71">
                  <c:v>3</c:v>
                </c:pt>
                <c:pt idx="72">
                  <c:v>4</c:v>
                </c:pt>
                <c:pt idx="73">
                  <c:v>1</c:v>
                </c:pt>
                <c:pt idx="74">
                  <c:v>0</c:v>
                </c:pt>
                <c:pt idx="75">
                  <c:v>1</c:v>
                </c:pt>
                <c:pt idx="76">
                  <c:v>2</c:v>
                </c:pt>
                <c:pt idx="77">
                  <c:v>2</c:v>
                </c:pt>
                <c:pt idx="78">
                  <c:v>7</c:v>
                </c:pt>
                <c:pt idx="79">
                  <c:v>1</c:v>
                </c:pt>
                <c:pt idx="80">
                  <c:v>2</c:v>
                </c:pt>
                <c:pt idx="81">
                  <c:v>7</c:v>
                </c:pt>
                <c:pt idx="82">
                  <c:v>1</c:v>
                </c:pt>
                <c:pt idx="83">
                  <c:v>2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2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3</c:v>
                </c:pt>
                <c:pt idx="93">
                  <c:v>2</c:v>
                </c:pt>
                <c:pt idx="94">
                  <c:v>4</c:v>
                </c:pt>
                <c:pt idx="95">
                  <c:v>3</c:v>
                </c:pt>
                <c:pt idx="96">
                  <c:v>1</c:v>
                </c:pt>
                <c:pt idx="97">
                  <c:v>0</c:v>
                </c:pt>
                <c:pt idx="98">
                  <c:v>2</c:v>
                </c:pt>
                <c:pt idx="99">
                  <c:v>5</c:v>
                </c:pt>
                <c:pt idx="100">
                  <c:v>1</c:v>
                </c:pt>
                <c:pt idx="101">
                  <c:v>2</c:v>
                </c:pt>
                <c:pt idx="102">
                  <c:v>5</c:v>
                </c:pt>
                <c:pt idx="103">
                  <c:v>3</c:v>
                </c:pt>
                <c:pt idx="104">
                  <c:v>2</c:v>
                </c:pt>
                <c:pt idx="105">
                  <c:v>3</c:v>
                </c:pt>
                <c:pt idx="106">
                  <c:v>1</c:v>
                </c:pt>
                <c:pt idx="107">
                  <c:v>2</c:v>
                </c:pt>
                <c:pt idx="108">
                  <c:v>1</c:v>
                </c:pt>
                <c:pt idx="109">
                  <c:v>2</c:v>
                </c:pt>
                <c:pt idx="110">
                  <c:v>0</c:v>
                </c:pt>
                <c:pt idx="111">
                  <c:v>1</c:v>
                </c:pt>
                <c:pt idx="112">
                  <c:v>2</c:v>
                </c:pt>
                <c:pt idx="113">
                  <c:v>3</c:v>
                </c:pt>
                <c:pt idx="114">
                  <c:v>1</c:v>
                </c:pt>
                <c:pt idx="115">
                  <c:v>2</c:v>
                </c:pt>
                <c:pt idx="116">
                  <c:v>3</c:v>
                </c:pt>
                <c:pt idx="117">
                  <c:v>0</c:v>
                </c:pt>
                <c:pt idx="118">
                  <c:v>3</c:v>
                </c:pt>
                <c:pt idx="119">
                  <c:v>2</c:v>
                </c:pt>
                <c:pt idx="120">
                  <c:v>2</c:v>
                </c:pt>
                <c:pt idx="121">
                  <c:v>1</c:v>
                </c:pt>
                <c:pt idx="122">
                  <c:v>0</c:v>
                </c:pt>
                <c:pt idx="123">
                  <c:v>3</c:v>
                </c:pt>
                <c:pt idx="124">
                  <c:v>1</c:v>
                </c:pt>
                <c:pt idx="125">
                  <c:v>0</c:v>
                </c:pt>
                <c:pt idx="126">
                  <c:v>3</c:v>
                </c:pt>
                <c:pt idx="127">
                  <c:v>0</c:v>
                </c:pt>
                <c:pt idx="128">
                  <c:v>2</c:v>
                </c:pt>
                <c:pt idx="129">
                  <c:v>1</c:v>
                </c:pt>
                <c:pt idx="130">
                  <c:v>0</c:v>
                </c:pt>
                <c:pt idx="131">
                  <c:v>1</c:v>
                </c:pt>
                <c:pt idx="132">
                  <c:v>3</c:v>
                </c:pt>
                <c:pt idx="133">
                  <c:v>3</c:v>
                </c:pt>
                <c:pt idx="134">
                  <c:v>1</c:v>
                </c:pt>
                <c:pt idx="135">
                  <c:v>2</c:v>
                </c:pt>
                <c:pt idx="136">
                  <c:v>1</c:v>
                </c:pt>
                <c:pt idx="137">
                  <c:v>2</c:v>
                </c:pt>
                <c:pt idx="138">
                  <c:v>3</c:v>
                </c:pt>
                <c:pt idx="139">
                  <c:v>2</c:v>
                </c:pt>
                <c:pt idx="140">
                  <c:v>1</c:v>
                </c:pt>
                <c:pt idx="141">
                  <c:v>0</c:v>
                </c:pt>
                <c:pt idx="142">
                  <c:v>2</c:v>
                </c:pt>
                <c:pt idx="143">
                  <c:v>0</c:v>
                </c:pt>
                <c:pt idx="144">
                  <c:v>0</c:v>
                </c:pt>
                <c:pt idx="145">
                  <c:v>2</c:v>
                </c:pt>
                <c:pt idx="146">
                  <c:v>0</c:v>
                </c:pt>
                <c:pt idx="147">
                  <c:v>0</c:v>
                </c:pt>
                <c:pt idx="148">
                  <c:v>1</c:v>
                </c:pt>
                <c:pt idx="149">
                  <c:v>3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0</c:v>
                </c:pt>
                <c:pt idx="154">
                  <c:v>2</c:v>
                </c:pt>
                <c:pt idx="155">
                  <c:v>1</c:v>
                </c:pt>
                <c:pt idx="156">
                  <c:v>4</c:v>
                </c:pt>
                <c:pt idx="157">
                  <c:v>1</c:v>
                </c:pt>
                <c:pt idx="158">
                  <c:v>0</c:v>
                </c:pt>
                <c:pt idx="159">
                  <c:v>1</c:v>
                </c:pt>
                <c:pt idx="160">
                  <c:v>0</c:v>
                </c:pt>
                <c:pt idx="161">
                  <c:v>1</c:v>
                </c:pt>
                <c:pt idx="162">
                  <c:v>0</c:v>
                </c:pt>
                <c:pt idx="163">
                  <c:v>0</c:v>
                </c:pt>
                <c:pt idx="164">
                  <c:v>1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1</c:v>
                </c:pt>
                <c:pt idx="171">
                  <c:v>0</c:v>
                </c:pt>
                <c:pt idx="172">
                  <c:v>1</c:v>
                </c:pt>
                <c:pt idx="173">
                  <c:v>1</c:v>
                </c:pt>
                <c:pt idx="174">
                  <c:v>0</c:v>
                </c:pt>
                <c:pt idx="175">
                  <c:v>1</c:v>
                </c:pt>
                <c:pt idx="176">
                  <c:v>1</c:v>
                </c:pt>
                <c:pt idx="177">
                  <c:v>0</c:v>
                </c:pt>
                <c:pt idx="178">
                  <c:v>1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1</c:v>
                </c:pt>
                <c:pt idx="184">
                  <c:v>0</c:v>
                </c:pt>
                <c:pt idx="185">
                  <c:v>1</c:v>
                </c:pt>
                <c:pt idx="186">
                  <c:v>0</c:v>
                </c:pt>
                <c:pt idx="187">
                  <c:v>1</c:v>
                </c:pt>
                <c:pt idx="188">
                  <c:v>1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1</c:v>
                </c:pt>
                <c:pt idx="193">
                  <c:v>1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1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2</c:v>
                </c:pt>
                <c:pt idx="206">
                  <c:v>1</c:v>
                </c:pt>
                <c:pt idx="207">
                  <c:v>1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1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1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1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1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1</c:v>
                </c:pt>
                <c:pt idx="278">
                  <c:v>0</c:v>
                </c:pt>
                <c:pt idx="279">
                  <c:v>0</c:v>
                </c:pt>
                <c:pt idx="280">
                  <c:v>1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1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1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1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2</c:v>
                </c:pt>
                <c:pt idx="761">
                  <c:v>5</c:v>
                </c:pt>
                <c:pt idx="762">
                  <c:v>16</c:v>
                </c:pt>
                <c:pt idx="763">
                  <c:v>42</c:v>
                </c:pt>
                <c:pt idx="764">
                  <c:v>115</c:v>
                </c:pt>
                <c:pt idx="765">
                  <c:v>274</c:v>
                </c:pt>
                <c:pt idx="766">
                  <c:v>588</c:v>
                </c:pt>
                <c:pt idx="767">
                  <c:v>1182</c:v>
                </c:pt>
                <c:pt idx="768">
                  <c:v>2122</c:v>
                </c:pt>
                <c:pt idx="769">
                  <c:v>3694</c:v>
                </c:pt>
                <c:pt idx="770">
                  <c:v>5746</c:v>
                </c:pt>
                <c:pt idx="771">
                  <c:v>8759</c:v>
                </c:pt>
                <c:pt idx="772">
                  <c:v>12162</c:v>
                </c:pt>
                <c:pt idx="773">
                  <c:v>15650</c:v>
                </c:pt>
                <c:pt idx="774">
                  <c:v>19756</c:v>
                </c:pt>
                <c:pt idx="775">
                  <c:v>22398</c:v>
                </c:pt>
                <c:pt idx="776">
                  <c:v>24813</c:v>
                </c:pt>
                <c:pt idx="777">
                  <c:v>25091</c:v>
                </c:pt>
                <c:pt idx="778">
                  <c:v>24084</c:v>
                </c:pt>
                <c:pt idx="779">
                  <c:v>21750</c:v>
                </c:pt>
                <c:pt idx="780">
                  <c:v>18526</c:v>
                </c:pt>
                <c:pt idx="781">
                  <c:v>14114</c:v>
                </c:pt>
                <c:pt idx="782">
                  <c:v>9975</c:v>
                </c:pt>
                <c:pt idx="783">
                  <c:v>6701</c:v>
                </c:pt>
                <c:pt idx="784">
                  <c:v>4108</c:v>
                </c:pt>
                <c:pt idx="785">
                  <c:v>2440</c:v>
                </c:pt>
                <c:pt idx="786">
                  <c:v>1170</c:v>
                </c:pt>
                <c:pt idx="787">
                  <c:v>604</c:v>
                </c:pt>
                <c:pt idx="788">
                  <c:v>254</c:v>
                </c:pt>
                <c:pt idx="789">
                  <c:v>106</c:v>
                </c:pt>
                <c:pt idx="790">
                  <c:v>44</c:v>
                </c:pt>
                <c:pt idx="791">
                  <c:v>10</c:v>
                </c:pt>
                <c:pt idx="792">
                  <c:v>1</c:v>
                </c:pt>
                <c:pt idx="793">
                  <c:v>1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1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1ADF-4E86-AB54-D1397CFD462A}"/>
            </c:ext>
          </c:extLst>
        </c:ser>
        <c:ser>
          <c:idx val="13"/>
          <c:order val="13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Flasher!$AO$5:$AO$1028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25</c:v>
                </c:pt>
                <c:pt idx="4">
                  <c:v>90</c:v>
                </c:pt>
                <c:pt idx="5">
                  <c:v>70</c:v>
                </c:pt>
                <c:pt idx="6">
                  <c:v>58</c:v>
                </c:pt>
                <c:pt idx="7">
                  <c:v>58</c:v>
                </c:pt>
                <c:pt idx="8">
                  <c:v>38</c:v>
                </c:pt>
                <c:pt idx="9">
                  <c:v>42</c:v>
                </c:pt>
                <c:pt idx="10">
                  <c:v>33</c:v>
                </c:pt>
                <c:pt idx="11">
                  <c:v>23</c:v>
                </c:pt>
                <c:pt idx="12">
                  <c:v>32</c:v>
                </c:pt>
                <c:pt idx="13">
                  <c:v>18</c:v>
                </c:pt>
                <c:pt idx="14">
                  <c:v>21</c:v>
                </c:pt>
                <c:pt idx="15">
                  <c:v>11</c:v>
                </c:pt>
                <c:pt idx="16">
                  <c:v>8</c:v>
                </c:pt>
                <c:pt idx="17">
                  <c:v>6</c:v>
                </c:pt>
                <c:pt idx="18">
                  <c:v>13</c:v>
                </c:pt>
                <c:pt idx="19">
                  <c:v>3</c:v>
                </c:pt>
                <c:pt idx="20">
                  <c:v>8</c:v>
                </c:pt>
                <c:pt idx="21">
                  <c:v>3</c:v>
                </c:pt>
                <c:pt idx="22">
                  <c:v>3</c:v>
                </c:pt>
                <c:pt idx="23">
                  <c:v>9</c:v>
                </c:pt>
                <c:pt idx="24">
                  <c:v>3</c:v>
                </c:pt>
                <c:pt idx="25">
                  <c:v>4</c:v>
                </c:pt>
                <c:pt idx="26">
                  <c:v>5</c:v>
                </c:pt>
                <c:pt idx="27">
                  <c:v>6</c:v>
                </c:pt>
                <c:pt idx="28">
                  <c:v>5</c:v>
                </c:pt>
                <c:pt idx="29">
                  <c:v>3</c:v>
                </c:pt>
                <c:pt idx="30">
                  <c:v>5</c:v>
                </c:pt>
                <c:pt idx="31">
                  <c:v>2</c:v>
                </c:pt>
                <c:pt idx="32">
                  <c:v>2</c:v>
                </c:pt>
                <c:pt idx="33">
                  <c:v>3</c:v>
                </c:pt>
                <c:pt idx="34">
                  <c:v>2</c:v>
                </c:pt>
                <c:pt idx="35">
                  <c:v>3</c:v>
                </c:pt>
                <c:pt idx="36">
                  <c:v>2</c:v>
                </c:pt>
                <c:pt idx="37">
                  <c:v>1</c:v>
                </c:pt>
                <c:pt idx="38">
                  <c:v>2</c:v>
                </c:pt>
                <c:pt idx="39">
                  <c:v>5</c:v>
                </c:pt>
                <c:pt idx="40">
                  <c:v>1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1</c:v>
                </c:pt>
                <c:pt idx="48">
                  <c:v>1</c:v>
                </c:pt>
                <c:pt idx="49">
                  <c:v>4</c:v>
                </c:pt>
                <c:pt idx="50">
                  <c:v>3</c:v>
                </c:pt>
                <c:pt idx="51">
                  <c:v>2</c:v>
                </c:pt>
                <c:pt idx="52">
                  <c:v>2</c:v>
                </c:pt>
                <c:pt idx="53">
                  <c:v>3</c:v>
                </c:pt>
                <c:pt idx="54">
                  <c:v>3</c:v>
                </c:pt>
                <c:pt idx="55">
                  <c:v>1</c:v>
                </c:pt>
                <c:pt idx="56">
                  <c:v>3</c:v>
                </c:pt>
                <c:pt idx="57">
                  <c:v>1</c:v>
                </c:pt>
                <c:pt idx="58">
                  <c:v>3</c:v>
                </c:pt>
                <c:pt idx="59">
                  <c:v>1</c:v>
                </c:pt>
                <c:pt idx="60">
                  <c:v>1</c:v>
                </c:pt>
                <c:pt idx="61">
                  <c:v>2</c:v>
                </c:pt>
                <c:pt idx="62">
                  <c:v>2</c:v>
                </c:pt>
                <c:pt idx="63">
                  <c:v>2</c:v>
                </c:pt>
                <c:pt idx="64">
                  <c:v>2</c:v>
                </c:pt>
                <c:pt idx="65">
                  <c:v>3</c:v>
                </c:pt>
                <c:pt idx="66">
                  <c:v>1</c:v>
                </c:pt>
                <c:pt idx="67">
                  <c:v>3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3</c:v>
                </c:pt>
                <c:pt idx="72">
                  <c:v>3</c:v>
                </c:pt>
                <c:pt idx="73">
                  <c:v>0</c:v>
                </c:pt>
                <c:pt idx="74">
                  <c:v>0</c:v>
                </c:pt>
                <c:pt idx="75">
                  <c:v>4</c:v>
                </c:pt>
                <c:pt idx="76">
                  <c:v>3</c:v>
                </c:pt>
                <c:pt idx="77">
                  <c:v>3</c:v>
                </c:pt>
                <c:pt idx="78">
                  <c:v>6</c:v>
                </c:pt>
                <c:pt idx="79">
                  <c:v>3</c:v>
                </c:pt>
                <c:pt idx="80">
                  <c:v>1</c:v>
                </c:pt>
                <c:pt idx="81">
                  <c:v>4</c:v>
                </c:pt>
                <c:pt idx="82">
                  <c:v>0</c:v>
                </c:pt>
                <c:pt idx="83">
                  <c:v>3</c:v>
                </c:pt>
                <c:pt idx="84">
                  <c:v>4</c:v>
                </c:pt>
                <c:pt idx="85">
                  <c:v>5</c:v>
                </c:pt>
                <c:pt idx="86">
                  <c:v>4</c:v>
                </c:pt>
                <c:pt idx="87">
                  <c:v>2</c:v>
                </c:pt>
                <c:pt idx="88">
                  <c:v>3</c:v>
                </c:pt>
                <c:pt idx="89">
                  <c:v>3</c:v>
                </c:pt>
                <c:pt idx="90">
                  <c:v>4</c:v>
                </c:pt>
                <c:pt idx="91">
                  <c:v>0</c:v>
                </c:pt>
                <c:pt idx="92">
                  <c:v>4</c:v>
                </c:pt>
                <c:pt idx="93">
                  <c:v>7</c:v>
                </c:pt>
                <c:pt idx="94">
                  <c:v>2</c:v>
                </c:pt>
                <c:pt idx="95">
                  <c:v>0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3</c:v>
                </c:pt>
                <c:pt idx="100">
                  <c:v>5</c:v>
                </c:pt>
                <c:pt idx="101">
                  <c:v>4</c:v>
                </c:pt>
                <c:pt idx="102">
                  <c:v>4</c:v>
                </c:pt>
                <c:pt idx="103">
                  <c:v>1</c:v>
                </c:pt>
                <c:pt idx="104">
                  <c:v>2</c:v>
                </c:pt>
                <c:pt idx="105">
                  <c:v>1</c:v>
                </c:pt>
                <c:pt idx="106">
                  <c:v>3</c:v>
                </c:pt>
                <c:pt idx="107">
                  <c:v>2</c:v>
                </c:pt>
                <c:pt idx="108">
                  <c:v>2</c:v>
                </c:pt>
                <c:pt idx="109">
                  <c:v>3</c:v>
                </c:pt>
                <c:pt idx="110">
                  <c:v>2</c:v>
                </c:pt>
                <c:pt idx="111">
                  <c:v>0</c:v>
                </c:pt>
                <c:pt idx="112">
                  <c:v>3</c:v>
                </c:pt>
                <c:pt idx="113">
                  <c:v>1</c:v>
                </c:pt>
                <c:pt idx="114">
                  <c:v>0</c:v>
                </c:pt>
                <c:pt idx="115">
                  <c:v>2</c:v>
                </c:pt>
                <c:pt idx="116">
                  <c:v>3</c:v>
                </c:pt>
                <c:pt idx="117">
                  <c:v>2</c:v>
                </c:pt>
                <c:pt idx="118">
                  <c:v>4</c:v>
                </c:pt>
                <c:pt idx="119">
                  <c:v>2</c:v>
                </c:pt>
                <c:pt idx="120">
                  <c:v>4</c:v>
                </c:pt>
                <c:pt idx="121">
                  <c:v>0</c:v>
                </c:pt>
                <c:pt idx="122">
                  <c:v>1</c:v>
                </c:pt>
                <c:pt idx="123">
                  <c:v>1</c:v>
                </c:pt>
                <c:pt idx="124">
                  <c:v>3</c:v>
                </c:pt>
                <c:pt idx="125">
                  <c:v>3</c:v>
                </c:pt>
                <c:pt idx="126">
                  <c:v>1</c:v>
                </c:pt>
                <c:pt idx="127">
                  <c:v>1</c:v>
                </c:pt>
                <c:pt idx="128">
                  <c:v>0</c:v>
                </c:pt>
                <c:pt idx="129">
                  <c:v>0</c:v>
                </c:pt>
                <c:pt idx="130">
                  <c:v>2</c:v>
                </c:pt>
                <c:pt idx="131">
                  <c:v>1</c:v>
                </c:pt>
                <c:pt idx="132">
                  <c:v>2</c:v>
                </c:pt>
                <c:pt idx="133">
                  <c:v>1</c:v>
                </c:pt>
                <c:pt idx="134">
                  <c:v>0</c:v>
                </c:pt>
                <c:pt idx="135">
                  <c:v>2</c:v>
                </c:pt>
                <c:pt idx="136">
                  <c:v>1</c:v>
                </c:pt>
                <c:pt idx="137">
                  <c:v>3</c:v>
                </c:pt>
                <c:pt idx="138">
                  <c:v>2</c:v>
                </c:pt>
                <c:pt idx="139">
                  <c:v>3</c:v>
                </c:pt>
                <c:pt idx="140">
                  <c:v>1</c:v>
                </c:pt>
                <c:pt idx="141">
                  <c:v>0</c:v>
                </c:pt>
                <c:pt idx="142">
                  <c:v>1</c:v>
                </c:pt>
                <c:pt idx="143">
                  <c:v>1</c:v>
                </c:pt>
                <c:pt idx="144">
                  <c:v>3</c:v>
                </c:pt>
                <c:pt idx="145">
                  <c:v>0</c:v>
                </c:pt>
                <c:pt idx="146">
                  <c:v>1</c:v>
                </c:pt>
                <c:pt idx="147">
                  <c:v>2</c:v>
                </c:pt>
                <c:pt idx="148">
                  <c:v>1</c:v>
                </c:pt>
                <c:pt idx="149">
                  <c:v>2</c:v>
                </c:pt>
                <c:pt idx="150">
                  <c:v>0</c:v>
                </c:pt>
                <c:pt idx="151">
                  <c:v>1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2</c:v>
                </c:pt>
                <c:pt idx="156">
                  <c:v>1</c:v>
                </c:pt>
                <c:pt idx="157">
                  <c:v>0</c:v>
                </c:pt>
                <c:pt idx="158">
                  <c:v>0</c:v>
                </c:pt>
                <c:pt idx="159">
                  <c:v>3</c:v>
                </c:pt>
                <c:pt idx="160">
                  <c:v>2</c:v>
                </c:pt>
                <c:pt idx="161">
                  <c:v>1</c:v>
                </c:pt>
                <c:pt idx="162">
                  <c:v>0</c:v>
                </c:pt>
                <c:pt idx="163">
                  <c:v>1</c:v>
                </c:pt>
                <c:pt idx="164">
                  <c:v>2</c:v>
                </c:pt>
                <c:pt idx="165">
                  <c:v>0</c:v>
                </c:pt>
                <c:pt idx="166">
                  <c:v>0</c:v>
                </c:pt>
                <c:pt idx="167">
                  <c:v>1</c:v>
                </c:pt>
                <c:pt idx="168">
                  <c:v>0</c:v>
                </c:pt>
                <c:pt idx="169">
                  <c:v>1</c:v>
                </c:pt>
                <c:pt idx="170">
                  <c:v>2</c:v>
                </c:pt>
                <c:pt idx="171">
                  <c:v>0</c:v>
                </c:pt>
                <c:pt idx="172">
                  <c:v>1</c:v>
                </c:pt>
                <c:pt idx="173">
                  <c:v>0</c:v>
                </c:pt>
                <c:pt idx="174">
                  <c:v>0</c:v>
                </c:pt>
                <c:pt idx="175">
                  <c:v>1</c:v>
                </c:pt>
                <c:pt idx="176">
                  <c:v>2</c:v>
                </c:pt>
                <c:pt idx="177">
                  <c:v>0</c:v>
                </c:pt>
                <c:pt idx="178">
                  <c:v>1</c:v>
                </c:pt>
                <c:pt idx="179">
                  <c:v>1</c:v>
                </c:pt>
                <c:pt idx="180">
                  <c:v>2</c:v>
                </c:pt>
                <c:pt idx="181">
                  <c:v>0</c:v>
                </c:pt>
                <c:pt idx="182">
                  <c:v>1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0</c:v>
                </c:pt>
                <c:pt idx="187">
                  <c:v>1</c:v>
                </c:pt>
                <c:pt idx="188">
                  <c:v>1</c:v>
                </c:pt>
                <c:pt idx="189">
                  <c:v>0</c:v>
                </c:pt>
                <c:pt idx="190">
                  <c:v>0</c:v>
                </c:pt>
                <c:pt idx="191">
                  <c:v>1</c:v>
                </c:pt>
                <c:pt idx="192">
                  <c:v>0</c:v>
                </c:pt>
                <c:pt idx="193">
                  <c:v>0</c:v>
                </c:pt>
                <c:pt idx="194">
                  <c:v>1</c:v>
                </c:pt>
                <c:pt idx="195">
                  <c:v>2</c:v>
                </c:pt>
                <c:pt idx="196">
                  <c:v>1</c:v>
                </c:pt>
                <c:pt idx="197">
                  <c:v>0</c:v>
                </c:pt>
                <c:pt idx="198">
                  <c:v>0</c:v>
                </c:pt>
                <c:pt idx="199">
                  <c:v>3</c:v>
                </c:pt>
                <c:pt idx="200">
                  <c:v>1</c:v>
                </c:pt>
                <c:pt idx="201">
                  <c:v>0</c:v>
                </c:pt>
                <c:pt idx="202">
                  <c:v>0</c:v>
                </c:pt>
                <c:pt idx="203">
                  <c:v>1</c:v>
                </c:pt>
                <c:pt idx="204">
                  <c:v>0</c:v>
                </c:pt>
                <c:pt idx="205">
                  <c:v>0</c:v>
                </c:pt>
                <c:pt idx="206">
                  <c:v>1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1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1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2</c:v>
                </c:pt>
                <c:pt idx="245">
                  <c:v>0</c:v>
                </c:pt>
                <c:pt idx="246">
                  <c:v>1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1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1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1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1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2</c:v>
                </c:pt>
                <c:pt idx="863">
                  <c:v>3</c:v>
                </c:pt>
                <c:pt idx="864">
                  <c:v>9</c:v>
                </c:pt>
                <c:pt idx="865">
                  <c:v>35</c:v>
                </c:pt>
                <c:pt idx="866">
                  <c:v>69</c:v>
                </c:pt>
                <c:pt idx="867">
                  <c:v>184</c:v>
                </c:pt>
                <c:pt idx="868">
                  <c:v>378</c:v>
                </c:pt>
                <c:pt idx="869">
                  <c:v>836</c:v>
                </c:pt>
                <c:pt idx="870">
                  <c:v>1539</c:v>
                </c:pt>
                <c:pt idx="871">
                  <c:v>2639</c:v>
                </c:pt>
                <c:pt idx="872">
                  <c:v>4220</c:v>
                </c:pt>
                <c:pt idx="873">
                  <c:v>6625</c:v>
                </c:pt>
                <c:pt idx="874">
                  <c:v>9366</c:v>
                </c:pt>
                <c:pt idx="875">
                  <c:v>12697</c:v>
                </c:pt>
                <c:pt idx="876">
                  <c:v>15987</c:v>
                </c:pt>
                <c:pt idx="877">
                  <c:v>19099</c:v>
                </c:pt>
                <c:pt idx="878">
                  <c:v>21887</c:v>
                </c:pt>
                <c:pt idx="879">
                  <c:v>23838</c:v>
                </c:pt>
                <c:pt idx="880">
                  <c:v>24014</c:v>
                </c:pt>
                <c:pt idx="881">
                  <c:v>23046</c:v>
                </c:pt>
                <c:pt idx="882">
                  <c:v>21375</c:v>
                </c:pt>
                <c:pt idx="883">
                  <c:v>17953</c:v>
                </c:pt>
                <c:pt idx="884">
                  <c:v>14020</c:v>
                </c:pt>
                <c:pt idx="885">
                  <c:v>10265</c:v>
                </c:pt>
                <c:pt idx="886">
                  <c:v>6940</c:v>
                </c:pt>
                <c:pt idx="887">
                  <c:v>4258</c:v>
                </c:pt>
                <c:pt idx="888">
                  <c:v>2503</c:v>
                </c:pt>
                <c:pt idx="889">
                  <c:v>1303</c:v>
                </c:pt>
                <c:pt idx="890">
                  <c:v>628</c:v>
                </c:pt>
                <c:pt idx="891">
                  <c:v>357</c:v>
                </c:pt>
                <c:pt idx="892">
                  <c:v>143</c:v>
                </c:pt>
                <c:pt idx="893">
                  <c:v>39</c:v>
                </c:pt>
                <c:pt idx="894">
                  <c:v>19</c:v>
                </c:pt>
                <c:pt idx="895">
                  <c:v>7</c:v>
                </c:pt>
                <c:pt idx="896">
                  <c:v>2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1ADF-4E86-AB54-D1397CFD462A}"/>
            </c:ext>
          </c:extLst>
        </c:ser>
        <c:ser>
          <c:idx val="14"/>
          <c:order val="14"/>
          <c:marker>
            <c:symbol val="none"/>
          </c:marker>
          <c:xVal>
            <c:numRef>
              <c:f>Flasher!$A$5:$A$1028</c:f>
              <c:numCache>
                <c:formatCode>General</c:formatCode>
                <c:ptCount val="10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</c:numCache>
            </c:numRef>
          </c:xVal>
          <c:yVal>
            <c:numRef>
              <c:f>Flasher!$AR$5:$AR$1028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16</c:v>
                </c:pt>
                <c:pt idx="4">
                  <c:v>80</c:v>
                </c:pt>
                <c:pt idx="5">
                  <c:v>79</c:v>
                </c:pt>
                <c:pt idx="6">
                  <c:v>60</c:v>
                </c:pt>
                <c:pt idx="7">
                  <c:v>51</c:v>
                </c:pt>
                <c:pt idx="8">
                  <c:v>42</c:v>
                </c:pt>
                <c:pt idx="9">
                  <c:v>28</c:v>
                </c:pt>
                <c:pt idx="10">
                  <c:v>40</c:v>
                </c:pt>
                <c:pt idx="11">
                  <c:v>25</c:v>
                </c:pt>
                <c:pt idx="12">
                  <c:v>28</c:v>
                </c:pt>
                <c:pt idx="13">
                  <c:v>19</c:v>
                </c:pt>
                <c:pt idx="14">
                  <c:v>14</c:v>
                </c:pt>
                <c:pt idx="15">
                  <c:v>15</c:v>
                </c:pt>
                <c:pt idx="16">
                  <c:v>10</c:v>
                </c:pt>
                <c:pt idx="17">
                  <c:v>13</c:v>
                </c:pt>
                <c:pt idx="18">
                  <c:v>4</c:v>
                </c:pt>
                <c:pt idx="19">
                  <c:v>7</c:v>
                </c:pt>
                <c:pt idx="20">
                  <c:v>5</c:v>
                </c:pt>
                <c:pt idx="21">
                  <c:v>6</c:v>
                </c:pt>
                <c:pt idx="22">
                  <c:v>3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5</c:v>
                </c:pt>
                <c:pt idx="27">
                  <c:v>2</c:v>
                </c:pt>
                <c:pt idx="28">
                  <c:v>6</c:v>
                </c:pt>
                <c:pt idx="29">
                  <c:v>8</c:v>
                </c:pt>
                <c:pt idx="30">
                  <c:v>4</c:v>
                </c:pt>
                <c:pt idx="31">
                  <c:v>2</c:v>
                </c:pt>
                <c:pt idx="32">
                  <c:v>4</c:v>
                </c:pt>
                <c:pt idx="33">
                  <c:v>2</c:v>
                </c:pt>
                <c:pt idx="34">
                  <c:v>5</c:v>
                </c:pt>
                <c:pt idx="35">
                  <c:v>1</c:v>
                </c:pt>
                <c:pt idx="36">
                  <c:v>3</c:v>
                </c:pt>
                <c:pt idx="37">
                  <c:v>5</c:v>
                </c:pt>
                <c:pt idx="38">
                  <c:v>0</c:v>
                </c:pt>
                <c:pt idx="39">
                  <c:v>0</c:v>
                </c:pt>
                <c:pt idx="40">
                  <c:v>5</c:v>
                </c:pt>
                <c:pt idx="41">
                  <c:v>1</c:v>
                </c:pt>
                <c:pt idx="42">
                  <c:v>0</c:v>
                </c:pt>
                <c:pt idx="43">
                  <c:v>1</c:v>
                </c:pt>
                <c:pt idx="44">
                  <c:v>2</c:v>
                </c:pt>
                <c:pt idx="45">
                  <c:v>4</c:v>
                </c:pt>
                <c:pt idx="46">
                  <c:v>1</c:v>
                </c:pt>
                <c:pt idx="47">
                  <c:v>1</c:v>
                </c:pt>
                <c:pt idx="48">
                  <c:v>3</c:v>
                </c:pt>
                <c:pt idx="49">
                  <c:v>3</c:v>
                </c:pt>
                <c:pt idx="50">
                  <c:v>2</c:v>
                </c:pt>
                <c:pt idx="51">
                  <c:v>3</c:v>
                </c:pt>
                <c:pt idx="52">
                  <c:v>1</c:v>
                </c:pt>
                <c:pt idx="53">
                  <c:v>3</c:v>
                </c:pt>
                <c:pt idx="54">
                  <c:v>1</c:v>
                </c:pt>
                <c:pt idx="55">
                  <c:v>3</c:v>
                </c:pt>
                <c:pt idx="56">
                  <c:v>2</c:v>
                </c:pt>
                <c:pt idx="57">
                  <c:v>4</c:v>
                </c:pt>
                <c:pt idx="58">
                  <c:v>4</c:v>
                </c:pt>
                <c:pt idx="59">
                  <c:v>3</c:v>
                </c:pt>
                <c:pt idx="60">
                  <c:v>3</c:v>
                </c:pt>
                <c:pt idx="61">
                  <c:v>1</c:v>
                </c:pt>
                <c:pt idx="62">
                  <c:v>1</c:v>
                </c:pt>
                <c:pt idx="63">
                  <c:v>2</c:v>
                </c:pt>
                <c:pt idx="64">
                  <c:v>1</c:v>
                </c:pt>
                <c:pt idx="65">
                  <c:v>3</c:v>
                </c:pt>
                <c:pt idx="66">
                  <c:v>2</c:v>
                </c:pt>
                <c:pt idx="67">
                  <c:v>0</c:v>
                </c:pt>
                <c:pt idx="68">
                  <c:v>1</c:v>
                </c:pt>
                <c:pt idx="69">
                  <c:v>3</c:v>
                </c:pt>
                <c:pt idx="70">
                  <c:v>4</c:v>
                </c:pt>
                <c:pt idx="71">
                  <c:v>1</c:v>
                </c:pt>
                <c:pt idx="72">
                  <c:v>3</c:v>
                </c:pt>
                <c:pt idx="73">
                  <c:v>3</c:v>
                </c:pt>
                <c:pt idx="74">
                  <c:v>1</c:v>
                </c:pt>
                <c:pt idx="75">
                  <c:v>3</c:v>
                </c:pt>
                <c:pt idx="76">
                  <c:v>4</c:v>
                </c:pt>
                <c:pt idx="77">
                  <c:v>2</c:v>
                </c:pt>
                <c:pt idx="78">
                  <c:v>2</c:v>
                </c:pt>
                <c:pt idx="79">
                  <c:v>3</c:v>
                </c:pt>
                <c:pt idx="80">
                  <c:v>3</c:v>
                </c:pt>
                <c:pt idx="81">
                  <c:v>2</c:v>
                </c:pt>
                <c:pt idx="82">
                  <c:v>0</c:v>
                </c:pt>
                <c:pt idx="83">
                  <c:v>1</c:v>
                </c:pt>
                <c:pt idx="84">
                  <c:v>3</c:v>
                </c:pt>
                <c:pt idx="85">
                  <c:v>4</c:v>
                </c:pt>
                <c:pt idx="86">
                  <c:v>2</c:v>
                </c:pt>
                <c:pt idx="87">
                  <c:v>4</c:v>
                </c:pt>
                <c:pt idx="88">
                  <c:v>1</c:v>
                </c:pt>
                <c:pt idx="89">
                  <c:v>4</c:v>
                </c:pt>
                <c:pt idx="90">
                  <c:v>2</c:v>
                </c:pt>
                <c:pt idx="91">
                  <c:v>4</c:v>
                </c:pt>
                <c:pt idx="92">
                  <c:v>2</c:v>
                </c:pt>
                <c:pt idx="93">
                  <c:v>4</c:v>
                </c:pt>
                <c:pt idx="94">
                  <c:v>4</c:v>
                </c:pt>
                <c:pt idx="95">
                  <c:v>0</c:v>
                </c:pt>
                <c:pt idx="96">
                  <c:v>1</c:v>
                </c:pt>
                <c:pt idx="97">
                  <c:v>2</c:v>
                </c:pt>
                <c:pt idx="98">
                  <c:v>1</c:v>
                </c:pt>
                <c:pt idx="99">
                  <c:v>2</c:v>
                </c:pt>
                <c:pt idx="100">
                  <c:v>3</c:v>
                </c:pt>
                <c:pt idx="101">
                  <c:v>1</c:v>
                </c:pt>
                <c:pt idx="102">
                  <c:v>1</c:v>
                </c:pt>
                <c:pt idx="103">
                  <c:v>3</c:v>
                </c:pt>
                <c:pt idx="104">
                  <c:v>3</c:v>
                </c:pt>
                <c:pt idx="105">
                  <c:v>1</c:v>
                </c:pt>
                <c:pt idx="106">
                  <c:v>6</c:v>
                </c:pt>
                <c:pt idx="107">
                  <c:v>1</c:v>
                </c:pt>
                <c:pt idx="108">
                  <c:v>3</c:v>
                </c:pt>
                <c:pt idx="109">
                  <c:v>3</c:v>
                </c:pt>
                <c:pt idx="110">
                  <c:v>4</c:v>
                </c:pt>
                <c:pt idx="111">
                  <c:v>2</c:v>
                </c:pt>
                <c:pt idx="112">
                  <c:v>1</c:v>
                </c:pt>
                <c:pt idx="113">
                  <c:v>3</c:v>
                </c:pt>
                <c:pt idx="114">
                  <c:v>1</c:v>
                </c:pt>
                <c:pt idx="115">
                  <c:v>1</c:v>
                </c:pt>
                <c:pt idx="116">
                  <c:v>4</c:v>
                </c:pt>
                <c:pt idx="117">
                  <c:v>1</c:v>
                </c:pt>
                <c:pt idx="118">
                  <c:v>3</c:v>
                </c:pt>
                <c:pt idx="119">
                  <c:v>6</c:v>
                </c:pt>
                <c:pt idx="120">
                  <c:v>2</c:v>
                </c:pt>
                <c:pt idx="121">
                  <c:v>3</c:v>
                </c:pt>
                <c:pt idx="122">
                  <c:v>2</c:v>
                </c:pt>
                <c:pt idx="123">
                  <c:v>2</c:v>
                </c:pt>
                <c:pt idx="124">
                  <c:v>0</c:v>
                </c:pt>
                <c:pt idx="125">
                  <c:v>2</c:v>
                </c:pt>
                <c:pt idx="126">
                  <c:v>4</c:v>
                </c:pt>
                <c:pt idx="127">
                  <c:v>0</c:v>
                </c:pt>
                <c:pt idx="128">
                  <c:v>5</c:v>
                </c:pt>
                <c:pt idx="129">
                  <c:v>0</c:v>
                </c:pt>
                <c:pt idx="130">
                  <c:v>3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3</c:v>
                </c:pt>
                <c:pt idx="135">
                  <c:v>4</c:v>
                </c:pt>
                <c:pt idx="136">
                  <c:v>0</c:v>
                </c:pt>
                <c:pt idx="137">
                  <c:v>1</c:v>
                </c:pt>
                <c:pt idx="138">
                  <c:v>1</c:v>
                </c:pt>
                <c:pt idx="139">
                  <c:v>3</c:v>
                </c:pt>
                <c:pt idx="140">
                  <c:v>1</c:v>
                </c:pt>
                <c:pt idx="141">
                  <c:v>2</c:v>
                </c:pt>
                <c:pt idx="142">
                  <c:v>0</c:v>
                </c:pt>
                <c:pt idx="143">
                  <c:v>2</c:v>
                </c:pt>
                <c:pt idx="144">
                  <c:v>2</c:v>
                </c:pt>
                <c:pt idx="145">
                  <c:v>2</c:v>
                </c:pt>
                <c:pt idx="146">
                  <c:v>2</c:v>
                </c:pt>
                <c:pt idx="147">
                  <c:v>1</c:v>
                </c:pt>
                <c:pt idx="148">
                  <c:v>2</c:v>
                </c:pt>
                <c:pt idx="149">
                  <c:v>1</c:v>
                </c:pt>
                <c:pt idx="150">
                  <c:v>2</c:v>
                </c:pt>
                <c:pt idx="151">
                  <c:v>0</c:v>
                </c:pt>
                <c:pt idx="152">
                  <c:v>3</c:v>
                </c:pt>
                <c:pt idx="153">
                  <c:v>0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0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0</c:v>
                </c:pt>
                <c:pt idx="163">
                  <c:v>0</c:v>
                </c:pt>
                <c:pt idx="164">
                  <c:v>1</c:v>
                </c:pt>
                <c:pt idx="165">
                  <c:v>1</c:v>
                </c:pt>
                <c:pt idx="166">
                  <c:v>2</c:v>
                </c:pt>
                <c:pt idx="167">
                  <c:v>1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2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1</c:v>
                </c:pt>
                <c:pt idx="177">
                  <c:v>0</c:v>
                </c:pt>
                <c:pt idx="178">
                  <c:v>1</c:v>
                </c:pt>
                <c:pt idx="179">
                  <c:v>1</c:v>
                </c:pt>
                <c:pt idx="180">
                  <c:v>2</c:v>
                </c:pt>
                <c:pt idx="181">
                  <c:v>1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1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1</c:v>
                </c:pt>
                <c:pt idx="200">
                  <c:v>2</c:v>
                </c:pt>
                <c:pt idx="201">
                  <c:v>0</c:v>
                </c:pt>
                <c:pt idx="202">
                  <c:v>1</c:v>
                </c:pt>
                <c:pt idx="203">
                  <c:v>1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1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1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1</c:v>
                </c:pt>
                <c:pt idx="221">
                  <c:v>0</c:v>
                </c:pt>
                <c:pt idx="222">
                  <c:v>1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1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1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1</c:v>
                </c:pt>
                <c:pt idx="252">
                  <c:v>0</c:v>
                </c:pt>
                <c:pt idx="253">
                  <c:v>1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1</c:v>
                </c:pt>
                <c:pt idx="292">
                  <c:v>0</c:v>
                </c:pt>
                <c:pt idx="293">
                  <c:v>0</c:v>
                </c:pt>
                <c:pt idx="294">
                  <c:v>1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1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1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1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1</c:v>
                </c:pt>
                <c:pt idx="968">
                  <c:v>7</c:v>
                </c:pt>
                <c:pt idx="969">
                  <c:v>22</c:v>
                </c:pt>
                <c:pt idx="970">
                  <c:v>37</c:v>
                </c:pt>
                <c:pt idx="971">
                  <c:v>129</c:v>
                </c:pt>
                <c:pt idx="972">
                  <c:v>242</c:v>
                </c:pt>
                <c:pt idx="973">
                  <c:v>480</c:v>
                </c:pt>
                <c:pt idx="974">
                  <c:v>976</c:v>
                </c:pt>
                <c:pt idx="975">
                  <c:v>1741</c:v>
                </c:pt>
                <c:pt idx="976">
                  <c:v>2834</c:v>
                </c:pt>
                <c:pt idx="977">
                  <c:v>4491</c:v>
                </c:pt>
                <c:pt idx="978">
                  <c:v>6555</c:v>
                </c:pt>
                <c:pt idx="979">
                  <c:v>9075</c:v>
                </c:pt>
                <c:pt idx="980">
                  <c:v>12026</c:v>
                </c:pt>
                <c:pt idx="981">
                  <c:v>15134</c:v>
                </c:pt>
                <c:pt idx="982">
                  <c:v>18086</c:v>
                </c:pt>
                <c:pt idx="983">
                  <c:v>20414</c:v>
                </c:pt>
                <c:pt idx="984">
                  <c:v>22421</c:v>
                </c:pt>
                <c:pt idx="985">
                  <c:v>23188</c:v>
                </c:pt>
                <c:pt idx="986">
                  <c:v>22590</c:v>
                </c:pt>
                <c:pt idx="987">
                  <c:v>21189</c:v>
                </c:pt>
                <c:pt idx="988">
                  <c:v>18310</c:v>
                </c:pt>
                <c:pt idx="989">
                  <c:v>14782</c:v>
                </c:pt>
                <c:pt idx="990">
                  <c:v>11433</c:v>
                </c:pt>
                <c:pt idx="991">
                  <c:v>8016</c:v>
                </c:pt>
                <c:pt idx="992">
                  <c:v>5292</c:v>
                </c:pt>
                <c:pt idx="993">
                  <c:v>3283</c:v>
                </c:pt>
                <c:pt idx="994">
                  <c:v>1805</c:v>
                </c:pt>
                <c:pt idx="995">
                  <c:v>933</c:v>
                </c:pt>
                <c:pt idx="996">
                  <c:v>480</c:v>
                </c:pt>
                <c:pt idx="997">
                  <c:v>176</c:v>
                </c:pt>
                <c:pt idx="998">
                  <c:v>96</c:v>
                </c:pt>
                <c:pt idx="999">
                  <c:v>22</c:v>
                </c:pt>
                <c:pt idx="1000">
                  <c:v>13</c:v>
                </c:pt>
                <c:pt idx="1001">
                  <c:v>6</c:v>
                </c:pt>
                <c:pt idx="1002">
                  <c:v>1</c:v>
                </c:pt>
                <c:pt idx="1003">
                  <c:v>1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1ADF-4E86-AB54-D1397CFD46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746304"/>
        <c:axId val="226234752"/>
      </c:scatterChart>
      <c:valAx>
        <c:axId val="201746304"/>
        <c:scaling>
          <c:orientation val="minMax"/>
          <c:max val="1023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Channel Number</a:t>
                </a:r>
              </a:p>
            </c:rich>
          </c:tx>
          <c:layout>
            <c:manualLayout>
              <c:xMode val="edge"/>
              <c:yMode val="edge"/>
              <c:x val="0.3772631589966256"/>
              <c:y val="0.919000387246676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226234752"/>
        <c:crosses val="autoZero"/>
        <c:crossBetween val="midCat"/>
      </c:valAx>
      <c:valAx>
        <c:axId val="2262347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Entries/Channel</a:t>
                </a:r>
              </a:p>
            </c:rich>
          </c:tx>
          <c:layout>
            <c:manualLayout>
              <c:xMode val="edge"/>
              <c:yMode val="edge"/>
              <c:x val="7.4842793501539743E-3"/>
              <c:y val="4.449274988167462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201746304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075034061326912"/>
          <c:y val="7.4923655844349402E-2"/>
          <c:w val="0.75487923858002604"/>
          <c:h val="0.77539143403669664"/>
        </c:manualLayout>
      </c:layout>
      <c:scatterChart>
        <c:scatterStyle val="lineMarker"/>
        <c:varyColors val="0"/>
        <c:ser>
          <c:idx val="6"/>
          <c:order val="0"/>
          <c:tx>
            <c:v>LED Flasher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Flasher!$D$1038:$D$1043</c:f>
              <c:numCache>
                <c:formatCode>General</c:formatCode>
                <c:ptCount val="6"/>
                <c:pt idx="0">
                  <c:v>20.386130126551421</c:v>
                </c:pt>
                <c:pt idx="1">
                  <c:v>30.488943409101989</c:v>
                </c:pt>
                <c:pt idx="2">
                  <c:v>43.525981278047396</c:v>
                </c:pt>
                <c:pt idx="3">
                  <c:v>69.633405208295258</c:v>
                </c:pt>
                <c:pt idx="4">
                  <c:v>115.5465369766696</c:v>
                </c:pt>
                <c:pt idx="5">
                  <c:v>173.7043530515212</c:v>
                </c:pt>
              </c:numCache>
            </c:numRef>
          </c:xVal>
          <c:yVal>
            <c:numRef>
              <c:f>Flasher!$F$1038:$F$1043</c:f>
              <c:numCache>
                <c:formatCode>0.0%</c:formatCode>
                <c:ptCount val="6"/>
                <c:pt idx="0">
                  <c:v>6.48485368058941E-2</c:v>
                </c:pt>
                <c:pt idx="1">
                  <c:v>4.994687884767357E-2</c:v>
                </c:pt>
                <c:pt idx="2">
                  <c:v>4.0003179190900288E-2</c:v>
                </c:pt>
                <c:pt idx="3">
                  <c:v>2.9301925843389684E-2</c:v>
                </c:pt>
                <c:pt idx="4">
                  <c:v>2.0639819552310604E-2</c:v>
                </c:pt>
                <c:pt idx="5">
                  <c:v>1.520938456910838E-2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7F-418F-A017-7BFC0BB0F3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1775488"/>
        <c:axId val="171814912"/>
      </c:scatterChart>
      <c:valAx>
        <c:axId val="171775488"/>
        <c:scaling>
          <c:orientation val="minMax"/>
          <c:max val="2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MCA Channel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71814912"/>
        <c:crosses val="autoZero"/>
        <c:crossBetween val="midCat"/>
      </c:valAx>
      <c:valAx>
        <c:axId val="171814912"/>
        <c:scaling>
          <c:orientation val="minMax"/>
          <c:max val="7.0000000000000007E-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Resolution</a:t>
                </a:r>
              </a:p>
            </c:rich>
          </c:tx>
          <c:layout>
            <c:manualLayout>
              <c:xMode val="edge"/>
              <c:yMode val="edge"/>
              <c:x val="2.8438766972455026E-3"/>
              <c:y val="7.2704852963194802E-2"/>
            </c:manualLayout>
          </c:layout>
          <c:overlay val="0"/>
        </c:title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7177548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63752220366393597"/>
          <c:y val="0.11894588047016461"/>
          <c:w val="0.29859646332087275"/>
          <c:h val="0.25335075391963191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7614684413303"/>
          <c:y val="6.260341801114451E-2"/>
          <c:w val="0.76690517928610935"/>
          <c:h val="0.79622623439248752"/>
        </c:manualLayout>
      </c:layout>
      <c:scatterChart>
        <c:scatterStyle val="lineMarker"/>
        <c:varyColors val="0"/>
        <c:ser>
          <c:idx val="2"/>
          <c:order val="0"/>
          <c:tx>
            <c:v>1st Cube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'Isotopes 50% WLS'!$A$6:$A$301</c:f>
              <c:numCache>
                <c:formatCode>General</c:formatCode>
                <c:ptCount val="29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</c:numCache>
            </c:numRef>
          </c:xVal>
          <c:yVal>
            <c:numRef>
              <c:f>'Isotopes 50% WLS'!$D$6:$D$301</c:f>
              <c:numCache>
                <c:formatCode>General</c:formatCode>
                <c:ptCount val="29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25072</c:v>
                </c:pt>
                <c:pt idx="4">
                  <c:v>130767</c:v>
                </c:pt>
                <c:pt idx="5">
                  <c:v>142147</c:v>
                </c:pt>
                <c:pt idx="6">
                  <c:v>139027</c:v>
                </c:pt>
                <c:pt idx="7">
                  <c:v>128944</c:v>
                </c:pt>
                <c:pt idx="8">
                  <c:v>102247</c:v>
                </c:pt>
                <c:pt idx="9">
                  <c:v>70739</c:v>
                </c:pt>
                <c:pt idx="10">
                  <c:v>49367</c:v>
                </c:pt>
                <c:pt idx="11">
                  <c:v>41059</c:v>
                </c:pt>
                <c:pt idx="12">
                  <c:v>37884</c:v>
                </c:pt>
                <c:pt idx="13">
                  <c:v>35797</c:v>
                </c:pt>
                <c:pt idx="14">
                  <c:v>34940</c:v>
                </c:pt>
                <c:pt idx="15">
                  <c:v>34301</c:v>
                </c:pt>
                <c:pt idx="16">
                  <c:v>33290</c:v>
                </c:pt>
                <c:pt idx="17">
                  <c:v>33079</c:v>
                </c:pt>
                <c:pt idx="18">
                  <c:v>33598</c:v>
                </c:pt>
                <c:pt idx="19">
                  <c:v>34242</c:v>
                </c:pt>
                <c:pt idx="20">
                  <c:v>35134</c:v>
                </c:pt>
                <c:pt idx="21">
                  <c:v>37120</c:v>
                </c:pt>
                <c:pt idx="22">
                  <c:v>39131</c:v>
                </c:pt>
                <c:pt idx="23">
                  <c:v>39293</c:v>
                </c:pt>
                <c:pt idx="24">
                  <c:v>36081</c:v>
                </c:pt>
                <c:pt idx="25">
                  <c:v>28740</c:v>
                </c:pt>
                <c:pt idx="26">
                  <c:v>19634</c:v>
                </c:pt>
                <c:pt idx="27">
                  <c:v>11377</c:v>
                </c:pt>
                <c:pt idx="28">
                  <c:v>5680</c:v>
                </c:pt>
                <c:pt idx="29">
                  <c:v>2420</c:v>
                </c:pt>
                <c:pt idx="30">
                  <c:v>1049</c:v>
                </c:pt>
                <c:pt idx="31">
                  <c:v>508</c:v>
                </c:pt>
                <c:pt idx="32">
                  <c:v>283</c:v>
                </c:pt>
                <c:pt idx="33">
                  <c:v>207</c:v>
                </c:pt>
                <c:pt idx="34">
                  <c:v>130</c:v>
                </c:pt>
                <c:pt idx="35">
                  <c:v>107</c:v>
                </c:pt>
                <c:pt idx="36">
                  <c:v>64</c:v>
                </c:pt>
                <c:pt idx="37">
                  <c:v>58</c:v>
                </c:pt>
                <c:pt idx="38">
                  <c:v>52</c:v>
                </c:pt>
                <c:pt idx="39">
                  <c:v>51</c:v>
                </c:pt>
                <c:pt idx="40">
                  <c:v>49</c:v>
                </c:pt>
                <c:pt idx="41">
                  <c:v>41</c:v>
                </c:pt>
                <c:pt idx="42">
                  <c:v>43</c:v>
                </c:pt>
                <c:pt idx="43">
                  <c:v>43</c:v>
                </c:pt>
                <c:pt idx="44">
                  <c:v>37</c:v>
                </c:pt>
                <c:pt idx="45">
                  <c:v>34</c:v>
                </c:pt>
                <c:pt idx="46">
                  <c:v>46</c:v>
                </c:pt>
                <c:pt idx="47">
                  <c:v>44</c:v>
                </c:pt>
                <c:pt idx="48">
                  <c:v>31</c:v>
                </c:pt>
                <c:pt idx="49">
                  <c:v>25</c:v>
                </c:pt>
                <c:pt idx="50">
                  <c:v>28</c:v>
                </c:pt>
                <c:pt idx="51">
                  <c:v>40</c:v>
                </c:pt>
                <c:pt idx="52">
                  <c:v>20</c:v>
                </c:pt>
                <c:pt idx="53">
                  <c:v>27</c:v>
                </c:pt>
                <c:pt idx="54">
                  <c:v>33</c:v>
                </c:pt>
                <c:pt idx="55">
                  <c:v>33</c:v>
                </c:pt>
                <c:pt idx="56">
                  <c:v>27</c:v>
                </c:pt>
                <c:pt idx="57">
                  <c:v>8</c:v>
                </c:pt>
                <c:pt idx="58">
                  <c:v>31</c:v>
                </c:pt>
                <c:pt idx="59">
                  <c:v>26</c:v>
                </c:pt>
                <c:pt idx="60">
                  <c:v>24</c:v>
                </c:pt>
                <c:pt idx="61">
                  <c:v>16</c:v>
                </c:pt>
                <c:pt idx="62">
                  <c:v>21</c:v>
                </c:pt>
                <c:pt idx="63">
                  <c:v>14</c:v>
                </c:pt>
                <c:pt idx="64">
                  <c:v>20</c:v>
                </c:pt>
                <c:pt idx="65">
                  <c:v>13</c:v>
                </c:pt>
                <c:pt idx="66">
                  <c:v>13</c:v>
                </c:pt>
                <c:pt idx="67">
                  <c:v>13</c:v>
                </c:pt>
                <c:pt idx="68">
                  <c:v>20</c:v>
                </c:pt>
                <c:pt idx="69">
                  <c:v>14</c:v>
                </c:pt>
                <c:pt idx="70">
                  <c:v>15</c:v>
                </c:pt>
                <c:pt idx="71">
                  <c:v>17</c:v>
                </c:pt>
                <c:pt idx="72">
                  <c:v>15</c:v>
                </c:pt>
                <c:pt idx="73">
                  <c:v>22</c:v>
                </c:pt>
                <c:pt idx="74">
                  <c:v>10</c:v>
                </c:pt>
                <c:pt idx="75">
                  <c:v>13</c:v>
                </c:pt>
                <c:pt idx="76">
                  <c:v>29</c:v>
                </c:pt>
                <c:pt idx="77">
                  <c:v>23</c:v>
                </c:pt>
                <c:pt idx="78">
                  <c:v>10</c:v>
                </c:pt>
                <c:pt idx="79">
                  <c:v>16</c:v>
                </c:pt>
                <c:pt idx="80">
                  <c:v>13</c:v>
                </c:pt>
                <c:pt idx="81">
                  <c:v>16</c:v>
                </c:pt>
                <c:pt idx="82">
                  <c:v>13</c:v>
                </c:pt>
                <c:pt idx="83">
                  <c:v>16</c:v>
                </c:pt>
                <c:pt idx="84">
                  <c:v>13</c:v>
                </c:pt>
                <c:pt idx="85">
                  <c:v>9</c:v>
                </c:pt>
                <c:pt idx="86">
                  <c:v>20</c:v>
                </c:pt>
                <c:pt idx="87">
                  <c:v>11</c:v>
                </c:pt>
                <c:pt idx="88">
                  <c:v>15</c:v>
                </c:pt>
                <c:pt idx="89">
                  <c:v>14</c:v>
                </c:pt>
                <c:pt idx="90">
                  <c:v>13</c:v>
                </c:pt>
                <c:pt idx="91">
                  <c:v>19</c:v>
                </c:pt>
                <c:pt idx="92">
                  <c:v>11</c:v>
                </c:pt>
                <c:pt idx="93">
                  <c:v>17</c:v>
                </c:pt>
                <c:pt idx="94">
                  <c:v>17</c:v>
                </c:pt>
                <c:pt idx="95">
                  <c:v>15</c:v>
                </c:pt>
                <c:pt idx="96">
                  <c:v>9</c:v>
                </c:pt>
                <c:pt idx="97">
                  <c:v>13</c:v>
                </c:pt>
                <c:pt idx="98">
                  <c:v>14</c:v>
                </c:pt>
                <c:pt idx="99">
                  <c:v>16</c:v>
                </c:pt>
                <c:pt idx="100">
                  <c:v>16</c:v>
                </c:pt>
                <c:pt idx="101">
                  <c:v>10</c:v>
                </c:pt>
                <c:pt idx="102">
                  <c:v>11</c:v>
                </c:pt>
                <c:pt idx="103">
                  <c:v>15</c:v>
                </c:pt>
                <c:pt idx="104">
                  <c:v>7</c:v>
                </c:pt>
                <c:pt idx="105">
                  <c:v>7</c:v>
                </c:pt>
                <c:pt idx="106">
                  <c:v>22</c:v>
                </c:pt>
                <c:pt idx="107">
                  <c:v>17</c:v>
                </c:pt>
                <c:pt idx="108">
                  <c:v>7</c:v>
                </c:pt>
                <c:pt idx="109">
                  <c:v>22</c:v>
                </c:pt>
                <c:pt idx="110">
                  <c:v>13</c:v>
                </c:pt>
                <c:pt idx="111">
                  <c:v>14</c:v>
                </c:pt>
                <c:pt idx="112">
                  <c:v>14</c:v>
                </c:pt>
                <c:pt idx="113">
                  <c:v>8</c:v>
                </c:pt>
                <c:pt idx="114">
                  <c:v>23</c:v>
                </c:pt>
                <c:pt idx="115">
                  <c:v>10</c:v>
                </c:pt>
                <c:pt idx="116">
                  <c:v>24</c:v>
                </c:pt>
                <c:pt idx="117">
                  <c:v>11</c:v>
                </c:pt>
                <c:pt idx="118">
                  <c:v>8</c:v>
                </c:pt>
                <c:pt idx="119">
                  <c:v>18</c:v>
                </c:pt>
                <c:pt idx="120">
                  <c:v>12</c:v>
                </c:pt>
                <c:pt idx="121">
                  <c:v>16</c:v>
                </c:pt>
                <c:pt idx="122">
                  <c:v>5</c:v>
                </c:pt>
                <c:pt idx="123">
                  <c:v>14</c:v>
                </c:pt>
                <c:pt idx="124">
                  <c:v>19</c:v>
                </c:pt>
                <c:pt idx="125">
                  <c:v>11</c:v>
                </c:pt>
                <c:pt idx="126">
                  <c:v>15</c:v>
                </c:pt>
                <c:pt idx="127">
                  <c:v>21</c:v>
                </c:pt>
                <c:pt idx="128">
                  <c:v>14</c:v>
                </c:pt>
                <c:pt idx="129">
                  <c:v>14</c:v>
                </c:pt>
                <c:pt idx="130">
                  <c:v>14</c:v>
                </c:pt>
                <c:pt idx="131">
                  <c:v>17</c:v>
                </c:pt>
                <c:pt idx="132">
                  <c:v>18</c:v>
                </c:pt>
                <c:pt idx="133">
                  <c:v>13</c:v>
                </c:pt>
                <c:pt idx="134">
                  <c:v>19</c:v>
                </c:pt>
                <c:pt idx="135">
                  <c:v>11</c:v>
                </c:pt>
                <c:pt idx="136">
                  <c:v>17</c:v>
                </c:pt>
                <c:pt idx="137">
                  <c:v>10</c:v>
                </c:pt>
                <c:pt idx="138">
                  <c:v>8</c:v>
                </c:pt>
                <c:pt idx="139">
                  <c:v>11</c:v>
                </c:pt>
                <c:pt idx="140">
                  <c:v>13</c:v>
                </c:pt>
                <c:pt idx="141">
                  <c:v>12</c:v>
                </c:pt>
                <c:pt idx="142">
                  <c:v>10</c:v>
                </c:pt>
                <c:pt idx="143">
                  <c:v>13</c:v>
                </c:pt>
                <c:pt idx="144">
                  <c:v>7</c:v>
                </c:pt>
                <c:pt idx="145">
                  <c:v>15</c:v>
                </c:pt>
                <c:pt idx="146">
                  <c:v>11</c:v>
                </c:pt>
                <c:pt idx="147">
                  <c:v>17</c:v>
                </c:pt>
                <c:pt idx="148">
                  <c:v>12</c:v>
                </c:pt>
                <c:pt idx="149">
                  <c:v>11</c:v>
                </c:pt>
                <c:pt idx="150">
                  <c:v>13</c:v>
                </c:pt>
                <c:pt idx="151">
                  <c:v>13</c:v>
                </c:pt>
                <c:pt idx="152">
                  <c:v>13</c:v>
                </c:pt>
                <c:pt idx="153">
                  <c:v>18</c:v>
                </c:pt>
                <c:pt idx="154">
                  <c:v>11</c:v>
                </c:pt>
                <c:pt idx="155">
                  <c:v>13</c:v>
                </c:pt>
                <c:pt idx="156">
                  <c:v>8</c:v>
                </c:pt>
                <c:pt idx="157">
                  <c:v>6</c:v>
                </c:pt>
                <c:pt idx="158">
                  <c:v>12</c:v>
                </c:pt>
                <c:pt idx="159">
                  <c:v>10</c:v>
                </c:pt>
                <c:pt idx="160">
                  <c:v>12</c:v>
                </c:pt>
                <c:pt idx="161">
                  <c:v>12</c:v>
                </c:pt>
                <c:pt idx="162">
                  <c:v>7</c:v>
                </c:pt>
                <c:pt idx="163">
                  <c:v>14</c:v>
                </c:pt>
                <c:pt idx="164">
                  <c:v>7</c:v>
                </c:pt>
                <c:pt idx="165">
                  <c:v>12</c:v>
                </c:pt>
                <c:pt idx="166">
                  <c:v>16</c:v>
                </c:pt>
                <c:pt idx="167">
                  <c:v>5</c:v>
                </c:pt>
                <c:pt idx="168">
                  <c:v>14</c:v>
                </c:pt>
                <c:pt idx="169">
                  <c:v>10</c:v>
                </c:pt>
                <c:pt idx="170">
                  <c:v>7</c:v>
                </c:pt>
                <c:pt idx="171">
                  <c:v>12</c:v>
                </c:pt>
                <c:pt idx="172">
                  <c:v>13</c:v>
                </c:pt>
                <c:pt idx="173">
                  <c:v>11</c:v>
                </c:pt>
                <c:pt idx="174">
                  <c:v>8</c:v>
                </c:pt>
                <c:pt idx="175">
                  <c:v>8</c:v>
                </c:pt>
                <c:pt idx="176">
                  <c:v>14</c:v>
                </c:pt>
                <c:pt idx="177">
                  <c:v>11</c:v>
                </c:pt>
                <c:pt idx="178">
                  <c:v>9</c:v>
                </c:pt>
                <c:pt idx="179">
                  <c:v>14</c:v>
                </c:pt>
                <c:pt idx="180">
                  <c:v>11</c:v>
                </c:pt>
                <c:pt idx="181">
                  <c:v>14</c:v>
                </c:pt>
                <c:pt idx="182">
                  <c:v>16</c:v>
                </c:pt>
                <c:pt idx="183">
                  <c:v>14</c:v>
                </c:pt>
                <c:pt idx="184">
                  <c:v>9</c:v>
                </c:pt>
                <c:pt idx="185">
                  <c:v>7</c:v>
                </c:pt>
                <c:pt idx="186">
                  <c:v>8</c:v>
                </c:pt>
                <c:pt idx="187">
                  <c:v>9</c:v>
                </c:pt>
                <c:pt idx="188">
                  <c:v>15</c:v>
                </c:pt>
                <c:pt idx="189">
                  <c:v>12</c:v>
                </c:pt>
                <c:pt idx="190">
                  <c:v>11</c:v>
                </c:pt>
                <c:pt idx="191">
                  <c:v>14</c:v>
                </c:pt>
                <c:pt idx="192">
                  <c:v>12</c:v>
                </c:pt>
                <c:pt idx="193">
                  <c:v>10</c:v>
                </c:pt>
                <c:pt idx="194">
                  <c:v>11</c:v>
                </c:pt>
                <c:pt idx="195">
                  <c:v>8</c:v>
                </c:pt>
                <c:pt idx="196">
                  <c:v>20</c:v>
                </c:pt>
                <c:pt idx="197">
                  <c:v>12</c:v>
                </c:pt>
                <c:pt idx="198">
                  <c:v>13</c:v>
                </c:pt>
                <c:pt idx="199">
                  <c:v>10</c:v>
                </c:pt>
                <c:pt idx="200">
                  <c:v>14</c:v>
                </c:pt>
                <c:pt idx="201">
                  <c:v>16</c:v>
                </c:pt>
                <c:pt idx="202">
                  <c:v>14</c:v>
                </c:pt>
                <c:pt idx="203">
                  <c:v>9</c:v>
                </c:pt>
                <c:pt idx="204">
                  <c:v>11</c:v>
                </c:pt>
                <c:pt idx="205">
                  <c:v>16</c:v>
                </c:pt>
                <c:pt idx="206">
                  <c:v>22</c:v>
                </c:pt>
                <c:pt idx="207">
                  <c:v>16</c:v>
                </c:pt>
                <c:pt idx="208">
                  <c:v>14</c:v>
                </c:pt>
                <c:pt idx="209">
                  <c:v>15</c:v>
                </c:pt>
                <c:pt idx="210">
                  <c:v>14</c:v>
                </c:pt>
                <c:pt idx="211">
                  <c:v>19</c:v>
                </c:pt>
                <c:pt idx="212">
                  <c:v>16</c:v>
                </c:pt>
                <c:pt idx="213">
                  <c:v>19</c:v>
                </c:pt>
                <c:pt idx="214">
                  <c:v>19</c:v>
                </c:pt>
                <c:pt idx="215">
                  <c:v>13</c:v>
                </c:pt>
                <c:pt idx="216">
                  <c:v>16</c:v>
                </c:pt>
                <c:pt idx="217">
                  <c:v>21</c:v>
                </c:pt>
                <c:pt idx="218">
                  <c:v>17</c:v>
                </c:pt>
                <c:pt idx="219">
                  <c:v>12</c:v>
                </c:pt>
                <c:pt idx="220">
                  <c:v>32</c:v>
                </c:pt>
                <c:pt idx="221">
                  <c:v>24</c:v>
                </c:pt>
                <c:pt idx="222">
                  <c:v>15</c:v>
                </c:pt>
                <c:pt idx="223">
                  <c:v>23</c:v>
                </c:pt>
                <c:pt idx="224">
                  <c:v>17</c:v>
                </c:pt>
                <c:pt idx="225">
                  <c:v>16</c:v>
                </c:pt>
                <c:pt idx="226">
                  <c:v>30</c:v>
                </c:pt>
                <c:pt idx="227">
                  <c:v>18</c:v>
                </c:pt>
                <c:pt idx="228">
                  <c:v>22</c:v>
                </c:pt>
                <c:pt idx="229">
                  <c:v>19</c:v>
                </c:pt>
                <c:pt idx="230">
                  <c:v>19</c:v>
                </c:pt>
                <c:pt idx="231">
                  <c:v>18</c:v>
                </c:pt>
                <c:pt idx="232">
                  <c:v>21</c:v>
                </c:pt>
                <c:pt idx="233">
                  <c:v>28</c:v>
                </c:pt>
                <c:pt idx="234">
                  <c:v>17</c:v>
                </c:pt>
                <c:pt idx="235">
                  <c:v>25</c:v>
                </c:pt>
                <c:pt idx="236">
                  <c:v>26</c:v>
                </c:pt>
                <c:pt idx="237">
                  <c:v>12</c:v>
                </c:pt>
                <c:pt idx="238">
                  <c:v>17</c:v>
                </c:pt>
                <c:pt idx="239">
                  <c:v>18</c:v>
                </c:pt>
                <c:pt idx="240">
                  <c:v>22</c:v>
                </c:pt>
                <c:pt idx="241">
                  <c:v>23</c:v>
                </c:pt>
                <c:pt idx="242">
                  <c:v>15</c:v>
                </c:pt>
                <c:pt idx="243">
                  <c:v>16</c:v>
                </c:pt>
                <c:pt idx="244">
                  <c:v>21</c:v>
                </c:pt>
                <c:pt idx="245">
                  <c:v>19</c:v>
                </c:pt>
                <c:pt idx="246">
                  <c:v>17</c:v>
                </c:pt>
                <c:pt idx="247">
                  <c:v>17</c:v>
                </c:pt>
                <c:pt idx="248">
                  <c:v>23</c:v>
                </c:pt>
                <c:pt idx="249">
                  <c:v>20</c:v>
                </c:pt>
                <c:pt idx="250">
                  <c:v>16</c:v>
                </c:pt>
                <c:pt idx="251">
                  <c:v>15</c:v>
                </c:pt>
                <c:pt idx="252">
                  <c:v>17</c:v>
                </c:pt>
                <c:pt idx="253">
                  <c:v>11</c:v>
                </c:pt>
                <c:pt idx="254">
                  <c:v>8</c:v>
                </c:pt>
                <c:pt idx="255">
                  <c:v>19</c:v>
                </c:pt>
                <c:pt idx="256">
                  <c:v>16</c:v>
                </c:pt>
                <c:pt idx="257">
                  <c:v>13</c:v>
                </c:pt>
                <c:pt idx="258">
                  <c:v>18</c:v>
                </c:pt>
                <c:pt idx="259">
                  <c:v>12</c:v>
                </c:pt>
                <c:pt idx="260">
                  <c:v>12</c:v>
                </c:pt>
                <c:pt idx="261">
                  <c:v>15</c:v>
                </c:pt>
                <c:pt idx="262">
                  <c:v>12</c:v>
                </c:pt>
                <c:pt idx="263">
                  <c:v>15</c:v>
                </c:pt>
                <c:pt idx="264">
                  <c:v>17</c:v>
                </c:pt>
                <c:pt idx="265">
                  <c:v>9</c:v>
                </c:pt>
                <c:pt idx="266">
                  <c:v>11</c:v>
                </c:pt>
                <c:pt idx="267">
                  <c:v>9</c:v>
                </c:pt>
                <c:pt idx="268">
                  <c:v>13</c:v>
                </c:pt>
                <c:pt idx="269">
                  <c:v>15</c:v>
                </c:pt>
                <c:pt idx="270">
                  <c:v>17</c:v>
                </c:pt>
                <c:pt idx="271">
                  <c:v>13</c:v>
                </c:pt>
                <c:pt idx="272">
                  <c:v>10</c:v>
                </c:pt>
                <c:pt idx="273">
                  <c:v>8</c:v>
                </c:pt>
                <c:pt idx="274">
                  <c:v>10</c:v>
                </c:pt>
                <c:pt idx="275">
                  <c:v>10</c:v>
                </c:pt>
                <c:pt idx="276">
                  <c:v>7</c:v>
                </c:pt>
                <c:pt idx="277">
                  <c:v>7</c:v>
                </c:pt>
                <c:pt idx="278">
                  <c:v>10</c:v>
                </c:pt>
                <c:pt idx="279">
                  <c:v>8</c:v>
                </c:pt>
                <c:pt idx="280">
                  <c:v>9</c:v>
                </c:pt>
                <c:pt idx="281">
                  <c:v>10</c:v>
                </c:pt>
                <c:pt idx="282">
                  <c:v>3</c:v>
                </c:pt>
                <c:pt idx="283">
                  <c:v>10</c:v>
                </c:pt>
                <c:pt idx="284">
                  <c:v>6</c:v>
                </c:pt>
                <c:pt idx="285">
                  <c:v>4</c:v>
                </c:pt>
                <c:pt idx="286">
                  <c:v>5</c:v>
                </c:pt>
                <c:pt idx="287">
                  <c:v>12</c:v>
                </c:pt>
                <c:pt idx="288">
                  <c:v>10</c:v>
                </c:pt>
                <c:pt idx="289">
                  <c:v>8</c:v>
                </c:pt>
                <c:pt idx="290">
                  <c:v>5</c:v>
                </c:pt>
                <c:pt idx="291">
                  <c:v>10</c:v>
                </c:pt>
                <c:pt idx="292">
                  <c:v>6</c:v>
                </c:pt>
                <c:pt idx="293">
                  <c:v>8</c:v>
                </c:pt>
                <c:pt idx="294">
                  <c:v>8</c:v>
                </c:pt>
                <c:pt idx="295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1EF-4FB6-BA0C-79D874AB536D}"/>
            </c:ext>
          </c:extLst>
        </c:ser>
        <c:ser>
          <c:idx val="3"/>
          <c:order val="1"/>
          <c:tx>
            <c:v>2nd Cube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'Isotopes 50% WLS'!$A$6:$A$300</c:f>
              <c:numCache>
                <c:formatCode>General</c:formatCode>
                <c:ptCount val="29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</c:numCache>
            </c:numRef>
          </c:xVal>
          <c:yVal>
            <c:numRef>
              <c:f>'Isotopes 50% WLS'!$J$6:$J$234</c:f>
              <c:numCache>
                <c:formatCode>General</c:formatCode>
                <c:ptCount val="2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41184</c:v>
                </c:pt>
                <c:pt idx="4">
                  <c:v>220193</c:v>
                </c:pt>
                <c:pt idx="5">
                  <c:v>242862</c:v>
                </c:pt>
                <c:pt idx="6">
                  <c:v>211796</c:v>
                </c:pt>
                <c:pt idx="7">
                  <c:v>151784</c:v>
                </c:pt>
                <c:pt idx="8">
                  <c:v>102626</c:v>
                </c:pt>
                <c:pt idx="9">
                  <c:v>78955</c:v>
                </c:pt>
                <c:pt idx="10">
                  <c:v>69920</c:v>
                </c:pt>
                <c:pt idx="11">
                  <c:v>65230</c:v>
                </c:pt>
                <c:pt idx="12">
                  <c:v>63894</c:v>
                </c:pt>
                <c:pt idx="13">
                  <c:v>61905</c:v>
                </c:pt>
                <c:pt idx="14">
                  <c:v>61416</c:v>
                </c:pt>
                <c:pt idx="15">
                  <c:v>63075</c:v>
                </c:pt>
                <c:pt idx="16">
                  <c:v>65716</c:v>
                </c:pt>
                <c:pt idx="17">
                  <c:v>69372</c:v>
                </c:pt>
                <c:pt idx="18">
                  <c:v>71104</c:v>
                </c:pt>
                <c:pt idx="19">
                  <c:v>67589</c:v>
                </c:pt>
                <c:pt idx="20">
                  <c:v>56121</c:v>
                </c:pt>
                <c:pt idx="21">
                  <c:v>39413</c:v>
                </c:pt>
                <c:pt idx="22">
                  <c:v>23520</c:v>
                </c:pt>
                <c:pt idx="23">
                  <c:v>12143</c:v>
                </c:pt>
                <c:pt idx="24">
                  <c:v>5442</c:v>
                </c:pt>
                <c:pt idx="25">
                  <c:v>2384</c:v>
                </c:pt>
                <c:pt idx="26">
                  <c:v>1082</c:v>
                </c:pt>
                <c:pt idx="27">
                  <c:v>590</c:v>
                </c:pt>
                <c:pt idx="28">
                  <c:v>347</c:v>
                </c:pt>
                <c:pt idx="29">
                  <c:v>247</c:v>
                </c:pt>
                <c:pt idx="30">
                  <c:v>151</c:v>
                </c:pt>
                <c:pt idx="31">
                  <c:v>110</c:v>
                </c:pt>
                <c:pt idx="32">
                  <c:v>120</c:v>
                </c:pt>
                <c:pt idx="33">
                  <c:v>90</c:v>
                </c:pt>
                <c:pt idx="34">
                  <c:v>79</c:v>
                </c:pt>
                <c:pt idx="35">
                  <c:v>85</c:v>
                </c:pt>
                <c:pt idx="36">
                  <c:v>89</c:v>
                </c:pt>
                <c:pt idx="37">
                  <c:v>75</c:v>
                </c:pt>
                <c:pt idx="38">
                  <c:v>73</c:v>
                </c:pt>
                <c:pt idx="39">
                  <c:v>67</c:v>
                </c:pt>
                <c:pt idx="40">
                  <c:v>63</c:v>
                </c:pt>
                <c:pt idx="41">
                  <c:v>71</c:v>
                </c:pt>
                <c:pt idx="42">
                  <c:v>74</c:v>
                </c:pt>
                <c:pt idx="43">
                  <c:v>73</c:v>
                </c:pt>
                <c:pt idx="44">
                  <c:v>67</c:v>
                </c:pt>
                <c:pt idx="45">
                  <c:v>50</c:v>
                </c:pt>
                <c:pt idx="46">
                  <c:v>52</c:v>
                </c:pt>
                <c:pt idx="47">
                  <c:v>29</c:v>
                </c:pt>
                <c:pt idx="48">
                  <c:v>31</c:v>
                </c:pt>
                <c:pt idx="49">
                  <c:v>28</c:v>
                </c:pt>
                <c:pt idx="50">
                  <c:v>47</c:v>
                </c:pt>
                <c:pt idx="51">
                  <c:v>29</c:v>
                </c:pt>
                <c:pt idx="52">
                  <c:v>45</c:v>
                </c:pt>
                <c:pt idx="53">
                  <c:v>34</c:v>
                </c:pt>
                <c:pt idx="54">
                  <c:v>39</c:v>
                </c:pt>
                <c:pt idx="55">
                  <c:v>37</c:v>
                </c:pt>
                <c:pt idx="56">
                  <c:v>34</c:v>
                </c:pt>
                <c:pt idx="57">
                  <c:v>34</c:v>
                </c:pt>
                <c:pt idx="58">
                  <c:v>30</c:v>
                </c:pt>
                <c:pt idx="59">
                  <c:v>33</c:v>
                </c:pt>
                <c:pt idx="60">
                  <c:v>28</c:v>
                </c:pt>
                <c:pt idx="61">
                  <c:v>36</c:v>
                </c:pt>
                <c:pt idx="62">
                  <c:v>25</c:v>
                </c:pt>
                <c:pt idx="63">
                  <c:v>29</c:v>
                </c:pt>
                <c:pt idx="64">
                  <c:v>35</c:v>
                </c:pt>
                <c:pt idx="65">
                  <c:v>38</c:v>
                </c:pt>
                <c:pt idx="66">
                  <c:v>30</c:v>
                </c:pt>
                <c:pt idx="67">
                  <c:v>19</c:v>
                </c:pt>
                <c:pt idx="68">
                  <c:v>24</c:v>
                </c:pt>
                <c:pt idx="69">
                  <c:v>23</c:v>
                </c:pt>
                <c:pt idx="70">
                  <c:v>26</c:v>
                </c:pt>
                <c:pt idx="71">
                  <c:v>28</c:v>
                </c:pt>
                <c:pt idx="72">
                  <c:v>31</c:v>
                </c:pt>
                <c:pt idx="73">
                  <c:v>24</c:v>
                </c:pt>
                <c:pt idx="74">
                  <c:v>27</c:v>
                </c:pt>
                <c:pt idx="75">
                  <c:v>39</c:v>
                </c:pt>
                <c:pt idx="76">
                  <c:v>32</c:v>
                </c:pt>
                <c:pt idx="77">
                  <c:v>31</c:v>
                </c:pt>
                <c:pt idx="78">
                  <c:v>27</c:v>
                </c:pt>
                <c:pt idx="79">
                  <c:v>14</c:v>
                </c:pt>
                <c:pt idx="80">
                  <c:v>22</c:v>
                </c:pt>
                <c:pt idx="81">
                  <c:v>22</c:v>
                </c:pt>
                <c:pt idx="82">
                  <c:v>38</c:v>
                </c:pt>
                <c:pt idx="83">
                  <c:v>24</c:v>
                </c:pt>
                <c:pt idx="84">
                  <c:v>21</c:v>
                </c:pt>
                <c:pt idx="85">
                  <c:v>26</c:v>
                </c:pt>
                <c:pt idx="86">
                  <c:v>22</c:v>
                </c:pt>
                <c:pt idx="87">
                  <c:v>39</c:v>
                </c:pt>
                <c:pt idx="88">
                  <c:v>19</c:v>
                </c:pt>
                <c:pt idx="89">
                  <c:v>28</c:v>
                </c:pt>
                <c:pt idx="90">
                  <c:v>21</c:v>
                </c:pt>
                <c:pt idx="91">
                  <c:v>23</c:v>
                </c:pt>
                <c:pt idx="92">
                  <c:v>22</c:v>
                </c:pt>
                <c:pt idx="93">
                  <c:v>15</c:v>
                </c:pt>
                <c:pt idx="94">
                  <c:v>31</c:v>
                </c:pt>
                <c:pt idx="95">
                  <c:v>22</c:v>
                </c:pt>
                <c:pt idx="96">
                  <c:v>31</c:v>
                </c:pt>
                <c:pt idx="97">
                  <c:v>17</c:v>
                </c:pt>
                <c:pt idx="98">
                  <c:v>40</c:v>
                </c:pt>
                <c:pt idx="99">
                  <c:v>32</c:v>
                </c:pt>
                <c:pt idx="100">
                  <c:v>18</c:v>
                </c:pt>
                <c:pt idx="101">
                  <c:v>19</c:v>
                </c:pt>
                <c:pt idx="102">
                  <c:v>18</c:v>
                </c:pt>
                <c:pt idx="103">
                  <c:v>20</c:v>
                </c:pt>
                <c:pt idx="104">
                  <c:v>24</c:v>
                </c:pt>
                <c:pt idx="105">
                  <c:v>25</c:v>
                </c:pt>
                <c:pt idx="106">
                  <c:v>12</c:v>
                </c:pt>
                <c:pt idx="107">
                  <c:v>23</c:v>
                </c:pt>
                <c:pt idx="108">
                  <c:v>13</c:v>
                </c:pt>
                <c:pt idx="109">
                  <c:v>25</c:v>
                </c:pt>
                <c:pt idx="110">
                  <c:v>20</c:v>
                </c:pt>
                <c:pt idx="111">
                  <c:v>21</c:v>
                </c:pt>
                <c:pt idx="112">
                  <c:v>24</c:v>
                </c:pt>
                <c:pt idx="113">
                  <c:v>27</c:v>
                </c:pt>
                <c:pt idx="114">
                  <c:v>34</c:v>
                </c:pt>
                <c:pt idx="115">
                  <c:v>25</c:v>
                </c:pt>
                <c:pt idx="116">
                  <c:v>22</c:v>
                </c:pt>
                <c:pt idx="117">
                  <c:v>24</c:v>
                </c:pt>
                <c:pt idx="118">
                  <c:v>25</c:v>
                </c:pt>
                <c:pt idx="119">
                  <c:v>22</c:v>
                </c:pt>
                <c:pt idx="120">
                  <c:v>21</c:v>
                </c:pt>
                <c:pt idx="121">
                  <c:v>21</c:v>
                </c:pt>
                <c:pt idx="122">
                  <c:v>27</c:v>
                </c:pt>
                <c:pt idx="123">
                  <c:v>16</c:v>
                </c:pt>
                <c:pt idx="124">
                  <c:v>19</c:v>
                </c:pt>
                <c:pt idx="125">
                  <c:v>32</c:v>
                </c:pt>
                <c:pt idx="126">
                  <c:v>14</c:v>
                </c:pt>
                <c:pt idx="127">
                  <c:v>15</c:v>
                </c:pt>
                <c:pt idx="128">
                  <c:v>16</c:v>
                </c:pt>
                <c:pt idx="129">
                  <c:v>28</c:v>
                </c:pt>
                <c:pt idx="130">
                  <c:v>25</c:v>
                </c:pt>
                <c:pt idx="131">
                  <c:v>18</c:v>
                </c:pt>
                <c:pt idx="132">
                  <c:v>21</c:v>
                </c:pt>
                <c:pt idx="133">
                  <c:v>19</c:v>
                </c:pt>
                <c:pt idx="134">
                  <c:v>17</c:v>
                </c:pt>
                <c:pt idx="135">
                  <c:v>22</c:v>
                </c:pt>
                <c:pt idx="136">
                  <c:v>34</c:v>
                </c:pt>
                <c:pt idx="137">
                  <c:v>30</c:v>
                </c:pt>
                <c:pt idx="138">
                  <c:v>15</c:v>
                </c:pt>
                <c:pt idx="139">
                  <c:v>25</c:v>
                </c:pt>
                <c:pt idx="140">
                  <c:v>19</c:v>
                </c:pt>
                <c:pt idx="141">
                  <c:v>23</c:v>
                </c:pt>
                <c:pt idx="142">
                  <c:v>19</c:v>
                </c:pt>
                <c:pt idx="143">
                  <c:v>26</c:v>
                </c:pt>
                <c:pt idx="144">
                  <c:v>18</c:v>
                </c:pt>
                <c:pt idx="145">
                  <c:v>19</c:v>
                </c:pt>
                <c:pt idx="146">
                  <c:v>11</c:v>
                </c:pt>
                <c:pt idx="147">
                  <c:v>26</c:v>
                </c:pt>
                <c:pt idx="148">
                  <c:v>27</c:v>
                </c:pt>
                <c:pt idx="149">
                  <c:v>27</c:v>
                </c:pt>
                <c:pt idx="150">
                  <c:v>17</c:v>
                </c:pt>
                <c:pt idx="151">
                  <c:v>31</c:v>
                </c:pt>
                <c:pt idx="152">
                  <c:v>24</c:v>
                </c:pt>
                <c:pt idx="153">
                  <c:v>20</c:v>
                </c:pt>
                <c:pt idx="154">
                  <c:v>20</c:v>
                </c:pt>
                <c:pt idx="155">
                  <c:v>15</c:v>
                </c:pt>
                <c:pt idx="156">
                  <c:v>26</c:v>
                </c:pt>
                <c:pt idx="157">
                  <c:v>21</c:v>
                </c:pt>
                <c:pt idx="158">
                  <c:v>21</c:v>
                </c:pt>
                <c:pt idx="159">
                  <c:v>36</c:v>
                </c:pt>
                <c:pt idx="160">
                  <c:v>30</c:v>
                </c:pt>
                <c:pt idx="161">
                  <c:v>29</c:v>
                </c:pt>
                <c:pt idx="162">
                  <c:v>23</c:v>
                </c:pt>
                <c:pt idx="163">
                  <c:v>28</c:v>
                </c:pt>
                <c:pt idx="164">
                  <c:v>27</c:v>
                </c:pt>
                <c:pt idx="165">
                  <c:v>21</c:v>
                </c:pt>
                <c:pt idx="166">
                  <c:v>17</c:v>
                </c:pt>
                <c:pt idx="167">
                  <c:v>24</c:v>
                </c:pt>
                <c:pt idx="168">
                  <c:v>24</c:v>
                </c:pt>
                <c:pt idx="169">
                  <c:v>18</c:v>
                </c:pt>
                <c:pt idx="170">
                  <c:v>23</c:v>
                </c:pt>
                <c:pt idx="171">
                  <c:v>15</c:v>
                </c:pt>
                <c:pt idx="172">
                  <c:v>26</c:v>
                </c:pt>
                <c:pt idx="173">
                  <c:v>24</c:v>
                </c:pt>
                <c:pt idx="174">
                  <c:v>28</c:v>
                </c:pt>
                <c:pt idx="175">
                  <c:v>33</c:v>
                </c:pt>
                <c:pt idx="176">
                  <c:v>29</c:v>
                </c:pt>
                <c:pt idx="177">
                  <c:v>28</c:v>
                </c:pt>
                <c:pt idx="178">
                  <c:v>26</c:v>
                </c:pt>
                <c:pt idx="179">
                  <c:v>28</c:v>
                </c:pt>
                <c:pt idx="180">
                  <c:v>41</c:v>
                </c:pt>
                <c:pt idx="181">
                  <c:v>39</c:v>
                </c:pt>
                <c:pt idx="182">
                  <c:v>33</c:v>
                </c:pt>
                <c:pt idx="183">
                  <c:v>31</c:v>
                </c:pt>
                <c:pt idx="184">
                  <c:v>51</c:v>
                </c:pt>
                <c:pt idx="185">
                  <c:v>37</c:v>
                </c:pt>
                <c:pt idx="186">
                  <c:v>38</c:v>
                </c:pt>
                <c:pt idx="187">
                  <c:v>44</c:v>
                </c:pt>
                <c:pt idx="188">
                  <c:v>44</c:v>
                </c:pt>
                <c:pt idx="189">
                  <c:v>44</c:v>
                </c:pt>
                <c:pt idx="190">
                  <c:v>41</c:v>
                </c:pt>
                <c:pt idx="191">
                  <c:v>44</c:v>
                </c:pt>
                <c:pt idx="192">
                  <c:v>52</c:v>
                </c:pt>
                <c:pt idx="193">
                  <c:v>42</c:v>
                </c:pt>
                <c:pt idx="194">
                  <c:v>39</c:v>
                </c:pt>
                <c:pt idx="195">
                  <c:v>42</c:v>
                </c:pt>
                <c:pt idx="196">
                  <c:v>47</c:v>
                </c:pt>
                <c:pt idx="197">
                  <c:v>48</c:v>
                </c:pt>
                <c:pt idx="198">
                  <c:v>40</c:v>
                </c:pt>
                <c:pt idx="199">
                  <c:v>48</c:v>
                </c:pt>
                <c:pt idx="200">
                  <c:v>33</c:v>
                </c:pt>
                <c:pt idx="201">
                  <c:v>44</c:v>
                </c:pt>
                <c:pt idx="202">
                  <c:v>38</c:v>
                </c:pt>
                <c:pt idx="203">
                  <c:v>43</c:v>
                </c:pt>
                <c:pt idx="204">
                  <c:v>40</c:v>
                </c:pt>
                <c:pt idx="205">
                  <c:v>42</c:v>
                </c:pt>
                <c:pt idx="206">
                  <c:v>39</c:v>
                </c:pt>
                <c:pt idx="207">
                  <c:v>47</c:v>
                </c:pt>
                <c:pt idx="208">
                  <c:v>40</c:v>
                </c:pt>
                <c:pt idx="209">
                  <c:v>39</c:v>
                </c:pt>
                <c:pt idx="210">
                  <c:v>35</c:v>
                </c:pt>
                <c:pt idx="211">
                  <c:v>52</c:v>
                </c:pt>
                <c:pt idx="212">
                  <c:v>38</c:v>
                </c:pt>
                <c:pt idx="213">
                  <c:v>39</c:v>
                </c:pt>
                <c:pt idx="214">
                  <c:v>34</c:v>
                </c:pt>
                <c:pt idx="215">
                  <c:v>32</c:v>
                </c:pt>
                <c:pt idx="216">
                  <c:v>25</c:v>
                </c:pt>
                <c:pt idx="217">
                  <c:v>41</c:v>
                </c:pt>
                <c:pt idx="218">
                  <c:v>29</c:v>
                </c:pt>
                <c:pt idx="219">
                  <c:v>32</c:v>
                </c:pt>
                <c:pt idx="220">
                  <c:v>39</c:v>
                </c:pt>
                <c:pt idx="221">
                  <c:v>35</c:v>
                </c:pt>
                <c:pt idx="222">
                  <c:v>35</c:v>
                </c:pt>
                <c:pt idx="223">
                  <c:v>34</c:v>
                </c:pt>
                <c:pt idx="224">
                  <c:v>31</c:v>
                </c:pt>
                <c:pt idx="225">
                  <c:v>29</c:v>
                </c:pt>
                <c:pt idx="226">
                  <c:v>30</c:v>
                </c:pt>
                <c:pt idx="227">
                  <c:v>32</c:v>
                </c:pt>
                <c:pt idx="228">
                  <c:v>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1EF-4FB6-BA0C-79D874AB536D}"/>
            </c:ext>
          </c:extLst>
        </c:ser>
        <c:ser>
          <c:idx val="5"/>
          <c:order val="2"/>
          <c:tx>
            <c:v>3rd Cube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'Isotopes 50% WLS'!$A$6:$A$30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</c:numCache>
            </c:numRef>
          </c:xVal>
          <c:yVal>
            <c:numRef>
              <c:f>'Isotopes 50% WLS'!$L$6:$L$30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55444</c:v>
                </c:pt>
                <c:pt idx="4">
                  <c:v>290446</c:v>
                </c:pt>
                <c:pt idx="5">
                  <c:v>289712</c:v>
                </c:pt>
                <c:pt idx="6">
                  <c:v>207889</c:v>
                </c:pt>
                <c:pt idx="7">
                  <c:v>137354</c:v>
                </c:pt>
                <c:pt idx="8">
                  <c:v>103808</c:v>
                </c:pt>
                <c:pt idx="9">
                  <c:v>91168</c:v>
                </c:pt>
                <c:pt idx="10">
                  <c:v>85773</c:v>
                </c:pt>
                <c:pt idx="11">
                  <c:v>83628</c:v>
                </c:pt>
                <c:pt idx="12">
                  <c:v>82838</c:v>
                </c:pt>
                <c:pt idx="13">
                  <c:v>84386</c:v>
                </c:pt>
                <c:pt idx="14">
                  <c:v>88446</c:v>
                </c:pt>
                <c:pt idx="15">
                  <c:v>92869</c:v>
                </c:pt>
                <c:pt idx="16">
                  <c:v>88189</c:v>
                </c:pt>
                <c:pt idx="17">
                  <c:v>73074</c:v>
                </c:pt>
                <c:pt idx="18">
                  <c:v>52080</c:v>
                </c:pt>
                <c:pt idx="19">
                  <c:v>32087</c:v>
                </c:pt>
                <c:pt idx="20">
                  <c:v>18333</c:v>
                </c:pt>
                <c:pt idx="21">
                  <c:v>9993</c:v>
                </c:pt>
                <c:pt idx="22">
                  <c:v>5111</c:v>
                </c:pt>
                <c:pt idx="23">
                  <c:v>2557</c:v>
                </c:pt>
                <c:pt idx="24">
                  <c:v>1295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1EF-4FB6-BA0C-79D874AB5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200128"/>
        <c:axId val="175460352"/>
      </c:scatterChart>
      <c:valAx>
        <c:axId val="175200128"/>
        <c:scaling>
          <c:orientation val="minMax"/>
          <c:max val="3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MCA Channel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75460352"/>
        <c:crosses val="autoZero"/>
        <c:crossBetween val="midCat"/>
      </c:valAx>
      <c:valAx>
        <c:axId val="175460352"/>
        <c:scaling>
          <c:orientation val="minMax"/>
          <c:max val="320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Counts/Channel</a:t>
                </a:r>
              </a:p>
            </c:rich>
          </c:tx>
          <c:layout>
            <c:manualLayout>
              <c:xMode val="edge"/>
              <c:yMode val="edge"/>
              <c:x val="1.243307412941578E-3"/>
              <c:y val="5.8390318059627196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7520012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8290569105136245"/>
          <c:y val="0.10158715844530616"/>
          <c:w val="0.26952278692436171"/>
          <c:h val="0.21684244670149411"/>
        </c:manualLayout>
      </c:layout>
      <c:overlay val="0"/>
      <c:txPr>
        <a:bodyPr/>
        <a:lstStyle/>
        <a:p>
          <a:pPr>
            <a:defRPr sz="11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01DCA-A316-453B-8AF9-00F10975BCDB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D074A-9455-4784-BED0-F32AF143B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30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19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D66B0-5C71-4569-AAAA-AB7E5CAD827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1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89/5638 = 0.0158, 5036/5638=0.8932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C80BA-4995-4097-B12C-7C7C162B1DAB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24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89/5638 = 0.0158, 5036/5638=0.8932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C80BA-4995-4097-B12C-7C7C162B1DAB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24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sp>
        <p:nvSpPr>
          <p:cNvPr id="2" name="AutoShape 2" descr="Virginia Tech logo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AutoShape 4" descr="Virginia Tech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AutoShape 6" descr="Virginia Tech logo"/>
          <p:cNvSpPr>
            <a:spLocks noChangeAspect="1" noChangeArrowheads="1"/>
          </p:cNvSpPr>
          <p:nvPr userDrawn="1"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AutoShape 10" descr="Virginia Tech logo"/>
          <p:cNvSpPr>
            <a:spLocks noChangeAspect="1" noChangeArrowheads="1"/>
          </p:cNvSpPr>
          <p:nvPr userDrawn="1"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AutoShape 12" descr="https://www.assets.cms.vt.edu/images/HorizontalStacked/HorizontalStacked_RGB_maroon.svg"/>
          <p:cNvSpPr>
            <a:spLocks noChangeAspect="1" noChangeArrowheads="1"/>
          </p:cNvSpPr>
          <p:nvPr userDrawn="1"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AutoShape 14" descr="https://www.assets.cms.vt.edu/images/HorizontalStacked/HorizontalStacked_RGB_whiteorange.svg"/>
          <p:cNvSpPr>
            <a:spLocks noChangeAspect="1" noChangeArrowheads="1"/>
          </p:cNvSpPr>
          <p:nvPr userDrawn="1"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4" name="AutoShape 16" descr="http://cnp.phys.vt.edu/internal/CNP_Logo.gif"/>
          <p:cNvSpPr>
            <a:spLocks noChangeAspect="1" noChangeArrowheads="1"/>
          </p:cNvSpPr>
          <p:nvPr userDrawn="1"/>
        </p:nvSpPr>
        <p:spPr bwMode="auto">
          <a:xfrm>
            <a:off x="155575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5" name="AutoShape 18" descr="http://cnp.phys.vt.edu/internal/CNP_Logo.gif"/>
          <p:cNvSpPr>
            <a:spLocks noChangeAspect="1" noChangeArrowheads="1"/>
          </p:cNvSpPr>
          <p:nvPr userDrawn="1"/>
        </p:nvSpPr>
        <p:spPr bwMode="auto">
          <a:xfrm>
            <a:off x="307975" y="-12192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191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109263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D89160-0DE0-4F75-9320-410865B23BB7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33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68627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170018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485598"/>
            <a:ext cx="9144000" cy="39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jmlink\Desktop\CNP_Logo_White.gif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899" y="6465379"/>
            <a:ext cx="1479669" cy="42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jmlink\Desktop\VT_Logo.gif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1" y="6478030"/>
            <a:ext cx="1620268" cy="39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4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11.wmf"/><Relationship Id="rId3" Type="http://schemas.openxmlformats.org/officeDocument/2006/relationships/image" Target="../media/image4.png"/><Relationship Id="rId21" Type="http://schemas.openxmlformats.org/officeDocument/2006/relationships/oleObject" Target="../embeddings/oleObject8.bin"/><Relationship Id="rId7" Type="http://schemas.openxmlformats.org/officeDocument/2006/relationships/image" Target="../media/image5.wmf"/><Relationship Id="rId12" Type="http://schemas.openxmlformats.org/officeDocument/2006/relationships/image" Target="../media/image8.png"/><Relationship Id="rId17" Type="http://schemas.openxmlformats.org/officeDocument/2006/relationships/oleObject" Target="../embeddings/oleObject6.bin"/><Relationship Id="rId25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7.wmf"/><Relationship Id="rId24" Type="http://schemas.openxmlformats.org/officeDocument/2006/relationships/image" Target="../media/image14.wmf"/><Relationship Id="rId5" Type="http://schemas.openxmlformats.org/officeDocument/2006/relationships/image" Target="../media/image18.png"/><Relationship Id="rId15" Type="http://schemas.openxmlformats.org/officeDocument/2006/relationships/oleObject" Target="../embeddings/oleObject5.bin"/><Relationship Id="rId23" Type="http://schemas.openxmlformats.org/officeDocument/2006/relationships/oleObject" Target="../embeddings/oleObject9.bin"/><Relationship Id="rId10" Type="http://schemas.openxmlformats.org/officeDocument/2006/relationships/oleObject" Target="../embeddings/oleObject3.bin"/><Relationship Id="rId19" Type="http://schemas.openxmlformats.org/officeDocument/2006/relationships/oleObject" Target="../embeddings/oleObject7.bin"/><Relationship Id="rId9" Type="http://schemas.openxmlformats.org/officeDocument/2006/relationships/image" Target="../media/image6.wmf"/><Relationship Id="rId14" Type="http://schemas.openxmlformats.org/officeDocument/2006/relationships/image" Target="../media/image9.wmf"/><Relationship Id="rId22" Type="http://schemas.openxmlformats.org/officeDocument/2006/relationships/image" Target="../media/image1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chart" Target="../charts/char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eg"/><Relationship Id="rId4" Type="http://schemas.openxmlformats.org/officeDocument/2006/relationships/image" Target="../media/image7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ti.gov/biblio/1826602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3980" y="6018462"/>
            <a:ext cx="9144000" cy="864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852651"/>
            <a:ext cx="9140020" cy="5546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The CHANDLER Antineutrino Detection System and Nuclear Reactor Monitoring</a:t>
            </a:r>
            <a:endParaRPr lang="en-US" sz="48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>
              <a:spcBef>
                <a:spcPts val="480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Jonathan Link</a:t>
            </a: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Center for Neutrino Physics, Virginia Tech</a:t>
            </a:r>
          </a:p>
          <a:p>
            <a:pPr algn="ctr" fontAlgn="base">
              <a:spcBef>
                <a:spcPct val="12000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Virginia Tech Nuclear Engineering Seminar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October 20, 2023</a:t>
            </a:r>
          </a:p>
        </p:txBody>
      </p:sp>
    </p:spTree>
    <p:extLst>
      <p:ext uri="{BB962C8B-B14F-4D97-AF65-F5344CB8AC3E}">
        <p14:creationId xmlns:p14="http://schemas.microsoft.com/office/powerpoint/2010/main" val="1688961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4611B-4C2A-4239-ACC0-3A0C77CA20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Reactor Neutrino Detection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D3B7F5-A11E-48D9-A6F4-EC9AB7AB06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CAFB777-435C-4C86-A49E-B539C8AAD33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2926" y="649865"/>
                <a:ext cx="8748824" cy="5758447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dirty="0">
                    <a:solidFill>
                      <a:srgbClr val="2A3674"/>
                    </a:solidFill>
                    <a:latin typeface="+mn-lt"/>
                  </a:rPr>
                  <a:t>Electron antineutrinos can be detected through a process known as </a:t>
                </a:r>
                <a:r>
                  <a:rPr lang="en-US" sz="2400" b="1" dirty="0">
                    <a:solidFill>
                      <a:srgbClr val="2A3674"/>
                    </a:solidFill>
                    <a:latin typeface="+mn-lt"/>
                  </a:rPr>
                  <a:t>inverse beta decay</a:t>
                </a:r>
                <a:r>
                  <a:rPr lang="en-US" sz="2400" dirty="0">
                    <a:solidFill>
                      <a:srgbClr val="2A3674"/>
                    </a:solidFill>
                    <a:latin typeface="+mn-lt"/>
                  </a:rPr>
                  <a:t>:</a:t>
                </a:r>
                <a:endParaRPr lang="en-US" sz="2400" b="1" dirty="0">
                  <a:solidFill>
                    <a:srgbClr val="2A3674"/>
                  </a:solidFill>
                  <a:latin typeface="+mn-lt"/>
                </a:endParaRPr>
              </a:p>
              <a:p>
                <a:pPr marL="0" indent="0" algn="ctr">
                  <a:spcBef>
                    <a:spcPts val="0"/>
                  </a:spcBef>
                  <a:spcAft>
                    <a:spcPts val="2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400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+mn-lt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>
                  <a:solidFill>
                    <a:srgbClr val="660000"/>
                  </a:solidFill>
                  <a:latin typeface="+mn-lt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660000"/>
                    </a:solidFill>
                    <a:latin typeface="+mn-lt"/>
                  </a:rPr>
                  <a:t>Organic scintillators are typically used as the detection medium, because they contain a high density of free protons, in the form of hydrogen nuclei. </a:t>
                </a: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2A3674"/>
                    </a:solidFill>
                    <a:latin typeface="+mn-lt"/>
                  </a:rPr>
                  <a:t>Inverse beta decay results in a </a:t>
                </a:r>
                <a:r>
                  <a:rPr lang="en-US" sz="2400" b="1" dirty="0">
                    <a:solidFill>
                      <a:srgbClr val="2A3674"/>
                    </a:solidFill>
                    <a:latin typeface="+mn-lt"/>
                  </a:rPr>
                  <a:t>delayed coincidence</a:t>
                </a:r>
                <a:r>
                  <a:rPr lang="en-US" sz="2400" dirty="0">
                    <a:solidFill>
                      <a:srgbClr val="2A3674"/>
                    </a:solidFill>
                    <a:latin typeface="+mn-lt"/>
                  </a:rPr>
                  <a:t> signature. </a:t>
                </a: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660000"/>
                    </a:solidFill>
                    <a:latin typeface="+mn-lt"/>
                  </a:rPr>
                  <a:t>The positron is detected promptly, while the neutron thermalize and is captured, resulting in a delayed signal.</a:t>
                </a:r>
              </a:p>
              <a:p>
                <a:pPr marL="0" indent="0">
                  <a:spcBef>
                    <a:spcPts val="0"/>
                  </a:spcBef>
                  <a:spcAft>
                    <a:spcPts val="3000"/>
                  </a:spcAft>
                  <a:buNone/>
                </a:pPr>
                <a:r>
                  <a:rPr lang="en-US" sz="2400" dirty="0">
                    <a:solidFill>
                      <a:srgbClr val="2A3674"/>
                    </a:solidFill>
                    <a:latin typeface="+mn-lt"/>
                  </a:rPr>
                  <a:t>In an undoped scintillator the neutron captures on hydrogen, but the scintillator is often doped to enhance capture (with 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/>
                    <a:cs typeface="+mn-cs"/>
                  </a:rPr>
                  <a:t>lithium-6, </a:t>
                </a:r>
                <a:r>
                  <a:rPr lang="en-US" sz="2400" dirty="0">
                    <a:solidFill>
                      <a:srgbClr val="2A3674"/>
                    </a:solidFill>
                    <a:latin typeface="+mn-lt"/>
                  </a:rPr>
                  <a:t>gadolinium, cadmium, etc.).</a:t>
                </a: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endParaRPr lang="en-US" sz="2400" dirty="0">
                  <a:solidFill>
                    <a:srgbClr val="2A3674"/>
                  </a:solidFill>
                  <a:latin typeface="+mn-lt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endParaRPr lang="en-US" sz="2400" dirty="0">
                  <a:solidFill>
                    <a:srgbClr val="2A3674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CAFB777-435C-4C86-A49E-B539C8AAD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26" y="649865"/>
                <a:ext cx="8748824" cy="5758447"/>
              </a:xfrm>
              <a:prstGeom prst="rect">
                <a:avLst/>
              </a:prstGeom>
              <a:blipFill>
                <a:blip r:embed="rId2"/>
                <a:stretch>
                  <a:fillRect l="-1045" t="-1483" r="-1462" b="-2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12B08-C5C1-4703-BEE4-4F694DB249B5}"/>
              </a:ext>
            </a:extLst>
          </p:cNvPr>
          <p:cNvGrpSpPr/>
          <p:nvPr/>
        </p:nvGrpSpPr>
        <p:grpSpPr>
          <a:xfrm>
            <a:off x="4792898" y="1805937"/>
            <a:ext cx="3019142" cy="461665"/>
            <a:chOff x="4793837" y="1863087"/>
            <a:chExt cx="3019142" cy="461665"/>
          </a:xfrm>
        </p:grpSpPr>
        <p:cxnSp>
          <p:nvCxnSpPr>
            <p:cNvPr id="6" name="Connector: Elbow 5">
              <a:extLst>
                <a:ext uri="{FF2B5EF4-FFF2-40B4-BE49-F238E27FC236}">
                  <a16:creationId xmlns:a16="http://schemas.microsoft.com/office/drawing/2014/main" id="{6CEB8CDA-7193-4700-9C01-02D4D6D510E0}"/>
                </a:ext>
              </a:extLst>
            </p:cNvPr>
            <p:cNvCxnSpPr>
              <a:cxnSpLocks/>
            </p:cNvCxnSpPr>
            <p:nvPr/>
          </p:nvCxnSpPr>
          <p:spPr>
            <a:xfrm>
              <a:off x="4793837" y="1899138"/>
              <a:ext cx="416620" cy="227248"/>
            </a:xfrm>
            <a:prstGeom prst="bentConnector3">
              <a:avLst>
                <a:gd name="adj1" fmla="val 649"/>
              </a:avLst>
            </a:prstGeom>
            <a:ln w="15875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3957-814D-4177-8BE4-660FA188D2BE}"/>
                </a:ext>
              </a:extLst>
            </p:cNvPr>
            <p:cNvSpPr txBox="1"/>
            <p:nvPr/>
          </p:nvSpPr>
          <p:spPr>
            <a:xfrm>
              <a:off x="5194224" y="1863087"/>
              <a:ext cx="26187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solidFill>
                    <a:srgbClr val="FF6600"/>
                  </a:solidFill>
                  <a:latin typeface="+mj-lt"/>
                  <a:ea typeface="Cambria Math" panose="02040503050406030204" pitchFamily="18" charset="0"/>
                </a:rPr>
                <a:t>n </a:t>
              </a:r>
              <a:r>
                <a:rPr lang="en-US" sz="2400" dirty="0">
                  <a:solidFill>
                    <a:srgbClr val="FF6600"/>
                  </a:solidFill>
                  <a:latin typeface="+mj-lt"/>
                  <a:ea typeface="Cambria Math" panose="02040503050406030204" pitchFamily="18" charset="0"/>
                </a:rPr>
                <a:t>+ </a:t>
              </a:r>
              <a:r>
                <a:rPr lang="en-US" sz="2400" baseline="30000" dirty="0">
                  <a:solidFill>
                    <a:srgbClr val="FF6600"/>
                  </a:solidFill>
                  <a:latin typeface="+mj-lt"/>
                  <a:ea typeface="Cambria Math" panose="02040503050406030204" pitchFamily="18" charset="0"/>
                </a:rPr>
                <a:t>6</a:t>
              </a:r>
              <a:r>
                <a:rPr lang="en-US" sz="2400" dirty="0">
                  <a:solidFill>
                    <a:srgbClr val="FF6600"/>
                  </a:solidFill>
                  <a:latin typeface="+mj-lt"/>
                  <a:ea typeface="Cambria Math" panose="02040503050406030204" pitchFamily="18" charset="0"/>
                </a:rPr>
                <a:t>Li → </a:t>
              </a:r>
              <a:r>
                <a:rPr lang="en-US" sz="2400" baseline="30000" dirty="0">
                  <a:solidFill>
                    <a:srgbClr val="FF6600"/>
                  </a:solidFill>
                  <a:latin typeface="+mj-lt"/>
                  <a:ea typeface="Cambria Math" panose="02040503050406030204" pitchFamily="18" charset="0"/>
                </a:rPr>
                <a:t>3</a:t>
              </a:r>
              <a:r>
                <a:rPr lang="en-US" sz="2400" dirty="0">
                  <a:solidFill>
                    <a:srgbClr val="FF6600"/>
                  </a:solidFill>
                  <a:latin typeface="+mj-lt"/>
                  <a:ea typeface="Cambria Math" panose="02040503050406030204" pitchFamily="18" charset="0"/>
                </a:rPr>
                <a:t>H + </a:t>
              </a:r>
              <a:r>
                <a:rPr lang="en-US" sz="2400" baseline="30000" dirty="0">
                  <a:solidFill>
                    <a:srgbClr val="FF6600"/>
                  </a:solidFill>
                  <a:latin typeface="+mj-lt"/>
                  <a:ea typeface="Cambria Math" panose="02040503050406030204" pitchFamily="18" charset="0"/>
                </a:rPr>
                <a:t>4</a:t>
              </a:r>
              <a:r>
                <a:rPr lang="en-US" sz="2400" dirty="0">
                  <a:solidFill>
                    <a:srgbClr val="FF6600"/>
                  </a:solidFill>
                  <a:latin typeface="+mj-lt"/>
                  <a:ea typeface="Cambria Math" panose="02040503050406030204" pitchFamily="18" charset="0"/>
                </a:rPr>
                <a:t>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574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31E64-9B35-4908-85B7-6CF2257925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Reactor Neutrino Backgrounds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0CF1D8-85F2-4C5F-AADC-E198AFFFE9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3271BAA-264B-4332-AF1E-49A8D2E33BF2}"/>
              </a:ext>
            </a:extLst>
          </p:cNvPr>
          <p:cNvSpPr txBox="1">
            <a:spLocks/>
          </p:cNvSpPr>
          <p:nvPr/>
        </p:nvSpPr>
        <p:spPr>
          <a:xfrm>
            <a:off x="245224" y="1606496"/>
            <a:ext cx="4706858" cy="45091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2800"/>
              </a:spcAft>
              <a:buNone/>
            </a:pPr>
            <a:r>
              <a:rPr lang="en-US" sz="2200" dirty="0">
                <a:solidFill>
                  <a:srgbClr val="660000"/>
                </a:solidFill>
                <a:latin typeface="+mn-lt"/>
              </a:rPr>
              <a:t>By requiring a delayed coincidence, we can eliminate the vast majority of these backgrounds. </a:t>
            </a:r>
          </a:p>
          <a:p>
            <a:pPr marL="0" indent="0">
              <a:spcBef>
                <a:spcPts val="0"/>
              </a:spcBef>
              <a:spcAft>
                <a:spcPts val="2800"/>
              </a:spcAft>
              <a:buNone/>
            </a:pPr>
            <a:r>
              <a:rPr lang="en-US" sz="2200" dirty="0">
                <a:solidFill>
                  <a:srgbClr val="2A3674"/>
                </a:solidFill>
                <a:latin typeface="+mn-lt"/>
              </a:rPr>
              <a:t>The remaining backgrounds include random coincidences and cosmic-ray fast neutrons. </a:t>
            </a:r>
          </a:p>
          <a:p>
            <a:pPr marL="0" indent="0">
              <a:spcBef>
                <a:spcPts val="0"/>
              </a:spcBef>
              <a:spcAft>
                <a:spcPts val="2800"/>
              </a:spcAft>
              <a:buNone/>
            </a:pPr>
            <a:r>
              <a:rPr lang="en-US" sz="2200" dirty="0">
                <a:solidFill>
                  <a:srgbClr val="660000"/>
                </a:solidFill>
                <a:latin typeface="+mn-lt"/>
              </a:rPr>
              <a:t>When a fast neutron hits a proton in the scintillator, the recoiling proton can mimic the positron. </a:t>
            </a:r>
          </a:p>
          <a:p>
            <a:pPr marL="0" indent="0">
              <a:spcBef>
                <a:spcPts val="0"/>
              </a:spcBef>
              <a:spcAft>
                <a:spcPts val="2800"/>
              </a:spcAft>
              <a:buNone/>
            </a:pPr>
            <a:r>
              <a:rPr lang="en-US" sz="2200" dirty="0">
                <a:solidFill>
                  <a:srgbClr val="2A3674"/>
                </a:solidFill>
                <a:latin typeface="+mn-lt"/>
              </a:rPr>
              <a:t>The coincidence is completed when the neutron thermalizes and is captured.</a:t>
            </a:r>
          </a:p>
          <a:p>
            <a:pPr marL="0" indent="0">
              <a:spcBef>
                <a:spcPts val="0"/>
              </a:spcBef>
              <a:spcAft>
                <a:spcPts val="2800"/>
              </a:spcAft>
              <a:buNone/>
            </a:pPr>
            <a:endParaRPr lang="en-US" sz="22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2800"/>
              </a:spcAft>
              <a:buNone/>
            </a:pPr>
            <a:endParaRPr lang="en-US" sz="2400" dirty="0">
              <a:solidFill>
                <a:srgbClr val="2A3674"/>
              </a:solidFill>
              <a:latin typeface="+mn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3D93FE4-9422-4F3C-AB8F-D60A9650B7F5}"/>
              </a:ext>
            </a:extLst>
          </p:cNvPr>
          <p:cNvGrpSpPr/>
          <p:nvPr/>
        </p:nvGrpSpPr>
        <p:grpSpPr>
          <a:xfrm>
            <a:off x="5012575" y="1353238"/>
            <a:ext cx="4133851" cy="3207173"/>
            <a:chOff x="6489661" y="1092201"/>
            <a:chExt cx="4325458" cy="334844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7C1574A-683E-4B35-B1B2-19E0D5580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9661" y="1092201"/>
              <a:ext cx="4325457" cy="331710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97B27AB-D98A-42E7-B618-69C58A83344D}"/>
                </a:ext>
              </a:extLst>
            </p:cNvPr>
            <p:cNvSpPr txBox="1"/>
            <p:nvPr/>
          </p:nvSpPr>
          <p:spPr>
            <a:xfrm>
              <a:off x="6489662" y="4183579"/>
              <a:ext cx="4325457" cy="257067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cs typeface="Arial" panose="020B0604020202020204" pitchFamily="34" charset="0"/>
                </a:rPr>
                <a:t>The </a:t>
              </a:r>
              <a:r>
                <a:rPr lang="en-US" sz="1600" dirty="0" err="1">
                  <a:solidFill>
                    <a:schemeClr val="bg1"/>
                  </a:solidFill>
                  <a:cs typeface="Arial" panose="020B0604020202020204" pitchFamily="34" charset="0"/>
                </a:rPr>
                <a:t>Daya</a:t>
              </a:r>
              <a:r>
                <a:rPr lang="en-US" sz="1600" dirty="0">
                  <a:solidFill>
                    <a:schemeClr val="bg1"/>
                  </a:solidFill>
                  <a:cs typeface="Arial" panose="020B0604020202020204" pitchFamily="34" charset="0"/>
                </a:rPr>
                <a:t> Bay Far Detector Hall</a:t>
              </a:r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8DC317-E16B-4702-A8A2-71020F42594F}"/>
              </a:ext>
            </a:extLst>
          </p:cNvPr>
          <p:cNvSpPr txBox="1">
            <a:spLocks/>
          </p:cNvSpPr>
          <p:nvPr/>
        </p:nvSpPr>
        <p:spPr>
          <a:xfrm>
            <a:off x="4930866" y="4591331"/>
            <a:ext cx="4133849" cy="15243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dirty="0">
                <a:solidFill>
                  <a:srgbClr val="660000"/>
                </a:solidFill>
                <a:latin typeface="+mn-lt"/>
              </a:rPr>
              <a:t>To control backgrounds, neutrino detectors are usually located deep underground and surrounded by thick layers of low-activity shielding.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rgbClr val="FF6600"/>
                </a:solidFill>
                <a:latin typeface="+mn-lt"/>
              </a:rPr>
              <a:t>This is not an option for applications detectors!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1800" dirty="0">
              <a:latin typeface="+mn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1750B1-FC5E-4891-AAEB-7BEDE9EC3AC4}"/>
              </a:ext>
            </a:extLst>
          </p:cNvPr>
          <p:cNvSpPr/>
          <p:nvPr/>
        </p:nvSpPr>
        <p:spPr>
          <a:xfrm>
            <a:off x="242056" y="671299"/>
            <a:ext cx="86512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en-US" sz="2200" dirty="0">
                <a:solidFill>
                  <a:srgbClr val="2A3674"/>
                </a:solidFill>
              </a:rPr>
              <a:t>The weak signal from neutrino interactions can be easily overwhelmed by cosmic-rays and conventional radiation. </a:t>
            </a:r>
          </a:p>
        </p:txBody>
      </p:sp>
    </p:spTree>
    <p:extLst>
      <p:ext uri="{BB962C8B-B14F-4D97-AF65-F5344CB8AC3E}">
        <p14:creationId xmlns:p14="http://schemas.microsoft.com/office/powerpoint/2010/main" val="419850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D02C049-0120-46CE-9B6C-7344F1B20F6D}"/>
              </a:ext>
            </a:extLst>
          </p:cNvPr>
          <p:cNvSpPr txBox="1">
            <a:spLocks/>
          </p:cNvSpPr>
          <p:nvPr/>
        </p:nvSpPr>
        <p:spPr>
          <a:xfrm>
            <a:off x="254000" y="772362"/>
            <a:ext cx="8772358" cy="45449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r>
              <a:rPr lang="en-US" sz="2400" b="1" dirty="0">
                <a:solidFill>
                  <a:srgbClr val="2A3674"/>
                </a:solidFill>
                <a:latin typeface="+mn-lt"/>
              </a:rPr>
              <a:t>Random coincident </a:t>
            </a:r>
            <a:r>
              <a:rPr lang="en-US" sz="2400" dirty="0">
                <a:solidFill>
                  <a:srgbClr val="2A3674"/>
                </a:solidFill>
                <a:latin typeface="+mn-lt"/>
              </a:rPr>
              <a:t>backgrounds have no structure in the separation time between the prompt and delayed signals,</a:t>
            </a: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endParaRPr lang="en-US" sz="24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endParaRPr lang="en-US" sz="24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endParaRPr lang="en-US" sz="24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endParaRPr lang="en-US" sz="24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endParaRPr lang="en-US" sz="24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660000"/>
                </a:solidFill>
                <a:latin typeface="+mn-lt"/>
              </a:rPr>
              <a:t>That’s why fast neutrons are a much more problematic background to an inverse beta decay selection.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370478-898B-4B85-9EAC-539C773951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F6C436-0358-4E99-8627-9D1209B5C0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40" y="1737753"/>
            <a:ext cx="5341620" cy="38176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246D98-8633-4024-B98B-976CB431320C}"/>
              </a:ext>
            </a:extLst>
          </p:cNvPr>
          <p:cNvSpPr/>
          <p:nvPr/>
        </p:nvSpPr>
        <p:spPr>
          <a:xfrm>
            <a:off x="1784980" y="4755742"/>
            <a:ext cx="2741079" cy="3481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Random Coincident Events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69D39D-05FF-4A3F-9548-CC6FD0AF8340}"/>
              </a:ext>
            </a:extLst>
          </p:cNvPr>
          <p:cNvGrpSpPr/>
          <p:nvPr/>
        </p:nvGrpSpPr>
        <p:grpSpPr>
          <a:xfrm>
            <a:off x="1203972" y="2990265"/>
            <a:ext cx="2044112" cy="1097984"/>
            <a:chOff x="1203972" y="2990265"/>
            <a:chExt cx="2044112" cy="109798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9A59F3-A724-4116-844A-2297642EE1E2}"/>
                </a:ext>
              </a:extLst>
            </p:cNvPr>
            <p:cNvSpPr/>
            <p:nvPr/>
          </p:nvSpPr>
          <p:spPr>
            <a:xfrm>
              <a:off x="1391016" y="2990265"/>
              <a:ext cx="1857068" cy="3481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cs typeface="Arial" panose="020B0604020202020204" pitchFamily="34" charset="0"/>
                </a:rPr>
                <a:t>Correlated Events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E62C504-69AA-4312-88ED-DD9DB04562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03972" y="3364116"/>
              <a:ext cx="869918" cy="724133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FD932058-2540-4DAA-BA4E-0F7845745D15}"/>
              </a:ext>
            </a:extLst>
          </p:cNvPr>
          <p:cNvSpPr/>
          <p:nvPr/>
        </p:nvSpPr>
        <p:spPr>
          <a:xfrm>
            <a:off x="5595620" y="1737753"/>
            <a:ext cx="3522727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en-US" sz="2400" dirty="0">
                <a:solidFill>
                  <a:srgbClr val="660000"/>
                </a:solidFill>
              </a:rPr>
              <a:t>Random coincident events can easily be removed by a flat subtraction.</a:t>
            </a:r>
          </a:p>
          <a:p>
            <a:pPr>
              <a:spcAft>
                <a:spcPts val="3600"/>
              </a:spcAft>
            </a:pPr>
            <a:r>
              <a:rPr lang="en-US" sz="2400" dirty="0">
                <a:solidFill>
                  <a:srgbClr val="2A3674"/>
                </a:solidFill>
              </a:rPr>
              <a:t>But for correlated events, like </a:t>
            </a:r>
            <a:r>
              <a:rPr lang="en-US" sz="2400" b="1" dirty="0">
                <a:solidFill>
                  <a:srgbClr val="2A3674"/>
                </a:solidFill>
              </a:rPr>
              <a:t>fast neutrons</a:t>
            </a:r>
            <a:r>
              <a:rPr lang="en-US" sz="2400" dirty="0">
                <a:solidFill>
                  <a:srgbClr val="2A3674"/>
                </a:solidFill>
              </a:rPr>
              <a:t> and </a:t>
            </a:r>
            <a:r>
              <a:rPr lang="en-US" sz="2400" b="1" dirty="0">
                <a:solidFill>
                  <a:srgbClr val="2A3674"/>
                </a:solidFill>
              </a:rPr>
              <a:t>inverse beta decay</a:t>
            </a:r>
            <a:r>
              <a:rPr lang="en-US" sz="2400" dirty="0">
                <a:solidFill>
                  <a:srgbClr val="2A3674"/>
                </a:solidFill>
              </a:rPr>
              <a:t>, the neutron capture time is an exponential distribution.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8D3F32E-C773-435B-B07B-F1D9DE2F0D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Reactor Neutrino Backgrounds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2049BD-6088-42FE-95B5-BF35858C95CD}"/>
              </a:ext>
            </a:extLst>
          </p:cNvPr>
          <p:cNvSpPr txBox="1"/>
          <p:nvPr/>
        </p:nvSpPr>
        <p:spPr>
          <a:xfrm>
            <a:off x="2073890" y="1777438"/>
            <a:ext cx="23201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Phys. Rev. Applied 13, 034028 (2020) </a:t>
            </a:r>
          </a:p>
        </p:txBody>
      </p:sp>
    </p:spTree>
    <p:extLst>
      <p:ext uri="{BB962C8B-B14F-4D97-AF65-F5344CB8AC3E}">
        <p14:creationId xmlns:p14="http://schemas.microsoft.com/office/powerpoint/2010/main" val="12254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C84739-AC73-4C5D-875E-6CA79336D6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8DB52C-1596-46DD-AC25-AF686A06E779}"/>
              </a:ext>
            </a:extLst>
          </p:cNvPr>
          <p:cNvSpPr txBox="1"/>
          <p:nvPr/>
        </p:nvSpPr>
        <p:spPr>
          <a:xfrm>
            <a:off x="806278" y="2644170"/>
            <a:ext cx="75314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CHANDLER Technology</a:t>
            </a:r>
          </a:p>
        </p:txBody>
      </p:sp>
    </p:spTree>
    <p:extLst>
      <p:ext uri="{BB962C8B-B14F-4D97-AF65-F5344CB8AC3E}">
        <p14:creationId xmlns:p14="http://schemas.microsoft.com/office/powerpoint/2010/main" val="1401583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19BB434-846C-4113-8C09-F64FAAE2620D}"/>
              </a:ext>
            </a:extLst>
          </p:cNvPr>
          <p:cNvGrpSpPr/>
          <p:nvPr/>
        </p:nvGrpSpPr>
        <p:grpSpPr>
          <a:xfrm>
            <a:off x="5439742" y="3328332"/>
            <a:ext cx="3452799" cy="2346428"/>
            <a:chOff x="6064269" y="3366474"/>
            <a:chExt cx="4603732" cy="31285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FCFA0F0-4CF3-47B3-92B8-380D3E930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4270" y="3366474"/>
              <a:ext cx="4603731" cy="312857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F2B9DFB-D8FD-4AB2-8909-533E62521F6D}"/>
                </a:ext>
              </a:extLst>
            </p:cNvPr>
            <p:cNvSpPr txBox="1"/>
            <p:nvPr/>
          </p:nvSpPr>
          <p:spPr>
            <a:xfrm>
              <a:off x="6064269" y="6149709"/>
              <a:ext cx="4603731" cy="338555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lIns="137160" tIns="0" rIns="137160" bIns="0" rtlCol="0">
              <a:spAutoFit/>
            </a:bodyPr>
            <a:lstStyle/>
            <a:p>
              <a:pPr algn="ctr"/>
              <a:r>
                <a:rPr lang="en-US" sz="825" dirty="0">
                  <a:solidFill>
                    <a:schemeClr val="bg1"/>
                  </a:solidFill>
                </a:rPr>
                <a:t>The </a:t>
              </a:r>
              <a:r>
                <a:rPr lang="en-US" sz="825" dirty="0" err="1">
                  <a:solidFill>
                    <a:schemeClr val="bg1"/>
                  </a:solidFill>
                </a:rPr>
                <a:t>MiniCHANDLER</a:t>
              </a:r>
              <a:r>
                <a:rPr lang="en-US" sz="825" dirty="0">
                  <a:solidFill>
                    <a:schemeClr val="bg1"/>
                  </a:solidFill>
                </a:rPr>
                <a:t> Prototype, open during assembly to show the cubes and </a:t>
              </a:r>
              <a:r>
                <a:rPr lang="en-US" sz="825" baseline="30000" dirty="0">
                  <a:solidFill>
                    <a:schemeClr val="bg1"/>
                  </a:solidFill>
                </a:rPr>
                <a:t>6</a:t>
              </a:r>
              <a:r>
                <a:rPr lang="en-US" sz="825" dirty="0">
                  <a:solidFill>
                    <a:schemeClr val="bg1"/>
                  </a:solidFill>
                </a:rPr>
                <a:t>Li-doped  ZnS sheets 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CCCE62A-7BF4-4BC7-B711-F9E560A7BD31}"/>
              </a:ext>
            </a:extLst>
          </p:cNvPr>
          <p:cNvSpPr txBox="1"/>
          <p:nvPr/>
        </p:nvSpPr>
        <p:spPr>
          <a:xfrm>
            <a:off x="227901" y="20782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CHANDLER</a:t>
            </a:r>
            <a:r>
              <a:rPr lang="en-US" sz="3600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Reactor Neutrino Detector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CCE1987-372A-4B48-8531-D10DB16D7D24}"/>
              </a:ext>
            </a:extLst>
          </p:cNvPr>
          <p:cNvSpPr txBox="1">
            <a:spLocks/>
          </p:cNvSpPr>
          <p:nvPr/>
        </p:nvSpPr>
        <p:spPr>
          <a:xfrm>
            <a:off x="451490" y="959243"/>
            <a:ext cx="8237705" cy="22410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2A3674"/>
                </a:solidFill>
                <a:latin typeface="+mn-lt"/>
              </a:rPr>
              <a:t>CHANDLER was designed, from the start, to be a robust, mobile detector technology, suitable for a wide range of applications.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8A0000"/>
                </a:solidFill>
                <a:latin typeface="+mn-lt"/>
              </a:rPr>
              <a:t>It uses a highly-segmented array of plastic scintillating cubes as the neutrino target and positron detector,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2A3674"/>
                </a:solidFill>
                <a:latin typeface="+mn-lt"/>
              </a:rPr>
              <a:t>And thin sheets of lithium-6 doped zinc sulfide (ZnS) scintillator to tag the neutron capture.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endParaRPr lang="en-US" sz="1800" dirty="0"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endParaRPr lang="en-US" sz="1800" dirty="0">
              <a:latin typeface="+mn-lt"/>
            </a:endParaRP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A6E4C7CE-D174-4AD6-85AC-07B2DBF074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D90197-4F23-43BB-AE6A-2752441F39D9}"/>
              </a:ext>
            </a:extLst>
          </p:cNvPr>
          <p:cNvSpPr txBox="1"/>
          <p:nvPr/>
        </p:nvSpPr>
        <p:spPr>
          <a:xfrm>
            <a:off x="451490" y="6157133"/>
            <a:ext cx="8306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arbon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ydrogen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nti-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eutrino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etector with a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ithium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nhanced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aghavan optical lattice </a:t>
            </a:r>
          </a:p>
        </p:txBody>
      </p:sp>
    </p:spTree>
    <p:extLst>
      <p:ext uri="{BB962C8B-B14F-4D97-AF65-F5344CB8AC3E}">
        <p14:creationId xmlns:p14="http://schemas.microsoft.com/office/powerpoint/2010/main" val="67055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un2493_evt1416_ch05.png (696×47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535" y="2195844"/>
            <a:ext cx="4332244" cy="293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run2493_evt1426_ch05.png (696×47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88" y="2195843"/>
            <a:ext cx="4332244" cy="293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88" y="2195843"/>
            <a:ext cx="843915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8655" y="719116"/>
            <a:ext cx="855749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The positron signal is formed in the cubes which give short in duration light pulse of about 10 ns,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Neutron capture light comes from the ZnS, which releases its scintillation light over much longer time scale (~200 ns)..</a:t>
            </a: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For each hit cell, we can compute a simple neutron ID metric as the ratio of the pulse integral to the pulse height.     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The higher the neutron ID the more neutron-like the event.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Neutron Identification in CHANDLER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Jonathan Link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543050" y="2604150"/>
            <a:ext cx="0" cy="2057400"/>
          </a:xfrm>
          <a:prstGeom prst="straightConnector1">
            <a:avLst/>
          </a:prstGeom>
          <a:ln w="25400">
            <a:solidFill>
              <a:srgbClr val="7294C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989864" y="2604150"/>
            <a:ext cx="0" cy="2057400"/>
          </a:xfrm>
          <a:prstGeom prst="straightConnector1">
            <a:avLst/>
          </a:prstGeom>
          <a:ln w="25400">
            <a:solidFill>
              <a:srgbClr val="7294C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92797" y="5647905"/>
            <a:ext cx="1449115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2000" dirty="0">
                <a:solidFill>
                  <a:srgbClr val="FFF200"/>
                </a:solidFill>
              </a:rPr>
              <a:t>pulse integral </a:t>
            </a:r>
          </a:p>
        </p:txBody>
      </p:sp>
      <p:sp>
        <p:nvSpPr>
          <p:cNvPr id="5" name="Rectangle 4"/>
          <p:cNvSpPr/>
          <p:nvPr/>
        </p:nvSpPr>
        <p:spPr>
          <a:xfrm>
            <a:off x="2479909" y="5639351"/>
            <a:ext cx="1243930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2000" dirty="0">
                <a:solidFill>
                  <a:srgbClr val="7294C4"/>
                </a:solidFill>
              </a:rPr>
              <a:t>pulse height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55860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Neutron Identification in </a:t>
            </a:r>
            <a:r>
              <a:rPr lang="en-US" dirty="0" err="1"/>
              <a:t>MicroCHANDLER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Jonathan Link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8655" y="775607"/>
            <a:ext cx="855749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A 2D plot of </a:t>
            </a:r>
            <a:r>
              <a:rPr lang="en-US" sz="2000" i="1" dirty="0">
                <a:solidFill>
                  <a:srgbClr val="2A3674"/>
                </a:solidFill>
              </a:rPr>
              <a:t>x-</a:t>
            </a:r>
            <a:r>
              <a:rPr lang="en-US" sz="2000" dirty="0">
                <a:solidFill>
                  <a:srgbClr val="2A3674"/>
                </a:solidFill>
              </a:rPr>
              <a:t> and </a:t>
            </a:r>
            <a:r>
              <a:rPr lang="en-US" sz="2000" i="1" dirty="0">
                <a:solidFill>
                  <a:srgbClr val="2A3674"/>
                </a:solidFill>
              </a:rPr>
              <a:t>y-</a:t>
            </a:r>
            <a:r>
              <a:rPr lang="en-US" sz="2000" dirty="0">
                <a:solidFill>
                  <a:srgbClr val="2A3674"/>
                </a:solidFill>
              </a:rPr>
              <a:t>view neutron IDs show a clear neutron/positron separation.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endParaRPr lang="en-US" sz="2000" dirty="0">
              <a:solidFill>
                <a:srgbClr val="2A3674"/>
              </a:solidFill>
            </a:endParaRPr>
          </a:p>
          <a:p>
            <a:endParaRPr lang="en-US" sz="2000" dirty="0">
              <a:solidFill>
                <a:srgbClr val="660000"/>
              </a:solidFill>
            </a:endParaRPr>
          </a:p>
          <a:p>
            <a:endParaRPr lang="en-US" sz="2000" dirty="0">
              <a:solidFill>
                <a:srgbClr val="660000"/>
              </a:solidFill>
            </a:endParaRP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000" dirty="0">
                <a:solidFill>
                  <a:srgbClr val="660000"/>
                </a:solidFill>
              </a:rPr>
              <a:t>When the source is removed the events in the neutron region mostly go away.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The remaining neutrons candidates are consistent with cosmic-ray neutrons.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467" y="1305349"/>
            <a:ext cx="4491523" cy="423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1286123"/>
            <a:ext cx="4461827" cy="423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2106C5-EE4C-32D6-42B2-9C6DE8FA42AC}"/>
              </a:ext>
            </a:extLst>
          </p:cNvPr>
          <p:cNvSpPr txBox="1"/>
          <p:nvPr/>
        </p:nvSpPr>
        <p:spPr>
          <a:xfrm>
            <a:off x="5271100" y="3507028"/>
            <a:ext cx="106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6600"/>
                </a:solidFill>
              </a:rPr>
              <a:t>Neutrons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D91E92-6D43-A8E4-DF8E-5CE086F91D1B}"/>
              </a:ext>
            </a:extLst>
          </p:cNvPr>
          <p:cNvSpPr txBox="1"/>
          <p:nvPr/>
        </p:nvSpPr>
        <p:spPr>
          <a:xfrm>
            <a:off x="1786027" y="4665404"/>
            <a:ext cx="106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6600"/>
                </a:solidFill>
              </a:rPr>
              <a:t>Positrons</a:t>
            </a:r>
          </a:p>
        </p:txBody>
      </p:sp>
    </p:spTree>
    <p:extLst>
      <p:ext uri="{BB962C8B-B14F-4D97-AF65-F5344CB8AC3E}">
        <p14:creationId xmlns:p14="http://schemas.microsoft.com/office/powerpoint/2010/main" val="210416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-0.26302 -2.59259E-6 " pathEditMode="relative" rAng="0" ptsTypes="AA">
                                      <p:cBhvr>
                                        <p:cTn id="6" dur="7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19BB434-846C-4113-8C09-F64FAAE2620D}"/>
              </a:ext>
            </a:extLst>
          </p:cNvPr>
          <p:cNvGrpSpPr/>
          <p:nvPr/>
        </p:nvGrpSpPr>
        <p:grpSpPr>
          <a:xfrm>
            <a:off x="5439742" y="3328332"/>
            <a:ext cx="3452799" cy="2346428"/>
            <a:chOff x="6064269" y="3366474"/>
            <a:chExt cx="4603732" cy="31285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FCFA0F0-4CF3-47B3-92B8-380D3E930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4270" y="3366474"/>
              <a:ext cx="4603731" cy="312857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F2B9DFB-D8FD-4AB2-8909-533E62521F6D}"/>
                </a:ext>
              </a:extLst>
            </p:cNvPr>
            <p:cNvSpPr txBox="1"/>
            <p:nvPr/>
          </p:nvSpPr>
          <p:spPr>
            <a:xfrm>
              <a:off x="6064269" y="6149709"/>
              <a:ext cx="4603731" cy="338555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lIns="137160" tIns="0" rIns="137160" bIns="0" rtlCol="0">
              <a:spAutoFit/>
            </a:bodyPr>
            <a:lstStyle/>
            <a:p>
              <a:pPr algn="ctr"/>
              <a:r>
                <a:rPr lang="en-US" sz="825" dirty="0">
                  <a:solidFill>
                    <a:schemeClr val="bg1"/>
                  </a:solidFill>
                </a:rPr>
                <a:t>The </a:t>
              </a:r>
              <a:r>
                <a:rPr lang="en-US" sz="825" dirty="0" err="1">
                  <a:solidFill>
                    <a:schemeClr val="bg1"/>
                  </a:solidFill>
                </a:rPr>
                <a:t>MiniCHANDLER</a:t>
              </a:r>
              <a:r>
                <a:rPr lang="en-US" sz="825" dirty="0">
                  <a:solidFill>
                    <a:schemeClr val="bg1"/>
                  </a:solidFill>
                </a:rPr>
                <a:t> Prototype, open during assembly to show the cubes and </a:t>
              </a:r>
              <a:r>
                <a:rPr lang="en-US" sz="825" baseline="30000" dirty="0">
                  <a:solidFill>
                    <a:schemeClr val="bg1"/>
                  </a:solidFill>
                </a:rPr>
                <a:t>6</a:t>
              </a:r>
              <a:r>
                <a:rPr lang="en-US" sz="825" dirty="0">
                  <a:solidFill>
                    <a:schemeClr val="bg1"/>
                  </a:solidFill>
                </a:rPr>
                <a:t>Li-doped  ZnS sheets </a:t>
              </a:r>
            </a:p>
          </p:txBody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9AC9AA5-B660-408E-BEE9-C733A7B07A0B}"/>
              </a:ext>
            </a:extLst>
          </p:cNvPr>
          <p:cNvSpPr txBox="1">
            <a:spLocks/>
          </p:cNvSpPr>
          <p:nvPr/>
        </p:nvSpPr>
        <p:spPr>
          <a:xfrm>
            <a:off x="451490" y="3319467"/>
            <a:ext cx="4850476" cy="23464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8A0000"/>
                </a:solidFill>
                <a:latin typeface="+mn-lt"/>
              </a:rPr>
              <a:t>Light is transported along the rows and columns of cubes by total internal reflection, and readout by photomultiplier tubes.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CE62A-7BF4-4BC7-B711-F9E560A7BD31}"/>
              </a:ext>
            </a:extLst>
          </p:cNvPr>
          <p:cNvSpPr txBox="1"/>
          <p:nvPr/>
        </p:nvSpPr>
        <p:spPr>
          <a:xfrm>
            <a:off x="227901" y="20782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CHANDLER</a:t>
            </a:r>
            <a:r>
              <a:rPr lang="en-US" sz="3600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Reactor Neutrino Detector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CCE1987-372A-4B48-8531-D10DB16D7D24}"/>
              </a:ext>
            </a:extLst>
          </p:cNvPr>
          <p:cNvSpPr txBox="1">
            <a:spLocks/>
          </p:cNvSpPr>
          <p:nvPr/>
        </p:nvSpPr>
        <p:spPr>
          <a:xfrm>
            <a:off x="451490" y="959243"/>
            <a:ext cx="8237705" cy="22410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2A3674"/>
                </a:solidFill>
                <a:latin typeface="+mn-lt"/>
              </a:rPr>
              <a:t>CHANDLER was designed, from the start, to be a robust, mobile detector technology, suitable for a wide range of applications.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8A0000"/>
                </a:solidFill>
                <a:latin typeface="+mn-lt"/>
              </a:rPr>
              <a:t>It uses a highly-segmented array of plastic scintillating cubes as the neutrino target and positron detector,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2A3674"/>
                </a:solidFill>
                <a:latin typeface="+mn-lt"/>
              </a:rPr>
              <a:t>And thin sheets of lithium-6 doped zinc sulfide (ZnS) scintillator to tag the neutron capture.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endParaRPr lang="en-US" sz="1800" dirty="0"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endParaRPr lang="en-US" sz="180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6C3EDE-891D-4443-A458-7DD7DF6AEB65}"/>
              </a:ext>
            </a:extLst>
          </p:cNvPr>
          <p:cNvSpPr txBox="1"/>
          <p:nvPr/>
        </p:nvSpPr>
        <p:spPr>
          <a:xfrm>
            <a:off x="451490" y="6157133"/>
            <a:ext cx="8306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arbon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ydrogen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nti-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eutrino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etector with a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ithium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nhanced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aghavan optical lattice 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7E6A4041-E969-41FA-AD1A-4B37A0BE6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6209798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Parallelogram 1132">
            <a:extLst>
              <a:ext uri="{FF2B5EF4-FFF2-40B4-BE49-F238E27FC236}">
                <a16:creationId xmlns:a16="http://schemas.microsoft.com/office/drawing/2014/main" id="{7D869513-8E08-40B6-9587-9B4FE0C2C710}"/>
              </a:ext>
            </a:extLst>
          </p:cNvPr>
          <p:cNvSpPr/>
          <p:nvPr/>
        </p:nvSpPr>
        <p:spPr>
          <a:xfrm rot="10800000">
            <a:off x="1485232" y="2989266"/>
            <a:ext cx="6254496" cy="1536192"/>
          </a:xfrm>
          <a:prstGeom prst="parallelogram">
            <a:avLst>
              <a:gd name="adj" fmla="val 100583"/>
            </a:avLst>
          </a:prstGeom>
          <a:solidFill>
            <a:schemeClr val="bg1">
              <a:lumMod val="95000"/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7" name="Can 1146"/>
          <p:cNvSpPr/>
          <p:nvPr/>
        </p:nvSpPr>
        <p:spPr>
          <a:xfrm rot="13297881">
            <a:off x="5808468" y="2355934"/>
            <a:ext cx="240030" cy="625123"/>
          </a:xfrm>
          <a:prstGeom prst="can">
            <a:avLst>
              <a:gd name="adj" fmla="val 91055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135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6" name="Can 1145"/>
          <p:cNvSpPr/>
          <p:nvPr/>
        </p:nvSpPr>
        <p:spPr>
          <a:xfrm rot="5400000">
            <a:off x="2224337" y="3107215"/>
            <a:ext cx="240030" cy="462602"/>
          </a:xfrm>
          <a:prstGeom prst="can">
            <a:avLst>
              <a:gd name="adj" fmla="val 45340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135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sosceles Triangle 3"/>
          <p:cNvSpPr/>
          <p:nvPr/>
        </p:nvSpPr>
        <p:spPr>
          <a:xfrm rot="19746575">
            <a:off x="5084301" y="3902450"/>
            <a:ext cx="1825892" cy="789344"/>
          </a:xfrm>
          <a:prstGeom prst="triangle">
            <a:avLst>
              <a:gd name="adj" fmla="val 255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076" name="Group 3075"/>
          <p:cNvGrpSpPr/>
          <p:nvPr/>
        </p:nvGrpSpPr>
        <p:grpSpPr>
          <a:xfrm>
            <a:off x="1492454" y="2973640"/>
            <a:ext cx="6251231" cy="1552236"/>
            <a:chOff x="475933" y="1855624"/>
            <a:chExt cx="8334974" cy="2069648"/>
          </a:xfrm>
        </p:grpSpPr>
        <p:sp>
          <p:nvSpPr>
            <p:cNvPr id="3072" name="Flowchart: Data 3071"/>
            <p:cNvSpPr/>
            <p:nvPr/>
          </p:nvSpPr>
          <p:spPr>
            <a:xfrm>
              <a:off x="475933" y="2374160"/>
              <a:ext cx="7822447" cy="1551112"/>
            </a:xfrm>
            <a:prstGeom prst="flowChartInputOutpu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7" name="Flowchart: Data 1136"/>
            <p:cNvSpPr/>
            <p:nvPr/>
          </p:nvSpPr>
          <p:spPr>
            <a:xfrm>
              <a:off x="988460" y="1855624"/>
              <a:ext cx="7822447" cy="1551112"/>
            </a:xfrm>
            <a:prstGeom prst="flowChartInputOutpu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12" name="Group 311"/>
          <p:cNvGrpSpPr>
            <a:grpSpLocks noChangeAspect="1"/>
          </p:cNvGrpSpPr>
          <p:nvPr/>
        </p:nvGrpSpPr>
        <p:grpSpPr>
          <a:xfrm>
            <a:off x="2942764" y="2685576"/>
            <a:ext cx="390050" cy="391766"/>
            <a:chOff x="4708405" y="1817659"/>
            <a:chExt cx="3824021" cy="3840838"/>
          </a:xfrm>
        </p:grpSpPr>
        <p:sp>
          <p:nvSpPr>
            <p:cNvPr id="334" name="Cube 33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Cube 33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52" name="Group 351"/>
          <p:cNvGrpSpPr>
            <a:grpSpLocks noChangeAspect="1"/>
          </p:cNvGrpSpPr>
          <p:nvPr/>
        </p:nvGrpSpPr>
        <p:grpSpPr>
          <a:xfrm>
            <a:off x="3237037" y="2686006"/>
            <a:ext cx="390050" cy="391766"/>
            <a:chOff x="4708405" y="1817659"/>
            <a:chExt cx="3824021" cy="3840838"/>
          </a:xfrm>
        </p:grpSpPr>
        <p:sp>
          <p:nvSpPr>
            <p:cNvPr id="353" name="Cube 35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4" name="Cube 35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55" name="Group 354"/>
          <p:cNvGrpSpPr>
            <a:grpSpLocks noChangeAspect="1"/>
          </p:cNvGrpSpPr>
          <p:nvPr/>
        </p:nvGrpSpPr>
        <p:grpSpPr>
          <a:xfrm>
            <a:off x="3528551" y="2685577"/>
            <a:ext cx="390050" cy="391766"/>
            <a:chOff x="4708405" y="1817659"/>
            <a:chExt cx="3824021" cy="3840838"/>
          </a:xfrm>
        </p:grpSpPr>
        <p:sp>
          <p:nvSpPr>
            <p:cNvPr id="356" name="Cube 35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7" name="Cube 35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58" name="Group 357"/>
          <p:cNvGrpSpPr>
            <a:grpSpLocks noChangeAspect="1"/>
          </p:cNvGrpSpPr>
          <p:nvPr/>
        </p:nvGrpSpPr>
        <p:grpSpPr>
          <a:xfrm>
            <a:off x="3822824" y="2686006"/>
            <a:ext cx="390050" cy="391766"/>
            <a:chOff x="4708405" y="1817659"/>
            <a:chExt cx="3824021" cy="3840838"/>
          </a:xfrm>
        </p:grpSpPr>
        <p:sp>
          <p:nvSpPr>
            <p:cNvPr id="359" name="Cube 35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Cube 35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61" name="Group 360"/>
          <p:cNvGrpSpPr>
            <a:grpSpLocks noChangeAspect="1"/>
          </p:cNvGrpSpPr>
          <p:nvPr/>
        </p:nvGrpSpPr>
        <p:grpSpPr>
          <a:xfrm>
            <a:off x="4114291" y="2685577"/>
            <a:ext cx="390050" cy="391766"/>
            <a:chOff x="4708405" y="1817659"/>
            <a:chExt cx="3824021" cy="3840838"/>
          </a:xfrm>
        </p:grpSpPr>
        <p:sp>
          <p:nvSpPr>
            <p:cNvPr id="362" name="Cube 36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Cube 36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64" name="Group 363"/>
          <p:cNvGrpSpPr>
            <a:grpSpLocks noChangeAspect="1"/>
          </p:cNvGrpSpPr>
          <p:nvPr/>
        </p:nvGrpSpPr>
        <p:grpSpPr>
          <a:xfrm>
            <a:off x="4408564" y="2686007"/>
            <a:ext cx="390050" cy="391766"/>
            <a:chOff x="4708405" y="1817659"/>
            <a:chExt cx="3824021" cy="3840838"/>
          </a:xfrm>
        </p:grpSpPr>
        <p:sp>
          <p:nvSpPr>
            <p:cNvPr id="365" name="Cube 36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6" name="Cube 36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67" name="Group 366"/>
          <p:cNvGrpSpPr>
            <a:grpSpLocks noChangeAspect="1"/>
          </p:cNvGrpSpPr>
          <p:nvPr/>
        </p:nvGrpSpPr>
        <p:grpSpPr>
          <a:xfrm>
            <a:off x="4700079" y="2685578"/>
            <a:ext cx="390050" cy="391766"/>
            <a:chOff x="4708405" y="1817659"/>
            <a:chExt cx="3824021" cy="3840838"/>
          </a:xfrm>
        </p:grpSpPr>
        <p:sp>
          <p:nvSpPr>
            <p:cNvPr id="368" name="Cube 36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9" name="Cube 36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70" name="Group 369"/>
          <p:cNvGrpSpPr>
            <a:grpSpLocks noChangeAspect="1"/>
          </p:cNvGrpSpPr>
          <p:nvPr/>
        </p:nvGrpSpPr>
        <p:grpSpPr>
          <a:xfrm>
            <a:off x="4994352" y="2686008"/>
            <a:ext cx="390050" cy="391766"/>
            <a:chOff x="4708405" y="1817659"/>
            <a:chExt cx="3824021" cy="3840838"/>
          </a:xfrm>
        </p:grpSpPr>
        <p:sp>
          <p:nvSpPr>
            <p:cNvPr id="371" name="Cube 37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2" name="Cube 37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73" name="Group 372"/>
          <p:cNvGrpSpPr>
            <a:grpSpLocks noChangeAspect="1"/>
          </p:cNvGrpSpPr>
          <p:nvPr/>
        </p:nvGrpSpPr>
        <p:grpSpPr>
          <a:xfrm>
            <a:off x="5285915" y="2685608"/>
            <a:ext cx="390050" cy="391766"/>
            <a:chOff x="4708405" y="1817659"/>
            <a:chExt cx="3824021" cy="3840838"/>
          </a:xfrm>
        </p:grpSpPr>
        <p:sp>
          <p:nvSpPr>
            <p:cNvPr id="374" name="Cube 37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Cube 37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76" name="Group 375"/>
          <p:cNvGrpSpPr>
            <a:grpSpLocks noChangeAspect="1"/>
          </p:cNvGrpSpPr>
          <p:nvPr/>
        </p:nvGrpSpPr>
        <p:grpSpPr>
          <a:xfrm>
            <a:off x="5580188" y="2686038"/>
            <a:ext cx="390050" cy="391766"/>
            <a:chOff x="4708405" y="1817659"/>
            <a:chExt cx="3824021" cy="3840838"/>
          </a:xfrm>
        </p:grpSpPr>
        <p:sp>
          <p:nvSpPr>
            <p:cNvPr id="377" name="Cube 37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8" name="Cube 37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79" name="Group 378"/>
          <p:cNvGrpSpPr>
            <a:grpSpLocks noChangeAspect="1"/>
          </p:cNvGrpSpPr>
          <p:nvPr/>
        </p:nvGrpSpPr>
        <p:grpSpPr>
          <a:xfrm>
            <a:off x="5871703" y="2685609"/>
            <a:ext cx="390050" cy="391766"/>
            <a:chOff x="4708405" y="1817659"/>
            <a:chExt cx="3824021" cy="3840838"/>
          </a:xfrm>
        </p:grpSpPr>
        <p:sp>
          <p:nvSpPr>
            <p:cNvPr id="380" name="Cube 37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1" name="Cube 38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2" name="Group 381"/>
          <p:cNvGrpSpPr>
            <a:grpSpLocks noChangeAspect="1"/>
          </p:cNvGrpSpPr>
          <p:nvPr/>
        </p:nvGrpSpPr>
        <p:grpSpPr>
          <a:xfrm>
            <a:off x="6165976" y="2686039"/>
            <a:ext cx="390050" cy="391766"/>
            <a:chOff x="4708405" y="1817659"/>
            <a:chExt cx="3824021" cy="3840838"/>
          </a:xfrm>
        </p:grpSpPr>
        <p:sp>
          <p:nvSpPr>
            <p:cNvPr id="383" name="Cube 38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4" name="Cube 38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5" name="Group 384"/>
          <p:cNvGrpSpPr>
            <a:grpSpLocks noChangeAspect="1"/>
          </p:cNvGrpSpPr>
          <p:nvPr/>
        </p:nvGrpSpPr>
        <p:grpSpPr>
          <a:xfrm>
            <a:off x="6457443" y="2685610"/>
            <a:ext cx="390050" cy="391766"/>
            <a:chOff x="4708405" y="1817659"/>
            <a:chExt cx="3824021" cy="3840838"/>
          </a:xfrm>
        </p:grpSpPr>
        <p:sp>
          <p:nvSpPr>
            <p:cNvPr id="386" name="Cube 38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7" name="Cube 38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8" name="Group 387"/>
          <p:cNvGrpSpPr>
            <a:grpSpLocks noChangeAspect="1"/>
          </p:cNvGrpSpPr>
          <p:nvPr/>
        </p:nvGrpSpPr>
        <p:grpSpPr>
          <a:xfrm>
            <a:off x="6751716" y="2686039"/>
            <a:ext cx="390050" cy="391766"/>
            <a:chOff x="4708405" y="1817659"/>
            <a:chExt cx="3824021" cy="3840838"/>
          </a:xfrm>
        </p:grpSpPr>
        <p:sp>
          <p:nvSpPr>
            <p:cNvPr id="389" name="Cube 38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0" name="Cube 38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91" name="Group 390"/>
          <p:cNvGrpSpPr>
            <a:grpSpLocks noChangeAspect="1"/>
          </p:cNvGrpSpPr>
          <p:nvPr/>
        </p:nvGrpSpPr>
        <p:grpSpPr>
          <a:xfrm>
            <a:off x="7043230" y="2685610"/>
            <a:ext cx="390050" cy="391766"/>
            <a:chOff x="4708405" y="1817659"/>
            <a:chExt cx="3824021" cy="3840838"/>
          </a:xfrm>
        </p:grpSpPr>
        <p:sp>
          <p:nvSpPr>
            <p:cNvPr id="392" name="Cube 39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3" name="Cube 39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94" name="Group 393"/>
          <p:cNvGrpSpPr>
            <a:grpSpLocks noChangeAspect="1"/>
          </p:cNvGrpSpPr>
          <p:nvPr/>
        </p:nvGrpSpPr>
        <p:grpSpPr>
          <a:xfrm>
            <a:off x="7337503" y="2686040"/>
            <a:ext cx="390050" cy="391766"/>
            <a:chOff x="4708405" y="1817659"/>
            <a:chExt cx="3824021" cy="3840838"/>
          </a:xfrm>
        </p:grpSpPr>
        <p:sp>
          <p:nvSpPr>
            <p:cNvPr id="395" name="Cube 39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6" name="Cube 39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99" name="Group 398"/>
          <p:cNvGrpSpPr>
            <a:grpSpLocks noChangeAspect="1"/>
          </p:cNvGrpSpPr>
          <p:nvPr/>
        </p:nvGrpSpPr>
        <p:grpSpPr>
          <a:xfrm>
            <a:off x="2847902" y="2782093"/>
            <a:ext cx="390050" cy="391766"/>
            <a:chOff x="4708405" y="1817659"/>
            <a:chExt cx="3824021" cy="3840838"/>
          </a:xfrm>
        </p:grpSpPr>
        <p:sp>
          <p:nvSpPr>
            <p:cNvPr id="445" name="Cube 44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6" name="Cube 44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0" name="Group 399"/>
          <p:cNvGrpSpPr>
            <a:grpSpLocks noChangeAspect="1"/>
          </p:cNvGrpSpPr>
          <p:nvPr/>
        </p:nvGrpSpPr>
        <p:grpSpPr>
          <a:xfrm>
            <a:off x="3142175" y="2782523"/>
            <a:ext cx="390050" cy="391766"/>
            <a:chOff x="4708405" y="1817659"/>
            <a:chExt cx="3824021" cy="3840838"/>
          </a:xfrm>
        </p:grpSpPr>
        <p:sp>
          <p:nvSpPr>
            <p:cNvPr id="443" name="Cube 44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4" name="Cube 44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1" name="Group 400"/>
          <p:cNvGrpSpPr>
            <a:grpSpLocks noChangeAspect="1"/>
          </p:cNvGrpSpPr>
          <p:nvPr/>
        </p:nvGrpSpPr>
        <p:grpSpPr>
          <a:xfrm>
            <a:off x="3433690" y="2782094"/>
            <a:ext cx="390050" cy="391766"/>
            <a:chOff x="4708405" y="1817659"/>
            <a:chExt cx="3824021" cy="3840838"/>
          </a:xfrm>
        </p:grpSpPr>
        <p:sp>
          <p:nvSpPr>
            <p:cNvPr id="441" name="Cube 44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2" name="Cube 44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2" name="Group 401"/>
          <p:cNvGrpSpPr>
            <a:grpSpLocks noChangeAspect="1"/>
          </p:cNvGrpSpPr>
          <p:nvPr/>
        </p:nvGrpSpPr>
        <p:grpSpPr>
          <a:xfrm>
            <a:off x="3727963" y="2782524"/>
            <a:ext cx="390050" cy="391766"/>
            <a:chOff x="4708405" y="1817659"/>
            <a:chExt cx="3824021" cy="3840838"/>
          </a:xfrm>
        </p:grpSpPr>
        <p:sp>
          <p:nvSpPr>
            <p:cNvPr id="439" name="Cube 43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0" name="Cube 43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3" name="Group 402"/>
          <p:cNvGrpSpPr>
            <a:grpSpLocks noChangeAspect="1"/>
          </p:cNvGrpSpPr>
          <p:nvPr/>
        </p:nvGrpSpPr>
        <p:grpSpPr>
          <a:xfrm>
            <a:off x="4019430" y="2782095"/>
            <a:ext cx="390050" cy="391766"/>
            <a:chOff x="4708405" y="1817659"/>
            <a:chExt cx="3824021" cy="3840838"/>
          </a:xfrm>
        </p:grpSpPr>
        <p:sp>
          <p:nvSpPr>
            <p:cNvPr id="437" name="Cube 43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8" name="Cube 43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4" name="Group 403"/>
          <p:cNvGrpSpPr>
            <a:grpSpLocks noChangeAspect="1"/>
          </p:cNvGrpSpPr>
          <p:nvPr/>
        </p:nvGrpSpPr>
        <p:grpSpPr>
          <a:xfrm>
            <a:off x="4313703" y="2782525"/>
            <a:ext cx="390050" cy="391766"/>
            <a:chOff x="4708405" y="1817659"/>
            <a:chExt cx="3824021" cy="3840838"/>
          </a:xfrm>
        </p:grpSpPr>
        <p:sp>
          <p:nvSpPr>
            <p:cNvPr id="435" name="Cube 43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6" name="Cube 43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5" name="Group 404"/>
          <p:cNvGrpSpPr>
            <a:grpSpLocks noChangeAspect="1"/>
          </p:cNvGrpSpPr>
          <p:nvPr/>
        </p:nvGrpSpPr>
        <p:grpSpPr>
          <a:xfrm>
            <a:off x="4605217" y="2782096"/>
            <a:ext cx="390050" cy="391766"/>
            <a:chOff x="4708405" y="1817659"/>
            <a:chExt cx="3824021" cy="3840838"/>
          </a:xfrm>
        </p:grpSpPr>
        <p:sp>
          <p:nvSpPr>
            <p:cNvPr id="433" name="Cube 43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4" name="Cube 43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6" name="Group 405"/>
          <p:cNvGrpSpPr>
            <a:grpSpLocks noChangeAspect="1"/>
          </p:cNvGrpSpPr>
          <p:nvPr/>
        </p:nvGrpSpPr>
        <p:grpSpPr>
          <a:xfrm>
            <a:off x="4899490" y="2782525"/>
            <a:ext cx="390050" cy="391766"/>
            <a:chOff x="4708405" y="1817659"/>
            <a:chExt cx="3824021" cy="3840838"/>
          </a:xfrm>
        </p:grpSpPr>
        <p:sp>
          <p:nvSpPr>
            <p:cNvPr id="431" name="Cube 43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2" name="Cube 43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7" name="Group 406"/>
          <p:cNvGrpSpPr>
            <a:grpSpLocks noChangeAspect="1"/>
          </p:cNvGrpSpPr>
          <p:nvPr/>
        </p:nvGrpSpPr>
        <p:grpSpPr>
          <a:xfrm>
            <a:off x="5191054" y="2782126"/>
            <a:ext cx="390050" cy="391766"/>
            <a:chOff x="4708405" y="1817659"/>
            <a:chExt cx="3824021" cy="3840838"/>
          </a:xfrm>
        </p:grpSpPr>
        <p:sp>
          <p:nvSpPr>
            <p:cNvPr id="429" name="Cube 42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0" name="Cube 42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8" name="Group 407"/>
          <p:cNvGrpSpPr>
            <a:grpSpLocks noChangeAspect="1"/>
          </p:cNvGrpSpPr>
          <p:nvPr/>
        </p:nvGrpSpPr>
        <p:grpSpPr>
          <a:xfrm>
            <a:off x="5485327" y="2782555"/>
            <a:ext cx="390050" cy="391766"/>
            <a:chOff x="4708405" y="1817659"/>
            <a:chExt cx="3824021" cy="3840838"/>
          </a:xfrm>
        </p:grpSpPr>
        <p:sp>
          <p:nvSpPr>
            <p:cNvPr id="427" name="Cube 42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8" name="Cube 42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09" name="Group 408"/>
          <p:cNvGrpSpPr>
            <a:grpSpLocks noChangeAspect="1"/>
          </p:cNvGrpSpPr>
          <p:nvPr/>
        </p:nvGrpSpPr>
        <p:grpSpPr>
          <a:xfrm>
            <a:off x="5776841" y="2782126"/>
            <a:ext cx="390050" cy="391766"/>
            <a:chOff x="4708405" y="1817659"/>
            <a:chExt cx="3824021" cy="3840838"/>
          </a:xfrm>
        </p:grpSpPr>
        <p:sp>
          <p:nvSpPr>
            <p:cNvPr id="425" name="Cube 42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6" name="Cube 42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10" name="Group 409"/>
          <p:cNvGrpSpPr>
            <a:grpSpLocks noChangeAspect="1"/>
          </p:cNvGrpSpPr>
          <p:nvPr/>
        </p:nvGrpSpPr>
        <p:grpSpPr>
          <a:xfrm>
            <a:off x="6071114" y="2782556"/>
            <a:ext cx="390050" cy="391766"/>
            <a:chOff x="4708405" y="1817659"/>
            <a:chExt cx="3824021" cy="3840838"/>
          </a:xfrm>
        </p:grpSpPr>
        <p:sp>
          <p:nvSpPr>
            <p:cNvPr id="423" name="Cube 42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4" name="Cube 42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11" name="Group 410"/>
          <p:cNvGrpSpPr>
            <a:grpSpLocks noChangeAspect="1"/>
          </p:cNvGrpSpPr>
          <p:nvPr/>
        </p:nvGrpSpPr>
        <p:grpSpPr>
          <a:xfrm>
            <a:off x="6362581" y="2782127"/>
            <a:ext cx="390050" cy="391766"/>
            <a:chOff x="4708405" y="1817659"/>
            <a:chExt cx="3824021" cy="3840838"/>
          </a:xfrm>
        </p:grpSpPr>
        <p:sp>
          <p:nvSpPr>
            <p:cNvPr id="421" name="Cube 42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2" name="Cube 42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12" name="Group 411"/>
          <p:cNvGrpSpPr>
            <a:grpSpLocks noChangeAspect="1"/>
          </p:cNvGrpSpPr>
          <p:nvPr/>
        </p:nvGrpSpPr>
        <p:grpSpPr>
          <a:xfrm>
            <a:off x="6656854" y="2782557"/>
            <a:ext cx="390050" cy="391766"/>
            <a:chOff x="4708405" y="1817659"/>
            <a:chExt cx="3824021" cy="3840838"/>
          </a:xfrm>
        </p:grpSpPr>
        <p:sp>
          <p:nvSpPr>
            <p:cNvPr id="419" name="Cube 41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0" name="Cube 41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13" name="Group 412"/>
          <p:cNvGrpSpPr>
            <a:grpSpLocks noChangeAspect="1"/>
          </p:cNvGrpSpPr>
          <p:nvPr/>
        </p:nvGrpSpPr>
        <p:grpSpPr>
          <a:xfrm>
            <a:off x="6948369" y="2782128"/>
            <a:ext cx="390050" cy="391766"/>
            <a:chOff x="4708405" y="1817659"/>
            <a:chExt cx="3824021" cy="3840838"/>
          </a:xfrm>
        </p:grpSpPr>
        <p:sp>
          <p:nvSpPr>
            <p:cNvPr id="417" name="Cube 41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8" name="Cube 41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14" name="Group 413"/>
          <p:cNvGrpSpPr>
            <a:grpSpLocks noChangeAspect="1"/>
          </p:cNvGrpSpPr>
          <p:nvPr/>
        </p:nvGrpSpPr>
        <p:grpSpPr>
          <a:xfrm>
            <a:off x="7242642" y="2782558"/>
            <a:ext cx="390050" cy="391766"/>
            <a:chOff x="4708405" y="1817659"/>
            <a:chExt cx="3824021" cy="3840838"/>
          </a:xfrm>
        </p:grpSpPr>
        <p:sp>
          <p:nvSpPr>
            <p:cNvPr id="415" name="Cube 41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6" name="Cube 41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48" name="Group 447"/>
          <p:cNvGrpSpPr>
            <a:grpSpLocks noChangeAspect="1"/>
          </p:cNvGrpSpPr>
          <p:nvPr/>
        </p:nvGrpSpPr>
        <p:grpSpPr>
          <a:xfrm>
            <a:off x="2748502" y="2876377"/>
            <a:ext cx="390050" cy="391766"/>
            <a:chOff x="4708405" y="1817659"/>
            <a:chExt cx="3824021" cy="3840838"/>
          </a:xfrm>
        </p:grpSpPr>
        <p:sp>
          <p:nvSpPr>
            <p:cNvPr id="494" name="Cube 49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5" name="Cube 49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49" name="Group 448"/>
          <p:cNvGrpSpPr>
            <a:grpSpLocks noChangeAspect="1"/>
          </p:cNvGrpSpPr>
          <p:nvPr/>
        </p:nvGrpSpPr>
        <p:grpSpPr>
          <a:xfrm>
            <a:off x="3042775" y="2876807"/>
            <a:ext cx="390050" cy="391766"/>
            <a:chOff x="4708405" y="1817659"/>
            <a:chExt cx="3824021" cy="3840838"/>
          </a:xfrm>
        </p:grpSpPr>
        <p:sp>
          <p:nvSpPr>
            <p:cNvPr id="492" name="Cube 49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3" name="Cube 49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0" name="Group 449"/>
          <p:cNvGrpSpPr>
            <a:grpSpLocks noChangeAspect="1"/>
          </p:cNvGrpSpPr>
          <p:nvPr/>
        </p:nvGrpSpPr>
        <p:grpSpPr>
          <a:xfrm>
            <a:off x="3334289" y="2876378"/>
            <a:ext cx="390050" cy="391766"/>
            <a:chOff x="4708405" y="1817659"/>
            <a:chExt cx="3824021" cy="3840838"/>
          </a:xfrm>
        </p:grpSpPr>
        <p:sp>
          <p:nvSpPr>
            <p:cNvPr id="490" name="Cube 48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1" name="Cube 49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1" name="Group 450"/>
          <p:cNvGrpSpPr>
            <a:grpSpLocks noChangeAspect="1"/>
          </p:cNvGrpSpPr>
          <p:nvPr/>
        </p:nvGrpSpPr>
        <p:grpSpPr>
          <a:xfrm>
            <a:off x="3628562" y="2876808"/>
            <a:ext cx="390050" cy="391766"/>
            <a:chOff x="4708405" y="1817659"/>
            <a:chExt cx="3824021" cy="3840838"/>
          </a:xfrm>
        </p:grpSpPr>
        <p:sp>
          <p:nvSpPr>
            <p:cNvPr id="488" name="Cube 48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9" name="Cube 48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2" name="Group 451"/>
          <p:cNvGrpSpPr>
            <a:grpSpLocks noChangeAspect="1"/>
          </p:cNvGrpSpPr>
          <p:nvPr/>
        </p:nvGrpSpPr>
        <p:grpSpPr>
          <a:xfrm>
            <a:off x="3920029" y="2876379"/>
            <a:ext cx="390050" cy="391766"/>
            <a:chOff x="4708405" y="1817659"/>
            <a:chExt cx="3824021" cy="3840838"/>
          </a:xfrm>
        </p:grpSpPr>
        <p:sp>
          <p:nvSpPr>
            <p:cNvPr id="486" name="Cube 48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7" name="Cube 48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3" name="Group 452"/>
          <p:cNvGrpSpPr>
            <a:grpSpLocks noChangeAspect="1"/>
          </p:cNvGrpSpPr>
          <p:nvPr/>
        </p:nvGrpSpPr>
        <p:grpSpPr>
          <a:xfrm>
            <a:off x="4214302" y="2876809"/>
            <a:ext cx="390050" cy="391766"/>
            <a:chOff x="4708405" y="1817659"/>
            <a:chExt cx="3824021" cy="3840838"/>
          </a:xfrm>
        </p:grpSpPr>
        <p:sp>
          <p:nvSpPr>
            <p:cNvPr id="484" name="Cube 48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5" name="Cube 48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4" name="Group 453"/>
          <p:cNvGrpSpPr>
            <a:grpSpLocks noChangeAspect="1"/>
          </p:cNvGrpSpPr>
          <p:nvPr/>
        </p:nvGrpSpPr>
        <p:grpSpPr>
          <a:xfrm>
            <a:off x="4505817" y="2876380"/>
            <a:ext cx="390050" cy="391766"/>
            <a:chOff x="4708405" y="1817659"/>
            <a:chExt cx="3824021" cy="3840838"/>
          </a:xfrm>
        </p:grpSpPr>
        <p:sp>
          <p:nvSpPr>
            <p:cNvPr id="482" name="Cube 48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3" name="Cube 48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5" name="Group 454"/>
          <p:cNvGrpSpPr>
            <a:grpSpLocks noChangeAspect="1"/>
          </p:cNvGrpSpPr>
          <p:nvPr/>
        </p:nvGrpSpPr>
        <p:grpSpPr>
          <a:xfrm>
            <a:off x="4800090" y="2876809"/>
            <a:ext cx="390050" cy="391766"/>
            <a:chOff x="4708405" y="1817659"/>
            <a:chExt cx="3824021" cy="3840838"/>
          </a:xfrm>
        </p:grpSpPr>
        <p:sp>
          <p:nvSpPr>
            <p:cNvPr id="480" name="Cube 47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1" name="Cube 48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6" name="Group 455"/>
          <p:cNvGrpSpPr>
            <a:grpSpLocks noChangeAspect="1"/>
          </p:cNvGrpSpPr>
          <p:nvPr/>
        </p:nvGrpSpPr>
        <p:grpSpPr>
          <a:xfrm>
            <a:off x="5091653" y="2876410"/>
            <a:ext cx="390050" cy="391766"/>
            <a:chOff x="4708405" y="1817659"/>
            <a:chExt cx="3824021" cy="3840838"/>
          </a:xfrm>
        </p:grpSpPr>
        <p:sp>
          <p:nvSpPr>
            <p:cNvPr id="478" name="Cube 47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9" name="Cube 47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7" name="Group 456"/>
          <p:cNvGrpSpPr>
            <a:grpSpLocks noChangeAspect="1"/>
          </p:cNvGrpSpPr>
          <p:nvPr/>
        </p:nvGrpSpPr>
        <p:grpSpPr>
          <a:xfrm>
            <a:off x="5385926" y="2876839"/>
            <a:ext cx="390050" cy="391766"/>
            <a:chOff x="4708405" y="1817659"/>
            <a:chExt cx="3824021" cy="3840838"/>
          </a:xfrm>
        </p:grpSpPr>
        <p:sp>
          <p:nvSpPr>
            <p:cNvPr id="476" name="Cube 47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7" name="Cube 47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8" name="Group 457"/>
          <p:cNvGrpSpPr>
            <a:grpSpLocks noChangeAspect="1"/>
          </p:cNvGrpSpPr>
          <p:nvPr/>
        </p:nvGrpSpPr>
        <p:grpSpPr>
          <a:xfrm>
            <a:off x="5677441" y="2876410"/>
            <a:ext cx="390050" cy="391766"/>
            <a:chOff x="4708405" y="1817659"/>
            <a:chExt cx="3824021" cy="3840838"/>
          </a:xfrm>
        </p:grpSpPr>
        <p:sp>
          <p:nvSpPr>
            <p:cNvPr id="474" name="Cube 47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5" name="Cube 47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9" name="Group 458"/>
          <p:cNvGrpSpPr>
            <a:grpSpLocks noChangeAspect="1"/>
          </p:cNvGrpSpPr>
          <p:nvPr/>
        </p:nvGrpSpPr>
        <p:grpSpPr>
          <a:xfrm>
            <a:off x="5971714" y="2876840"/>
            <a:ext cx="390050" cy="391766"/>
            <a:chOff x="4708405" y="1817659"/>
            <a:chExt cx="3824021" cy="3840838"/>
          </a:xfrm>
        </p:grpSpPr>
        <p:sp>
          <p:nvSpPr>
            <p:cNvPr id="472" name="Cube 47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3" name="Cube 47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0" name="Group 459"/>
          <p:cNvGrpSpPr>
            <a:grpSpLocks noChangeAspect="1"/>
          </p:cNvGrpSpPr>
          <p:nvPr/>
        </p:nvGrpSpPr>
        <p:grpSpPr>
          <a:xfrm>
            <a:off x="6263181" y="2876411"/>
            <a:ext cx="390050" cy="391766"/>
            <a:chOff x="4708405" y="1817659"/>
            <a:chExt cx="3824021" cy="3840838"/>
          </a:xfrm>
        </p:grpSpPr>
        <p:sp>
          <p:nvSpPr>
            <p:cNvPr id="470" name="Cube 46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1" name="Cube 47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1" name="Group 460"/>
          <p:cNvGrpSpPr>
            <a:grpSpLocks noChangeAspect="1"/>
          </p:cNvGrpSpPr>
          <p:nvPr/>
        </p:nvGrpSpPr>
        <p:grpSpPr>
          <a:xfrm>
            <a:off x="6557454" y="2876841"/>
            <a:ext cx="390050" cy="391766"/>
            <a:chOff x="4708405" y="1817659"/>
            <a:chExt cx="3824021" cy="3840838"/>
          </a:xfrm>
        </p:grpSpPr>
        <p:sp>
          <p:nvSpPr>
            <p:cNvPr id="468" name="Cube 46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9" name="Cube 46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2" name="Group 461"/>
          <p:cNvGrpSpPr>
            <a:grpSpLocks noChangeAspect="1"/>
          </p:cNvGrpSpPr>
          <p:nvPr/>
        </p:nvGrpSpPr>
        <p:grpSpPr>
          <a:xfrm>
            <a:off x="6848968" y="2876412"/>
            <a:ext cx="390050" cy="391766"/>
            <a:chOff x="4708405" y="1817659"/>
            <a:chExt cx="3824021" cy="3840838"/>
          </a:xfrm>
        </p:grpSpPr>
        <p:sp>
          <p:nvSpPr>
            <p:cNvPr id="466" name="Cube 46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7" name="Cube 46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3" name="Group 462"/>
          <p:cNvGrpSpPr>
            <a:grpSpLocks noChangeAspect="1"/>
          </p:cNvGrpSpPr>
          <p:nvPr/>
        </p:nvGrpSpPr>
        <p:grpSpPr>
          <a:xfrm>
            <a:off x="7143241" y="2876842"/>
            <a:ext cx="390050" cy="391766"/>
            <a:chOff x="4708405" y="1817659"/>
            <a:chExt cx="3824021" cy="3840838"/>
          </a:xfrm>
        </p:grpSpPr>
        <p:sp>
          <p:nvSpPr>
            <p:cNvPr id="464" name="Cube 46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5" name="Cube 46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97" name="Group 496"/>
          <p:cNvGrpSpPr>
            <a:grpSpLocks noChangeAspect="1"/>
          </p:cNvGrpSpPr>
          <p:nvPr/>
        </p:nvGrpSpPr>
        <p:grpSpPr>
          <a:xfrm>
            <a:off x="2653640" y="2972895"/>
            <a:ext cx="390050" cy="391766"/>
            <a:chOff x="4708405" y="1817659"/>
            <a:chExt cx="3824021" cy="3840838"/>
          </a:xfrm>
        </p:grpSpPr>
        <p:sp>
          <p:nvSpPr>
            <p:cNvPr id="543" name="Cube 54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4" name="Cube 54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98" name="Group 497"/>
          <p:cNvGrpSpPr>
            <a:grpSpLocks noChangeAspect="1"/>
          </p:cNvGrpSpPr>
          <p:nvPr/>
        </p:nvGrpSpPr>
        <p:grpSpPr>
          <a:xfrm>
            <a:off x="2947913" y="2973325"/>
            <a:ext cx="390050" cy="391766"/>
            <a:chOff x="4708405" y="1817659"/>
            <a:chExt cx="3824021" cy="3840838"/>
          </a:xfrm>
        </p:grpSpPr>
        <p:sp>
          <p:nvSpPr>
            <p:cNvPr id="541" name="Cube 54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2" name="Cube 54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99" name="Group 498"/>
          <p:cNvGrpSpPr>
            <a:grpSpLocks noChangeAspect="1"/>
          </p:cNvGrpSpPr>
          <p:nvPr/>
        </p:nvGrpSpPr>
        <p:grpSpPr>
          <a:xfrm>
            <a:off x="3239428" y="2972896"/>
            <a:ext cx="390050" cy="391766"/>
            <a:chOff x="4708405" y="1817659"/>
            <a:chExt cx="3824021" cy="3840838"/>
          </a:xfrm>
        </p:grpSpPr>
        <p:sp>
          <p:nvSpPr>
            <p:cNvPr id="539" name="Cube 53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0" name="Cube 53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0" name="Group 499"/>
          <p:cNvGrpSpPr>
            <a:grpSpLocks noChangeAspect="1"/>
          </p:cNvGrpSpPr>
          <p:nvPr/>
        </p:nvGrpSpPr>
        <p:grpSpPr>
          <a:xfrm>
            <a:off x="3533701" y="2973325"/>
            <a:ext cx="390050" cy="391766"/>
            <a:chOff x="4708405" y="1817659"/>
            <a:chExt cx="3824021" cy="3840838"/>
          </a:xfrm>
        </p:grpSpPr>
        <p:sp>
          <p:nvSpPr>
            <p:cNvPr id="537" name="Cube 53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8" name="Cube 53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1" name="Group 500"/>
          <p:cNvGrpSpPr>
            <a:grpSpLocks noChangeAspect="1"/>
          </p:cNvGrpSpPr>
          <p:nvPr/>
        </p:nvGrpSpPr>
        <p:grpSpPr>
          <a:xfrm>
            <a:off x="3825168" y="2972896"/>
            <a:ext cx="390050" cy="391766"/>
            <a:chOff x="4708405" y="1817659"/>
            <a:chExt cx="3824021" cy="3840838"/>
          </a:xfrm>
        </p:grpSpPr>
        <p:sp>
          <p:nvSpPr>
            <p:cNvPr id="535" name="Cube 53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6" name="Cube 53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2" name="Group 501"/>
          <p:cNvGrpSpPr>
            <a:grpSpLocks noChangeAspect="1"/>
          </p:cNvGrpSpPr>
          <p:nvPr/>
        </p:nvGrpSpPr>
        <p:grpSpPr>
          <a:xfrm>
            <a:off x="4119441" y="2973326"/>
            <a:ext cx="390050" cy="391766"/>
            <a:chOff x="4708405" y="1817659"/>
            <a:chExt cx="3824021" cy="3840838"/>
          </a:xfrm>
        </p:grpSpPr>
        <p:sp>
          <p:nvSpPr>
            <p:cNvPr id="533" name="Cube 53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4" name="Cube 53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3" name="Group 502"/>
          <p:cNvGrpSpPr>
            <a:grpSpLocks noChangeAspect="1"/>
          </p:cNvGrpSpPr>
          <p:nvPr/>
        </p:nvGrpSpPr>
        <p:grpSpPr>
          <a:xfrm>
            <a:off x="4410955" y="2972897"/>
            <a:ext cx="390050" cy="391766"/>
            <a:chOff x="4708405" y="1817659"/>
            <a:chExt cx="3824021" cy="3840838"/>
          </a:xfrm>
        </p:grpSpPr>
        <p:sp>
          <p:nvSpPr>
            <p:cNvPr id="531" name="Cube 53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2" name="Cube 53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4" name="Group 503"/>
          <p:cNvGrpSpPr>
            <a:grpSpLocks noChangeAspect="1"/>
          </p:cNvGrpSpPr>
          <p:nvPr/>
        </p:nvGrpSpPr>
        <p:grpSpPr>
          <a:xfrm>
            <a:off x="4705228" y="2973327"/>
            <a:ext cx="390050" cy="391766"/>
            <a:chOff x="4708405" y="1817659"/>
            <a:chExt cx="3824021" cy="3840838"/>
          </a:xfrm>
        </p:grpSpPr>
        <p:sp>
          <p:nvSpPr>
            <p:cNvPr id="529" name="Cube 52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0" name="Cube 52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5" name="Group 504"/>
          <p:cNvGrpSpPr>
            <a:grpSpLocks noChangeAspect="1"/>
          </p:cNvGrpSpPr>
          <p:nvPr/>
        </p:nvGrpSpPr>
        <p:grpSpPr>
          <a:xfrm>
            <a:off x="4996792" y="2972927"/>
            <a:ext cx="390050" cy="391766"/>
            <a:chOff x="4708405" y="1817659"/>
            <a:chExt cx="3824021" cy="3840838"/>
          </a:xfrm>
        </p:grpSpPr>
        <p:sp>
          <p:nvSpPr>
            <p:cNvPr id="527" name="Cube 52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8" name="Cube 52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6" name="Group 505"/>
          <p:cNvGrpSpPr>
            <a:grpSpLocks noChangeAspect="1"/>
          </p:cNvGrpSpPr>
          <p:nvPr/>
        </p:nvGrpSpPr>
        <p:grpSpPr>
          <a:xfrm>
            <a:off x="5291065" y="2973357"/>
            <a:ext cx="390050" cy="391766"/>
            <a:chOff x="4708405" y="1817659"/>
            <a:chExt cx="3824021" cy="3840838"/>
          </a:xfrm>
        </p:grpSpPr>
        <p:sp>
          <p:nvSpPr>
            <p:cNvPr id="525" name="Cube 52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6" name="Cube 52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7" name="Group 506"/>
          <p:cNvGrpSpPr>
            <a:grpSpLocks noChangeAspect="1"/>
          </p:cNvGrpSpPr>
          <p:nvPr/>
        </p:nvGrpSpPr>
        <p:grpSpPr>
          <a:xfrm>
            <a:off x="5582579" y="2972928"/>
            <a:ext cx="390050" cy="391766"/>
            <a:chOff x="4708405" y="1817659"/>
            <a:chExt cx="3824021" cy="3840838"/>
          </a:xfrm>
        </p:grpSpPr>
        <p:sp>
          <p:nvSpPr>
            <p:cNvPr id="523" name="Cube 52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4" name="Cube 52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8" name="Group 507"/>
          <p:cNvGrpSpPr>
            <a:grpSpLocks noChangeAspect="1"/>
          </p:cNvGrpSpPr>
          <p:nvPr/>
        </p:nvGrpSpPr>
        <p:grpSpPr>
          <a:xfrm>
            <a:off x="5876852" y="2973358"/>
            <a:ext cx="390050" cy="391766"/>
            <a:chOff x="4708405" y="1817659"/>
            <a:chExt cx="3824021" cy="3840838"/>
          </a:xfrm>
        </p:grpSpPr>
        <p:sp>
          <p:nvSpPr>
            <p:cNvPr id="521" name="Cube 52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2" name="Cube 52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9" name="Group 508"/>
          <p:cNvGrpSpPr>
            <a:grpSpLocks noChangeAspect="1"/>
          </p:cNvGrpSpPr>
          <p:nvPr/>
        </p:nvGrpSpPr>
        <p:grpSpPr>
          <a:xfrm>
            <a:off x="6168319" y="2972929"/>
            <a:ext cx="390050" cy="391766"/>
            <a:chOff x="4708405" y="1817659"/>
            <a:chExt cx="3824021" cy="3840838"/>
          </a:xfrm>
        </p:grpSpPr>
        <p:sp>
          <p:nvSpPr>
            <p:cNvPr id="519" name="Cube 51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0" name="Cube 51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10" name="Group 509"/>
          <p:cNvGrpSpPr>
            <a:grpSpLocks noChangeAspect="1"/>
          </p:cNvGrpSpPr>
          <p:nvPr/>
        </p:nvGrpSpPr>
        <p:grpSpPr>
          <a:xfrm>
            <a:off x="6462592" y="2973358"/>
            <a:ext cx="390050" cy="391766"/>
            <a:chOff x="4708405" y="1817659"/>
            <a:chExt cx="3824021" cy="3840838"/>
          </a:xfrm>
        </p:grpSpPr>
        <p:sp>
          <p:nvSpPr>
            <p:cNvPr id="517" name="Cube 51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8" name="Cube 51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11" name="Group 510"/>
          <p:cNvGrpSpPr>
            <a:grpSpLocks noChangeAspect="1"/>
          </p:cNvGrpSpPr>
          <p:nvPr/>
        </p:nvGrpSpPr>
        <p:grpSpPr>
          <a:xfrm>
            <a:off x="6754107" y="2972929"/>
            <a:ext cx="390050" cy="391766"/>
            <a:chOff x="4708405" y="1817659"/>
            <a:chExt cx="3824021" cy="3840838"/>
          </a:xfrm>
        </p:grpSpPr>
        <p:sp>
          <p:nvSpPr>
            <p:cNvPr id="515" name="Cube 51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6" name="Cube 51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12" name="Group 511"/>
          <p:cNvGrpSpPr>
            <a:grpSpLocks noChangeAspect="1"/>
          </p:cNvGrpSpPr>
          <p:nvPr/>
        </p:nvGrpSpPr>
        <p:grpSpPr>
          <a:xfrm>
            <a:off x="7048380" y="2973359"/>
            <a:ext cx="390050" cy="391766"/>
            <a:chOff x="4708405" y="1817659"/>
            <a:chExt cx="3824021" cy="3840838"/>
          </a:xfrm>
        </p:grpSpPr>
        <p:sp>
          <p:nvSpPr>
            <p:cNvPr id="513" name="Cube 51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4" name="Cube 51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46" name="Group 545"/>
          <p:cNvGrpSpPr>
            <a:grpSpLocks noChangeAspect="1"/>
          </p:cNvGrpSpPr>
          <p:nvPr/>
        </p:nvGrpSpPr>
        <p:grpSpPr>
          <a:xfrm>
            <a:off x="2557049" y="3070671"/>
            <a:ext cx="390050" cy="391766"/>
            <a:chOff x="4708405" y="1817659"/>
            <a:chExt cx="3824021" cy="3840838"/>
          </a:xfrm>
        </p:grpSpPr>
        <p:sp>
          <p:nvSpPr>
            <p:cNvPr id="592" name="Cube 59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3" name="Cube 59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47" name="Group 546"/>
          <p:cNvGrpSpPr>
            <a:grpSpLocks noChangeAspect="1"/>
          </p:cNvGrpSpPr>
          <p:nvPr/>
        </p:nvGrpSpPr>
        <p:grpSpPr>
          <a:xfrm>
            <a:off x="2851322" y="3071101"/>
            <a:ext cx="390050" cy="391766"/>
            <a:chOff x="4708405" y="1817659"/>
            <a:chExt cx="3824021" cy="3840838"/>
          </a:xfrm>
        </p:grpSpPr>
        <p:sp>
          <p:nvSpPr>
            <p:cNvPr id="590" name="Cube 58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1" name="Cube 59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48" name="Group 547"/>
          <p:cNvGrpSpPr>
            <a:grpSpLocks noChangeAspect="1"/>
          </p:cNvGrpSpPr>
          <p:nvPr/>
        </p:nvGrpSpPr>
        <p:grpSpPr>
          <a:xfrm>
            <a:off x="3142837" y="3070672"/>
            <a:ext cx="390050" cy="391766"/>
            <a:chOff x="4708405" y="1817659"/>
            <a:chExt cx="3824021" cy="3840838"/>
          </a:xfrm>
        </p:grpSpPr>
        <p:sp>
          <p:nvSpPr>
            <p:cNvPr id="588" name="Cube 58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9" name="Cube 58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49" name="Group 548"/>
          <p:cNvGrpSpPr>
            <a:grpSpLocks noChangeAspect="1"/>
          </p:cNvGrpSpPr>
          <p:nvPr/>
        </p:nvGrpSpPr>
        <p:grpSpPr>
          <a:xfrm>
            <a:off x="3437110" y="3071101"/>
            <a:ext cx="390050" cy="391766"/>
            <a:chOff x="4708405" y="1817659"/>
            <a:chExt cx="3824021" cy="3840838"/>
          </a:xfrm>
        </p:grpSpPr>
        <p:sp>
          <p:nvSpPr>
            <p:cNvPr id="586" name="Cube 58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7" name="Cube 58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0" name="Group 549"/>
          <p:cNvGrpSpPr>
            <a:grpSpLocks noChangeAspect="1"/>
          </p:cNvGrpSpPr>
          <p:nvPr/>
        </p:nvGrpSpPr>
        <p:grpSpPr>
          <a:xfrm>
            <a:off x="3728577" y="3070672"/>
            <a:ext cx="390050" cy="391766"/>
            <a:chOff x="4708405" y="1817659"/>
            <a:chExt cx="3824021" cy="3840838"/>
          </a:xfrm>
        </p:grpSpPr>
        <p:sp>
          <p:nvSpPr>
            <p:cNvPr id="584" name="Cube 58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5" name="Cube 58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1" name="Group 550"/>
          <p:cNvGrpSpPr>
            <a:grpSpLocks noChangeAspect="1"/>
          </p:cNvGrpSpPr>
          <p:nvPr/>
        </p:nvGrpSpPr>
        <p:grpSpPr>
          <a:xfrm>
            <a:off x="4022850" y="3071102"/>
            <a:ext cx="390050" cy="391766"/>
            <a:chOff x="4708405" y="1817659"/>
            <a:chExt cx="3824021" cy="3840838"/>
          </a:xfrm>
        </p:grpSpPr>
        <p:sp>
          <p:nvSpPr>
            <p:cNvPr id="582" name="Cube 58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3" name="Cube 58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2" name="Group 551"/>
          <p:cNvGrpSpPr>
            <a:grpSpLocks noChangeAspect="1"/>
          </p:cNvGrpSpPr>
          <p:nvPr/>
        </p:nvGrpSpPr>
        <p:grpSpPr>
          <a:xfrm>
            <a:off x="4314364" y="3070673"/>
            <a:ext cx="390050" cy="391766"/>
            <a:chOff x="4708405" y="1817659"/>
            <a:chExt cx="3824021" cy="3840838"/>
          </a:xfrm>
        </p:grpSpPr>
        <p:sp>
          <p:nvSpPr>
            <p:cNvPr id="580" name="Cube 57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1" name="Cube 58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3" name="Group 552"/>
          <p:cNvGrpSpPr>
            <a:grpSpLocks noChangeAspect="1"/>
          </p:cNvGrpSpPr>
          <p:nvPr/>
        </p:nvGrpSpPr>
        <p:grpSpPr>
          <a:xfrm>
            <a:off x="4608637" y="3071103"/>
            <a:ext cx="390050" cy="391766"/>
            <a:chOff x="4708405" y="1817659"/>
            <a:chExt cx="3824021" cy="3840838"/>
          </a:xfrm>
        </p:grpSpPr>
        <p:sp>
          <p:nvSpPr>
            <p:cNvPr id="578" name="Cube 57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9" name="Cube 57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4" name="Group 553"/>
          <p:cNvGrpSpPr>
            <a:grpSpLocks noChangeAspect="1"/>
          </p:cNvGrpSpPr>
          <p:nvPr/>
        </p:nvGrpSpPr>
        <p:grpSpPr>
          <a:xfrm>
            <a:off x="4900201" y="3070703"/>
            <a:ext cx="390050" cy="391766"/>
            <a:chOff x="4708405" y="1817659"/>
            <a:chExt cx="3824021" cy="3840838"/>
          </a:xfrm>
        </p:grpSpPr>
        <p:sp>
          <p:nvSpPr>
            <p:cNvPr id="576" name="Cube 57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7" name="Cube 57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5" name="Group 554"/>
          <p:cNvGrpSpPr>
            <a:grpSpLocks noChangeAspect="1"/>
          </p:cNvGrpSpPr>
          <p:nvPr/>
        </p:nvGrpSpPr>
        <p:grpSpPr>
          <a:xfrm>
            <a:off x="5194474" y="3071133"/>
            <a:ext cx="390050" cy="391766"/>
            <a:chOff x="4708405" y="1817659"/>
            <a:chExt cx="3824021" cy="3840838"/>
          </a:xfrm>
        </p:grpSpPr>
        <p:sp>
          <p:nvSpPr>
            <p:cNvPr id="574" name="Cube 57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5" name="Cube 57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6" name="Group 555"/>
          <p:cNvGrpSpPr>
            <a:grpSpLocks noChangeAspect="1"/>
          </p:cNvGrpSpPr>
          <p:nvPr/>
        </p:nvGrpSpPr>
        <p:grpSpPr>
          <a:xfrm>
            <a:off x="5485988" y="3070704"/>
            <a:ext cx="390050" cy="391766"/>
            <a:chOff x="4708405" y="1817659"/>
            <a:chExt cx="3824021" cy="3840838"/>
          </a:xfrm>
        </p:grpSpPr>
        <p:sp>
          <p:nvSpPr>
            <p:cNvPr id="572" name="Cube 57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3" name="Cube 57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7" name="Group 556"/>
          <p:cNvGrpSpPr>
            <a:grpSpLocks noChangeAspect="1"/>
          </p:cNvGrpSpPr>
          <p:nvPr/>
        </p:nvGrpSpPr>
        <p:grpSpPr>
          <a:xfrm>
            <a:off x="5780261" y="3071134"/>
            <a:ext cx="390050" cy="391766"/>
            <a:chOff x="4708405" y="1817659"/>
            <a:chExt cx="3824021" cy="3840838"/>
          </a:xfrm>
        </p:grpSpPr>
        <p:sp>
          <p:nvSpPr>
            <p:cNvPr id="570" name="Cube 56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1" name="Cube 57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8" name="Group 557"/>
          <p:cNvGrpSpPr>
            <a:grpSpLocks noChangeAspect="1"/>
          </p:cNvGrpSpPr>
          <p:nvPr/>
        </p:nvGrpSpPr>
        <p:grpSpPr>
          <a:xfrm>
            <a:off x="6071728" y="3070705"/>
            <a:ext cx="390050" cy="391766"/>
            <a:chOff x="4708405" y="1817659"/>
            <a:chExt cx="3824021" cy="3840838"/>
          </a:xfrm>
        </p:grpSpPr>
        <p:sp>
          <p:nvSpPr>
            <p:cNvPr id="568" name="Cube 56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9" name="Cube 56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59" name="Group 558"/>
          <p:cNvGrpSpPr>
            <a:grpSpLocks noChangeAspect="1"/>
          </p:cNvGrpSpPr>
          <p:nvPr/>
        </p:nvGrpSpPr>
        <p:grpSpPr>
          <a:xfrm>
            <a:off x="6366001" y="3071134"/>
            <a:ext cx="390050" cy="391766"/>
            <a:chOff x="4708405" y="1817659"/>
            <a:chExt cx="3824021" cy="3840838"/>
          </a:xfrm>
        </p:grpSpPr>
        <p:sp>
          <p:nvSpPr>
            <p:cNvPr id="566" name="Cube 56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7" name="Cube 56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60" name="Group 559"/>
          <p:cNvGrpSpPr>
            <a:grpSpLocks noChangeAspect="1"/>
          </p:cNvGrpSpPr>
          <p:nvPr/>
        </p:nvGrpSpPr>
        <p:grpSpPr>
          <a:xfrm>
            <a:off x="6657516" y="3070705"/>
            <a:ext cx="390050" cy="391766"/>
            <a:chOff x="4708405" y="1817659"/>
            <a:chExt cx="3824021" cy="3840838"/>
          </a:xfrm>
        </p:grpSpPr>
        <p:sp>
          <p:nvSpPr>
            <p:cNvPr id="564" name="Cube 56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5" name="Cube 56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61" name="Group 560"/>
          <p:cNvGrpSpPr>
            <a:grpSpLocks noChangeAspect="1"/>
          </p:cNvGrpSpPr>
          <p:nvPr/>
        </p:nvGrpSpPr>
        <p:grpSpPr>
          <a:xfrm>
            <a:off x="6951789" y="3071135"/>
            <a:ext cx="390050" cy="391766"/>
            <a:chOff x="4708405" y="1817659"/>
            <a:chExt cx="3824021" cy="3840838"/>
          </a:xfrm>
        </p:grpSpPr>
        <p:sp>
          <p:nvSpPr>
            <p:cNvPr id="562" name="Cube 56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3" name="Cube 56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95" name="Group 594"/>
          <p:cNvGrpSpPr>
            <a:grpSpLocks noChangeAspect="1"/>
          </p:cNvGrpSpPr>
          <p:nvPr/>
        </p:nvGrpSpPr>
        <p:grpSpPr>
          <a:xfrm>
            <a:off x="2462188" y="3167188"/>
            <a:ext cx="390050" cy="391766"/>
            <a:chOff x="4708405" y="1817659"/>
            <a:chExt cx="3824021" cy="3840838"/>
          </a:xfrm>
        </p:grpSpPr>
        <p:sp>
          <p:nvSpPr>
            <p:cNvPr id="641" name="Cube 64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2" name="Cube 64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96" name="Group 595"/>
          <p:cNvGrpSpPr>
            <a:grpSpLocks noChangeAspect="1"/>
          </p:cNvGrpSpPr>
          <p:nvPr/>
        </p:nvGrpSpPr>
        <p:grpSpPr>
          <a:xfrm>
            <a:off x="2756461" y="3167618"/>
            <a:ext cx="390050" cy="391766"/>
            <a:chOff x="4708405" y="1817659"/>
            <a:chExt cx="3824021" cy="3840838"/>
          </a:xfrm>
        </p:grpSpPr>
        <p:sp>
          <p:nvSpPr>
            <p:cNvPr id="639" name="Cube 63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0" name="Cube 63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97" name="Group 596"/>
          <p:cNvGrpSpPr>
            <a:grpSpLocks noChangeAspect="1"/>
          </p:cNvGrpSpPr>
          <p:nvPr/>
        </p:nvGrpSpPr>
        <p:grpSpPr>
          <a:xfrm>
            <a:off x="3047975" y="3167189"/>
            <a:ext cx="390050" cy="391766"/>
            <a:chOff x="4708405" y="1817659"/>
            <a:chExt cx="3824021" cy="3840838"/>
          </a:xfrm>
        </p:grpSpPr>
        <p:sp>
          <p:nvSpPr>
            <p:cNvPr id="637" name="Cube 63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8" name="Cube 63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98" name="Group 597"/>
          <p:cNvGrpSpPr>
            <a:grpSpLocks noChangeAspect="1"/>
          </p:cNvGrpSpPr>
          <p:nvPr/>
        </p:nvGrpSpPr>
        <p:grpSpPr>
          <a:xfrm>
            <a:off x="3342248" y="3167619"/>
            <a:ext cx="390050" cy="391766"/>
            <a:chOff x="4708405" y="1817659"/>
            <a:chExt cx="3824021" cy="3840838"/>
          </a:xfrm>
        </p:grpSpPr>
        <p:sp>
          <p:nvSpPr>
            <p:cNvPr id="635" name="Cube 63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6" name="Cube 63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99" name="Group 598"/>
          <p:cNvGrpSpPr>
            <a:grpSpLocks noChangeAspect="1"/>
          </p:cNvGrpSpPr>
          <p:nvPr/>
        </p:nvGrpSpPr>
        <p:grpSpPr>
          <a:xfrm>
            <a:off x="3633715" y="3167190"/>
            <a:ext cx="390050" cy="391766"/>
            <a:chOff x="4708405" y="1817659"/>
            <a:chExt cx="3824021" cy="3840838"/>
          </a:xfrm>
        </p:grpSpPr>
        <p:sp>
          <p:nvSpPr>
            <p:cNvPr id="633" name="Cube 63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4" name="Cube 63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0" name="Group 599"/>
          <p:cNvGrpSpPr>
            <a:grpSpLocks noChangeAspect="1"/>
          </p:cNvGrpSpPr>
          <p:nvPr/>
        </p:nvGrpSpPr>
        <p:grpSpPr>
          <a:xfrm>
            <a:off x="3927988" y="3167620"/>
            <a:ext cx="390050" cy="391766"/>
            <a:chOff x="4708405" y="1817659"/>
            <a:chExt cx="3824021" cy="3840838"/>
          </a:xfrm>
        </p:grpSpPr>
        <p:sp>
          <p:nvSpPr>
            <p:cNvPr id="631" name="Cube 63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2" name="Cube 63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1" name="Group 600"/>
          <p:cNvGrpSpPr>
            <a:grpSpLocks noChangeAspect="1"/>
          </p:cNvGrpSpPr>
          <p:nvPr/>
        </p:nvGrpSpPr>
        <p:grpSpPr>
          <a:xfrm>
            <a:off x="4219503" y="3167191"/>
            <a:ext cx="390050" cy="391766"/>
            <a:chOff x="4708405" y="1817659"/>
            <a:chExt cx="3824021" cy="3840838"/>
          </a:xfrm>
        </p:grpSpPr>
        <p:sp>
          <p:nvSpPr>
            <p:cNvPr id="629" name="Cube 62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0" name="Cube 62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2" name="Group 601"/>
          <p:cNvGrpSpPr>
            <a:grpSpLocks noChangeAspect="1"/>
          </p:cNvGrpSpPr>
          <p:nvPr/>
        </p:nvGrpSpPr>
        <p:grpSpPr>
          <a:xfrm>
            <a:off x="4513776" y="3167620"/>
            <a:ext cx="390050" cy="391766"/>
            <a:chOff x="4708405" y="1817659"/>
            <a:chExt cx="3824021" cy="3840838"/>
          </a:xfrm>
        </p:grpSpPr>
        <p:sp>
          <p:nvSpPr>
            <p:cNvPr id="627" name="Cube 62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8" name="Cube 62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3" name="Group 602"/>
          <p:cNvGrpSpPr>
            <a:grpSpLocks noChangeAspect="1"/>
          </p:cNvGrpSpPr>
          <p:nvPr/>
        </p:nvGrpSpPr>
        <p:grpSpPr>
          <a:xfrm>
            <a:off x="4805339" y="3167221"/>
            <a:ext cx="390050" cy="391766"/>
            <a:chOff x="4708405" y="1817659"/>
            <a:chExt cx="3824021" cy="3840838"/>
          </a:xfrm>
        </p:grpSpPr>
        <p:sp>
          <p:nvSpPr>
            <p:cNvPr id="625" name="Cube 62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6" name="Cube 62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4" name="Group 603"/>
          <p:cNvGrpSpPr>
            <a:grpSpLocks noChangeAspect="1"/>
          </p:cNvGrpSpPr>
          <p:nvPr/>
        </p:nvGrpSpPr>
        <p:grpSpPr>
          <a:xfrm>
            <a:off x="5099612" y="3167650"/>
            <a:ext cx="390050" cy="391766"/>
            <a:chOff x="4708405" y="1817659"/>
            <a:chExt cx="3824021" cy="3840838"/>
          </a:xfrm>
        </p:grpSpPr>
        <p:sp>
          <p:nvSpPr>
            <p:cNvPr id="623" name="Cube 62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4" name="Cube 62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34" name="Group 1133">
            <a:extLst>
              <a:ext uri="{FF2B5EF4-FFF2-40B4-BE49-F238E27FC236}">
                <a16:creationId xmlns:a16="http://schemas.microsoft.com/office/drawing/2014/main" id="{81181A02-A5FC-4CE4-BA7C-8EE6F1C3EAC6}"/>
              </a:ext>
            </a:extLst>
          </p:cNvPr>
          <p:cNvGrpSpPr>
            <a:grpSpLocks noChangeAspect="1"/>
          </p:cNvGrpSpPr>
          <p:nvPr/>
        </p:nvGrpSpPr>
        <p:grpSpPr>
          <a:xfrm>
            <a:off x="5099643" y="3173332"/>
            <a:ext cx="390050" cy="391766"/>
            <a:chOff x="4708405" y="1817659"/>
            <a:chExt cx="3824021" cy="3840838"/>
          </a:xfrm>
        </p:grpSpPr>
        <p:sp>
          <p:nvSpPr>
            <p:cNvPr id="1135" name="Cube 1134">
              <a:extLst>
                <a:ext uri="{FF2B5EF4-FFF2-40B4-BE49-F238E27FC236}">
                  <a16:creationId xmlns:a16="http://schemas.microsoft.com/office/drawing/2014/main" id="{6328DEEE-FCA9-452E-8FE1-F130750E3FFB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6" name="Cube 1135">
              <a:extLst>
                <a:ext uri="{FF2B5EF4-FFF2-40B4-BE49-F238E27FC236}">
                  <a16:creationId xmlns:a16="http://schemas.microsoft.com/office/drawing/2014/main" id="{C1A0D849-E480-4BE2-A616-80DEFAA001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FFFF00"/>
            </a:solidFill>
            <a:ln w="158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5" name="Group 604"/>
          <p:cNvGrpSpPr>
            <a:grpSpLocks noChangeAspect="1"/>
          </p:cNvGrpSpPr>
          <p:nvPr/>
        </p:nvGrpSpPr>
        <p:grpSpPr>
          <a:xfrm>
            <a:off x="5391127" y="3167221"/>
            <a:ext cx="390050" cy="391766"/>
            <a:chOff x="4708405" y="1817659"/>
            <a:chExt cx="3824021" cy="3840838"/>
          </a:xfrm>
        </p:grpSpPr>
        <p:sp>
          <p:nvSpPr>
            <p:cNvPr id="621" name="Cube 62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2" name="Cube 62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6" name="Group 605"/>
          <p:cNvGrpSpPr>
            <a:grpSpLocks noChangeAspect="1"/>
          </p:cNvGrpSpPr>
          <p:nvPr/>
        </p:nvGrpSpPr>
        <p:grpSpPr>
          <a:xfrm>
            <a:off x="5685400" y="3167651"/>
            <a:ext cx="390050" cy="391766"/>
            <a:chOff x="4708405" y="1817659"/>
            <a:chExt cx="3824021" cy="3840838"/>
          </a:xfrm>
        </p:grpSpPr>
        <p:sp>
          <p:nvSpPr>
            <p:cNvPr id="619" name="Cube 61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0" name="Cube 61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7" name="Group 606"/>
          <p:cNvGrpSpPr>
            <a:grpSpLocks noChangeAspect="1"/>
          </p:cNvGrpSpPr>
          <p:nvPr/>
        </p:nvGrpSpPr>
        <p:grpSpPr>
          <a:xfrm>
            <a:off x="5976867" y="3167222"/>
            <a:ext cx="390050" cy="391766"/>
            <a:chOff x="4708405" y="1817659"/>
            <a:chExt cx="3824021" cy="3840838"/>
          </a:xfrm>
        </p:grpSpPr>
        <p:sp>
          <p:nvSpPr>
            <p:cNvPr id="617" name="Cube 61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8" name="Cube 61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8" name="Group 607"/>
          <p:cNvGrpSpPr>
            <a:grpSpLocks noChangeAspect="1"/>
          </p:cNvGrpSpPr>
          <p:nvPr/>
        </p:nvGrpSpPr>
        <p:grpSpPr>
          <a:xfrm>
            <a:off x="6271140" y="3167652"/>
            <a:ext cx="390050" cy="391766"/>
            <a:chOff x="4708405" y="1817659"/>
            <a:chExt cx="3824021" cy="3840838"/>
          </a:xfrm>
        </p:grpSpPr>
        <p:sp>
          <p:nvSpPr>
            <p:cNvPr id="615" name="Cube 61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6" name="Cube 61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09" name="Group 608"/>
          <p:cNvGrpSpPr>
            <a:grpSpLocks noChangeAspect="1"/>
          </p:cNvGrpSpPr>
          <p:nvPr/>
        </p:nvGrpSpPr>
        <p:grpSpPr>
          <a:xfrm>
            <a:off x="6562654" y="3167223"/>
            <a:ext cx="390050" cy="391766"/>
            <a:chOff x="4708405" y="1817659"/>
            <a:chExt cx="3824021" cy="3840838"/>
          </a:xfrm>
        </p:grpSpPr>
        <p:sp>
          <p:nvSpPr>
            <p:cNvPr id="613" name="Cube 61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4" name="Cube 61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10" name="Group 609"/>
          <p:cNvGrpSpPr>
            <a:grpSpLocks noChangeAspect="1"/>
          </p:cNvGrpSpPr>
          <p:nvPr/>
        </p:nvGrpSpPr>
        <p:grpSpPr>
          <a:xfrm>
            <a:off x="6856927" y="3167653"/>
            <a:ext cx="390050" cy="391766"/>
            <a:chOff x="4708405" y="1817659"/>
            <a:chExt cx="3824021" cy="3840838"/>
          </a:xfrm>
        </p:grpSpPr>
        <p:sp>
          <p:nvSpPr>
            <p:cNvPr id="611" name="Cube 61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2" name="Cube 61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44" name="Group 643"/>
          <p:cNvGrpSpPr>
            <a:grpSpLocks noChangeAspect="1"/>
          </p:cNvGrpSpPr>
          <p:nvPr/>
        </p:nvGrpSpPr>
        <p:grpSpPr>
          <a:xfrm>
            <a:off x="2362787" y="3261472"/>
            <a:ext cx="390050" cy="391766"/>
            <a:chOff x="4708405" y="1817659"/>
            <a:chExt cx="3824021" cy="3840838"/>
          </a:xfrm>
        </p:grpSpPr>
        <p:sp>
          <p:nvSpPr>
            <p:cNvPr id="690" name="Cube 68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1" name="Cube 69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45" name="Group 644"/>
          <p:cNvGrpSpPr>
            <a:grpSpLocks noChangeAspect="1"/>
          </p:cNvGrpSpPr>
          <p:nvPr/>
        </p:nvGrpSpPr>
        <p:grpSpPr>
          <a:xfrm>
            <a:off x="2657060" y="3261902"/>
            <a:ext cx="390050" cy="391766"/>
            <a:chOff x="4708405" y="1817659"/>
            <a:chExt cx="3824021" cy="3840838"/>
          </a:xfrm>
        </p:grpSpPr>
        <p:sp>
          <p:nvSpPr>
            <p:cNvPr id="688" name="Cube 68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9" name="Cube 68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46" name="Group 645"/>
          <p:cNvGrpSpPr>
            <a:grpSpLocks noChangeAspect="1"/>
          </p:cNvGrpSpPr>
          <p:nvPr/>
        </p:nvGrpSpPr>
        <p:grpSpPr>
          <a:xfrm>
            <a:off x="2948575" y="3261473"/>
            <a:ext cx="390050" cy="391766"/>
            <a:chOff x="4708405" y="1817659"/>
            <a:chExt cx="3824021" cy="3840838"/>
          </a:xfrm>
        </p:grpSpPr>
        <p:sp>
          <p:nvSpPr>
            <p:cNvPr id="686" name="Cube 68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7" name="Cube 68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47" name="Group 646"/>
          <p:cNvGrpSpPr>
            <a:grpSpLocks noChangeAspect="1"/>
          </p:cNvGrpSpPr>
          <p:nvPr/>
        </p:nvGrpSpPr>
        <p:grpSpPr>
          <a:xfrm>
            <a:off x="3242848" y="3261903"/>
            <a:ext cx="390050" cy="391766"/>
            <a:chOff x="4708405" y="1817659"/>
            <a:chExt cx="3824021" cy="3840838"/>
          </a:xfrm>
        </p:grpSpPr>
        <p:sp>
          <p:nvSpPr>
            <p:cNvPr id="684" name="Cube 68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5" name="Cube 68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48" name="Group 647"/>
          <p:cNvGrpSpPr>
            <a:grpSpLocks noChangeAspect="1"/>
          </p:cNvGrpSpPr>
          <p:nvPr/>
        </p:nvGrpSpPr>
        <p:grpSpPr>
          <a:xfrm>
            <a:off x="3534315" y="3261474"/>
            <a:ext cx="390050" cy="391766"/>
            <a:chOff x="4708405" y="1817659"/>
            <a:chExt cx="3824021" cy="3840838"/>
          </a:xfrm>
        </p:grpSpPr>
        <p:sp>
          <p:nvSpPr>
            <p:cNvPr id="682" name="Cube 68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3" name="Cube 68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49" name="Group 648"/>
          <p:cNvGrpSpPr>
            <a:grpSpLocks noChangeAspect="1"/>
          </p:cNvGrpSpPr>
          <p:nvPr/>
        </p:nvGrpSpPr>
        <p:grpSpPr>
          <a:xfrm>
            <a:off x="3828588" y="3261904"/>
            <a:ext cx="390050" cy="391766"/>
            <a:chOff x="4708405" y="1817659"/>
            <a:chExt cx="3824021" cy="3840838"/>
          </a:xfrm>
        </p:grpSpPr>
        <p:sp>
          <p:nvSpPr>
            <p:cNvPr id="680" name="Cube 67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1" name="Cube 68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0" name="Group 649"/>
          <p:cNvGrpSpPr>
            <a:grpSpLocks noChangeAspect="1"/>
          </p:cNvGrpSpPr>
          <p:nvPr/>
        </p:nvGrpSpPr>
        <p:grpSpPr>
          <a:xfrm>
            <a:off x="4120102" y="3261475"/>
            <a:ext cx="390050" cy="391766"/>
            <a:chOff x="4708405" y="1817659"/>
            <a:chExt cx="3824021" cy="3840838"/>
          </a:xfrm>
        </p:grpSpPr>
        <p:sp>
          <p:nvSpPr>
            <p:cNvPr id="678" name="Cube 67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9" name="Cube 67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1" name="Group 650"/>
          <p:cNvGrpSpPr>
            <a:grpSpLocks noChangeAspect="1"/>
          </p:cNvGrpSpPr>
          <p:nvPr/>
        </p:nvGrpSpPr>
        <p:grpSpPr>
          <a:xfrm>
            <a:off x="4414375" y="3261904"/>
            <a:ext cx="390050" cy="391766"/>
            <a:chOff x="4708405" y="1817659"/>
            <a:chExt cx="3824021" cy="3840838"/>
          </a:xfrm>
        </p:grpSpPr>
        <p:sp>
          <p:nvSpPr>
            <p:cNvPr id="676" name="Cube 67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7" name="Cube 67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2" name="Group 651"/>
          <p:cNvGrpSpPr>
            <a:grpSpLocks noChangeAspect="1"/>
          </p:cNvGrpSpPr>
          <p:nvPr/>
        </p:nvGrpSpPr>
        <p:grpSpPr>
          <a:xfrm>
            <a:off x="4705939" y="3261505"/>
            <a:ext cx="390050" cy="391766"/>
            <a:chOff x="4708405" y="1817659"/>
            <a:chExt cx="3824021" cy="3840838"/>
          </a:xfrm>
        </p:grpSpPr>
        <p:sp>
          <p:nvSpPr>
            <p:cNvPr id="674" name="Cube 67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5" name="Cube 67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3" name="Group 652"/>
          <p:cNvGrpSpPr>
            <a:grpSpLocks noChangeAspect="1"/>
          </p:cNvGrpSpPr>
          <p:nvPr/>
        </p:nvGrpSpPr>
        <p:grpSpPr>
          <a:xfrm>
            <a:off x="5000212" y="3261934"/>
            <a:ext cx="390050" cy="391766"/>
            <a:chOff x="4708405" y="1817659"/>
            <a:chExt cx="3824021" cy="3840838"/>
          </a:xfrm>
        </p:grpSpPr>
        <p:sp>
          <p:nvSpPr>
            <p:cNvPr id="672" name="Cube 67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3" name="Cube 67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4" name="Group 653"/>
          <p:cNvGrpSpPr>
            <a:grpSpLocks noChangeAspect="1"/>
          </p:cNvGrpSpPr>
          <p:nvPr/>
        </p:nvGrpSpPr>
        <p:grpSpPr>
          <a:xfrm>
            <a:off x="5291726" y="3261505"/>
            <a:ext cx="390050" cy="391766"/>
            <a:chOff x="4708405" y="1817659"/>
            <a:chExt cx="3824021" cy="3840838"/>
          </a:xfrm>
        </p:grpSpPr>
        <p:sp>
          <p:nvSpPr>
            <p:cNvPr id="670" name="Cube 66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1" name="Cube 67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5" name="Group 654"/>
          <p:cNvGrpSpPr>
            <a:grpSpLocks noChangeAspect="1"/>
          </p:cNvGrpSpPr>
          <p:nvPr/>
        </p:nvGrpSpPr>
        <p:grpSpPr>
          <a:xfrm>
            <a:off x="5585999" y="3261935"/>
            <a:ext cx="390050" cy="391766"/>
            <a:chOff x="4708405" y="1817659"/>
            <a:chExt cx="3824021" cy="3840838"/>
          </a:xfrm>
        </p:grpSpPr>
        <p:sp>
          <p:nvSpPr>
            <p:cNvPr id="668" name="Cube 66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9" name="Cube 66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6" name="Group 655"/>
          <p:cNvGrpSpPr>
            <a:grpSpLocks noChangeAspect="1"/>
          </p:cNvGrpSpPr>
          <p:nvPr/>
        </p:nvGrpSpPr>
        <p:grpSpPr>
          <a:xfrm>
            <a:off x="5877466" y="3261506"/>
            <a:ext cx="390050" cy="391766"/>
            <a:chOff x="4708405" y="1817659"/>
            <a:chExt cx="3824021" cy="3840838"/>
          </a:xfrm>
        </p:grpSpPr>
        <p:sp>
          <p:nvSpPr>
            <p:cNvPr id="666" name="Cube 66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7" name="Cube 66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7" name="Group 656"/>
          <p:cNvGrpSpPr>
            <a:grpSpLocks noChangeAspect="1"/>
          </p:cNvGrpSpPr>
          <p:nvPr/>
        </p:nvGrpSpPr>
        <p:grpSpPr>
          <a:xfrm>
            <a:off x="6171739" y="3261936"/>
            <a:ext cx="390050" cy="391766"/>
            <a:chOff x="4708405" y="1817659"/>
            <a:chExt cx="3824021" cy="3840838"/>
          </a:xfrm>
        </p:grpSpPr>
        <p:sp>
          <p:nvSpPr>
            <p:cNvPr id="664" name="Cube 66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5" name="Cube 66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8" name="Group 657"/>
          <p:cNvGrpSpPr>
            <a:grpSpLocks noChangeAspect="1"/>
          </p:cNvGrpSpPr>
          <p:nvPr/>
        </p:nvGrpSpPr>
        <p:grpSpPr>
          <a:xfrm>
            <a:off x="6463254" y="3261507"/>
            <a:ext cx="390050" cy="391766"/>
            <a:chOff x="4708405" y="1817659"/>
            <a:chExt cx="3824021" cy="3840838"/>
          </a:xfrm>
        </p:grpSpPr>
        <p:sp>
          <p:nvSpPr>
            <p:cNvPr id="662" name="Cube 66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3" name="Cube 66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59" name="Group 658"/>
          <p:cNvGrpSpPr>
            <a:grpSpLocks noChangeAspect="1"/>
          </p:cNvGrpSpPr>
          <p:nvPr/>
        </p:nvGrpSpPr>
        <p:grpSpPr>
          <a:xfrm>
            <a:off x="6757527" y="3261937"/>
            <a:ext cx="390050" cy="391766"/>
            <a:chOff x="4708405" y="1817659"/>
            <a:chExt cx="3824021" cy="3840838"/>
          </a:xfrm>
        </p:grpSpPr>
        <p:sp>
          <p:nvSpPr>
            <p:cNvPr id="660" name="Cube 65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1" name="Cube 66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93" name="Group 692"/>
          <p:cNvGrpSpPr>
            <a:grpSpLocks noChangeAspect="1"/>
          </p:cNvGrpSpPr>
          <p:nvPr/>
        </p:nvGrpSpPr>
        <p:grpSpPr>
          <a:xfrm>
            <a:off x="2267926" y="3357990"/>
            <a:ext cx="390050" cy="391766"/>
            <a:chOff x="4708405" y="1817659"/>
            <a:chExt cx="3824021" cy="3840838"/>
          </a:xfrm>
        </p:grpSpPr>
        <p:sp>
          <p:nvSpPr>
            <p:cNvPr id="739" name="Cube 73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0" name="Cube 73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94" name="Group 693"/>
          <p:cNvGrpSpPr>
            <a:grpSpLocks noChangeAspect="1"/>
          </p:cNvGrpSpPr>
          <p:nvPr/>
        </p:nvGrpSpPr>
        <p:grpSpPr>
          <a:xfrm>
            <a:off x="2562199" y="3358420"/>
            <a:ext cx="390050" cy="391766"/>
            <a:chOff x="4708405" y="1817659"/>
            <a:chExt cx="3824021" cy="3840838"/>
          </a:xfrm>
        </p:grpSpPr>
        <p:sp>
          <p:nvSpPr>
            <p:cNvPr id="737" name="Cube 73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8" name="Cube 73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95" name="Group 694"/>
          <p:cNvGrpSpPr>
            <a:grpSpLocks noChangeAspect="1"/>
          </p:cNvGrpSpPr>
          <p:nvPr/>
        </p:nvGrpSpPr>
        <p:grpSpPr>
          <a:xfrm>
            <a:off x="2853713" y="3357991"/>
            <a:ext cx="390050" cy="391766"/>
            <a:chOff x="4708405" y="1817659"/>
            <a:chExt cx="3824021" cy="3840838"/>
          </a:xfrm>
        </p:grpSpPr>
        <p:sp>
          <p:nvSpPr>
            <p:cNvPr id="735" name="Cube 73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6" name="Cube 73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96" name="Group 695"/>
          <p:cNvGrpSpPr>
            <a:grpSpLocks noChangeAspect="1"/>
          </p:cNvGrpSpPr>
          <p:nvPr/>
        </p:nvGrpSpPr>
        <p:grpSpPr>
          <a:xfrm>
            <a:off x="3147986" y="3358420"/>
            <a:ext cx="390050" cy="391766"/>
            <a:chOff x="4708405" y="1817659"/>
            <a:chExt cx="3824021" cy="3840838"/>
          </a:xfrm>
        </p:grpSpPr>
        <p:sp>
          <p:nvSpPr>
            <p:cNvPr id="733" name="Cube 73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4" name="Cube 73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97" name="Group 696"/>
          <p:cNvGrpSpPr>
            <a:grpSpLocks noChangeAspect="1"/>
          </p:cNvGrpSpPr>
          <p:nvPr/>
        </p:nvGrpSpPr>
        <p:grpSpPr>
          <a:xfrm>
            <a:off x="3439453" y="3357991"/>
            <a:ext cx="390050" cy="391766"/>
            <a:chOff x="4708405" y="1817659"/>
            <a:chExt cx="3824021" cy="3840838"/>
          </a:xfrm>
        </p:grpSpPr>
        <p:sp>
          <p:nvSpPr>
            <p:cNvPr id="731" name="Cube 73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2" name="Cube 73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98" name="Group 697"/>
          <p:cNvGrpSpPr>
            <a:grpSpLocks noChangeAspect="1"/>
          </p:cNvGrpSpPr>
          <p:nvPr/>
        </p:nvGrpSpPr>
        <p:grpSpPr>
          <a:xfrm>
            <a:off x="3733726" y="3358421"/>
            <a:ext cx="390050" cy="391766"/>
            <a:chOff x="4708405" y="1817659"/>
            <a:chExt cx="3824021" cy="3840838"/>
          </a:xfrm>
        </p:grpSpPr>
        <p:sp>
          <p:nvSpPr>
            <p:cNvPr id="729" name="Cube 72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0" name="Cube 72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99" name="Group 698"/>
          <p:cNvGrpSpPr>
            <a:grpSpLocks noChangeAspect="1"/>
          </p:cNvGrpSpPr>
          <p:nvPr/>
        </p:nvGrpSpPr>
        <p:grpSpPr>
          <a:xfrm>
            <a:off x="4025241" y="3357992"/>
            <a:ext cx="390050" cy="391766"/>
            <a:chOff x="4708405" y="1817659"/>
            <a:chExt cx="3824021" cy="3840838"/>
          </a:xfrm>
        </p:grpSpPr>
        <p:sp>
          <p:nvSpPr>
            <p:cNvPr id="727" name="Cube 72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8" name="Cube 72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0" name="Group 699"/>
          <p:cNvGrpSpPr>
            <a:grpSpLocks noChangeAspect="1"/>
          </p:cNvGrpSpPr>
          <p:nvPr/>
        </p:nvGrpSpPr>
        <p:grpSpPr>
          <a:xfrm>
            <a:off x="4319514" y="3358422"/>
            <a:ext cx="390050" cy="391766"/>
            <a:chOff x="4708405" y="1817659"/>
            <a:chExt cx="3824021" cy="3840838"/>
          </a:xfrm>
        </p:grpSpPr>
        <p:sp>
          <p:nvSpPr>
            <p:cNvPr id="725" name="Cube 72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6" name="Cube 72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1" name="Group 700"/>
          <p:cNvGrpSpPr>
            <a:grpSpLocks noChangeAspect="1"/>
          </p:cNvGrpSpPr>
          <p:nvPr/>
        </p:nvGrpSpPr>
        <p:grpSpPr>
          <a:xfrm>
            <a:off x="4611077" y="3358022"/>
            <a:ext cx="390050" cy="391766"/>
            <a:chOff x="4708405" y="1817659"/>
            <a:chExt cx="3824021" cy="3840838"/>
          </a:xfrm>
        </p:grpSpPr>
        <p:sp>
          <p:nvSpPr>
            <p:cNvPr id="723" name="Cube 72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4" name="Cube 72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2" name="Group 701"/>
          <p:cNvGrpSpPr>
            <a:grpSpLocks noChangeAspect="1"/>
          </p:cNvGrpSpPr>
          <p:nvPr/>
        </p:nvGrpSpPr>
        <p:grpSpPr>
          <a:xfrm>
            <a:off x="4905350" y="3358452"/>
            <a:ext cx="390050" cy="391766"/>
            <a:chOff x="4708405" y="1817659"/>
            <a:chExt cx="3824021" cy="3840838"/>
          </a:xfrm>
        </p:grpSpPr>
        <p:sp>
          <p:nvSpPr>
            <p:cNvPr id="721" name="Cube 72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2" name="Cube 72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3" name="Group 702"/>
          <p:cNvGrpSpPr>
            <a:grpSpLocks noChangeAspect="1"/>
          </p:cNvGrpSpPr>
          <p:nvPr/>
        </p:nvGrpSpPr>
        <p:grpSpPr>
          <a:xfrm>
            <a:off x="5196865" y="3358023"/>
            <a:ext cx="390050" cy="391766"/>
            <a:chOff x="4708405" y="1817659"/>
            <a:chExt cx="3824021" cy="3840838"/>
          </a:xfrm>
        </p:grpSpPr>
        <p:sp>
          <p:nvSpPr>
            <p:cNvPr id="719" name="Cube 71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0" name="Cube 71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4" name="Group 703"/>
          <p:cNvGrpSpPr>
            <a:grpSpLocks noChangeAspect="1"/>
          </p:cNvGrpSpPr>
          <p:nvPr/>
        </p:nvGrpSpPr>
        <p:grpSpPr>
          <a:xfrm>
            <a:off x="5491138" y="3358453"/>
            <a:ext cx="390050" cy="391766"/>
            <a:chOff x="4708405" y="1817659"/>
            <a:chExt cx="3824021" cy="3840838"/>
          </a:xfrm>
        </p:grpSpPr>
        <p:sp>
          <p:nvSpPr>
            <p:cNvPr id="717" name="Cube 71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8" name="Cube 71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5" name="Group 704"/>
          <p:cNvGrpSpPr>
            <a:grpSpLocks noChangeAspect="1"/>
          </p:cNvGrpSpPr>
          <p:nvPr/>
        </p:nvGrpSpPr>
        <p:grpSpPr>
          <a:xfrm>
            <a:off x="5782605" y="3358024"/>
            <a:ext cx="390050" cy="391766"/>
            <a:chOff x="4708405" y="1817659"/>
            <a:chExt cx="3824021" cy="3840838"/>
          </a:xfrm>
        </p:grpSpPr>
        <p:sp>
          <p:nvSpPr>
            <p:cNvPr id="715" name="Cube 71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6" name="Cube 71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6" name="Group 705"/>
          <p:cNvGrpSpPr>
            <a:grpSpLocks noChangeAspect="1"/>
          </p:cNvGrpSpPr>
          <p:nvPr/>
        </p:nvGrpSpPr>
        <p:grpSpPr>
          <a:xfrm>
            <a:off x="6076878" y="3358453"/>
            <a:ext cx="390050" cy="391766"/>
            <a:chOff x="4708405" y="1817659"/>
            <a:chExt cx="3824021" cy="3840838"/>
          </a:xfrm>
        </p:grpSpPr>
        <p:sp>
          <p:nvSpPr>
            <p:cNvPr id="713" name="Cube 71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4" name="Cube 71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7" name="Group 706"/>
          <p:cNvGrpSpPr>
            <a:grpSpLocks noChangeAspect="1"/>
          </p:cNvGrpSpPr>
          <p:nvPr/>
        </p:nvGrpSpPr>
        <p:grpSpPr>
          <a:xfrm>
            <a:off x="6368392" y="3358024"/>
            <a:ext cx="390050" cy="391766"/>
            <a:chOff x="4708405" y="1817659"/>
            <a:chExt cx="3824021" cy="3840838"/>
          </a:xfrm>
        </p:grpSpPr>
        <p:sp>
          <p:nvSpPr>
            <p:cNvPr id="711" name="Cube 71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2" name="Cube 71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8" name="Group 707"/>
          <p:cNvGrpSpPr>
            <a:grpSpLocks noChangeAspect="1"/>
          </p:cNvGrpSpPr>
          <p:nvPr/>
        </p:nvGrpSpPr>
        <p:grpSpPr>
          <a:xfrm>
            <a:off x="6662665" y="3358454"/>
            <a:ext cx="390050" cy="391766"/>
            <a:chOff x="4708405" y="1817659"/>
            <a:chExt cx="3824021" cy="3840838"/>
          </a:xfrm>
        </p:grpSpPr>
        <p:sp>
          <p:nvSpPr>
            <p:cNvPr id="709" name="Cube 70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0" name="Cube 70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42" name="Group 741"/>
          <p:cNvGrpSpPr>
            <a:grpSpLocks noChangeAspect="1"/>
          </p:cNvGrpSpPr>
          <p:nvPr/>
        </p:nvGrpSpPr>
        <p:grpSpPr>
          <a:xfrm>
            <a:off x="2171335" y="3455922"/>
            <a:ext cx="390050" cy="391766"/>
            <a:chOff x="4708405" y="1817659"/>
            <a:chExt cx="3824021" cy="3840838"/>
          </a:xfrm>
        </p:grpSpPr>
        <p:sp>
          <p:nvSpPr>
            <p:cNvPr id="788" name="Cube 78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89" name="Cube 78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43" name="Group 742"/>
          <p:cNvGrpSpPr>
            <a:grpSpLocks noChangeAspect="1"/>
          </p:cNvGrpSpPr>
          <p:nvPr/>
        </p:nvGrpSpPr>
        <p:grpSpPr>
          <a:xfrm>
            <a:off x="2465608" y="3456352"/>
            <a:ext cx="390050" cy="391766"/>
            <a:chOff x="4708405" y="1817659"/>
            <a:chExt cx="3824021" cy="3840838"/>
          </a:xfrm>
        </p:grpSpPr>
        <p:sp>
          <p:nvSpPr>
            <p:cNvPr id="786" name="Cube 78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87" name="Cube 78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44" name="Group 743"/>
          <p:cNvGrpSpPr>
            <a:grpSpLocks noChangeAspect="1"/>
          </p:cNvGrpSpPr>
          <p:nvPr/>
        </p:nvGrpSpPr>
        <p:grpSpPr>
          <a:xfrm>
            <a:off x="2757122" y="3455923"/>
            <a:ext cx="390050" cy="391766"/>
            <a:chOff x="4708405" y="1817659"/>
            <a:chExt cx="3824021" cy="3840838"/>
          </a:xfrm>
        </p:grpSpPr>
        <p:sp>
          <p:nvSpPr>
            <p:cNvPr id="784" name="Cube 78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85" name="Cube 78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45" name="Group 744"/>
          <p:cNvGrpSpPr>
            <a:grpSpLocks noChangeAspect="1"/>
          </p:cNvGrpSpPr>
          <p:nvPr/>
        </p:nvGrpSpPr>
        <p:grpSpPr>
          <a:xfrm>
            <a:off x="3051395" y="3456352"/>
            <a:ext cx="390050" cy="391766"/>
            <a:chOff x="4708405" y="1817659"/>
            <a:chExt cx="3824021" cy="3840838"/>
          </a:xfrm>
        </p:grpSpPr>
        <p:sp>
          <p:nvSpPr>
            <p:cNvPr id="782" name="Cube 78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83" name="Cube 78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46" name="Group 745"/>
          <p:cNvGrpSpPr>
            <a:grpSpLocks noChangeAspect="1"/>
          </p:cNvGrpSpPr>
          <p:nvPr/>
        </p:nvGrpSpPr>
        <p:grpSpPr>
          <a:xfrm>
            <a:off x="3342862" y="3455923"/>
            <a:ext cx="390050" cy="391766"/>
            <a:chOff x="4708405" y="1817659"/>
            <a:chExt cx="3824021" cy="3840838"/>
          </a:xfrm>
        </p:grpSpPr>
        <p:sp>
          <p:nvSpPr>
            <p:cNvPr id="780" name="Cube 77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81" name="Cube 78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47" name="Group 746"/>
          <p:cNvGrpSpPr>
            <a:grpSpLocks noChangeAspect="1"/>
          </p:cNvGrpSpPr>
          <p:nvPr/>
        </p:nvGrpSpPr>
        <p:grpSpPr>
          <a:xfrm>
            <a:off x="3637135" y="3456353"/>
            <a:ext cx="390050" cy="391766"/>
            <a:chOff x="4708405" y="1817659"/>
            <a:chExt cx="3824021" cy="3840838"/>
          </a:xfrm>
        </p:grpSpPr>
        <p:sp>
          <p:nvSpPr>
            <p:cNvPr id="778" name="Cube 77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9" name="Cube 77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48" name="Group 747"/>
          <p:cNvGrpSpPr>
            <a:grpSpLocks noChangeAspect="1"/>
          </p:cNvGrpSpPr>
          <p:nvPr/>
        </p:nvGrpSpPr>
        <p:grpSpPr>
          <a:xfrm>
            <a:off x="3928650" y="3455924"/>
            <a:ext cx="390050" cy="391766"/>
            <a:chOff x="4708405" y="1817659"/>
            <a:chExt cx="3824021" cy="3840838"/>
          </a:xfrm>
        </p:grpSpPr>
        <p:sp>
          <p:nvSpPr>
            <p:cNvPr id="776" name="Cube 77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7" name="Cube 77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49" name="Group 748"/>
          <p:cNvGrpSpPr>
            <a:grpSpLocks noChangeAspect="1"/>
          </p:cNvGrpSpPr>
          <p:nvPr/>
        </p:nvGrpSpPr>
        <p:grpSpPr>
          <a:xfrm>
            <a:off x="4222923" y="3456354"/>
            <a:ext cx="390050" cy="391766"/>
            <a:chOff x="4708405" y="1817659"/>
            <a:chExt cx="3824021" cy="3840838"/>
          </a:xfrm>
        </p:grpSpPr>
        <p:sp>
          <p:nvSpPr>
            <p:cNvPr id="774" name="Cube 77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5" name="Cube 77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0" name="Group 749"/>
          <p:cNvGrpSpPr>
            <a:grpSpLocks noChangeAspect="1"/>
          </p:cNvGrpSpPr>
          <p:nvPr/>
        </p:nvGrpSpPr>
        <p:grpSpPr>
          <a:xfrm>
            <a:off x="4514486" y="3455954"/>
            <a:ext cx="390050" cy="391766"/>
            <a:chOff x="4708405" y="1817659"/>
            <a:chExt cx="3824021" cy="3840838"/>
          </a:xfrm>
        </p:grpSpPr>
        <p:sp>
          <p:nvSpPr>
            <p:cNvPr id="772" name="Cube 77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3" name="Cube 77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1" name="Group 750"/>
          <p:cNvGrpSpPr>
            <a:grpSpLocks noChangeAspect="1"/>
          </p:cNvGrpSpPr>
          <p:nvPr/>
        </p:nvGrpSpPr>
        <p:grpSpPr>
          <a:xfrm>
            <a:off x="4808759" y="3456384"/>
            <a:ext cx="390050" cy="391766"/>
            <a:chOff x="4708405" y="1817659"/>
            <a:chExt cx="3824021" cy="3840838"/>
          </a:xfrm>
        </p:grpSpPr>
        <p:sp>
          <p:nvSpPr>
            <p:cNvPr id="770" name="Cube 76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1" name="Cube 77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2" name="Group 751"/>
          <p:cNvGrpSpPr>
            <a:grpSpLocks noChangeAspect="1"/>
          </p:cNvGrpSpPr>
          <p:nvPr/>
        </p:nvGrpSpPr>
        <p:grpSpPr>
          <a:xfrm>
            <a:off x="5100274" y="3455955"/>
            <a:ext cx="390050" cy="391766"/>
            <a:chOff x="4708405" y="1817659"/>
            <a:chExt cx="3824021" cy="3840838"/>
          </a:xfrm>
        </p:grpSpPr>
        <p:sp>
          <p:nvSpPr>
            <p:cNvPr id="768" name="Cube 76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9" name="Cube 76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3" name="Group 752"/>
          <p:cNvGrpSpPr>
            <a:grpSpLocks noChangeAspect="1"/>
          </p:cNvGrpSpPr>
          <p:nvPr/>
        </p:nvGrpSpPr>
        <p:grpSpPr>
          <a:xfrm>
            <a:off x="5394547" y="3456385"/>
            <a:ext cx="390050" cy="391766"/>
            <a:chOff x="4708405" y="1817659"/>
            <a:chExt cx="3824021" cy="3840838"/>
          </a:xfrm>
        </p:grpSpPr>
        <p:sp>
          <p:nvSpPr>
            <p:cNvPr id="766" name="Cube 76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7" name="Cube 76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4" name="Group 753"/>
          <p:cNvGrpSpPr>
            <a:grpSpLocks noChangeAspect="1"/>
          </p:cNvGrpSpPr>
          <p:nvPr/>
        </p:nvGrpSpPr>
        <p:grpSpPr>
          <a:xfrm>
            <a:off x="5686014" y="3455956"/>
            <a:ext cx="390050" cy="391766"/>
            <a:chOff x="4708405" y="1817659"/>
            <a:chExt cx="3824021" cy="3840838"/>
          </a:xfrm>
        </p:grpSpPr>
        <p:sp>
          <p:nvSpPr>
            <p:cNvPr id="764" name="Cube 76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5" name="Cube 76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5" name="Group 754"/>
          <p:cNvGrpSpPr>
            <a:grpSpLocks noChangeAspect="1"/>
          </p:cNvGrpSpPr>
          <p:nvPr/>
        </p:nvGrpSpPr>
        <p:grpSpPr>
          <a:xfrm>
            <a:off x="5980287" y="3456385"/>
            <a:ext cx="390050" cy="391766"/>
            <a:chOff x="4708405" y="1817659"/>
            <a:chExt cx="3824021" cy="3840838"/>
          </a:xfrm>
        </p:grpSpPr>
        <p:sp>
          <p:nvSpPr>
            <p:cNvPr id="762" name="Cube 76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3" name="Cube 76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6" name="Group 755"/>
          <p:cNvGrpSpPr>
            <a:grpSpLocks noChangeAspect="1"/>
          </p:cNvGrpSpPr>
          <p:nvPr/>
        </p:nvGrpSpPr>
        <p:grpSpPr>
          <a:xfrm>
            <a:off x="6271801" y="3455956"/>
            <a:ext cx="390050" cy="391766"/>
            <a:chOff x="4708405" y="1817659"/>
            <a:chExt cx="3824021" cy="3840838"/>
          </a:xfrm>
        </p:grpSpPr>
        <p:sp>
          <p:nvSpPr>
            <p:cNvPr id="760" name="Cube 75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1" name="Cube 76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7" name="Group 756"/>
          <p:cNvGrpSpPr>
            <a:grpSpLocks noChangeAspect="1"/>
          </p:cNvGrpSpPr>
          <p:nvPr/>
        </p:nvGrpSpPr>
        <p:grpSpPr>
          <a:xfrm>
            <a:off x="6566074" y="3456386"/>
            <a:ext cx="390050" cy="391766"/>
            <a:chOff x="4708405" y="1817659"/>
            <a:chExt cx="3824021" cy="3840838"/>
          </a:xfrm>
        </p:grpSpPr>
        <p:sp>
          <p:nvSpPr>
            <p:cNvPr id="758" name="Cube 75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9" name="Cube 75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91" name="Group 790"/>
          <p:cNvGrpSpPr>
            <a:grpSpLocks noChangeAspect="1"/>
          </p:cNvGrpSpPr>
          <p:nvPr/>
        </p:nvGrpSpPr>
        <p:grpSpPr>
          <a:xfrm>
            <a:off x="2076473" y="3552439"/>
            <a:ext cx="390050" cy="391766"/>
            <a:chOff x="4708405" y="1817659"/>
            <a:chExt cx="3824021" cy="3840838"/>
          </a:xfrm>
        </p:grpSpPr>
        <p:sp>
          <p:nvSpPr>
            <p:cNvPr id="837" name="Cube 83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38" name="Cube 83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92" name="Group 791"/>
          <p:cNvGrpSpPr>
            <a:grpSpLocks noChangeAspect="1"/>
          </p:cNvGrpSpPr>
          <p:nvPr/>
        </p:nvGrpSpPr>
        <p:grpSpPr>
          <a:xfrm>
            <a:off x="2370746" y="3552869"/>
            <a:ext cx="390050" cy="391766"/>
            <a:chOff x="4708405" y="1817659"/>
            <a:chExt cx="3824021" cy="3840838"/>
          </a:xfrm>
        </p:grpSpPr>
        <p:sp>
          <p:nvSpPr>
            <p:cNvPr id="835" name="Cube 83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36" name="Cube 83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93" name="Group 792"/>
          <p:cNvGrpSpPr>
            <a:grpSpLocks noChangeAspect="1"/>
          </p:cNvGrpSpPr>
          <p:nvPr/>
        </p:nvGrpSpPr>
        <p:grpSpPr>
          <a:xfrm>
            <a:off x="2662261" y="3552440"/>
            <a:ext cx="390050" cy="391766"/>
            <a:chOff x="4708405" y="1817659"/>
            <a:chExt cx="3824021" cy="3840838"/>
          </a:xfrm>
        </p:grpSpPr>
        <p:sp>
          <p:nvSpPr>
            <p:cNvPr id="833" name="Cube 83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34" name="Cube 83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94" name="Group 793"/>
          <p:cNvGrpSpPr>
            <a:grpSpLocks noChangeAspect="1"/>
          </p:cNvGrpSpPr>
          <p:nvPr/>
        </p:nvGrpSpPr>
        <p:grpSpPr>
          <a:xfrm>
            <a:off x="2956534" y="3552870"/>
            <a:ext cx="390050" cy="391766"/>
            <a:chOff x="4708405" y="1817659"/>
            <a:chExt cx="3824021" cy="3840838"/>
          </a:xfrm>
        </p:grpSpPr>
        <p:sp>
          <p:nvSpPr>
            <p:cNvPr id="831" name="Cube 83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32" name="Cube 83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95" name="Group 794"/>
          <p:cNvGrpSpPr>
            <a:grpSpLocks noChangeAspect="1"/>
          </p:cNvGrpSpPr>
          <p:nvPr/>
        </p:nvGrpSpPr>
        <p:grpSpPr>
          <a:xfrm>
            <a:off x="3248001" y="3552441"/>
            <a:ext cx="390050" cy="391766"/>
            <a:chOff x="4708405" y="1817659"/>
            <a:chExt cx="3824021" cy="3840838"/>
          </a:xfrm>
        </p:grpSpPr>
        <p:sp>
          <p:nvSpPr>
            <p:cNvPr id="829" name="Cube 82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30" name="Cube 82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96" name="Group 795"/>
          <p:cNvGrpSpPr>
            <a:grpSpLocks noChangeAspect="1"/>
          </p:cNvGrpSpPr>
          <p:nvPr/>
        </p:nvGrpSpPr>
        <p:grpSpPr>
          <a:xfrm>
            <a:off x="3542274" y="3552871"/>
            <a:ext cx="390050" cy="391766"/>
            <a:chOff x="4708405" y="1817659"/>
            <a:chExt cx="3824021" cy="3840838"/>
          </a:xfrm>
        </p:grpSpPr>
        <p:sp>
          <p:nvSpPr>
            <p:cNvPr id="827" name="Cube 82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28" name="Cube 82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97" name="Group 796"/>
          <p:cNvGrpSpPr>
            <a:grpSpLocks noChangeAspect="1"/>
          </p:cNvGrpSpPr>
          <p:nvPr/>
        </p:nvGrpSpPr>
        <p:grpSpPr>
          <a:xfrm>
            <a:off x="3833788" y="3552442"/>
            <a:ext cx="390050" cy="391766"/>
            <a:chOff x="4708405" y="1817659"/>
            <a:chExt cx="3824021" cy="3840838"/>
          </a:xfrm>
        </p:grpSpPr>
        <p:sp>
          <p:nvSpPr>
            <p:cNvPr id="825" name="Cube 82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26" name="Cube 82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98" name="Group 797"/>
          <p:cNvGrpSpPr>
            <a:grpSpLocks noChangeAspect="1"/>
          </p:cNvGrpSpPr>
          <p:nvPr/>
        </p:nvGrpSpPr>
        <p:grpSpPr>
          <a:xfrm>
            <a:off x="4128061" y="3552871"/>
            <a:ext cx="390050" cy="391766"/>
            <a:chOff x="4708405" y="1817659"/>
            <a:chExt cx="3824021" cy="3840838"/>
          </a:xfrm>
        </p:grpSpPr>
        <p:sp>
          <p:nvSpPr>
            <p:cNvPr id="823" name="Cube 82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24" name="Cube 82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99" name="Group 798"/>
          <p:cNvGrpSpPr>
            <a:grpSpLocks noChangeAspect="1"/>
          </p:cNvGrpSpPr>
          <p:nvPr/>
        </p:nvGrpSpPr>
        <p:grpSpPr>
          <a:xfrm>
            <a:off x="4419625" y="3552472"/>
            <a:ext cx="390050" cy="391766"/>
            <a:chOff x="4708405" y="1817659"/>
            <a:chExt cx="3824021" cy="3840838"/>
          </a:xfrm>
        </p:grpSpPr>
        <p:sp>
          <p:nvSpPr>
            <p:cNvPr id="821" name="Cube 82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22" name="Cube 82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00" name="Group 799"/>
          <p:cNvGrpSpPr>
            <a:grpSpLocks noChangeAspect="1"/>
          </p:cNvGrpSpPr>
          <p:nvPr/>
        </p:nvGrpSpPr>
        <p:grpSpPr>
          <a:xfrm>
            <a:off x="4713898" y="3552901"/>
            <a:ext cx="390050" cy="391766"/>
            <a:chOff x="4708405" y="1817659"/>
            <a:chExt cx="3824021" cy="3840838"/>
          </a:xfrm>
        </p:grpSpPr>
        <p:sp>
          <p:nvSpPr>
            <p:cNvPr id="819" name="Cube 81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20" name="Cube 81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01" name="Group 800"/>
          <p:cNvGrpSpPr>
            <a:grpSpLocks noChangeAspect="1"/>
          </p:cNvGrpSpPr>
          <p:nvPr/>
        </p:nvGrpSpPr>
        <p:grpSpPr>
          <a:xfrm>
            <a:off x="5005412" y="3552472"/>
            <a:ext cx="390050" cy="391766"/>
            <a:chOff x="4708405" y="1817659"/>
            <a:chExt cx="3824021" cy="3840838"/>
          </a:xfrm>
        </p:grpSpPr>
        <p:sp>
          <p:nvSpPr>
            <p:cNvPr id="817" name="Cube 81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18" name="Cube 81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02" name="Group 801"/>
          <p:cNvGrpSpPr>
            <a:grpSpLocks noChangeAspect="1"/>
          </p:cNvGrpSpPr>
          <p:nvPr/>
        </p:nvGrpSpPr>
        <p:grpSpPr>
          <a:xfrm>
            <a:off x="5299685" y="3552902"/>
            <a:ext cx="390050" cy="391766"/>
            <a:chOff x="4708405" y="1817659"/>
            <a:chExt cx="3824021" cy="3840838"/>
          </a:xfrm>
        </p:grpSpPr>
        <p:sp>
          <p:nvSpPr>
            <p:cNvPr id="815" name="Cube 81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16" name="Cube 81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03" name="Group 802"/>
          <p:cNvGrpSpPr>
            <a:grpSpLocks noChangeAspect="1"/>
          </p:cNvGrpSpPr>
          <p:nvPr/>
        </p:nvGrpSpPr>
        <p:grpSpPr>
          <a:xfrm>
            <a:off x="5591152" y="3552473"/>
            <a:ext cx="390050" cy="391766"/>
            <a:chOff x="4708405" y="1817659"/>
            <a:chExt cx="3824021" cy="3840838"/>
          </a:xfrm>
        </p:grpSpPr>
        <p:sp>
          <p:nvSpPr>
            <p:cNvPr id="813" name="Cube 81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14" name="Cube 81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04" name="Group 803"/>
          <p:cNvGrpSpPr>
            <a:grpSpLocks noChangeAspect="1"/>
          </p:cNvGrpSpPr>
          <p:nvPr/>
        </p:nvGrpSpPr>
        <p:grpSpPr>
          <a:xfrm>
            <a:off x="5885425" y="3552903"/>
            <a:ext cx="390050" cy="391766"/>
            <a:chOff x="4708405" y="1817659"/>
            <a:chExt cx="3824021" cy="3840838"/>
          </a:xfrm>
        </p:grpSpPr>
        <p:sp>
          <p:nvSpPr>
            <p:cNvPr id="811" name="Cube 81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12" name="Cube 81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05" name="Group 804"/>
          <p:cNvGrpSpPr>
            <a:grpSpLocks noChangeAspect="1"/>
          </p:cNvGrpSpPr>
          <p:nvPr/>
        </p:nvGrpSpPr>
        <p:grpSpPr>
          <a:xfrm>
            <a:off x="6176940" y="3552474"/>
            <a:ext cx="390050" cy="391766"/>
            <a:chOff x="4708405" y="1817659"/>
            <a:chExt cx="3824021" cy="3840838"/>
          </a:xfrm>
        </p:grpSpPr>
        <p:sp>
          <p:nvSpPr>
            <p:cNvPr id="809" name="Cube 80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10" name="Cube 80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06" name="Group 805"/>
          <p:cNvGrpSpPr>
            <a:grpSpLocks noChangeAspect="1"/>
          </p:cNvGrpSpPr>
          <p:nvPr/>
        </p:nvGrpSpPr>
        <p:grpSpPr>
          <a:xfrm>
            <a:off x="6471213" y="3552904"/>
            <a:ext cx="390050" cy="391766"/>
            <a:chOff x="4708405" y="1817659"/>
            <a:chExt cx="3824021" cy="3840838"/>
          </a:xfrm>
        </p:grpSpPr>
        <p:sp>
          <p:nvSpPr>
            <p:cNvPr id="807" name="Cube 80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08" name="Cube 80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0" name="Group 839"/>
          <p:cNvGrpSpPr>
            <a:grpSpLocks noChangeAspect="1"/>
          </p:cNvGrpSpPr>
          <p:nvPr/>
        </p:nvGrpSpPr>
        <p:grpSpPr>
          <a:xfrm>
            <a:off x="1977073" y="3646723"/>
            <a:ext cx="390050" cy="391766"/>
            <a:chOff x="4708405" y="1817659"/>
            <a:chExt cx="3824021" cy="3840838"/>
          </a:xfrm>
        </p:grpSpPr>
        <p:sp>
          <p:nvSpPr>
            <p:cNvPr id="886" name="Cube 88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87" name="Cube 88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1" name="Group 840"/>
          <p:cNvGrpSpPr>
            <a:grpSpLocks noChangeAspect="1"/>
          </p:cNvGrpSpPr>
          <p:nvPr/>
        </p:nvGrpSpPr>
        <p:grpSpPr>
          <a:xfrm>
            <a:off x="2271346" y="3647153"/>
            <a:ext cx="390050" cy="391766"/>
            <a:chOff x="4708405" y="1817659"/>
            <a:chExt cx="3824021" cy="3840838"/>
          </a:xfrm>
        </p:grpSpPr>
        <p:sp>
          <p:nvSpPr>
            <p:cNvPr id="884" name="Cube 88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85" name="Cube 88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2" name="Group 841"/>
          <p:cNvGrpSpPr>
            <a:grpSpLocks noChangeAspect="1"/>
          </p:cNvGrpSpPr>
          <p:nvPr/>
        </p:nvGrpSpPr>
        <p:grpSpPr>
          <a:xfrm>
            <a:off x="2562860" y="3646724"/>
            <a:ext cx="390050" cy="391766"/>
            <a:chOff x="4708405" y="1817659"/>
            <a:chExt cx="3824021" cy="3840838"/>
          </a:xfrm>
        </p:grpSpPr>
        <p:sp>
          <p:nvSpPr>
            <p:cNvPr id="882" name="Cube 88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83" name="Cube 88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3" name="Group 842"/>
          <p:cNvGrpSpPr>
            <a:grpSpLocks noChangeAspect="1"/>
          </p:cNvGrpSpPr>
          <p:nvPr/>
        </p:nvGrpSpPr>
        <p:grpSpPr>
          <a:xfrm>
            <a:off x="2857133" y="3647154"/>
            <a:ext cx="390050" cy="391766"/>
            <a:chOff x="4708405" y="1817659"/>
            <a:chExt cx="3824021" cy="3840838"/>
          </a:xfrm>
        </p:grpSpPr>
        <p:sp>
          <p:nvSpPr>
            <p:cNvPr id="880" name="Cube 87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81" name="Cube 88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4" name="Group 843"/>
          <p:cNvGrpSpPr>
            <a:grpSpLocks noChangeAspect="1"/>
          </p:cNvGrpSpPr>
          <p:nvPr/>
        </p:nvGrpSpPr>
        <p:grpSpPr>
          <a:xfrm>
            <a:off x="3148600" y="3646725"/>
            <a:ext cx="390050" cy="391766"/>
            <a:chOff x="4708405" y="1817659"/>
            <a:chExt cx="3824021" cy="3840838"/>
          </a:xfrm>
        </p:grpSpPr>
        <p:sp>
          <p:nvSpPr>
            <p:cNvPr id="878" name="Cube 87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79" name="Cube 87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5" name="Group 844"/>
          <p:cNvGrpSpPr>
            <a:grpSpLocks noChangeAspect="1"/>
          </p:cNvGrpSpPr>
          <p:nvPr/>
        </p:nvGrpSpPr>
        <p:grpSpPr>
          <a:xfrm>
            <a:off x="3442873" y="3647155"/>
            <a:ext cx="390050" cy="391766"/>
            <a:chOff x="4708405" y="1817659"/>
            <a:chExt cx="3824021" cy="3840838"/>
          </a:xfrm>
        </p:grpSpPr>
        <p:sp>
          <p:nvSpPr>
            <p:cNvPr id="876" name="Cube 87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77" name="Cube 87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6" name="Group 845"/>
          <p:cNvGrpSpPr>
            <a:grpSpLocks noChangeAspect="1"/>
          </p:cNvGrpSpPr>
          <p:nvPr/>
        </p:nvGrpSpPr>
        <p:grpSpPr>
          <a:xfrm>
            <a:off x="3734388" y="3646726"/>
            <a:ext cx="390050" cy="391766"/>
            <a:chOff x="4708405" y="1817659"/>
            <a:chExt cx="3824021" cy="3840838"/>
          </a:xfrm>
        </p:grpSpPr>
        <p:sp>
          <p:nvSpPr>
            <p:cNvPr id="874" name="Cube 87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75" name="Cube 87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7" name="Group 846"/>
          <p:cNvGrpSpPr>
            <a:grpSpLocks noChangeAspect="1"/>
          </p:cNvGrpSpPr>
          <p:nvPr/>
        </p:nvGrpSpPr>
        <p:grpSpPr>
          <a:xfrm>
            <a:off x="4028661" y="3647155"/>
            <a:ext cx="390050" cy="391766"/>
            <a:chOff x="4708405" y="1817659"/>
            <a:chExt cx="3824021" cy="3840838"/>
          </a:xfrm>
        </p:grpSpPr>
        <p:sp>
          <p:nvSpPr>
            <p:cNvPr id="872" name="Cube 87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73" name="Cube 87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8" name="Group 847"/>
          <p:cNvGrpSpPr>
            <a:grpSpLocks noChangeAspect="1"/>
          </p:cNvGrpSpPr>
          <p:nvPr/>
        </p:nvGrpSpPr>
        <p:grpSpPr>
          <a:xfrm>
            <a:off x="4320224" y="3646756"/>
            <a:ext cx="390050" cy="391766"/>
            <a:chOff x="4708405" y="1817659"/>
            <a:chExt cx="3824021" cy="3840838"/>
          </a:xfrm>
        </p:grpSpPr>
        <p:sp>
          <p:nvSpPr>
            <p:cNvPr id="870" name="Cube 86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71" name="Cube 87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49" name="Group 848"/>
          <p:cNvGrpSpPr>
            <a:grpSpLocks noChangeAspect="1"/>
          </p:cNvGrpSpPr>
          <p:nvPr/>
        </p:nvGrpSpPr>
        <p:grpSpPr>
          <a:xfrm>
            <a:off x="4614497" y="3647185"/>
            <a:ext cx="390050" cy="391766"/>
            <a:chOff x="4708405" y="1817659"/>
            <a:chExt cx="3824021" cy="3840838"/>
          </a:xfrm>
        </p:grpSpPr>
        <p:sp>
          <p:nvSpPr>
            <p:cNvPr id="868" name="Cube 86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69" name="Cube 86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50" name="Group 849"/>
          <p:cNvGrpSpPr>
            <a:grpSpLocks noChangeAspect="1"/>
          </p:cNvGrpSpPr>
          <p:nvPr/>
        </p:nvGrpSpPr>
        <p:grpSpPr>
          <a:xfrm>
            <a:off x="4906012" y="3646756"/>
            <a:ext cx="390050" cy="391766"/>
            <a:chOff x="4708405" y="1817659"/>
            <a:chExt cx="3824021" cy="3840838"/>
          </a:xfrm>
        </p:grpSpPr>
        <p:sp>
          <p:nvSpPr>
            <p:cNvPr id="866" name="Cube 86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67" name="Cube 86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51" name="Group 850"/>
          <p:cNvGrpSpPr>
            <a:grpSpLocks noChangeAspect="1"/>
          </p:cNvGrpSpPr>
          <p:nvPr/>
        </p:nvGrpSpPr>
        <p:grpSpPr>
          <a:xfrm>
            <a:off x="5200285" y="3647186"/>
            <a:ext cx="390050" cy="391766"/>
            <a:chOff x="4708405" y="1817659"/>
            <a:chExt cx="3824021" cy="3840838"/>
          </a:xfrm>
        </p:grpSpPr>
        <p:sp>
          <p:nvSpPr>
            <p:cNvPr id="864" name="Cube 86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65" name="Cube 86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52" name="Group 851"/>
          <p:cNvGrpSpPr>
            <a:grpSpLocks noChangeAspect="1"/>
          </p:cNvGrpSpPr>
          <p:nvPr/>
        </p:nvGrpSpPr>
        <p:grpSpPr>
          <a:xfrm>
            <a:off x="5491752" y="3646757"/>
            <a:ext cx="390050" cy="391766"/>
            <a:chOff x="4708405" y="1817659"/>
            <a:chExt cx="3824021" cy="3840838"/>
          </a:xfrm>
        </p:grpSpPr>
        <p:sp>
          <p:nvSpPr>
            <p:cNvPr id="862" name="Cube 86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63" name="Cube 86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53" name="Group 852"/>
          <p:cNvGrpSpPr>
            <a:grpSpLocks noChangeAspect="1"/>
          </p:cNvGrpSpPr>
          <p:nvPr/>
        </p:nvGrpSpPr>
        <p:grpSpPr>
          <a:xfrm>
            <a:off x="5786025" y="3647187"/>
            <a:ext cx="390050" cy="391766"/>
            <a:chOff x="4708405" y="1817659"/>
            <a:chExt cx="3824021" cy="3840838"/>
          </a:xfrm>
        </p:grpSpPr>
        <p:sp>
          <p:nvSpPr>
            <p:cNvPr id="860" name="Cube 85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61" name="Cube 86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54" name="Group 853"/>
          <p:cNvGrpSpPr>
            <a:grpSpLocks noChangeAspect="1"/>
          </p:cNvGrpSpPr>
          <p:nvPr/>
        </p:nvGrpSpPr>
        <p:grpSpPr>
          <a:xfrm>
            <a:off x="6077539" y="3646758"/>
            <a:ext cx="390050" cy="391766"/>
            <a:chOff x="4708405" y="1817659"/>
            <a:chExt cx="3824021" cy="3840838"/>
          </a:xfrm>
        </p:grpSpPr>
        <p:sp>
          <p:nvSpPr>
            <p:cNvPr id="858" name="Cube 85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59" name="Cube 85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55" name="Group 854"/>
          <p:cNvGrpSpPr>
            <a:grpSpLocks noChangeAspect="1"/>
          </p:cNvGrpSpPr>
          <p:nvPr/>
        </p:nvGrpSpPr>
        <p:grpSpPr>
          <a:xfrm>
            <a:off x="6371812" y="3647188"/>
            <a:ext cx="390050" cy="391766"/>
            <a:chOff x="4708405" y="1817659"/>
            <a:chExt cx="3824021" cy="3840838"/>
          </a:xfrm>
        </p:grpSpPr>
        <p:sp>
          <p:nvSpPr>
            <p:cNvPr id="856" name="Cube 85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57" name="Cube 85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89" name="Group 888"/>
          <p:cNvGrpSpPr>
            <a:grpSpLocks noChangeAspect="1"/>
          </p:cNvGrpSpPr>
          <p:nvPr/>
        </p:nvGrpSpPr>
        <p:grpSpPr>
          <a:xfrm>
            <a:off x="1882211" y="3743241"/>
            <a:ext cx="390050" cy="391766"/>
            <a:chOff x="4708405" y="1817659"/>
            <a:chExt cx="3824021" cy="3840838"/>
          </a:xfrm>
        </p:grpSpPr>
        <p:sp>
          <p:nvSpPr>
            <p:cNvPr id="935" name="Cube 93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36" name="Cube 93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0" name="Group 889"/>
          <p:cNvGrpSpPr>
            <a:grpSpLocks noChangeAspect="1"/>
          </p:cNvGrpSpPr>
          <p:nvPr/>
        </p:nvGrpSpPr>
        <p:grpSpPr>
          <a:xfrm>
            <a:off x="2176484" y="3743671"/>
            <a:ext cx="390050" cy="391766"/>
            <a:chOff x="4708405" y="1817659"/>
            <a:chExt cx="3824021" cy="3840838"/>
          </a:xfrm>
        </p:grpSpPr>
        <p:sp>
          <p:nvSpPr>
            <p:cNvPr id="933" name="Cube 93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34" name="Cube 93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1" name="Group 890"/>
          <p:cNvGrpSpPr>
            <a:grpSpLocks noChangeAspect="1"/>
          </p:cNvGrpSpPr>
          <p:nvPr/>
        </p:nvGrpSpPr>
        <p:grpSpPr>
          <a:xfrm>
            <a:off x="2467999" y="3743242"/>
            <a:ext cx="390050" cy="391766"/>
            <a:chOff x="4708405" y="1817659"/>
            <a:chExt cx="3824021" cy="3840838"/>
          </a:xfrm>
        </p:grpSpPr>
        <p:sp>
          <p:nvSpPr>
            <p:cNvPr id="931" name="Cube 93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32" name="Cube 93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2" name="Group 891"/>
          <p:cNvGrpSpPr>
            <a:grpSpLocks noChangeAspect="1"/>
          </p:cNvGrpSpPr>
          <p:nvPr/>
        </p:nvGrpSpPr>
        <p:grpSpPr>
          <a:xfrm>
            <a:off x="2762272" y="3743671"/>
            <a:ext cx="390050" cy="391766"/>
            <a:chOff x="4708405" y="1817659"/>
            <a:chExt cx="3824021" cy="3840838"/>
          </a:xfrm>
        </p:grpSpPr>
        <p:sp>
          <p:nvSpPr>
            <p:cNvPr id="929" name="Cube 92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30" name="Cube 92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3" name="Group 892"/>
          <p:cNvGrpSpPr>
            <a:grpSpLocks noChangeAspect="1"/>
          </p:cNvGrpSpPr>
          <p:nvPr/>
        </p:nvGrpSpPr>
        <p:grpSpPr>
          <a:xfrm>
            <a:off x="3053739" y="3743242"/>
            <a:ext cx="390050" cy="391766"/>
            <a:chOff x="4708405" y="1817659"/>
            <a:chExt cx="3824021" cy="3840838"/>
          </a:xfrm>
        </p:grpSpPr>
        <p:sp>
          <p:nvSpPr>
            <p:cNvPr id="927" name="Cube 92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28" name="Cube 92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4" name="Group 893"/>
          <p:cNvGrpSpPr>
            <a:grpSpLocks noChangeAspect="1"/>
          </p:cNvGrpSpPr>
          <p:nvPr/>
        </p:nvGrpSpPr>
        <p:grpSpPr>
          <a:xfrm>
            <a:off x="3348012" y="3743672"/>
            <a:ext cx="390050" cy="391766"/>
            <a:chOff x="4708405" y="1817659"/>
            <a:chExt cx="3824021" cy="3840838"/>
          </a:xfrm>
        </p:grpSpPr>
        <p:sp>
          <p:nvSpPr>
            <p:cNvPr id="925" name="Cube 92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26" name="Cube 92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5" name="Group 894"/>
          <p:cNvGrpSpPr>
            <a:grpSpLocks noChangeAspect="1"/>
          </p:cNvGrpSpPr>
          <p:nvPr/>
        </p:nvGrpSpPr>
        <p:grpSpPr>
          <a:xfrm>
            <a:off x="3639526" y="3743243"/>
            <a:ext cx="390050" cy="391766"/>
            <a:chOff x="4708405" y="1817659"/>
            <a:chExt cx="3824021" cy="3840838"/>
          </a:xfrm>
        </p:grpSpPr>
        <p:sp>
          <p:nvSpPr>
            <p:cNvPr id="923" name="Cube 92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24" name="Cube 92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6" name="Group 895"/>
          <p:cNvGrpSpPr>
            <a:grpSpLocks noChangeAspect="1"/>
          </p:cNvGrpSpPr>
          <p:nvPr/>
        </p:nvGrpSpPr>
        <p:grpSpPr>
          <a:xfrm>
            <a:off x="3933799" y="3743673"/>
            <a:ext cx="390050" cy="391766"/>
            <a:chOff x="4708405" y="1817659"/>
            <a:chExt cx="3824021" cy="3840838"/>
          </a:xfrm>
        </p:grpSpPr>
        <p:sp>
          <p:nvSpPr>
            <p:cNvPr id="921" name="Cube 92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22" name="Cube 92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7" name="Group 896"/>
          <p:cNvGrpSpPr>
            <a:grpSpLocks noChangeAspect="1"/>
          </p:cNvGrpSpPr>
          <p:nvPr/>
        </p:nvGrpSpPr>
        <p:grpSpPr>
          <a:xfrm>
            <a:off x="4225363" y="3743273"/>
            <a:ext cx="390050" cy="391766"/>
            <a:chOff x="4708405" y="1817659"/>
            <a:chExt cx="3824021" cy="3840838"/>
          </a:xfrm>
        </p:grpSpPr>
        <p:sp>
          <p:nvSpPr>
            <p:cNvPr id="919" name="Cube 91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20" name="Cube 91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8" name="Group 897"/>
          <p:cNvGrpSpPr>
            <a:grpSpLocks noChangeAspect="1"/>
          </p:cNvGrpSpPr>
          <p:nvPr/>
        </p:nvGrpSpPr>
        <p:grpSpPr>
          <a:xfrm>
            <a:off x="4519636" y="3743703"/>
            <a:ext cx="390050" cy="391766"/>
            <a:chOff x="4708405" y="1817659"/>
            <a:chExt cx="3824021" cy="3840838"/>
          </a:xfrm>
        </p:grpSpPr>
        <p:sp>
          <p:nvSpPr>
            <p:cNvPr id="917" name="Cube 91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18" name="Cube 91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99" name="Group 898"/>
          <p:cNvGrpSpPr>
            <a:grpSpLocks noChangeAspect="1"/>
          </p:cNvGrpSpPr>
          <p:nvPr/>
        </p:nvGrpSpPr>
        <p:grpSpPr>
          <a:xfrm>
            <a:off x="4811150" y="3743274"/>
            <a:ext cx="390050" cy="391766"/>
            <a:chOff x="4708405" y="1817659"/>
            <a:chExt cx="3824021" cy="3840838"/>
          </a:xfrm>
        </p:grpSpPr>
        <p:sp>
          <p:nvSpPr>
            <p:cNvPr id="915" name="Cube 91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16" name="Cube 91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00" name="Group 899"/>
          <p:cNvGrpSpPr>
            <a:grpSpLocks noChangeAspect="1"/>
          </p:cNvGrpSpPr>
          <p:nvPr/>
        </p:nvGrpSpPr>
        <p:grpSpPr>
          <a:xfrm>
            <a:off x="5105423" y="3743704"/>
            <a:ext cx="390050" cy="391766"/>
            <a:chOff x="4708405" y="1817659"/>
            <a:chExt cx="3824021" cy="3840838"/>
          </a:xfrm>
        </p:grpSpPr>
        <p:sp>
          <p:nvSpPr>
            <p:cNvPr id="913" name="Cube 91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14" name="Cube 91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01" name="Group 900"/>
          <p:cNvGrpSpPr>
            <a:grpSpLocks noChangeAspect="1"/>
          </p:cNvGrpSpPr>
          <p:nvPr/>
        </p:nvGrpSpPr>
        <p:grpSpPr>
          <a:xfrm>
            <a:off x="5396890" y="3743275"/>
            <a:ext cx="390050" cy="391766"/>
            <a:chOff x="4708405" y="1817659"/>
            <a:chExt cx="3824021" cy="3840838"/>
          </a:xfrm>
        </p:grpSpPr>
        <p:sp>
          <p:nvSpPr>
            <p:cNvPr id="911" name="Cube 91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12" name="Cube 91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02" name="Group 901"/>
          <p:cNvGrpSpPr>
            <a:grpSpLocks noChangeAspect="1"/>
          </p:cNvGrpSpPr>
          <p:nvPr/>
        </p:nvGrpSpPr>
        <p:grpSpPr>
          <a:xfrm>
            <a:off x="5691163" y="3743704"/>
            <a:ext cx="390050" cy="391766"/>
            <a:chOff x="4708405" y="1817659"/>
            <a:chExt cx="3824021" cy="3840838"/>
          </a:xfrm>
        </p:grpSpPr>
        <p:sp>
          <p:nvSpPr>
            <p:cNvPr id="909" name="Cube 90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10" name="Cube 90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03" name="Group 902"/>
          <p:cNvGrpSpPr>
            <a:grpSpLocks noChangeAspect="1"/>
          </p:cNvGrpSpPr>
          <p:nvPr/>
        </p:nvGrpSpPr>
        <p:grpSpPr>
          <a:xfrm>
            <a:off x="5982678" y="3743275"/>
            <a:ext cx="390050" cy="391766"/>
            <a:chOff x="4708405" y="1817659"/>
            <a:chExt cx="3824021" cy="3840838"/>
          </a:xfrm>
        </p:grpSpPr>
        <p:sp>
          <p:nvSpPr>
            <p:cNvPr id="907" name="Cube 90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08" name="Cube 90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04" name="Group 903"/>
          <p:cNvGrpSpPr>
            <a:grpSpLocks noChangeAspect="1"/>
          </p:cNvGrpSpPr>
          <p:nvPr/>
        </p:nvGrpSpPr>
        <p:grpSpPr>
          <a:xfrm>
            <a:off x="6276951" y="3743705"/>
            <a:ext cx="390050" cy="391766"/>
            <a:chOff x="4708405" y="1817659"/>
            <a:chExt cx="3824021" cy="3840838"/>
          </a:xfrm>
        </p:grpSpPr>
        <p:sp>
          <p:nvSpPr>
            <p:cNvPr id="905" name="Cube 90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06" name="Cube 90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38" name="Group 937"/>
          <p:cNvGrpSpPr>
            <a:grpSpLocks noChangeAspect="1"/>
          </p:cNvGrpSpPr>
          <p:nvPr/>
        </p:nvGrpSpPr>
        <p:grpSpPr>
          <a:xfrm>
            <a:off x="1785620" y="3841017"/>
            <a:ext cx="390050" cy="391766"/>
            <a:chOff x="4708405" y="1817659"/>
            <a:chExt cx="3824021" cy="3840838"/>
          </a:xfrm>
        </p:grpSpPr>
        <p:sp>
          <p:nvSpPr>
            <p:cNvPr id="984" name="Cube 98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85" name="Cube 98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39" name="Group 938"/>
          <p:cNvGrpSpPr>
            <a:grpSpLocks noChangeAspect="1"/>
          </p:cNvGrpSpPr>
          <p:nvPr/>
        </p:nvGrpSpPr>
        <p:grpSpPr>
          <a:xfrm>
            <a:off x="2079893" y="3841447"/>
            <a:ext cx="390050" cy="391766"/>
            <a:chOff x="4708405" y="1817659"/>
            <a:chExt cx="3824021" cy="3840838"/>
          </a:xfrm>
        </p:grpSpPr>
        <p:sp>
          <p:nvSpPr>
            <p:cNvPr id="982" name="Cube 98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83" name="Cube 98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0" name="Group 939"/>
          <p:cNvGrpSpPr>
            <a:grpSpLocks noChangeAspect="1"/>
          </p:cNvGrpSpPr>
          <p:nvPr/>
        </p:nvGrpSpPr>
        <p:grpSpPr>
          <a:xfrm>
            <a:off x="2371408" y="3841018"/>
            <a:ext cx="390050" cy="391766"/>
            <a:chOff x="4708405" y="1817659"/>
            <a:chExt cx="3824021" cy="3840838"/>
          </a:xfrm>
        </p:grpSpPr>
        <p:sp>
          <p:nvSpPr>
            <p:cNvPr id="980" name="Cube 97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81" name="Cube 98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1" name="Group 940"/>
          <p:cNvGrpSpPr>
            <a:grpSpLocks noChangeAspect="1"/>
          </p:cNvGrpSpPr>
          <p:nvPr/>
        </p:nvGrpSpPr>
        <p:grpSpPr>
          <a:xfrm>
            <a:off x="2665681" y="3841447"/>
            <a:ext cx="390050" cy="391766"/>
            <a:chOff x="4708405" y="1817659"/>
            <a:chExt cx="3824021" cy="3840838"/>
          </a:xfrm>
        </p:grpSpPr>
        <p:sp>
          <p:nvSpPr>
            <p:cNvPr id="978" name="Cube 97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79" name="Cube 97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2" name="Group 941"/>
          <p:cNvGrpSpPr>
            <a:grpSpLocks noChangeAspect="1"/>
          </p:cNvGrpSpPr>
          <p:nvPr/>
        </p:nvGrpSpPr>
        <p:grpSpPr>
          <a:xfrm>
            <a:off x="2957148" y="3841018"/>
            <a:ext cx="390050" cy="391766"/>
            <a:chOff x="4708405" y="1817659"/>
            <a:chExt cx="3824021" cy="3840838"/>
          </a:xfrm>
        </p:grpSpPr>
        <p:sp>
          <p:nvSpPr>
            <p:cNvPr id="976" name="Cube 97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77" name="Cube 97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3" name="Group 942"/>
          <p:cNvGrpSpPr>
            <a:grpSpLocks noChangeAspect="1"/>
          </p:cNvGrpSpPr>
          <p:nvPr/>
        </p:nvGrpSpPr>
        <p:grpSpPr>
          <a:xfrm>
            <a:off x="3251421" y="3841448"/>
            <a:ext cx="390050" cy="391766"/>
            <a:chOff x="4708405" y="1817659"/>
            <a:chExt cx="3824021" cy="3840838"/>
          </a:xfrm>
        </p:grpSpPr>
        <p:sp>
          <p:nvSpPr>
            <p:cNvPr id="974" name="Cube 97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75" name="Cube 97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4" name="Group 943"/>
          <p:cNvGrpSpPr>
            <a:grpSpLocks noChangeAspect="1"/>
          </p:cNvGrpSpPr>
          <p:nvPr/>
        </p:nvGrpSpPr>
        <p:grpSpPr>
          <a:xfrm>
            <a:off x="3542935" y="3841019"/>
            <a:ext cx="390050" cy="391766"/>
            <a:chOff x="4708405" y="1817659"/>
            <a:chExt cx="3824021" cy="3840838"/>
          </a:xfrm>
        </p:grpSpPr>
        <p:sp>
          <p:nvSpPr>
            <p:cNvPr id="972" name="Cube 97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73" name="Cube 97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5" name="Group 944"/>
          <p:cNvGrpSpPr>
            <a:grpSpLocks noChangeAspect="1"/>
          </p:cNvGrpSpPr>
          <p:nvPr/>
        </p:nvGrpSpPr>
        <p:grpSpPr>
          <a:xfrm>
            <a:off x="3837208" y="3841449"/>
            <a:ext cx="390050" cy="391766"/>
            <a:chOff x="4708405" y="1817659"/>
            <a:chExt cx="3824021" cy="3840838"/>
          </a:xfrm>
        </p:grpSpPr>
        <p:sp>
          <p:nvSpPr>
            <p:cNvPr id="970" name="Cube 96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71" name="Cube 97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6" name="Group 945"/>
          <p:cNvGrpSpPr>
            <a:grpSpLocks noChangeAspect="1"/>
          </p:cNvGrpSpPr>
          <p:nvPr/>
        </p:nvGrpSpPr>
        <p:grpSpPr>
          <a:xfrm>
            <a:off x="4128772" y="3841049"/>
            <a:ext cx="390050" cy="391766"/>
            <a:chOff x="4708405" y="1817659"/>
            <a:chExt cx="3824021" cy="3840838"/>
          </a:xfrm>
        </p:grpSpPr>
        <p:sp>
          <p:nvSpPr>
            <p:cNvPr id="968" name="Cube 96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69" name="Cube 96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7" name="Group 946"/>
          <p:cNvGrpSpPr>
            <a:grpSpLocks noChangeAspect="1"/>
          </p:cNvGrpSpPr>
          <p:nvPr/>
        </p:nvGrpSpPr>
        <p:grpSpPr>
          <a:xfrm>
            <a:off x="4423045" y="3841479"/>
            <a:ext cx="390050" cy="391766"/>
            <a:chOff x="4708405" y="1817659"/>
            <a:chExt cx="3824021" cy="3840838"/>
          </a:xfrm>
        </p:grpSpPr>
        <p:sp>
          <p:nvSpPr>
            <p:cNvPr id="966" name="Cube 96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67" name="Cube 96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8" name="Group 947"/>
          <p:cNvGrpSpPr>
            <a:grpSpLocks noChangeAspect="1"/>
          </p:cNvGrpSpPr>
          <p:nvPr/>
        </p:nvGrpSpPr>
        <p:grpSpPr>
          <a:xfrm>
            <a:off x="4714559" y="3841050"/>
            <a:ext cx="390050" cy="391766"/>
            <a:chOff x="4708405" y="1817659"/>
            <a:chExt cx="3824021" cy="3840838"/>
          </a:xfrm>
        </p:grpSpPr>
        <p:sp>
          <p:nvSpPr>
            <p:cNvPr id="964" name="Cube 96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65" name="Cube 96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49" name="Group 948"/>
          <p:cNvGrpSpPr>
            <a:grpSpLocks noChangeAspect="1"/>
          </p:cNvGrpSpPr>
          <p:nvPr/>
        </p:nvGrpSpPr>
        <p:grpSpPr>
          <a:xfrm>
            <a:off x="5008832" y="3841480"/>
            <a:ext cx="390050" cy="391766"/>
            <a:chOff x="4708405" y="1817659"/>
            <a:chExt cx="3824021" cy="3840838"/>
          </a:xfrm>
        </p:grpSpPr>
        <p:sp>
          <p:nvSpPr>
            <p:cNvPr id="962" name="Cube 96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63" name="Cube 96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50" name="Group 949"/>
          <p:cNvGrpSpPr>
            <a:grpSpLocks noChangeAspect="1"/>
          </p:cNvGrpSpPr>
          <p:nvPr/>
        </p:nvGrpSpPr>
        <p:grpSpPr>
          <a:xfrm>
            <a:off x="5300299" y="3841051"/>
            <a:ext cx="390050" cy="391766"/>
            <a:chOff x="4708405" y="1817659"/>
            <a:chExt cx="3824021" cy="3840838"/>
          </a:xfrm>
        </p:grpSpPr>
        <p:sp>
          <p:nvSpPr>
            <p:cNvPr id="960" name="Cube 95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61" name="Cube 96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51" name="Group 950"/>
          <p:cNvGrpSpPr>
            <a:grpSpLocks noChangeAspect="1"/>
          </p:cNvGrpSpPr>
          <p:nvPr/>
        </p:nvGrpSpPr>
        <p:grpSpPr>
          <a:xfrm>
            <a:off x="5594572" y="3841480"/>
            <a:ext cx="390050" cy="391766"/>
            <a:chOff x="4708405" y="1817659"/>
            <a:chExt cx="3824021" cy="3840838"/>
          </a:xfrm>
        </p:grpSpPr>
        <p:sp>
          <p:nvSpPr>
            <p:cNvPr id="958" name="Cube 95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59" name="Cube 95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52" name="Group 951"/>
          <p:cNvGrpSpPr>
            <a:grpSpLocks noChangeAspect="1"/>
          </p:cNvGrpSpPr>
          <p:nvPr/>
        </p:nvGrpSpPr>
        <p:grpSpPr>
          <a:xfrm>
            <a:off x="5886087" y="3841051"/>
            <a:ext cx="390050" cy="391766"/>
            <a:chOff x="4708405" y="1817659"/>
            <a:chExt cx="3824021" cy="3840838"/>
          </a:xfrm>
        </p:grpSpPr>
        <p:sp>
          <p:nvSpPr>
            <p:cNvPr id="956" name="Cube 95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57" name="Cube 95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53" name="Group 952"/>
          <p:cNvGrpSpPr>
            <a:grpSpLocks noChangeAspect="1"/>
          </p:cNvGrpSpPr>
          <p:nvPr/>
        </p:nvGrpSpPr>
        <p:grpSpPr>
          <a:xfrm>
            <a:off x="6180360" y="3841481"/>
            <a:ext cx="390050" cy="391766"/>
            <a:chOff x="4708405" y="1817659"/>
            <a:chExt cx="3824021" cy="3840838"/>
          </a:xfrm>
        </p:grpSpPr>
        <p:sp>
          <p:nvSpPr>
            <p:cNvPr id="954" name="Cube 95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55" name="Cube 95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87" name="Group 986"/>
          <p:cNvGrpSpPr>
            <a:grpSpLocks noChangeAspect="1"/>
          </p:cNvGrpSpPr>
          <p:nvPr/>
        </p:nvGrpSpPr>
        <p:grpSpPr>
          <a:xfrm>
            <a:off x="1690759" y="3937534"/>
            <a:ext cx="390050" cy="391766"/>
            <a:chOff x="4708405" y="1817659"/>
            <a:chExt cx="3824021" cy="3840838"/>
          </a:xfrm>
        </p:grpSpPr>
        <p:sp>
          <p:nvSpPr>
            <p:cNvPr id="1033" name="Cube 103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34" name="Cube 103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88" name="Group 987"/>
          <p:cNvGrpSpPr>
            <a:grpSpLocks noChangeAspect="1"/>
          </p:cNvGrpSpPr>
          <p:nvPr/>
        </p:nvGrpSpPr>
        <p:grpSpPr>
          <a:xfrm>
            <a:off x="1985032" y="3937964"/>
            <a:ext cx="390050" cy="391766"/>
            <a:chOff x="4708405" y="1817659"/>
            <a:chExt cx="3824021" cy="3840838"/>
          </a:xfrm>
        </p:grpSpPr>
        <p:sp>
          <p:nvSpPr>
            <p:cNvPr id="1031" name="Cube 103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32" name="Cube 103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89" name="Group 988"/>
          <p:cNvGrpSpPr>
            <a:grpSpLocks noChangeAspect="1"/>
          </p:cNvGrpSpPr>
          <p:nvPr/>
        </p:nvGrpSpPr>
        <p:grpSpPr>
          <a:xfrm>
            <a:off x="2276546" y="3937535"/>
            <a:ext cx="390050" cy="391766"/>
            <a:chOff x="4708405" y="1817659"/>
            <a:chExt cx="3824021" cy="3840838"/>
          </a:xfrm>
        </p:grpSpPr>
        <p:sp>
          <p:nvSpPr>
            <p:cNvPr id="1029" name="Cube 102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30" name="Cube 102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0" name="Group 989"/>
          <p:cNvGrpSpPr>
            <a:grpSpLocks noChangeAspect="1"/>
          </p:cNvGrpSpPr>
          <p:nvPr/>
        </p:nvGrpSpPr>
        <p:grpSpPr>
          <a:xfrm>
            <a:off x="2570819" y="3937965"/>
            <a:ext cx="390050" cy="391766"/>
            <a:chOff x="4708405" y="1817659"/>
            <a:chExt cx="3824021" cy="3840838"/>
          </a:xfrm>
        </p:grpSpPr>
        <p:sp>
          <p:nvSpPr>
            <p:cNvPr id="1027" name="Cube 102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28" name="Cube 102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1" name="Group 990"/>
          <p:cNvGrpSpPr>
            <a:grpSpLocks noChangeAspect="1"/>
          </p:cNvGrpSpPr>
          <p:nvPr/>
        </p:nvGrpSpPr>
        <p:grpSpPr>
          <a:xfrm>
            <a:off x="2862286" y="3937536"/>
            <a:ext cx="390050" cy="391766"/>
            <a:chOff x="4708405" y="1817659"/>
            <a:chExt cx="3824021" cy="3840838"/>
          </a:xfrm>
        </p:grpSpPr>
        <p:sp>
          <p:nvSpPr>
            <p:cNvPr id="1025" name="Cube 102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26" name="Cube 102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2" name="Group 991"/>
          <p:cNvGrpSpPr>
            <a:grpSpLocks noChangeAspect="1"/>
          </p:cNvGrpSpPr>
          <p:nvPr/>
        </p:nvGrpSpPr>
        <p:grpSpPr>
          <a:xfrm>
            <a:off x="3156559" y="3937966"/>
            <a:ext cx="390050" cy="391766"/>
            <a:chOff x="4708405" y="1817659"/>
            <a:chExt cx="3824021" cy="3840838"/>
          </a:xfrm>
        </p:grpSpPr>
        <p:sp>
          <p:nvSpPr>
            <p:cNvPr id="1023" name="Cube 102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24" name="Cube 102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3" name="Group 992"/>
          <p:cNvGrpSpPr>
            <a:grpSpLocks noChangeAspect="1"/>
          </p:cNvGrpSpPr>
          <p:nvPr/>
        </p:nvGrpSpPr>
        <p:grpSpPr>
          <a:xfrm>
            <a:off x="3448074" y="3937537"/>
            <a:ext cx="390050" cy="391766"/>
            <a:chOff x="4708405" y="1817659"/>
            <a:chExt cx="3824021" cy="3840838"/>
          </a:xfrm>
        </p:grpSpPr>
        <p:sp>
          <p:nvSpPr>
            <p:cNvPr id="1021" name="Cube 102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22" name="Cube 102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4" name="Group 993"/>
          <p:cNvGrpSpPr>
            <a:grpSpLocks noChangeAspect="1"/>
          </p:cNvGrpSpPr>
          <p:nvPr/>
        </p:nvGrpSpPr>
        <p:grpSpPr>
          <a:xfrm>
            <a:off x="3742347" y="3937966"/>
            <a:ext cx="390050" cy="391766"/>
            <a:chOff x="4708405" y="1817659"/>
            <a:chExt cx="3824021" cy="3840838"/>
          </a:xfrm>
        </p:grpSpPr>
        <p:sp>
          <p:nvSpPr>
            <p:cNvPr id="1019" name="Cube 101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20" name="Cube 101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5" name="Group 994"/>
          <p:cNvGrpSpPr>
            <a:grpSpLocks noChangeAspect="1"/>
          </p:cNvGrpSpPr>
          <p:nvPr/>
        </p:nvGrpSpPr>
        <p:grpSpPr>
          <a:xfrm>
            <a:off x="4033910" y="3937567"/>
            <a:ext cx="390050" cy="391766"/>
            <a:chOff x="4708405" y="1817659"/>
            <a:chExt cx="3824021" cy="3840838"/>
          </a:xfrm>
        </p:grpSpPr>
        <p:sp>
          <p:nvSpPr>
            <p:cNvPr id="1017" name="Cube 101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18" name="Cube 101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6" name="Group 995"/>
          <p:cNvGrpSpPr>
            <a:grpSpLocks noChangeAspect="1"/>
          </p:cNvGrpSpPr>
          <p:nvPr/>
        </p:nvGrpSpPr>
        <p:grpSpPr>
          <a:xfrm>
            <a:off x="4328183" y="3937996"/>
            <a:ext cx="390050" cy="391766"/>
            <a:chOff x="4708405" y="1817659"/>
            <a:chExt cx="3824021" cy="3840838"/>
          </a:xfrm>
        </p:grpSpPr>
        <p:sp>
          <p:nvSpPr>
            <p:cNvPr id="1015" name="Cube 101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16" name="Cube 101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7" name="Group 996"/>
          <p:cNvGrpSpPr>
            <a:grpSpLocks noChangeAspect="1"/>
          </p:cNvGrpSpPr>
          <p:nvPr/>
        </p:nvGrpSpPr>
        <p:grpSpPr>
          <a:xfrm>
            <a:off x="4619698" y="3937567"/>
            <a:ext cx="390050" cy="391766"/>
            <a:chOff x="4708405" y="1817659"/>
            <a:chExt cx="3824021" cy="3840838"/>
          </a:xfrm>
        </p:grpSpPr>
        <p:sp>
          <p:nvSpPr>
            <p:cNvPr id="1013" name="Cube 101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14" name="Cube 101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8" name="Group 997"/>
          <p:cNvGrpSpPr>
            <a:grpSpLocks noChangeAspect="1"/>
          </p:cNvGrpSpPr>
          <p:nvPr/>
        </p:nvGrpSpPr>
        <p:grpSpPr>
          <a:xfrm>
            <a:off x="4913971" y="3937997"/>
            <a:ext cx="390050" cy="391766"/>
            <a:chOff x="4708405" y="1817659"/>
            <a:chExt cx="3824021" cy="3840838"/>
          </a:xfrm>
        </p:grpSpPr>
        <p:sp>
          <p:nvSpPr>
            <p:cNvPr id="1011" name="Cube 101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12" name="Cube 101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99" name="Group 998"/>
          <p:cNvGrpSpPr>
            <a:grpSpLocks noChangeAspect="1"/>
          </p:cNvGrpSpPr>
          <p:nvPr/>
        </p:nvGrpSpPr>
        <p:grpSpPr>
          <a:xfrm>
            <a:off x="5205438" y="3937568"/>
            <a:ext cx="390050" cy="391766"/>
            <a:chOff x="4708405" y="1817659"/>
            <a:chExt cx="3824021" cy="3840838"/>
          </a:xfrm>
        </p:grpSpPr>
        <p:sp>
          <p:nvSpPr>
            <p:cNvPr id="1009" name="Cube 100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10" name="Cube 100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00" name="Group 999"/>
          <p:cNvGrpSpPr>
            <a:grpSpLocks noChangeAspect="1"/>
          </p:cNvGrpSpPr>
          <p:nvPr/>
        </p:nvGrpSpPr>
        <p:grpSpPr>
          <a:xfrm>
            <a:off x="5499711" y="3937998"/>
            <a:ext cx="390050" cy="391766"/>
            <a:chOff x="4708405" y="1817659"/>
            <a:chExt cx="3824021" cy="3840838"/>
          </a:xfrm>
        </p:grpSpPr>
        <p:sp>
          <p:nvSpPr>
            <p:cNvPr id="1007" name="Cube 100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08" name="Cube 100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01" name="Group 1000"/>
          <p:cNvGrpSpPr>
            <a:grpSpLocks noChangeAspect="1"/>
          </p:cNvGrpSpPr>
          <p:nvPr/>
        </p:nvGrpSpPr>
        <p:grpSpPr>
          <a:xfrm>
            <a:off x="5791225" y="3937569"/>
            <a:ext cx="390050" cy="391766"/>
            <a:chOff x="4708405" y="1817659"/>
            <a:chExt cx="3824021" cy="3840838"/>
          </a:xfrm>
        </p:grpSpPr>
        <p:sp>
          <p:nvSpPr>
            <p:cNvPr id="1005" name="Cube 100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06" name="Cube 100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02" name="Group 1001"/>
          <p:cNvGrpSpPr>
            <a:grpSpLocks noChangeAspect="1"/>
          </p:cNvGrpSpPr>
          <p:nvPr/>
        </p:nvGrpSpPr>
        <p:grpSpPr>
          <a:xfrm>
            <a:off x="6085498" y="3937999"/>
            <a:ext cx="390050" cy="391766"/>
            <a:chOff x="4708405" y="1817659"/>
            <a:chExt cx="3824021" cy="3840838"/>
          </a:xfrm>
        </p:grpSpPr>
        <p:sp>
          <p:nvSpPr>
            <p:cNvPr id="1003" name="Cube 100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04" name="Cube 100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36" name="Group 1035"/>
          <p:cNvGrpSpPr>
            <a:grpSpLocks noChangeAspect="1"/>
          </p:cNvGrpSpPr>
          <p:nvPr/>
        </p:nvGrpSpPr>
        <p:grpSpPr>
          <a:xfrm>
            <a:off x="1591358" y="4031818"/>
            <a:ext cx="390050" cy="391766"/>
            <a:chOff x="4708405" y="1817659"/>
            <a:chExt cx="3824021" cy="3840838"/>
          </a:xfrm>
        </p:grpSpPr>
        <p:sp>
          <p:nvSpPr>
            <p:cNvPr id="1082" name="Cube 108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3" name="Cube 108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37" name="Group 1036"/>
          <p:cNvGrpSpPr>
            <a:grpSpLocks noChangeAspect="1"/>
          </p:cNvGrpSpPr>
          <p:nvPr/>
        </p:nvGrpSpPr>
        <p:grpSpPr>
          <a:xfrm>
            <a:off x="1885631" y="4032248"/>
            <a:ext cx="390050" cy="391766"/>
            <a:chOff x="4708405" y="1817659"/>
            <a:chExt cx="3824021" cy="3840838"/>
          </a:xfrm>
        </p:grpSpPr>
        <p:sp>
          <p:nvSpPr>
            <p:cNvPr id="1080" name="Cube 107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1" name="Cube 108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38" name="Group 1037"/>
          <p:cNvGrpSpPr>
            <a:grpSpLocks noChangeAspect="1"/>
          </p:cNvGrpSpPr>
          <p:nvPr/>
        </p:nvGrpSpPr>
        <p:grpSpPr>
          <a:xfrm>
            <a:off x="2177146" y="4031819"/>
            <a:ext cx="390050" cy="391766"/>
            <a:chOff x="4708405" y="1817659"/>
            <a:chExt cx="3824021" cy="3840838"/>
          </a:xfrm>
        </p:grpSpPr>
        <p:sp>
          <p:nvSpPr>
            <p:cNvPr id="1078" name="Cube 107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9" name="Cube 107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39" name="Group 1038"/>
          <p:cNvGrpSpPr>
            <a:grpSpLocks noChangeAspect="1"/>
          </p:cNvGrpSpPr>
          <p:nvPr/>
        </p:nvGrpSpPr>
        <p:grpSpPr>
          <a:xfrm>
            <a:off x="2471419" y="4032249"/>
            <a:ext cx="390050" cy="391766"/>
            <a:chOff x="4708405" y="1817659"/>
            <a:chExt cx="3824021" cy="3840838"/>
          </a:xfrm>
        </p:grpSpPr>
        <p:sp>
          <p:nvSpPr>
            <p:cNvPr id="1076" name="Cube 107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7" name="Cube 107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0" name="Group 1039"/>
          <p:cNvGrpSpPr>
            <a:grpSpLocks noChangeAspect="1"/>
          </p:cNvGrpSpPr>
          <p:nvPr/>
        </p:nvGrpSpPr>
        <p:grpSpPr>
          <a:xfrm>
            <a:off x="2762886" y="4031820"/>
            <a:ext cx="390050" cy="391766"/>
            <a:chOff x="4708405" y="1817659"/>
            <a:chExt cx="3824021" cy="3840838"/>
          </a:xfrm>
        </p:grpSpPr>
        <p:sp>
          <p:nvSpPr>
            <p:cNvPr id="1074" name="Cube 107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5" name="Cube 107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1" name="Group 1040"/>
          <p:cNvGrpSpPr>
            <a:grpSpLocks noChangeAspect="1"/>
          </p:cNvGrpSpPr>
          <p:nvPr/>
        </p:nvGrpSpPr>
        <p:grpSpPr>
          <a:xfrm>
            <a:off x="3057159" y="4032250"/>
            <a:ext cx="390050" cy="391766"/>
            <a:chOff x="4708405" y="1817659"/>
            <a:chExt cx="3824021" cy="3840838"/>
          </a:xfrm>
        </p:grpSpPr>
        <p:sp>
          <p:nvSpPr>
            <p:cNvPr id="1072" name="Cube 107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3" name="Cube 107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2" name="Group 1041"/>
          <p:cNvGrpSpPr>
            <a:grpSpLocks noChangeAspect="1"/>
          </p:cNvGrpSpPr>
          <p:nvPr/>
        </p:nvGrpSpPr>
        <p:grpSpPr>
          <a:xfrm>
            <a:off x="3348673" y="4031821"/>
            <a:ext cx="390050" cy="391766"/>
            <a:chOff x="4708405" y="1817659"/>
            <a:chExt cx="3824021" cy="3840838"/>
          </a:xfrm>
        </p:grpSpPr>
        <p:sp>
          <p:nvSpPr>
            <p:cNvPr id="1070" name="Cube 106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1" name="Cube 107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3" name="Group 1042"/>
          <p:cNvGrpSpPr>
            <a:grpSpLocks noChangeAspect="1"/>
          </p:cNvGrpSpPr>
          <p:nvPr/>
        </p:nvGrpSpPr>
        <p:grpSpPr>
          <a:xfrm>
            <a:off x="3642946" y="4032250"/>
            <a:ext cx="390050" cy="391766"/>
            <a:chOff x="4708405" y="1817659"/>
            <a:chExt cx="3824021" cy="3840838"/>
          </a:xfrm>
        </p:grpSpPr>
        <p:sp>
          <p:nvSpPr>
            <p:cNvPr id="1068" name="Cube 106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9" name="Cube 106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4" name="Group 1043"/>
          <p:cNvGrpSpPr>
            <a:grpSpLocks noChangeAspect="1"/>
          </p:cNvGrpSpPr>
          <p:nvPr/>
        </p:nvGrpSpPr>
        <p:grpSpPr>
          <a:xfrm>
            <a:off x="3934510" y="4031851"/>
            <a:ext cx="390050" cy="391766"/>
            <a:chOff x="4708405" y="1817659"/>
            <a:chExt cx="3824021" cy="3840838"/>
          </a:xfrm>
        </p:grpSpPr>
        <p:sp>
          <p:nvSpPr>
            <p:cNvPr id="1066" name="Cube 106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7" name="Cube 106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5" name="Group 1044"/>
          <p:cNvGrpSpPr>
            <a:grpSpLocks noChangeAspect="1"/>
          </p:cNvGrpSpPr>
          <p:nvPr/>
        </p:nvGrpSpPr>
        <p:grpSpPr>
          <a:xfrm>
            <a:off x="4228783" y="4032280"/>
            <a:ext cx="390050" cy="391766"/>
            <a:chOff x="4708405" y="1817659"/>
            <a:chExt cx="3824021" cy="3840838"/>
          </a:xfrm>
        </p:grpSpPr>
        <p:sp>
          <p:nvSpPr>
            <p:cNvPr id="1064" name="Cube 106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5" name="Cube 106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6" name="Group 1045"/>
          <p:cNvGrpSpPr>
            <a:grpSpLocks noChangeAspect="1"/>
          </p:cNvGrpSpPr>
          <p:nvPr/>
        </p:nvGrpSpPr>
        <p:grpSpPr>
          <a:xfrm>
            <a:off x="4520297" y="4031851"/>
            <a:ext cx="390050" cy="391766"/>
            <a:chOff x="4708405" y="1817659"/>
            <a:chExt cx="3824021" cy="3840838"/>
          </a:xfrm>
        </p:grpSpPr>
        <p:sp>
          <p:nvSpPr>
            <p:cNvPr id="1062" name="Cube 106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3" name="Cube 106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7" name="Group 1046"/>
          <p:cNvGrpSpPr>
            <a:grpSpLocks noChangeAspect="1"/>
          </p:cNvGrpSpPr>
          <p:nvPr/>
        </p:nvGrpSpPr>
        <p:grpSpPr>
          <a:xfrm>
            <a:off x="4814570" y="4032281"/>
            <a:ext cx="390050" cy="391766"/>
            <a:chOff x="4708405" y="1817659"/>
            <a:chExt cx="3824021" cy="3840838"/>
          </a:xfrm>
        </p:grpSpPr>
        <p:sp>
          <p:nvSpPr>
            <p:cNvPr id="1060" name="Cube 105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1" name="Cube 106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8" name="Group 1047"/>
          <p:cNvGrpSpPr>
            <a:grpSpLocks noChangeAspect="1"/>
          </p:cNvGrpSpPr>
          <p:nvPr/>
        </p:nvGrpSpPr>
        <p:grpSpPr>
          <a:xfrm>
            <a:off x="5106037" y="4031852"/>
            <a:ext cx="390050" cy="391766"/>
            <a:chOff x="4708405" y="1817659"/>
            <a:chExt cx="3824021" cy="3840838"/>
          </a:xfrm>
        </p:grpSpPr>
        <p:sp>
          <p:nvSpPr>
            <p:cNvPr id="1058" name="Cube 105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59" name="Cube 105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49" name="Group 1048"/>
          <p:cNvGrpSpPr>
            <a:grpSpLocks noChangeAspect="1"/>
          </p:cNvGrpSpPr>
          <p:nvPr/>
        </p:nvGrpSpPr>
        <p:grpSpPr>
          <a:xfrm>
            <a:off x="5400310" y="4032282"/>
            <a:ext cx="390050" cy="391766"/>
            <a:chOff x="4708405" y="1817659"/>
            <a:chExt cx="3824021" cy="3840838"/>
          </a:xfrm>
        </p:grpSpPr>
        <p:sp>
          <p:nvSpPr>
            <p:cNvPr id="1056" name="Cube 105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57" name="Cube 105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50" name="Group 1049"/>
          <p:cNvGrpSpPr>
            <a:grpSpLocks noChangeAspect="1"/>
          </p:cNvGrpSpPr>
          <p:nvPr/>
        </p:nvGrpSpPr>
        <p:grpSpPr>
          <a:xfrm>
            <a:off x="5691825" y="4031853"/>
            <a:ext cx="390050" cy="391766"/>
            <a:chOff x="4708405" y="1817659"/>
            <a:chExt cx="3824021" cy="3840838"/>
          </a:xfrm>
        </p:grpSpPr>
        <p:sp>
          <p:nvSpPr>
            <p:cNvPr id="1054" name="Cube 105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55" name="Cube 105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51" name="Group 1050"/>
          <p:cNvGrpSpPr>
            <a:grpSpLocks noChangeAspect="1"/>
          </p:cNvGrpSpPr>
          <p:nvPr/>
        </p:nvGrpSpPr>
        <p:grpSpPr>
          <a:xfrm>
            <a:off x="5986098" y="4032283"/>
            <a:ext cx="390050" cy="391766"/>
            <a:chOff x="4708405" y="1817659"/>
            <a:chExt cx="3824021" cy="3840838"/>
          </a:xfrm>
        </p:grpSpPr>
        <p:sp>
          <p:nvSpPr>
            <p:cNvPr id="1052" name="Cube 105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53" name="Cube 105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85" name="Group 1084"/>
          <p:cNvGrpSpPr>
            <a:grpSpLocks noChangeAspect="1"/>
          </p:cNvGrpSpPr>
          <p:nvPr/>
        </p:nvGrpSpPr>
        <p:grpSpPr>
          <a:xfrm>
            <a:off x="1496497" y="4128336"/>
            <a:ext cx="390050" cy="391766"/>
            <a:chOff x="4708405" y="1817659"/>
            <a:chExt cx="3824021" cy="3840838"/>
          </a:xfrm>
        </p:grpSpPr>
        <p:sp>
          <p:nvSpPr>
            <p:cNvPr id="1131" name="Cube 113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2" name="Cube 113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86" name="Group 1085"/>
          <p:cNvGrpSpPr>
            <a:grpSpLocks noChangeAspect="1"/>
          </p:cNvGrpSpPr>
          <p:nvPr/>
        </p:nvGrpSpPr>
        <p:grpSpPr>
          <a:xfrm>
            <a:off x="1790770" y="4128766"/>
            <a:ext cx="390050" cy="391766"/>
            <a:chOff x="4708405" y="1817659"/>
            <a:chExt cx="3824021" cy="3840838"/>
          </a:xfrm>
        </p:grpSpPr>
        <p:sp>
          <p:nvSpPr>
            <p:cNvPr id="1129" name="Cube 112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0" name="Cube 112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87" name="Group 1086"/>
          <p:cNvGrpSpPr>
            <a:grpSpLocks noChangeAspect="1"/>
          </p:cNvGrpSpPr>
          <p:nvPr/>
        </p:nvGrpSpPr>
        <p:grpSpPr>
          <a:xfrm>
            <a:off x="2082284" y="4128337"/>
            <a:ext cx="390050" cy="391766"/>
            <a:chOff x="4708405" y="1817659"/>
            <a:chExt cx="3824021" cy="3840838"/>
          </a:xfrm>
        </p:grpSpPr>
        <p:sp>
          <p:nvSpPr>
            <p:cNvPr id="1127" name="Cube 112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8" name="Cube 112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88" name="Group 1087"/>
          <p:cNvGrpSpPr>
            <a:grpSpLocks noChangeAspect="1"/>
          </p:cNvGrpSpPr>
          <p:nvPr/>
        </p:nvGrpSpPr>
        <p:grpSpPr>
          <a:xfrm>
            <a:off x="2376557" y="4128766"/>
            <a:ext cx="390050" cy="391766"/>
            <a:chOff x="4708405" y="1817659"/>
            <a:chExt cx="3824021" cy="3840838"/>
          </a:xfrm>
        </p:grpSpPr>
        <p:sp>
          <p:nvSpPr>
            <p:cNvPr id="1125" name="Cube 112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6" name="Cube 112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89" name="Group 1088"/>
          <p:cNvGrpSpPr>
            <a:grpSpLocks noChangeAspect="1"/>
          </p:cNvGrpSpPr>
          <p:nvPr/>
        </p:nvGrpSpPr>
        <p:grpSpPr>
          <a:xfrm>
            <a:off x="2668024" y="4128337"/>
            <a:ext cx="390050" cy="391766"/>
            <a:chOff x="4708405" y="1817659"/>
            <a:chExt cx="3824021" cy="3840838"/>
          </a:xfrm>
        </p:grpSpPr>
        <p:sp>
          <p:nvSpPr>
            <p:cNvPr id="1123" name="Cube 112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4" name="Cube 112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0" name="Group 1089"/>
          <p:cNvGrpSpPr>
            <a:grpSpLocks noChangeAspect="1"/>
          </p:cNvGrpSpPr>
          <p:nvPr/>
        </p:nvGrpSpPr>
        <p:grpSpPr>
          <a:xfrm>
            <a:off x="2962297" y="4128767"/>
            <a:ext cx="390050" cy="391766"/>
            <a:chOff x="4708405" y="1817659"/>
            <a:chExt cx="3824021" cy="3840838"/>
          </a:xfrm>
        </p:grpSpPr>
        <p:sp>
          <p:nvSpPr>
            <p:cNvPr id="1121" name="Cube 112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2" name="Cube 112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1" name="Group 1090"/>
          <p:cNvGrpSpPr>
            <a:grpSpLocks noChangeAspect="1"/>
          </p:cNvGrpSpPr>
          <p:nvPr/>
        </p:nvGrpSpPr>
        <p:grpSpPr>
          <a:xfrm>
            <a:off x="3253812" y="4128338"/>
            <a:ext cx="390050" cy="391766"/>
            <a:chOff x="4708405" y="1817659"/>
            <a:chExt cx="3824021" cy="3840838"/>
          </a:xfrm>
        </p:grpSpPr>
        <p:sp>
          <p:nvSpPr>
            <p:cNvPr id="1119" name="Cube 111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0" name="Cube 111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2" name="Group 1091"/>
          <p:cNvGrpSpPr>
            <a:grpSpLocks noChangeAspect="1"/>
          </p:cNvGrpSpPr>
          <p:nvPr/>
        </p:nvGrpSpPr>
        <p:grpSpPr>
          <a:xfrm>
            <a:off x="3548085" y="4128768"/>
            <a:ext cx="390050" cy="391766"/>
            <a:chOff x="4708405" y="1817659"/>
            <a:chExt cx="3824021" cy="3840838"/>
          </a:xfrm>
        </p:grpSpPr>
        <p:sp>
          <p:nvSpPr>
            <p:cNvPr id="1117" name="Cube 111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8" name="Cube 111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3" name="Group 1092"/>
          <p:cNvGrpSpPr>
            <a:grpSpLocks noChangeAspect="1"/>
          </p:cNvGrpSpPr>
          <p:nvPr/>
        </p:nvGrpSpPr>
        <p:grpSpPr>
          <a:xfrm>
            <a:off x="3839648" y="4128368"/>
            <a:ext cx="390050" cy="391766"/>
            <a:chOff x="4708405" y="1817659"/>
            <a:chExt cx="3824021" cy="3840838"/>
          </a:xfrm>
        </p:grpSpPr>
        <p:sp>
          <p:nvSpPr>
            <p:cNvPr id="1115" name="Cube 111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6" name="Cube 111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4" name="Group 1093"/>
          <p:cNvGrpSpPr>
            <a:grpSpLocks noChangeAspect="1"/>
          </p:cNvGrpSpPr>
          <p:nvPr/>
        </p:nvGrpSpPr>
        <p:grpSpPr>
          <a:xfrm>
            <a:off x="4133921" y="4128798"/>
            <a:ext cx="390050" cy="391766"/>
            <a:chOff x="4708405" y="1817659"/>
            <a:chExt cx="3824021" cy="3840838"/>
          </a:xfrm>
        </p:grpSpPr>
        <p:sp>
          <p:nvSpPr>
            <p:cNvPr id="1113" name="Cube 111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4" name="Cube 111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5" name="Group 1094"/>
          <p:cNvGrpSpPr>
            <a:grpSpLocks noChangeAspect="1"/>
          </p:cNvGrpSpPr>
          <p:nvPr/>
        </p:nvGrpSpPr>
        <p:grpSpPr>
          <a:xfrm>
            <a:off x="4425436" y="4128369"/>
            <a:ext cx="390050" cy="391766"/>
            <a:chOff x="4708405" y="1817659"/>
            <a:chExt cx="3824021" cy="3840838"/>
          </a:xfrm>
        </p:grpSpPr>
        <p:sp>
          <p:nvSpPr>
            <p:cNvPr id="1111" name="Cube 111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2" name="Cube 111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6" name="Group 1095"/>
          <p:cNvGrpSpPr>
            <a:grpSpLocks noChangeAspect="1"/>
          </p:cNvGrpSpPr>
          <p:nvPr/>
        </p:nvGrpSpPr>
        <p:grpSpPr>
          <a:xfrm>
            <a:off x="4719709" y="4128799"/>
            <a:ext cx="390050" cy="391766"/>
            <a:chOff x="4708405" y="1817659"/>
            <a:chExt cx="3824021" cy="3840838"/>
          </a:xfrm>
        </p:grpSpPr>
        <p:sp>
          <p:nvSpPr>
            <p:cNvPr id="1109" name="Cube 110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0" name="Cube 1109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7" name="Group 1096"/>
          <p:cNvGrpSpPr>
            <a:grpSpLocks noChangeAspect="1"/>
          </p:cNvGrpSpPr>
          <p:nvPr/>
        </p:nvGrpSpPr>
        <p:grpSpPr>
          <a:xfrm>
            <a:off x="5011176" y="4128370"/>
            <a:ext cx="390050" cy="391766"/>
            <a:chOff x="4708405" y="1817659"/>
            <a:chExt cx="3824021" cy="3840838"/>
          </a:xfrm>
        </p:grpSpPr>
        <p:sp>
          <p:nvSpPr>
            <p:cNvPr id="1107" name="Cube 110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8" name="Cube 1107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8" name="Group 1097"/>
          <p:cNvGrpSpPr>
            <a:grpSpLocks noChangeAspect="1"/>
          </p:cNvGrpSpPr>
          <p:nvPr/>
        </p:nvGrpSpPr>
        <p:grpSpPr>
          <a:xfrm>
            <a:off x="5305449" y="4128799"/>
            <a:ext cx="390050" cy="391766"/>
            <a:chOff x="4708405" y="1817659"/>
            <a:chExt cx="3824021" cy="3840838"/>
          </a:xfrm>
        </p:grpSpPr>
        <p:sp>
          <p:nvSpPr>
            <p:cNvPr id="1105" name="Cube 110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6" name="Cube 1105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9" name="Group 1098"/>
          <p:cNvGrpSpPr>
            <a:grpSpLocks noChangeAspect="1"/>
          </p:cNvGrpSpPr>
          <p:nvPr/>
        </p:nvGrpSpPr>
        <p:grpSpPr>
          <a:xfrm>
            <a:off x="5596963" y="4128370"/>
            <a:ext cx="390050" cy="391766"/>
            <a:chOff x="4708405" y="1817659"/>
            <a:chExt cx="3824021" cy="3840838"/>
          </a:xfrm>
        </p:grpSpPr>
        <p:sp>
          <p:nvSpPr>
            <p:cNvPr id="1103" name="Cube 110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4" name="Cube 1103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00" name="Group 1099"/>
          <p:cNvGrpSpPr>
            <a:grpSpLocks noChangeAspect="1"/>
          </p:cNvGrpSpPr>
          <p:nvPr/>
        </p:nvGrpSpPr>
        <p:grpSpPr>
          <a:xfrm>
            <a:off x="5891236" y="4128800"/>
            <a:ext cx="390050" cy="391766"/>
            <a:chOff x="4708405" y="1817659"/>
            <a:chExt cx="3824021" cy="3840838"/>
          </a:xfrm>
        </p:grpSpPr>
        <p:sp>
          <p:nvSpPr>
            <p:cNvPr id="1101" name="Cube 110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2" name="Cube 1101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48" name="Freeform 1147"/>
          <p:cNvSpPr/>
          <p:nvPr/>
        </p:nvSpPr>
        <p:spPr>
          <a:xfrm>
            <a:off x="4393407" y="3223547"/>
            <a:ext cx="860822" cy="1107281"/>
          </a:xfrm>
          <a:custGeom>
            <a:avLst/>
            <a:gdLst>
              <a:gd name="connsiteX0" fmla="*/ 1195388 w 1200150"/>
              <a:gd name="connsiteY0" fmla="*/ 0 h 1476375"/>
              <a:gd name="connsiteX1" fmla="*/ 1200150 w 1200150"/>
              <a:gd name="connsiteY1" fmla="*/ 200025 h 1476375"/>
              <a:gd name="connsiteX2" fmla="*/ 657225 w 1200150"/>
              <a:gd name="connsiteY2" fmla="*/ 381000 h 1476375"/>
              <a:gd name="connsiteX3" fmla="*/ 561975 w 1200150"/>
              <a:gd name="connsiteY3" fmla="*/ 828675 h 1476375"/>
              <a:gd name="connsiteX4" fmla="*/ 0 w 1200150"/>
              <a:gd name="connsiteY4" fmla="*/ 1071563 h 1476375"/>
              <a:gd name="connsiteX5" fmla="*/ 47625 w 1200150"/>
              <a:gd name="connsiteY5" fmla="*/ 1476375 h 1476375"/>
              <a:gd name="connsiteX6" fmla="*/ 47625 w 1200150"/>
              <a:gd name="connsiteY6" fmla="*/ 1476375 h 1476375"/>
              <a:gd name="connsiteX0" fmla="*/ 1209676 w 1214438"/>
              <a:gd name="connsiteY0" fmla="*/ 0 h 1476375"/>
              <a:gd name="connsiteX1" fmla="*/ 1214438 w 1214438"/>
              <a:gd name="connsiteY1" fmla="*/ 200025 h 1476375"/>
              <a:gd name="connsiteX2" fmla="*/ 671513 w 1214438"/>
              <a:gd name="connsiteY2" fmla="*/ 381000 h 1476375"/>
              <a:gd name="connsiteX3" fmla="*/ 576263 w 1214438"/>
              <a:gd name="connsiteY3" fmla="*/ 828675 h 1476375"/>
              <a:gd name="connsiteX4" fmla="*/ 0 w 1214438"/>
              <a:gd name="connsiteY4" fmla="*/ 1185863 h 1476375"/>
              <a:gd name="connsiteX5" fmla="*/ 61913 w 1214438"/>
              <a:gd name="connsiteY5" fmla="*/ 1476375 h 1476375"/>
              <a:gd name="connsiteX6" fmla="*/ 61913 w 1214438"/>
              <a:gd name="connsiteY6" fmla="*/ 1476375 h 1476375"/>
              <a:gd name="connsiteX0" fmla="*/ 1209676 w 1214438"/>
              <a:gd name="connsiteY0" fmla="*/ 0 h 1476375"/>
              <a:gd name="connsiteX1" fmla="*/ 1214438 w 1214438"/>
              <a:gd name="connsiteY1" fmla="*/ 200025 h 1476375"/>
              <a:gd name="connsiteX2" fmla="*/ 661988 w 1214438"/>
              <a:gd name="connsiteY2" fmla="*/ 490538 h 1476375"/>
              <a:gd name="connsiteX3" fmla="*/ 576263 w 1214438"/>
              <a:gd name="connsiteY3" fmla="*/ 828675 h 1476375"/>
              <a:gd name="connsiteX4" fmla="*/ 0 w 1214438"/>
              <a:gd name="connsiteY4" fmla="*/ 1185863 h 1476375"/>
              <a:gd name="connsiteX5" fmla="*/ 61913 w 1214438"/>
              <a:gd name="connsiteY5" fmla="*/ 1476375 h 1476375"/>
              <a:gd name="connsiteX6" fmla="*/ 61913 w 1214438"/>
              <a:gd name="connsiteY6" fmla="*/ 1476375 h 1476375"/>
              <a:gd name="connsiteX0" fmla="*/ 1209676 w 1209676"/>
              <a:gd name="connsiteY0" fmla="*/ 0 h 1476375"/>
              <a:gd name="connsiteX1" fmla="*/ 1176338 w 1209676"/>
              <a:gd name="connsiteY1" fmla="*/ 280987 h 1476375"/>
              <a:gd name="connsiteX2" fmla="*/ 661988 w 1209676"/>
              <a:gd name="connsiteY2" fmla="*/ 490538 h 1476375"/>
              <a:gd name="connsiteX3" fmla="*/ 576263 w 1209676"/>
              <a:gd name="connsiteY3" fmla="*/ 828675 h 1476375"/>
              <a:gd name="connsiteX4" fmla="*/ 0 w 1209676"/>
              <a:gd name="connsiteY4" fmla="*/ 1185863 h 1476375"/>
              <a:gd name="connsiteX5" fmla="*/ 61913 w 1209676"/>
              <a:gd name="connsiteY5" fmla="*/ 1476375 h 1476375"/>
              <a:gd name="connsiteX6" fmla="*/ 61913 w 1209676"/>
              <a:gd name="connsiteY6" fmla="*/ 1476375 h 1476375"/>
              <a:gd name="connsiteX0" fmla="*/ 1209676 w 1209676"/>
              <a:gd name="connsiteY0" fmla="*/ 0 h 1476375"/>
              <a:gd name="connsiteX1" fmla="*/ 1176338 w 1209676"/>
              <a:gd name="connsiteY1" fmla="*/ 257175 h 1476375"/>
              <a:gd name="connsiteX2" fmla="*/ 661988 w 1209676"/>
              <a:gd name="connsiteY2" fmla="*/ 490538 h 1476375"/>
              <a:gd name="connsiteX3" fmla="*/ 576263 w 1209676"/>
              <a:gd name="connsiteY3" fmla="*/ 828675 h 1476375"/>
              <a:gd name="connsiteX4" fmla="*/ 0 w 1209676"/>
              <a:gd name="connsiteY4" fmla="*/ 1185863 h 1476375"/>
              <a:gd name="connsiteX5" fmla="*/ 61913 w 1209676"/>
              <a:gd name="connsiteY5" fmla="*/ 1476375 h 1476375"/>
              <a:gd name="connsiteX6" fmla="*/ 61913 w 1209676"/>
              <a:gd name="connsiteY6" fmla="*/ 1476375 h 1476375"/>
              <a:gd name="connsiteX0" fmla="*/ 1243013 w 1243013"/>
              <a:gd name="connsiteY0" fmla="*/ 0 h 1476375"/>
              <a:gd name="connsiteX1" fmla="*/ 1209675 w 1243013"/>
              <a:gd name="connsiteY1" fmla="*/ 257175 h 1476375"/>
              <a:gd name="connsiteX2" fmla="*/ 695325 w 1243013"/>
              <a:gd name="connsiteY2" fmla="*/ 490538 h 1476375"/>
              <a:gd name="connsiteX3" fmla="*/ 609600 w 1243013"/>
              <a:gd name="connsiteY3" fmla="*/ 828675 h 1476375"/>
              <a:gd name="connsiteX4" fmla="*/ 0 w 1243013"/>
              <a:gd name="connsiteY4" fmla="*/ 1285876 h 1476375"/>
              <a:gd name="connsiteX5" fmla="*/ 95250 w 1243013"/>
              <a:gd name="connsiteY5" fmla="*/ 1476375 h 1476375"/>
              <a:gd name="connsiteX6" fmla="*/ 95250 w 1243013"/>
              <a:gd name="connsiteY6" fmla="*/ 1476375 h 1476375"/>
              <a:gd name="connsiteX0" fmla="*/ 1147763 w 1147763"/>
              <a:gd name="connsiteY0" fmla="*/ 0 h 1476375"/>
              <a:gd name="connsiteX1" fmla="*/ 1114425 w 1147763"/>
              <a:gd name="connsiteY1" fmla="*/ 257175 h 1476375"/>
              <a:gd name="connsiteX2" fmla="*/ 600075 w 1147763"/>
              <a:gd name="connsiteY2" fmla="*/ 490538 h 1476375"/>
              <a:gd name="connsiteX3" fmla="*/ 514350 w 1147763"/>
              <a:gd name="connsiteY3" fmla="*/ 828675 h 1476375"/>
              <a:gd name="connsiteX4" fmla="*/ 9525 w 1147763"/>
              <a:gd name="connsiteY4" fmla="*/ 1090614 h 1476375"/>
              <a:gd name="connsiteX5" fmla="*/ 0 w 1147763"/>
              <a:gd name="connsiteY5" fmla="*/ 1476375 h 1476375"/>
              <a:gd name="connsiteX6" fmla="*/ 0 w 1147763"/>
              <a:gd name="connsiteY6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763" h="1476375">
                <a:moveTo>
                  <a:pt x="1147763" y="0"/>
                </a:moveTo>
                <a:lnTo>
                  <a:pt x="1114425" y="257175"/>
                </a:lnTo>
                <a:lnTo>
                  <a:pt x="600075" y="490538"/>
                </a:lnTo>
                <a:lnTo>
                  <a:pt x="514350" y="828675"/>
                </a:lnTo>
                <a:lnTo>
                  <a:pt x="9525" y="1090614"/>
                </a:lnTo>
                <a:lnTo>
                  <a:pt x="0" y="1476375"/>
                </a:lnTo>
                <a:lnTo>
                  <a:pt x="0" y="1476375"/>
                </a:lnTo>
              </a:path>
            </a:pathLst>
          </a:custGeom>
          <a:noFill/>
          <a:ln w="31750">
            <a:solidFill>
              <a:srgbClr val="CC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9" name="Freeform 1148"/>
          <p:cNvSpPr/>
          <p:nvPr/>
        </p:nvSpPr>
        <p:spPr>
          <a:xfrm flipV="1">
            <a:off x="2544631" y="3174127"/>
            <a:ext cx="2708910" cy="89417"/>
          </a:xfrm>
          <a:custGeom>
            <a:avLst/>
            <a:gdLst>
              <a:gd name="connsiteX0" fmla="*/ 1195388 w 1200150"/>
              <a:gd name="connsiteY0" fmla="*/ 0 h 1476375"/>
              <a:gd name="connsiteX1" fmla="*/ 1200150 w 1200150"/>
              <a:gd name="connsiteY1" fmla="*/ 200025 h 1476375"/>
              <a:gd name="connsiteX2" fmla="*/ 657225 w 1200150"/>
              <a:gd name="connsiteY2" fmla="*/ 381000 h 1476375"/>
              <a:gd name="connsiteX3" fmla="*/ 561975 w 1200150"/>
              <a:gd name="connsiteY3" fmla="*/ 828675 h 1476375"/>
              <a:gd name="connsiteX4" fmla="*/ 0 w 1200150"/>
              <a:gd name="connsiteY4" fmla="*/ 1071563 h 1476375"/>
              <a:gd name="connsiteX5" fmla="*/ 47625 w 1200150"/>
              <a:gd name="connsiteY5" fmla="*/ 1476375 h 1476375"/>
              <a:gd name="connsiteX6" fmla="*/ 47625 w 1200150"/>
              <a:gd name="connsiteY6" fmla="*/ 1476375 h 1476375"/>
              <a:gd name="connsiteX0" fmla="*/ 1147763 w 1152525"/>
              <a:gd name="connsiteY0" fmla="*/ 0 h 1476375"/>
              <a:gd name="connsiteX1" fmla="*/ 1152525 w 1152525"/>
              <a:gd name="connsiteY1" fmla="*/ 200025 h 1476375"/>
              <a:gd name="connsiteX2" fmla="*/ 609600 w 1152525"/>
              <a:gd name="connsiteY2" fmla="*/ 381000 h 1476375"/>
              <a:gd name="connsiteX3" fmla="*/ 514350 w 1152525"/>
              <a:gd name="connsiteY3" fmla="*/ 828675 h 1476375"/>
              <a:gd name="connsiteX4" fmla="*/ 151571 w 1152525"/>
              <a:gd name="connsiteY4" fmla="*/ 591679 h 1476375"/>
              <a:gd name="connsiteX5" fmla="*/ 0 w 1152525"/>
              <a:gd name="connsiteY5" fmla="*/ 1476375 h 1476375"/>
              <a:gd name="connsiteX6" fmla="*/ 0 w 1152525"/>
              <a:gd name="connsiteY6" fmla="*/ 1476375 h 1476375"/>
              <a:gd name="connsiteX0" fmla="*/ 1185011 w 1189773"/>
              <a:gd name="connsiteY0" fmla="*/ 0 h 1485986"/>
              <a:gd name="connsiteX1" fmla="*/ 1189773 w 1189773"/>
              <a:gd name="connsiteY1" fmla="*/ 200025 h 1485986"/>
              <a:gd name="connsiteX2" fmla="*/ 646848 w 1189773"/>
              <a:gd name="connsiteY2" fmla="*/ 381000 h 1485986"/>
              <a:gd name="connsiteX3" fmla="*/ 551598 w 1189773"/>
              <a:gd name="connsiteY3" fmla="*/ 828675 h 1485986"/>
              <a:gd name="connsiteX4" fmla="*/ 188819 w 1189773"/>
              <a:gd name="connsiteY4" fmla="*/ 591679 h 1485986"/>
              <a:gd name="connsiteX5" fmla="*/ 37248 w 1189773"/>
              <a:gd name="connsiteY5" fmla="*/ 1476375 h 1485986"/>
              <a:gd name="connsiteX6" fmla="*/ 0 w 1189773"/>
              <a:gd name="connsiteY6" fmla="*/ 1033407 h 1485986"/>
              <a:gd name="connsiteX0" fmla="*/ 1185011 w 1189773"/>
              <a:gd name="connsiteY0" fmla="*/ 0 h 1485986"/>
              <a:gd name="connsiteX1" fmla="*/ 1189773 w 1189773"/>
              <a:gd name="connsiteY1" fmla="*/ 200025 h 1485986"/>
              <a:gd name="connsiteX2" fmla="*/ 646848 w 1189773"/>
              <a:gd name="connsiteY2" fmla="*/ 381000 h 1485986"/>
              <a:gd name="connsiteX3" fmla="*/ 460907 w 1189773"/>
              <a:gd name="connsiteY3" fmla="*/ 385704 h 1485986"/>
              <a:gd name="connsiteX4" fmla="*/ 188819 w 1189773"/>
              <a:gd name="connsiteY4" fmla="*/ 591679 h 1485986"/>
              <a:gd name="connsiteX5" fmla="*/ 37248 w 1189773"/>
              <a:gd name="connsiteY5" fmla="*/ 1476375 h 1485986"/>
              <a:gd name="connsiteX6" fmla="*/ 0 w 1189773"/>
              <a:gd name="connsiteY6" fmla="*/ 1033407 h 1485986"/>
              <a:gd name="connsiteX0" fmla="*/ 1185011 w 1185011"/>
              <a:gd name="connsiteY0" fmla="*/ 0 h 1485986"/>
              <a:gd name="connsiteX1" fmla="*/ 646848 w 1185011"/>
              <a:gd name="connsiteY1" fmla="*/ 381000 h 1485986"/>
              <a:gd name="connsiteX2" fmla="*/ 460907 w 1185011"/>
              <a:gd name="connsiteY2" fmla="*/ 385704 h 1485986"/>
              <a:gd name="connsiteX3" fmla="*/ 188819 w 1185011"/>
              <a:gd name="connsiteY3" fmla="*/ 591679 h 1485986"/>
              <a:gd name="connsiteX4" fmla="*/ 37248 w 1185011"/>
              <a:gd name="connsiteY4" fmla="*/ 1476375 h 1485986"/>
              <a:gd name="connsiteX5" fmla="*/ 0 w 1185011"/>
              <a:gd name="connsiteY5" fmla="*/ 1033407 h 1485986"/>
              <a:gd name="connsiteX0" fmla="*/ 1185011 w 1185011"/>
              <a:gd name="connsiteY0" fmla="*/ 0 h 1485986"/>
              <a:gd name="connsiteX1" fmla="*/ 891390 w 1185011"/>
              <a:gd name="connsiteY1" fmla="*/ 380999 h 1485986"/>
              <a:gd name="connsiteX2" fmla="*/ 460907 w 1185011"/>
              <a:gd name="connsiteY2" fmla="*/ 385704 h 1485986"/>
              <a:gd name="connsiteX3" fmla="*/ 188819 w 1185011"/>
              <a:gd name="connsiteY3" fmla="*/ 591679 h 1485986"/>
              <a:gd name="connsiteX4" fmla="*/ 37248 w 1185011"/>
              <a:gd name="connsiteY4" fmla="*/ 1476375 h 1485986"/>
              <a:gd name="connsiteX5" fmla="*/ 0 w 1185011"/>
              <a:gd name="connsiteY5" fmla="*/ 1033407 h 1485986"/>
              <a:gd name="connsiteX0" fmla="*/ 1185011 w 1185011"/>
              <a:gd name="connsiteY0" fmla="*/ 352576 h 1838562"/>
              <a:gd name="connsiteX1" fmla="*/ 891390 w 1185011"/>
              <a:gd name="connsiteY1" fmla="*/ 733575 h 1838562"/>
              <a:gd name="connsiteX2" fmla="*/ 632572 w 1185011"/>
              <a:gd name="connsiteY2" fmla="*/ 0 h 1838562"/>
              <a:gd name="connsiteX3" fmla="*/ 188819 w 1185011"/>
              <a:gd name="connsiteY3" fmla="*/ 944255 h 1838562"/>
              <a:gd name="connsiteX4" fmla="*/ 37248 w 1185011"/>
              <a:gd name="connsiteY4" fmla="*/ 1828951 h 1838562"/>
              <a:gd name="connsiteX5" fmla="*/ 0 w 1185011"/>
              <a:gd name="connsiteY5" fmla="*/ 1385983 h 1838562"/>
              <a:gd name="connsiteX0" fmla="*/ 1185011 w 1185011"/>
              <a:gd name="connsiteY0" fmla="*/ 352576 h 1842934"/>
              <a:gd name="connsiteX1" fmla="*/ 891390 w 1185011"/>
              <a:gd name="connsiteY1" fmla="*/ 733575 h 1842934"/>
              <a:gd name="connsiteX2" fmla="*/ 632572 w 1185011"/>
              <a:gd name="connsiteY2" fmla="*/ 0 h 1842934"/>
              <a:gd name="connsiteX3" fmla="*/ 365343 w 1185011"/>
              <a:gd name="connsiteY3" fmla="*/ 833516 h 1842934"/>
              <a:gd name="connsiteX4" fmla="*/ 37248 w 1185011"/>
              <a:gd name="connsiteY4" fmla="*/ 1828951 h 1842934"/>
              <a:gd name="connsiteX5" fmla="*/ 0 w 1185011"/>
              <a:gd name="connsiteY5" fmla="*/ 1385983 h 1842934"/>
              <a:gd name="connsiteX0" fmla="*/ 1185011 w 1185011"/>
              <a:gd name="connsiteY0" fmla="*/ 352576 h 1828951"/>
              <a:gd name="connsiteX1" fmla="*/ 891390 w 1185011"/>
              <a:gd name="connsiteY1" fmla="*/ 733575 h 1828951"/>
              <a:gd name="connsiteX2" fmla="*/ 632572 w 1185011"/>
              <a:gd name="connsiteY2" fmla="*/ 0 h 1828951"/>
              <a:gd name="connsiteX3" fmla="*/ 365343 w 1185011"/>
              <a:gd name="connsiteY3" fmla="*/ 833516 h 1828951"/>
              <a:gd name="connsiteX4" fmla="*/ 37248 w 1185011"/>
              <a:gd name="connsiteY4" fmla="*/ 1828951 h 1828951"/>
              <a:gd name="connsiteX5" fmla="*/ 0 w 1185011"/>
              <a:gd name="connsiteY5" fmla="*/ 1385983 h 1828951"/>
              <a:gd name="connsiteX0" fmla="*/ 1185011 w 1185011"/>
              <a:gd name="connsiteY0" fmla="*/ 352576 h 1385983"/>
              <a:gd name="connsiteX1" fmla="*/ 891390 w 1185011"/>
              <a:gd name="connsiteY1" fmla="*/ 733575 h 1385983"/>
              <a:gd name="connsiteX2" fmla="*/ 632572 w 1185011"/>
              <a:gd name="connsiteY2" fmla="*/ 0 h 1385983"/>
              <a:gd name="connsiteX3" fmla="*/ 365343 w 1185011"/>
              <a:gd name="connsiteY3" fmla="*/ 833516 h 1385983"/>
              <a:gd name="connsiteX4" fmla="*/ 148992 w 1185011"/>
              <a:gd name="connsiteY4" fmla="*/ 610792 h 1385983"/>
              <a:gd name="connsiteX5" fmla="*/ 0 w 1185011"/>
              <a:gd name="connsiteY5" fmla="*/ 1385983 h 1385983"/>
              <a:gd name="connsiteX0" fmla="*/ 1185011 w 1185011"/>
              <a:gd name="connsiteY0" fmla="*/ 352576 h 1385983"/>
              <a:gd name="connsiteX1" fmla="*/ 891390 w 1185011"/>
              <a:gd name="connsiteY1" fmla="*/ 733575 h 1385983"/>
              <a:gd name="connsiteX2" fmla="*/ 632572 w 1185011"/>
              <a:gd name="connsiteY2" fmla="*/ 0 h 1385983"/>
              <a:gd name="connsiteX3" fmla="*/ 365343 w 1185011"/>
              <a:gd name="connsiteY3" fmla="*/ 833516 h 1385983"/>
              <a:gd name="connsiteX4" fmla="*/ 148992 w 1185011"/>
              <a:gd name="connsiteY4" fmla="*/ 610792 h 1385983"/>
              <a:gd name="connsiteX5" fmla="*/ 0 w 1185011"/>
              <a:gd name="connsiteY5" fmla="*/ 1385983 h 1385983"/>
              <a:gd name="connsiteX0" fmla="*/ 1223879 w 1223879"/>
              <a:gd name="connsiteY0" fmla="*/ 352576 h 833517"/>
              <a:gd name="connsiteX1" fmla="*/ 930258 w 1223879"/>
              <a:gd name="connsiteY1" fmla="*/ 733575 h 833517"/>
              <a:gd name="connsiteX2" fmla="*/ 671440 w 1223879"/>
              <a:gd name="connsiteY2" fmla="*/ 0 h 833517"/>
              <a:gd name="connsiteX3" fmla="*/ 404211 w 1223879"/>
              <a:gd name="connsiteY3" fmla="*/ 833516 h 833517"/>
              <a:gd name="connsiteX4" fmla="*/ 187860 w 1223879"/>
              <a:gd name="connsiteY4" fmla="*/ 610792 h 833517"/>
              <a:gd name="connsiteX5" fmla="*/ 0 w 1223879"/>
              <a:gd name="connsiteY5" fmla="*/ 204734 h 833517"/>
              <a:gd name="connsiteX0" fmla="*/ 1223879 w 1223879"/>
              <a:gd name="connsiteY0" fmla="*/ 456834 h 937775"/>
              <a:gd name="connsiteX1" fmla="*/ 930258 w 1223879"/>
              <a:gd name="connsiteY1" fmla="*/ 837833 h 937775"/>
              <a:gd name="connsiteX2" fmla="*/ 671440 w 1223879"/>
              <a:gd name="connsiteY2" fmla="*/ 104258 h 937775"/>
              <a:gd name="connsiteX3" fmla="*/ 404211 w 1223879"/>
              <a:gd name="connsiteY3" fmla="*/ 937774 h 937775"/>
              <a:gd name="connsiteX4" fmla="*/ 176524 w 1223879"/>
              <a:gd name="connsiteY4" fmla="*/ 13688 h 937775"/>
              <a:gd name="connsiteX5" fmla="*/ 0 w 1223879"/>
              <a:gd name="connsiteY5" fmla="*/ 308992 h 937775"/>
              <a:gd name="connsiteX0" fmla="*/ 1223879 w 1223879"/>
              <a:gd name="connsiteY0" fmla="*/ 443146 h 924087"/>
              <a:gd name="connsiteX1" fmla="*/ 930258 w 1223879"/>
              <a:gd name="connsiteY1" fmla="*/ 824145 h 924087"/>
              <a:gd name="connsiteX2" fmla="*/ 671440 w 1223879"/>
              <a:gd name="connsiteY2" fmla="*/ 90570 h 924087"/>
              <a:gd name="connsiteX3" fmla="*/ 404211 w 1223879"/>
              <a:gd name="connsiteY3" fmla="*/ 924086 h 924087"/>
              <a:gd name="connsiteX4" fmla="*/ 176524 w 1223879"/>
              <a:gd name="connsiteY4" fmla="*/ 0 h 924087"/>
              <a:gd name="connsiteX5" fmla="*/ 0 w 1223879"/>
              <a:gd name="connsiteY5" fmla="*/ 295304 h 924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3879" h="924087">
                <a:moveTo>
                  <a:pt x="1223879" y="443146"/>
                </a:moveTo>
                <a:lnTo>
                  <a:pt x="930258" y="824145"/>
                </a:lnTo>
                <a:lnTo>
                  <a:pt x="671440" y="90570"/>
                </a:lnTo>
                <a:lnTo>
                  <a:pt x="404211" y="924086"/>
                </a:lnTo>
                <a:cubicBezTo>
                  <a:pt x="332094" y="849845"/>
                  <a:pt x="243892" y="104797"/>
                  <a:pt x="176524" y="0"/>
                </a:cubicBezTo>
                <a:lnTo>
                  <a:pt x="0" y="295304"/>
                </a:lnTo>
              </a:path>
            </a:pathLst>
          </a:custGeom>
          <a:noFill/>
          <a:ln w="31750">
            <a:solidFill>
              <a:srgbClr val="CC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0" name="Freeform 1149"/>
          <p:cNvSpPr/>
          <p:nvPr/>
        </p:nvSpPr>
        <p:spPr>
          <a:xfrm flipV="1">
            <a:off x="5250224" y="3203338"/>
            <a:ext cx="1936389" cy="103687"/>
          </a:xfrm>
          <a:custGeom>
            <a:avLst/>
            <a:gdLst>
              <a:gd name="connsiteX0" fmla="*/ 1195388 w 1200150"/>
              <a:gd name="connsiteY0" fmla="*/ 0 h 1476375"/>
              <a:gd name="connsiteX1" fmla="*/ 1200150 w 1200150"/>
              <a:gd name="connsiteY1" fmla="*/ 200025 h 1476375"/>
              <a:gd name="connsiteX2" fmla="*/ 657225 w 1200150"/>
              <a:gd name="connsiteY2" fmla="*/ 381000 h 1476375"/>
              <a:gd name="connsiteX3" fmla="*/ 561975 w 1200150"/>
              <a:gd name="connsiteY3" fmla="*/ 828675 h 1476375"/>
              <a:gd name="connsiteX4" fmla="*/ 0 w 1200150"/>
              <a:gd name="connsiteY4" fmla="*/ 1071563 h 1476375"/>
              <a:gd name="connsiteX5" fmla="*/ 47625 w 1200150"/>
              <a:gd name="connsiteY5" fmla="*/ 1476375 h 1476375"/>
              <a:gd name="connsiteX6" fmla="*/ 47625 w 1200150"/>
              <a:gd name="connsiteY6" fmla="*/ 1476375 h 1476375"/>
              <a:gd name="connsiteX0" fmla="*/ 1147763 w 1152525"/>
              <a:gd name="connsiteY0" fmla="*/ 0 h 1476375"/>
              <a:gd name="connsiteX1" fmla="*/ 1152525 w 1152525"/>
              <a:gd name="connsiteY1" fmla="*/ 200025 h 1476375"/>
              <a:gd name="connsiteX2" fmla="*/ 609600 w 1152525"/>
              <a:gd name="connsiteY2" fmla="*/ 381000 h 1476375"/>
              <a:gd name="connsiteX3" fmla="*/ 514350 w 1152525"/>
              <a:gd name="connsiteY3" fmla="*/ 828675 h 1476375"/>
              <a:gd name="connsiteX4" fmla="*/ 151571 w 1152525"/>
              <a:gd name="connsiteY4" fmla="*/ 591679 h 1476375"/>
              <a:gd name="connsiteX5" fmla="*/ 0 w 1152525"/>
              <a:gd name="connsiteY5" fmla="*/ 1476375 h 1476375"/>
              <a:gd name="connsiteX6" fmla="*/ 0 w 1152525"/>
              <a:gd name="connsiteY6" fmla="*/ 1476375 h 1476375"/>
              <a:gd name="connsiteX0" fmla="*/ 1185011 w 1189773"/>
              <a:gd name="connsiteY0" fmla="*/ 0 h 1485986"/>
              <a:gd name="connsiteX1" fmla="*/ 1189773 w 1189773"/>
              <a:gd name="connsiteY1" fmla="*/ 200025 h 1485986"/>
              <a:gd name="connsiteX2" fmla="*/ 646848 w 1189773"/>
              <a:gd name="connsiteY2" fmla="*/ 381000 h 1485986"/>
              <a:gd name="connsiteX3" fmla="*/ 551598 w 1189773"/>
              <a:gd name="connsiteY3" fmla="*/ 828675 h 1485986"/>
              <a:gd name="connsiteX4" fmla="*/ 188819 w 1189773"/>
              <a:gd name="connsiteY4" fmla="*/ 591679 h 1485986"/>
              <a:gd name="connsiteX5" fmla="*/ 37248 w 1189773"/>
              <a:gd name="connsiteY5" fmla="*/ 1476375 h 1485986"/>
              <a:gd name="connsiteX6" fmla="*/ 0 w 1189773"/>
              <a:gd name="connsiteY6" fmla="*/ 1033407 h 1485986"/>
              <a:gd name="connsiteX0" fmla="*/ 1185011 w 1189773"/>
              <a:gd name="connsiteY0" fmla="*/ 0 h 1485986"/>
              <a:gd name="connsiteX1" fmla="*/ 1189773 w 1189773"/>
              <a:gd name="connsiteY1" fmla="*/ 200025 h 1485986"/>
              <a:gd name="connsiteX2" fmla="*/ 646848 w 1189773"/>
              <a:gd name="connsiteY2" fmla="*/ 381000 h 1485986"/>
              <a:gd name="connsiteX3" fmla="*/ 460907 w 1189773"/>
              <a:gd name="connsiteY3" fmla="*/ 385704 h 1485986"/>
              <a:gd name="connsiteX4" fmla="*/ 188819 w 1189773"/>
              <a:gd name="connsiteY4" fmla="*/ 591679 h 1485986"/>
              <a:gd name="connsiteX5" fmla="*/ 37248 w 1189773"/>
              <a:gd name="connsiteY5" fmla="*/ 1476375 h 1485986"/>
              <a:gd name="connsiteX6" fmla="*/ 0 w 1189773"/>
              <a:gd name="connsiteY6" fmla="*/ 1033407 h 1485986"/>
              <a:gd name="connsiteX0" fmla="*/ 1185011 w 1185011"/>
              <a:gd name="connsiteY0" fmla="*/ 0 h 1485986"/>
              <a:gd name="connsiteX1" fmla="*/ 646848 w 1185011"/>
              <a:gd name="connsiteY1" fmla="*/ 381000 h 1485986"/>
              <a:gd name="connsiteX2" fmla="*/ 460907 w 1185011"/>
              <a:gd name="connsiteY2" fmla="*/ 385704 h 1485986"/>
              <a:gd name="connsiteX3" fmla="*/ 188819 w 1185011"/>
              <a:gd name="connsiteY3" fmla="*/ 591679 h 1485986"/>
              <a:gd name="connsiteX4" fmla="*/ 37248 w 1185011"/>
              <a:gd name="connsiteY4" fmla="*/ 1476375 h 1485986"/>
              <a:gd name="connsiteX5" fmla="*/ 0 w 1185011"/>
              <a:gd name="connsiteY5" fmla="*/ 1033407 h 1485986"/>
              <a:gd name="connsiteX0" fmla="*/ 1185011 w 1185011"/>
              <a:gd name="connsiteY0" fmla="*/ 0 h 1485986"/>
              <a:gd name="connsiteX1" fmla="*/ 891390 w 1185011"/>
              <a:gd name="connsiteY1" fmla="*/ 380999 h 1485986"/>
              <a:gd name="connsiteX2" fmla="*/ 460907 w 1185011"/>
              <a:gd name="connsiteY2" fmla="*/ 385704 h 1485986"/>
              <a:gd name="connsiteX3" fmla="*/ 188819 w 1185011"/>
              <a:gd name="connsiteY3" fmla="*/ 591679 h 1485986"/>
              <a:gd name="connsiteX4" fmla="*/ 37248 w 1185011"/>
              <a:gd name="connsiteY4" fmla="*/ 1476375 h 1485986"/>
              <a:gd name="connsiteX5" fmla="*/ 0 w 1185011"/>
              <a:gd name="connsiteY5" fmla="*/ 1033407 h 1485986"/>
              <a:gd name="connsiteX0" fmla="*/ 1185011 w 1185011"/>
              <a:gd name="connsiteY0" fmla="*/ 352576 h 1838562"/>
              <a:gd name="connsiteX1" fmla="*/ 891390 w 1185011"/>
              <a:gd name="connsiteY1" fmla="*/ 733575 h 1838562"/>
              <a:gd name="connsiteX2" fmla="*/ 632572 w 1185011"/>
              <a:gd name="connsiteY2" fmla="*/ 0 h 1838562"/>
              <a:gd name="connsiteX3" fmla="*/ 188819 w 1185011"/>
              <a:gd name="connsiteY3" fmla="*/ 944255 h 1838562"/>
              <a:gd name="connsiteX4" fmla="*/ 37248 w 1185011"/>
              <a:gd name="connsiteY4" fmla="*/ 1828951 h 1838562"/>
              <a:gd name="connsiteX5" fmla="*/ 0 w 1185011"/>
              <a:gd name="connsiteY5" fmla="*/ 1385983 h 1838562"/>
              <a:gd name="connsiteX0" fmla="*/ 1185011 w 1185011"/>
              <a:gd name="connsiteY0" fmla="*/ 352576 h 1842934"/>
              <a:gd name="connsiteX1" fmla="*/ 891390 w 1185011"/>
              <a:gd name="connsiteY1" fmla="*/ 733575 h 1842934"/>
              <a:gd name="connsiteX2" fmla="*/ 632572 w 1185011"/>
              <a:gd name="connsiteY2" fmla="*/ 0 h 1842934"/>
              <a:gd name="connsiteX3" fmla="*/ 365343 w 1185011"/>
              <a:gd name="connsiteY3" fmla="*/ 833516 h 1842934"/>
              <a:gd name="connsiteX4" fmla="*/ 37248 w 1185011"/>
              <a:gd name="connsiteY4" fmla="*/ 1828951 h 1842934"/>
              <a:gd name="connsiteX5" fmla="*/ 0 w 1185011"/>
              <a:gd name="connsiteY5" fmla="*/ 1385983 h 1842934"/>
              <a:gd name="connsiteX0" fmla="*/ 1185011 w 1185011"/>
              <a:gd name="connsiteY0" fmla="*/ 352576 h 1828951"/>
              <a:gd name="connsiteX1" fmla="*/ 891390 w 1185011"/>
              <a:gd name="connsiteY1" fmla="*/ 733575 h 1828951"/>
              <a:gd name="connsiteX2" fmla="*/ 632572 w 1185011"/>
              <a:gd name="connsiteY2" fmla="*/ 0 h 1828951"/>
              <a:gd name="connsiteX3" fmla="*/ 365343 w 1185011"/>
              <a:gd name="connsiteY3" fmla="*/ 833516 h 1828951"/>
              <a:gd name="connsiteX4" fmla="*/ 37248 w 1185011"/>
              <a:gd name="connsiteY4" fmla="*/ 1828951 h 1828951"/>
              <a:gd name="connsiteX5" fmla="*/ 0 w 1185011"/>
              <a:gd name="connsiteY5" fmla="*/ 1385983 h 1828951"/>
              <a:gd name="connsiteX0" fmla="*/ 1185011 w 1185011"/>
              <a:gd name="connsiteY0" fmla="*/ 352576 h 1385983"/>
              <a:gd name="connsiteX1" fmla="*/ 891390 w 1185011"/>
              <a:gd name="connsiteY1" fmla="*/ 733575 h 1385983"/>
              <a:gd name="connsiteX2" fmla="*/ 632572 w 1185011"/>
              <a:gd name="connsiteY2" fmla="*/ 0 h 1385983"/>
              <a:gd name="connsiteX3" fmla="*/ 365343 w 1185011"/>
              <a:gd name="connsiteY3" fmla="*/ 833516 h 1385983"/>
              <a:gd name="connsiteX4" fmla="*/ 148992 w 1185011"/>
              <a:gd name="connsiteY4" fmla="*/ 610792 h 1385983"/>
              <a:gd name="connsiteX5" fmla="*/ 0 w 1185011"/>
              <a:gd name="connsiteY5" fmla="*/ 1385983 h 1385983"/>
              <a:gd name="connsiteX0" fmla="*/ 1185011 w 1185011"/>
              <a:gd name="connsiteY0" fmla="*/ 352576 h 1385983"/>
              <a:gd name="connsiteX1" fmla="*/ 891390 w 1185011"/>
              <a:gd name="connsiteY1" fmla="*/ 733575 h 1385983"/>
              <a:gd name="connsiteX2" fmla="*/ 632572 w 1185011"/>
              <a:gd name="connsiteY2" fmla="*/ 0 h 1385983"/>
              <a:gd name="connsiteX3" fmla="*/ 365343 w 1185011"/>
              <a:gd name="connsiteY3" fmla="*/ 833516 h 1385983"/>
              <a:gd name="connsiteX4" fmla="*/ 148992 w 1185011"/>
              <a:gd name="connsiteY4" fmla="*/ 610792 h 1385983"/>
              <a:gd name="connsiteX5" fmla="*/ 0 w 1185011"/>
              <a:gd name="connsiteY5" fmla="*/ 1385983 h 1385983"/>
              <a:gd name="connsiteX0" fmla="*/ 1223879 w 1223879"/>
              <a:gd name="connsiteY0" fmla="*/ 352576 h 833517"/>
              <a:gd name="connsiteX1" fmla="*/ 930258 w 1223879"/>
              <a:gd name="connsiteY1" fmla="*/ 733575 h 833517"/>
              <a:gd name="connsiteX2" fmla="*/ 671440 w 1223879"/>
              <a:gd name="connsiteY2" fmla="*/ 0 h 833517"/>
              <a:gd name="connsiteX3" fmla="*/ 404211 w 1223879"/>
              <a:gd name="connsiteY3" fmla="*/ 833516 h 833517"/>
              <a:gd name="connsiteX4" fmla="*/ 187860 w 1223879"/>
              <a:gd name="connsiteY4" fmla="*/ 610792 h 833517"/>
              <a:gd name="connsiteX5" fmla="*/ 0 w 1223879"/>
              <a:gd name="connsiteY5" fmla="*/ 204734 h 833517"/>
              <a:gd name="connsiteX0" fmla="*/ 1223879 w 1223879"/>
              <a:gd name="connsiteY0" fmla="*/ 456834 h 937775"/>
              <a:gd name="connsiteX1" fmla="*/ 930258 w 1223879"/>
              <a:gd name="connsiteY1" fmla="*/ 837833 h 937775"/>
              <a:gd name="connsiteX2" fmla="*/ 671440 w 1223879"/>
              <a:gd name="connsiteY2" fmla="*/ 104258 h 937775"/>
              <a:gd name="connsiteX3" fmla="*/ 404211 w 1223879"/>
              <a:gd name="connsiteY3" fmla="*/ 937774 h 937775"/>
              <a:gd name="connsiteX4" fmla="*/ 176524 w 1223879"/>
              <a:gd name="connsiteY4" fmla="*/ 13688 h 937775"/>
              <a:gd name="connsiteX5" fmla="*/ 0 w 1223879"/>
              <a:gd name="connsiteY5" fmla="*/ 308992 h 937775"/>
              <a:gd name="connsiteX0" fmla="*/ 1223879 w 1223879"/>
              <a:gd name="connsiteY0" fmla="*/ 443146 h 924087"/>
              <a:gd name="connsiteX1" fmla="*/ 930258 w 1223879"/>
              <a:gd name="connsiteY1" fmla="*/ 824145 h 924087"/>
              <a:gd name="connsiteX2" fmla="*/ 671440 w 1223879"/>
              <a:gd name="connsiteY2" fmla="*/ 90570 h 924087"/>
              <a:gd name="connsiteX3" fmla="*/ 404211 w 1223879"/>
              <a:gd name="connsiteY3" fmla="*/ 924086 h 924087"/>
              <a:gd name="connsiteX4" fmla="*/ 176524 w 1223879"/>
              <a:gd name="connsiteY4" fmla="*/ 0 h 924087"/>
              <a:gd name="connsiteX5" fmla="*/ 0 w 1223879"/>
              <a:gd name="connsiteY5" fmla="*/ 295304 h 924087"/>
              <a:gd name="connsiteX0" fmla="*/ 1223879 w 1223879"/>
              <a:gd name="connsiteY0" fmla="*/ 448308 h 829308"/>
              <a:gd name="connsiteX1" fmla="*/ 930258 w 1223879"/>
              <a:gd name="connsiteY1" fmla="*/ 829307 h 829308"/>
              <a:gd name="connsiteX2" fmla="*/ 671440 w 1223879"/>
              <a:gd name="connsiteY2" fmla="*/ 95732 h 829308"/>
              <a:gd name="connsiteX3" fmla="*/ 395230 w 1223879"/>
              <a:gd name="connsiteY3" fmla="*/ 560109 h 829308"/>
              <a:gd name="connsiteX4" fmla="*/ 176524 w 1223879"/>
              <a:gd name="connsiteY4" fmla="*/ 5162 h 829308"/>
              <a:gd name="connsiteX5" fmla="*/ 0 w 1223879"/>
              <a:gd name="connsiteY5" fmla="*/ 300466 h 829308"/>
              <a:gd name="connsiteX0" fmla="*/ 1223879 w 1223879"/>
              <a:gd name="connsiteY0" fmla="*/ 448308 h 560109"/>
              <a:gd name="connsiteX1" fmla="*/ 936994 w 1223879"/>
              <a:gd name="connsiteY1" fmla="*/ 533996 h 560109"/>
              <a:gd name="connsiteX2" fmla="*/ 671440 w 1223879"/>
              <a:gd name="connsiteY2" fmla="*/ 95732 h 560109"/>
              <a:gd name="connsiteX3" fmla="*/ 395230 w 1223879"/>
              <a:gd name="connsiteY3" fmla="*/ 560109 h 560109"/>
              <a:gd name="connsiteX4" fmla="*/ 176524 w 1223879"/>
              <a:gd name="connsiteY4" fmla="*/ 5162 h 560109"/>
              <a:gd name="connsiteX5" fmla="*/ 0 w 1223879"/>
              <a:gd name="connsiteY5" fmla="*/ 300466 h 560109"/>
              <a:gd name="connsiteX0" fmla="*/ 1217144 w 1217144"/>
              <a:gd name="connsiteY0" fmla="*/ 0 h 1071565"/>
              <a:gd name="connsiteX1" fmla="*/ 936994 w 1217144"/>
              <a:gd name="connsiteY1" fmla="*/ 1045452 h 1071565"/>
              <a:gd name="connsiteX2" fmla="*/ 671440 w 1217144"/>
              <a:gd name="connsiteY2" fmla="*/ 607188 h 1071565"/>
              <a:gd name="connsiteX3" fmla="*/ 395230 w 1217144"/>
              <a:gd name="connsiteY3" fmla="*/ 1071565 h 1071565"/>
              <a:gd name="connsiteX4" fmla="*/ 176524 w 1217144"/>
              <a:gd name="connsiteY4" fmla="*/ 516618 h 1071565"/>
              <a:gd name="connsiteX5" fmla="*/ 0 w 1217144"/>
              <a:gd name="connsiteY5" fmla="*/ 811922 h 1071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7144" h="1071565">
                <a:moveTo>
                  <a:pt x="1217144" y="0"/>
                </a:moveTo>
                <a:lnTo>
                  <a:pt x="936994" y="1045452"/>
                </a:lnTo>
                <a:lnTo>
                  <a:pt x="671440" y="607188"/>
                </a:lnTo>
                <a:lnTo>
                  <a:pt x="395230" y="1071565"/>
                </a:lnTo>
                <a:cubicBezTo>
                  <a:pt x="323113" y="997324"/>
                  <a:pt x="242396" y="559892"/>
                  <a:pt x="176524" y="516618"/>
                </a:cubicBezTo>
                <a:cubicBezTo>
                  <a:pt x="110652" y="473344"/>
                  <a:pt x="58841" y="713487"/>
                  <a:pt x="0" y="811922"/>
                </a:cubicBezTo>
              </a:path>
            </a:pathLst>
          </a:custGeom>
          <a:noFill/>
          <a:ln w="31750">
            <a:solidFill>
              <a:srgbClr val="CC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1" name="Freeform 1150"/>
          <p:cNvSpPr/>
          <p:nvPr/>
        </p:nvSpPr>
        <p:spPr>
          <a:xfrm>
            <a:off x="5250171" y="2734200"/>
            <a:ext cx="571501" cy="484636"/>
          </a:xfrm>
          <a:custGeom>
            <a:avLst/>
            <a:gdLst>
              <a:gd name="connsiteX0" fmla="*/ 1195388 w 1200150"/>
              <a:gd name="connsiteY0" fmla="*/ 0 h 1476375"/>
              <a:gd name="connsiteX1" fmla="*/ 1200150 w 1200150"/>
              <a:gd name="connsiteY1" fmla="*/ 200025 h 1476375"/>
              <a:gd name="connsiteX2" fmla="*/ 657225 w 1200150"/>
              <a:gd name="connsiteY2" fmla="*/ 381000 h 1476375"/>
              <a:gd name="connsiteX3" fmla="*/ 561975 w 1200150"/>
              <a:gd name="connsiteY3" fmla="*/ 828675 h 1476375"/>
              <a:gd name="connsiteX4" fmla="*/ 0 w 1200150"/>
              <a:gd name="connsiteY4" fmla="*/ 1071563 h 1476375"/>
              <a:gd name="connsiteX5" fmla="*/ 47625 w 1200150"/>
              <a:gd name="connsiteY5" fmla="*/ 1476375 h 1476375"/>
              <a:gd name="connsiteX6" fmla="*/ 47625 w 1200150"/>
              <a:gd name="connsiteY6" fmla="*/ 1476375 h 1476375"/>
              <a:gd name="connsiteX0" fmla="*/ 1209676 w 1214438"/>
              <a:gd name="connsiteY0" fmla="*/ 0 h 1476375"/>
              <a:gd name="connsiteX1" fmla="*/ 1214438 w 1214438"/>
              <a:gd name="connsiteY1" fmla="*/ 200025 h 1476375"/>
              <a:gd name="connsiteX2" fmla="*/ 671513 w 1214438"/>
              <a:gd name="connsiteY2" fmla="*/ 381000 h 1476375"/>
              <a:gd name="connsiteX3" fmla="*/ 576263 w 1214438"/>
              <a:gd name="connsiteY3" fmla="*/ 828675 h 1476375"/>
              <a:gd name="connsiteX4" fmla="*/ 0 w 1214438"/>
              <a:gd name="connsiteY4" fmla="*/ 1185863 h 1476375"/>
              <a:gd name="connsiteX5" fmla="*/ 61913 w 1214438"/>
              <a:gd name="connsiteY5" fmla="*/ 1476375 h 1476375"/>
              <a:gd name="connsiteX6" fmla="*/ 61913 w 1214438"/>
              <a:gd name="connsiteY6" fmla="*/ 1476375 h 1476375"/>
              <a:gd name="connsiteX0" fmla="*/ 1209676 w 1214438"/>
              <a:gd name="connsiteY0" fmla="*/ 0 h 1476375"/>
              <a:gd name="connsiteX1" fmla="*/ 1214438 w 1214438"/>
              <a:gd name="connsiteY1" fmla="*/ 200025 h 1476375"/>
              <a:gd name="connsiteX2" fmla="*/ 661988 w 1214438"/>
              <a:gd name="connsiteY2" fmla="*/ 490538 h 1476375"/>
              <a:gd name="connsiteX3" fmla="*/ 576263 w 1214438"/>
              <a:gd name="connsiteY3" fmla="*/ 828675 h 1476375"/>
              <a:gd name="connsiteX4" fmla="*/ 0 w 1214438"/>
              <a:gd name="connsiteY4" fmla="*/ 1185863 h 1476375"/>
              <a:gd name="connsiteX5" fmla="*/ 61913 w 1214438"/>
              <a:gd name="connsiteY5" fmla="*/ 1476375 h 1476375"/>
              <a:gd name="connsiteX6" fmla="*/ 61913 w 1214438"/>
              <a:gd name="connsiteY6" fmla="*/ 1476375 h 1476375"/>
              <a:gd name="connsiteX0" fmla="*/ 1209676 w 1209676"/>
              <a:gd name="connsiteY0" fmla="*/ 0 h 1476375"/>
              <a:gd name="connsiteX1" fmla="*/ 1176338 w 1209676"/>
              <a:gd name="connsiteY1" fmla="*/ 280987 h 1476375"/>
              <a:gd name="connsiteX2" fmla="*/ 661988 w 1209676"/>
              <a:gd name="connsiteY2" fmla="*/ 490538 h 1476375"/>
              <a:gd name="connsiteX3" fmla="*/ 576263 w 1209676"/>
              <a:gd name="connsiteY3" fmla="*/ 828675 h 1476375"/>
              <a:gd name="connsiteX4" fmla="*/ 0 w 1209676"/>
              <a:gd name="connsiteY4" fmla="*/ 1185863 h 1476375"/>
              <a:gd name="connsiteX5" fmla="*/ 61913 w 1209676"/>
              <a:gd name="connsiteY5" fmla="*/ 1476375 h 1476375"/>
              <a:gd name="connsiteX6" fmla="*/ 61913 w 1209676"/>
              <a:gd name="connsiteY6" fmla="*/ 1476375 h 1476375"/>
              <a:gd name="connsiteX0" fmla="*/ 1209676 w 1209676"/>
              <a:gd name="connsiteY0" fmla="*/ 0 h 1476375"/>
              <a:gd name="connsiteX1" fmla="*/ 1176338 w 1209676"/>
              <a:gd name="connsiteY1" fmla="*/ 257175 h 1476375"/>
              <a:gd name="connsiteX2" fmla="*/ 661988 w 1209676"/>
              <a:gd name="connsiteY2" fmla="*/ 490538 h 1476375"/>
              <a:gd name="connsiteX3" fmla="*/ 576263 w 1209676"/>
              <a:gd name="connsiteY3" fmla="*/ 828675 h 1476375"/>
              <a:gd name="connsiteX4" fmla="*/ 0 w 1209676"/>
              <a:gd name="connsiteY4" fmla="*/ 1185863 h 1476375"/>
              <a:gd name="connsiteX5" fmla="*/ 61913 w 1209676"/>
              <a:gd name="connsiteY5" fmla="*/ 1476375 h 1476375"/>
              <a:gd name="connsiteX6" fmla="*/ 61913 w 1209676"/>
              <a:gd name="connsiteY6" fmla="*/ 1476375 h 1476375"/>
              <a:gd name="connsiteX0" fmla="*/ 1243013 w 1243013"/>
              <a:gd name="connsiteY0" fmla="*/ 0 h 1476375"/>
              <a:gd name="connsiteX1" fmla="*/ 1209675 w 1243013"/>
              <a:gd name="connsiteY1" fmla="*/ 257175 h 1476375"/>
              <a:gd name="connsiteX2" fmla="*/ 695325 w 1243013"/>
              <a:gd name="connsiteY2" fmla="*/ 490538 h 1476375"/>
              <a:gd name="connsiteX3" fmla="*/ 609600 w 1243013"/>
              <a:gd name="connsiteY3" fmla="*/ 828675 h 1476375"/>
              <a:gd name="connsiteX4" fmla="*/ 0 w 1243013"/>
              <a:gd name="connsiteY4" fmla="*/ 1285876 h 1476375"/>
              <a:gd name="connsiteX5" fmla="*/ 95250 w 1243013"/>
              <a:gd name="connsiteY5" fmla="*/ 1476375 h 1476375"/>
              <a:gd name="connsiteX6" fmla="*/ 95250 w 1243013"/>
              <a:gd name="connsiteY6" fmla="*/ 1476375 h 1476375"/>
              <a:gd name="connsiteX0" fmla="*/ 1147763 w 1147763"/>
              <a:gd name="connsiteY0" fmla="*/ 0 h 1476375"/>
              <a:gd name="connsiteX1" fmla="*/ 1114425 w 1147763"/>
              <a:gd name="connsiteY1" fmla="*/ 257175 h 1476375"/>
              <a:gd name="connsiteX2" fmla="*/ 600075 w 1147763"/>
              <a:gd name="connsiteY2" fmla="*/ 490538 h 1476375"/>
              <a:gd name="connsiteX3" fmla="*/ 514350 w 1147763"/>
              <a:gd name="connsiteY3" fmla="*/ 828675 h 1476375"/>
              <a:gd name="connsiteX4" fmla="*/ 9525 w 1147763"/>
              <a:gd name="connsiteY4" fmla="*/ 1090614 h 1476375"/>
              <a:gd name="connsiteX5" fmla="*/ 0 w 1147763"/>
              <a:gd name="connsiteY5" fmla="*/ 1476375 h 1476375"/>
              <a:gd name="connsiteX6" fmla="*/ 0 w 1147763"/>
              <a:gd name="connsiteY6" fmla="*/ 1476375 h 1476375"/>
              <a:gd name="connsiteX0" fmla="*/ 1147763 w 1147763"/>
              <a:gd name="connsiteY0" fmla="*/ 0 h 1476375"/>
              <a:gd name="connsiteX1" fmla="*/ 1114425 w 1147763"/>
              <a:gd name="connsiteY1" fmla="*/ 257175 h 1476375"/>
              <a:gd name="connsiteX2" fmla="*/ 600075 w 1147763"/>
              <a:gd name="connsiteY2" fmla="*/ 490538 h 1476375"/>
              <a:gd name="connsiteX3" fmla="*/ 514350 w 1147763"/>
              <a:gd name="connsiteY3" fmla="*/ 828675 h 1476375"/>
              <a:gd name="connsiteX4" fmla="*/ 9525 w 1147763"/>
              <a:gd name="connsiteY4" fmla="*/ 1090614 h 1476375"/>
              <a:gd name="connsiteX5" fmla="*/ 559535 w 1147763"/>
              <a:gd name="connsiteY5" fmla="*/ 1120767 h 1476375"/>
              <a:gd name="connsiteX6" fmla="*/ 0 w 1147763"/>
              <a:gd name="connsiteY6" fmla="*/ 1476375 h 1476375"/>
              <a:gd name="connsiteX7" fmla="*/ 0 w 1147763"/>
              <a:gd name="connsiteY7" fmla="*/ 1476375 h 1476375"/>
              <a:gd name="connsiteX0" fmla="*/ 1147763 w 1147763"/>
              <a:gd name="connsiteY0" fmla="*/ 0 h 1476375"/>
              <a:gd name="connsiteX1" fmla="*/ 1114425 w 1147763"/>
              <a:gd name="connsiteY1" fmla="*/ 257175 h 1476375"/>
              <a:gd name="connsiteX2" fmla="*/ 600075 w 1147763"/>
              <a:gd name="connsiteY2" fmla="*/ 490538 h 1476375"/>
              <a:gd name="connsiteX3" fmla="*/ 514350 w 1147763"/>
              <a:gd name="connsiteY3" fmla="*/ 828675 h 1476375"/>
              <a:gd name="connsiteX4" fmla="*/ 559535 w 1147763"/>
              <a:gd name="connsiteY4" fmla="*/ 1120767 h 1476375"/>
              <a:gd name="connsiteX5" fmla="*/ 0 w 1147763"/>
              <a:gd name="connsiteY5" fmla="*/ 1476375 h 1476375"/>
              <a:gd name="connsiteX6" fmla="*/ 0 w 1147763"/>
              <a:gd name="connsiteY6" fmla="*/ 1476375 h 1476375"/>
              <a:gd name="connsiteX0" fmla="*/ 1147763 w 1147763"/>
              <a:gd name="connsiteY0" fmla="*/ 0 h 1476375"/>
              <a:gd name="connsiteX1" fmla="*/ 1114425 w 1147763"/>
              <a:gd name="connsiteY1" fmla="*/ 257175 h 1476375"/>
              <a:gd name="connsiteX2" fmla="*/ 600075 w 1147763"/>
              <a:gd name="connsiteY2" fmla="*/ 490538 h 1476375"/>
              <a:gd name="connsiteX3" fmla="*/ 559535 w 1147763"/>
              <a:gd name="connsiteY3" fmla="*/ 1120767 h 1476375"/>
              <a:gd name="connsiteX4" fmla="*/ 0 w 1147763"/>
              <a:gd name="connsiteY4" fmla="*/ 1476375 h 1476375"/>
              <a:gd name="connsiteX5" fmla="*/ 0 w 1147763"/>
              <a:gd name="connsiteY5" fmla="*/ 1476375 h 1476375"/>
              <a:gd name="connsiteX0" fmla="*/ 1147763 w 1147763"/>
              <a:gd name="connsiteY0" fmla="*/ 0 h 1476375"/>
              <a:gd name="connsiteX1" fmla="*/ 600075 w 1147763"/>
              <a:gd name="connsiteY1" fmla="*/ 490538 h 1476375"/>
              <a:gd name="connsiteX2" fmla="*/ 559535 w 1147763"/>
              <a:gd name="connsiteY2" fmla="*/ 1120767 h 1476375"/>
              <a:gd name="connsiteX3" fmla="*/ 0 w 1147763"/>
              <a:gd name="connsiteY3" fmla="*/ 1476375 h 1476375"/>
              <a:gd name="connsiteX4" fmla="*/ 0 w 1147763"/>
              <a:gd name="connsiteY4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7763" h="1476375">
                <a:moveTo>
                  <a:pt x="1147763" y="0"/>
                </a:moveTo>
                <a:lnTo>
                  <a:pt x="600075" y="490538"/>
                </a:lnTo>
                <a:lnTo>
                  <a:pt x="559535" y="1120767"/>
                </a:lnTo>
                <a:lnTo>
                  <a:pt x="0" y="1476375"/>
                </a:lnTo>
                <a:lnTo>
                  <a:pt x="0" y="1476375"/>
                </a:lnTo>
              </a:path>
            </a:pathLst>
          </a:custGeom>
          <a:noFill/>
          <a:ln w="31750">
            <a:solidFill>
              <a:srgbClr val="CC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3" name="Can 1152"/>
          <p:cNvSpPr/>
          <p:nvPr/>
        </p:nvSpPr>
        <p:spPr>
          <a:xfrm rot="13297881">
            <a:off x="4043024" y="4194214"/>
            <a:ext cx="240030" cy="625123"/>
          </a:xfrm>
          <a:prstGeom prst="can">
            <a:avLst>
              <a:gd name="adj" fmla="val 91055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135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4" name="Can 1153"/>
          <p:cNvSpPr/>
          <p:nvPr/>
        </p:nvSpPr>
        <p:spPr>
          <a:xfrm rot="5400000">
            <a:off x="7286044" y="3124680"/>
            <a:ext cx="240030" cy="462602"/>
          </a:xfrm>
          <a:prstGeom prst="can">
            <a:avLst>
              <a:gd name="adj" fmla="val 45340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135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0" name="Text Box 8">
            <a:extLst>
              <a:ext uri="{FF2B5EF4-FFF2-40B4-BE49-F238E27FC236}">
                <a16:creationId xmlns:a16="http://schemas.microsoft.com/office/drawing/2014/main" id="{DC2B065F-D4BA-402E-8B98-41D6F1C4F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288" y="4976733"/>
            <a:ext cx="8547562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900"/>
              </a:spcAft>
            </a:pPr>
            <a:r>
              <a:rPr lang="en-US" altLang="en-US" sz="1800" dirty="0">
                <a:solidFill>
                  <a:srgbClr val="2A3674"/>
                </a:solidFill>
                <a:latin typeface="+mn-lt"/>
                <a:cs typeface="Times New Roman" panose="02020603050405020304" pitchFamily="18" charset="0"/>
              </a:rPr>
              <a:t>Light from the sheets is absorbed in the cubes and retransmitted by a wavelength-shifter so that it can also be captured by total-internal-reflection.</a:t>
            </a:r>
          </a:p>
          <a:p>
            <a:r>
              <a:rPr lang="en-US" altLang="en-US" sz="1800" dirty="0">
                <a:solidFill>
                  <a:srgbClr val="8A0000"/>
                </a:solidFill>
                <a:latin typeface="+mn-lt"/>
                <a:cs typeface="Times New Roman" panose="02020603050405020304" pitchFamily="18" charset="0"/>
              </a:rPr>
              <a:t>This Raghavan Optical Lattice allows us to achieve excellent spatial resolution over a large, unbroken detector mass.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633328A7-EF4A-4402-B0D8-3F85A2BAAAFE}"/>
              </a:ext>
            </a:extLst>
          </p:cNvPr>
          <p:cNvSpPr/>
          <p:nvPr/>
        </p:nvSpPr>
        <p:spPr>
          <a:xfrm rot="10800000">
            <a:off x="1490924" y="2677543"/>
            <a:ext cx="6254496" cy="1536192"/>
          </a:xfrm>
          <a:prstGeom prst="parallelogram">
            <a:avLst>
              <a:gd name="adj" fmla="val 100583"/>
            </a:avLst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5" name="Text Box 8"/>
          <p:cNvSpPr txBox="1">
            <a:spLocks noChangeArrowheads="1"/>
          </p:cNvSpPr>
          <p:nvPr/>
        </p:nvSpPr>
        <p:spPr bwMode="auto">
          <a:xfrm>
            <a:off x="329808" y="871172"/>
            <a:ext cx="8547562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900"/>
              </a:spcAft>
            </a:pPr>
            <a:r>
              <a:rPr lang="en-US" altLang="en-US" sz="1800" dirty="0">
                <a:solidFill>
                  <a:srgbClr val="2A3674"/>
                </a:solidFill>
                <a:latin typeface="+mn-lt"/>
                <a:cs typeface="Times New Roman" panose="02020603050405020304" pitchFamily="18" charset="0"/>
              </a:rPr>
              <a:t>The cubes are optically connected in layers and sandwiched between sheets of </a:t>
            </a:r>
            <a:r>
              <a:rPr lang="en-US" altLang="en-US" sz="1800" baseline="30000" dirty="0">
                <a:solidFill>
                  <a:srgbClr val="2A3674"/>
                </a:solidFill>
                <a:latin typeface="+mn-lt"/>
                <a:cs typeface="Times New Roman" panose="02020603050405020304" pitchFamily="18" charset="0"/>
              </a:rPr>
              <a:t>6</a:t>
            </a:r>
            <a:r>
              <a:rPr lang="en-US" altLang="en-US" sz="1800" dirty="0">
                <a:solidFill>
                  <a:srgbClr val="2A3674"/>
                </a:solidFill>
                <a:latin typeface="+mn-lt"/>
                <a:cs typeface="Times New Roman" panose="02020603050405020304" pitchFamily="18" charset="0"/>
              </a:rPr>
              <a:t>Li-loaded ZnS scintillator for neutron detection.</a:t>
            </a:r>
          </a:p>
          <a:p>
            <a:r>
              <a:rPr lang="en-US" altLang="en-US" sz="1800" dirty="0">
                <a:solidFill>
                  <a:srgbClr val="8A0000"/>
                </a:solidFill>
                <a:latin typeface="+mn-lt"/>
                <a:cs typeface="Times New Roman" panose="02020603050405020304" pitchFamily="18" charset="0"/>
              </a:rPr>
              <a:t>Light from the cubes is transported </a:t>
            </a:r>
            <a:r>
              <a:rPr lang="en-US" altLang="en-US" sz="1800" dirty="0">
                <a:solidFill>
                  <a:srgbClr val="8A0000"/>
                </a:solidFill>
                <a:latin typeface="Times New Roman"/>
                <a:ea typeface="+mn-ea"/>
                <a:cs typeface="Times New Roman" panose="02020603050405020304" pitchFamily="18" charset="0"/>
              </a:rPr>
              <a:t>by total-internal-reflection, </a:t>
            </a:r>
            <a:r>
              <a:rPr lang="en-US" altLang="en-US" sz="1800" dirty="0">
                <a:solidFill>
                  <a:srgbClr val="8A0000"/>
                </a:solidFill>
                <a:latin typeface="+mn-lt"/>
                <a:cs typeface="Times New Roman" panose="02020603050405020304" pitchFamily="18" charset="0"/>
              </a:rPr>
              <a:t>along the rows and columns of cubes, </a:t>
            </a:r>
            <a:r>
              <a:rPr lang="en-US" altLang="en-US" sz="1800" dirty="0">
                <a:solidFill>
                  <a:srgbClr val="8A0000"/>
                </a:solidFill>
                <a:latin typeface="Times New Roman"/>
                <a:ea typeface="+mn-ea"/>
                <a:cs typeface="Times New Roman" panose="02020603050405020304" pitchFamily="18" charset="0"/>
              </a:rPr>
              <a:t>to the edge of the detector</a:t>
            </a:r>
            <a:r>
              <a:rPr lang="en-US" altLang="en-US" sz="1800" dirty="0">
                <a:solidFill>
                  <a:srgbClr val="8A0000"/>
                </a:solidFill>
                <a:latin typeface="+mn-lt"/>
                <a:cs typeface="Times New Roman" panose="02020603050405020304" pitchFamily="18" charset="0"/>
              </a:rPr>
              <a:t>, where it’s readout by photomultiplier tubes.</a:t>
            </a:r>
          </a:p>
        </p:txBody>
      </p:sp>
      <p:sp>
        <p:nvSpPr>
          <p:cNvPr id="888" name="Sun 887">
            <a:extLst>
              <a:ext uri="{FF2B5EF4-FFF2-40B4-BE49-F238E27FC236}">
                <a16:creationId xmlns:a16="http://schemas.microsoft.com/office/drawing/2014/main" id="{B732272E-A5E2-4EA1-87D4-E69731355225}"/>
              </a:ext>
            </a:extLst>
          </p:cNvPr>
          <p:cNvSpPr/>
          <p:nvPr/>
        </p:nvSpPr>
        <p:spPr>
          <a:xfrm>
            <a:off x="5182380" y="3152091"/>
            <a:ext cx="187349" cy="125425"/>
          </a:xfrm>
          <a:prstGeom prst="sun">
            <a:avLst>
              <a:gd name="adj" fmla="val 3350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D9B4D5-A9B5-4609-B588-8C9F1AC9B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39" name="TextBox 838">
            <a:extLst>
              <a:ext uri="{FF2B5EF4-FFF2-40B4-BE49-F238E27FC236}">
                <a16:creationId xmlns:a16="http://schemas.microsoft.com/office/drawing/2014/main" id="{8052C9E3-3651-4F3C-B9C8-5217BB6A7E1F}"/>
              </a:ext>
            </a:extLst>
          </p:cNvPr>
          <p:cNvSpPr txBox="1"/>
          <p:nvPr/>
        </p:nvSpPr>
        <p:spPr>
          <a:xfrm>
            <a:off x="227901" y="20782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Raghavan Optical Lattice</a:t>
            </a:r>
          </a:p>
        </p:txBody>
      </p:sp>
      <p:sp>
        <p:nvSpPr>
          <p:cNvPr id="937" name="Footer Placeholder 2">
            <a:extLst>
              <a:ext uri="{FF2B5EF4-FFF2-40B4-BE49-F238E27FC236}">
                <a16:creationId xmlns:a16="http://schemas.microsoft.com/office/drawing/2014/main" id="{F5FB36F4-697F-4B7B-929B-26D1E902A2CB}"/>
              </a:ext>
            </a:extLst>
          </p:cNvPr>
          <p:cNvSpPr txBox="1">
            <a:spLocks/>
          </p:cNvSpPr>
          <p:nvPr/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Jonathan Link</a:t>
            </a:r>
            <a:endParaRPr lang="en-US" sz="1600" i="1" dirty="0"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917760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300"/>
                                        <p:tgtEl>
                                          <p:spTgt spid="1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4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2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2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14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2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3" dur="20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xit" presetSubtype="4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12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xit" presetSubtype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9" dur="22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199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4000"/>
                                        <p:tgtEl>
                                          <p:spTgt spid="8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4000"/>
                                        <p:tgtEl>
                                          <p:spTgt spid="1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4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20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2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2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xit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2" dur="14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2" presetClass="exit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5" dur="20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xit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12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2" presetClass="exit" presetSubtype="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1" dur="22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199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3" grpId="0" animBg="1"/>
      <p:bldP spid="1147" grpId="0" animBg="1"/>
      <p:bldP spid="1146" grpId="0" animBg="1"/>
      <p:bldP spid="1148" grpId="0" animBg="1"/>
      <p:bldP spid="1148" grpId="1" animBg="1"/>
      <p:bldP spid="1148" grpId="2" animBg="1"/>
      <p:bldP spid="1148" grpId="3" animBg="1"/>
      <p:bldP spid="1149" grpId="0" animBg="1"/>
      <p:bldP spid="1149" grpId="1" animBg="1"/>
      <p:bldP spid="1149" grpId="2" animBg="1"/>
      <p:bldP spid="1149" grpId="3" animBg="1"/>
      <p:bldP spid="1150" grpId="0" animBg="1"/>
      <p:bldP spid="1150" grpId="1" animBg="1"/>
      <p:bldP spid="1150" grpId="2" animBg="1"/>
      <p:bldP spid="1150" grpId="3" animBg="1"/>
      <p:bldP spid="1151" grpId="0" animBg="1"/>
      <p:bldP spid="1151" grpId="1" animBg="1"/>
      <p:bldP spid="1151" grpId="2" animBg="1"/>
      <p:bldP spid="1151" grpId="3" animBg="1"/>
      <p:bldP spid="1153" grpId="0" animBg="1"/>
      <p:bldP spid="1154" grpId="0" animBg="1"/>
      <p:bldP spid="2" grpId="0" animBg="1"/>
      <p:bldP spid="2" grpId="1" animBg="1"/>
      <p:bldP spid="888" grpId="0" animBg="1"/>
      <p:bldP spid="888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19BB434-846C-4113-8C09-F64FAAE2620D}"/>
              </a:ext>
            </a:extLst>
          </p:cNvPr>
          <p:cNvGrpSpPr/>
          <p:nvPr/>
        </p:nvGrpSpPr>
        <p:grpSpPr>
          <a:xfrm>
            <a:off x="5439742" y="3328332"/>
            <a:ext cx="3452799" cy="2346428"/>
            <a:chOff x="6064269" y="3366474"/>
            <a:chExt cx="4603732" cy="31285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FCFA0F0-4CF3-47B3-92B8-380D3E930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4270" y="3366474"/>
              <a:ext cx="4603731" cy="312857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F2B9DFB-D8FD-4AB2-8909-533E62521F6D}"/>
                </a:ext>
              </a:extLst>
            </p:cNvPr>
            <p:cNvSpPr txBox="1"/>
            <p:nvPr/>
          </p:nvSpPr>
          <p:spPr>
            <a:xfrm>
              <a:off x="6064269" y="6149709"/>
              <a:ext cx="4603731" cy="338555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lIns="137160" tIns="0" rIns="137160" bIns="0" rtlCol="0">
              <a:spAutoFit/>
            </a:bodyPr>
            <a:lstStyle/>
            <a:p>
              <a:pPr algn="ctr"/>
              <a:r>
                <a:rPr lang="en-US" sz="825" dirty="0">
                  <a:solidFill>
                    <a:schemeClr val="bg1"/>
                  </a:solidFill>
                </a:rPr>
                <a:t>The </a:t>
              </a:r>
              <a:r>
                <a:rPr lang="en-US" sz="825" dirty="0" err="1">
                  <a:solidFill>
                    <a:schemeClr val="bg1"/>
                  </a:solidFill>
                </a:rPr>
                <a:t>MiniCHANDLER</a:t>
              </a:r>
              <a:r>
                <a:rPr lang="en-US" sz="825" dirty="0">
                  <a:solidFill>
                    <a:schemeClr val="bg1"/>
                  </a:solidFill>
                </a:rPr>
                <a:t> Prototype, open during assembly to show the cubes and </a:t>
              </a:r>
              <a:r>
                <a:rPr lang="en-US" sz="825" baseline="30000" dirty="0">
                  <a:solidFill>
                    <a:schemeClr val="bg1"/>
                  </a:solidFill>
                </a:rPr>
                <a:t>6</a:t>
              </a:r>
              <a:r>
                <a:rPr lang="en-US" sz="825" dirty="0">
                  <a:solidFill>
                    <a:schemeClr val="bg1"/>
                  </a:solidFill>
                </a:rPr>
                <a:t>Li-doped  ZnS sheets </a:t>
              </a:r>
            </a:p>
          </p:txBody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9AC9AA5-B660-408E-BEE9-C733A7B07A0B}"/>
              </a:ext>
            </a:extLst>
          </p:cNvPr>
          <p:cNvSpPr txBox="1">
            <a:spLocks/>
          </p:cNvSpPr>
          <p:nvPr/>
        </p:nvSpPr>
        <p:spPr>
          <a:xfrm>
            <a:off x="451490" y="3319467"/>
            <a:ext cx="4850476" cy="23464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8A0000"/>
                </a:solidFill>
                <a:latin typeface="+mn-lt"/>
              </a:rPr>
              <a:t>Light is transported along the rows and columns of cubes by total internal reflection, and readout by photomultiplier tubes.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2A3674"/>
                </a:solidFill>
                <a:latin typeface="+mn-lt"/>
              </a:rPr>
              <a:t>The high segmentation is used to tag the gammas from positron annihilation, and thus reject correlated backgrounds like fast neutrons.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CE62A-7BF4-4BC7-B711-F9E560A7BD31}"/>
              </a:ext>
            </a:extLst>
          </p:cNvPr>
          <p:cNvSpPr txBox="1"/>
          <p:nvPr/>
        </p:nvSpPr>
        <p:spPr>
          <a:xfrm>
            <a:off x="227901" y="20782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CHANDLER</a:t>
            </a:r>
            <a:r>
              <a:rPr lang="en-US" sz="3600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Reactor Neutrino Detector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CCE1987-372A-4B48-8531-D10DB16D7D24}"/>
              </a:ext>
            </a:extLst>
          </p:cNvPr>
          <p:cNvSpPr txBox="1">
            <a:spLocks/>
          </p:cNvSpPr>
          <p:nvPr/>
        </p:nvSpPr>
        <p:spPr>
          <a:xfrm>
            <a:off x="451490" y="959243"/>
            <a:ext cx="8237705" cy="22410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2A3674"/>
                </a:solidFill>
                <a:latin typeface="+mn-lt"/>
              </a:rPr>
              <a:t>CHANDLER was designed, from the start, to be a robust, mobile detector technology, suitable for a wide range of applications.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8A0000"/>
                </a:solidFill>
                <a:latin typeface="+mn-lt"/>
              </a:rPr>
              <a:t>It uses a highly-segmented array of plastic scintillating cubes as the neutrino target and positron detector,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000" dirty="0">
                <a:solidFill>
                  <a:srgbClr val="2A3674"/>
                </a:solidFill>
                <a:latin typeface="+mn-lt"/>
              </a:rPr>
              <a:t>And thin sheets of lithium-6 doped zinc sulfide (ZnS) scintillator to tag the neutron capture.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endParaRPr lang="en-US" sz="1800" dirty="0"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endParaRPr lang="en-US" sz="1800" dirty="0">
              <a:latin typeface="+mn-lt"/>
            </a:endParaRP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7E6A4041-E969-41FA-AD1A-4B37A0BE6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FF1076-AB6B-4A96-8301-85A3642ED4AA}"/>
              </a:ext>
            </a:extLst>
          </p:cNvPr>
          <p:cNvSpPr txBox="1"/>
          <p:nvPr/>
        </p:nvSpPr>
        <p:spPr>
          <a:xfrm>
            <a:off x="451490" y="6157133"/>
            <a:ext cx="8306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arbon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ydrogen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nti-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eutrino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etector with a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ithium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nhanced </a:t>
            </a:r>
            <a:r>
              <a:rPr lang="en-US" sz="1200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2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aghavan optical lattice </a:t>
            </a:r>
          </a:p>
        </p:txBody>
      </p:sp>
    </p:spTree>
    <p:extLst>
      <p:ext uri="{BB962C8B-B14F-4D97-AF65-F5344CB8AC3E}">
        <p14:creationId xmlns:p14="http://schemas.microsoft.com/office/powerpoint/2010/main" val="47734540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>
            <a:extLst>
              <a:ext uri="{FF2B5EF4-FFF2-40B4-BE49-F238E27FC236}">
                <a16:creationId xmlns:a16="http://schemas.microsoft.com/office/drawing/2014/main" id="{8DD8D0A0-7C93-4104-83CA-87261EEC7418}"/>
              </a:ext>
            </a:extLst>
          </p:cNvPr>
          <p:cNvGrpSpPr/>
          <p:nvPr/>
        </p:nvGrpSpPr>
        <p:grpSpPr>
          <a:xfrm>
            <a:off x="262884" y="1524127"/>
            <a:ext cx="5256623" cy="3612501"/>
            <a:chOff x="1755134" y="1030351"/>
            <a:chExt cx="5256623" cy="3612501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B8F35EAF-63B1-427C-8D85-D9AC3773F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5134" y="1056575"/>
              <a:ext cx="5232895" cy="3586277"/>
            </a:xfrm>
            <a:prstGeom prst="rect">
              <a:avLst/>
            </a:prstGeom>
          </p:spPr>
        </p:pic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84167B2-8BB1-438E-A799-6503534A216F}"/>
                </a:ext>
              </a:extLst>
            </p:cNvPr>
            <p:cNvGrpSpPr/>
            <p:nvPr/>
          </p:nvGrpSpPr>
          <p:grpSpPr>
            <a:xfrm>
              <a:off x="1893094" y="1030351"/>
              <a:ext cx="219075" cy="337069"/>
              <a:chOff x="1895475" y="1030351"/>
              <a:chExt cx="219075" cy="337069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6B85D11-5CB5-4DE7-8B99-168872D1957F}"/>
                  </a:ext>
                </a:extLst>
              </p:cNvPr>
              <p:cNvSpPr/>
              <p:nvPr/>
            </p:nvSpPr>
            <p:spPr>
              <a:xfrm>
                <a:off x="1895475" y="1030351"/>
                <a:ext cx="219075" cy="2000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FB9B1BCD-D30A-4E66-BA61-133947EE8B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5013" y="1103604"/>
                <a:ext cx="0" cy="263816"/>
              </a:xfrm>
              <a:prstGeom prst="straightConnector1">
                <a:avLst/>
              </a:prstGeom>
              <a:ln w="19050">
                <a:solidFill>
                  <a:srgbClr val="393939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2728C711-7AE9-4329-82DF-18D1F98CF105}"/>
                </a:ext>
              </a:extLst>
            </p:cNvPr>
            <p:cNvGrpSpPr/>
            <p:nvPr/>
          </p:nvGrpSpPr>
          <p:grpSpPr>
            <a:xfrm rot="5400000">
              <a:off x="6802206" y="4300284"/>
              <a:ext cx="219075" cy="200026"/>
              <a:chOff x="1895475" y="1027966"/>
              <a:chExt cx="219075" cy="200026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B0A3D416-1342-4FD3-BFB7-AB7D3CFA4BFC}"/>
                  </a:ext>
                </a:extLst>
              </p:cNvPr>
              <p:cNvSpPr/>
              <p:nvPr/>
            </p:nvSpPr>
            <p:spPr>
              <a:xfrm>
                <a:off x="1895475" y="1027966"/>
                <a:ext cx="219075" cy="2000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E6C6332B-8C2E-47C0-97B5-F063F5AA3B1A}"/>
                  </a:ext>
                </a:extLst>
              </p:cNvPr>
              <p:cNvCxnSpPr>
                <a:cxnSpLocks/>
                <a:stCxn id="67" idx="2"/>
              </p:cNvCxnSpPr>
              <p:nvPr/>
            </p:nvCxnSpPr>
            <p:spPr>
              <a:xfrm rot="16200000">
                <a:off x="1942819" y="1165797"/>
                <a:ext cx="124388" cy="1"/>
              </a:xfrm>
              <a:prstGeom prst="straightConnector1">
                <a:avLst/>
              </a:prstGeom>
              <a:ln w="19050">
                <a:solidFill>
                  <a:srgbClr val="393939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Text Box 51">
              <a:extLst>
                <a:ext uri="{FF2B5EF4-FFF2-40B4-BE49-F238E27FC236}">
                  <a16:creationId xmlns:a16="http://schemas.microsoft.com/office/drawing/2014/main" id="{A4F64874-DBFB-421E-A98E-904188105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0401" y="1050356"/>
              <a:ext cx="246062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600">
                  <a:latin typeface="Arial Unicode MS" pitchFamily="34" charset="-128"/>
                </a:rPr>
                <a:t>Known </a:t>
              </a:r>
              <a:r>
                <a:rPr lang="en-US" altLang="en-US" sz="1600" dirty="0">
                  <a:latin typeface="Arial Unicode MS" pitchFamily="34" charset="-128"/>
                </a:rPr>
                <a:t>Isotopes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 Box 42">
                <a:extLst>
                  <a:ext uri="{FF2B5EF4-FFF2-40B4-BE49-F238E27FC236}">
                    <a16:creationId xmlns:a16="http://schemas.microsoft.com/office/drawing/2014/main" id="{F3085133-35C9-4295-86C9-1262E2EF5D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915" y="680610"/>
                <a:ext cx="8695756" cy="800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EBF432"/>
                    </a:solidFill>
                  </a14:hiddenFill>
                </a:ext>
                <a:ext uri="{91240B29-F687-4F45-9708-019B960494DF}">
                  <a14:hiddenLine w="15875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en-US" sz="2300" dirty="0">
                    <a:solidFill>
                      <a:srgbClr val="2A3674"/>
                    </a:solidFill>
                    <a:latin typeface="Times New Roman" panose="02020603050405020304" pitchFamily="18" charset="0"/>
                  </a:rPr>
                  <a:t>Nuclear reactors are a very intense sources of electron antineutrinos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3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3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3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en-US" sz="2300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300" dirty="0">
                    <a:solidFill>
                      <a:srgbClr val="2A3674"/>
                    </a:solidFill>
                    <a:latin typeface="Times New Roman" panose="02020603050405020304" pitchFamily="18" charset="0"/>
                  </a:rPr>
                  <a:t> which come from the </a:t>
                </a:r>
                <a:r>
                  <a:rPr lang="en-US" altLang="en-US" sz="2300" dirty="0">
                    <a:solidFill>
                      <a:srgbClr val="2A3674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altLang="en-US" sz="2300" dirty="0">
                    <a:solidFill>
                      <a:srgbClr val="2A3674"/>
                    </a:solidFill>
                    <a:latin typeface="Times New Roman" panose="02020603050405020304" pitchFamily="18" charset="0"/>
                  </a:rPr>
                  <a:t>-decay of the neutron-rich fission fragments.</a:t>
                </a:r>
              </a:p>
            </p:txBody>
          </p:sp>
        </mc:Choice>
        <mc:Fallback xmlns="">
          <p:sp>
            <p:nvSpPr>
              <p:cNvPr id="60" name="Text Box 42">
                <a:extLst>
                  <a:ext uri="{FF2B5EF4-FFF2-40B4-BE49-F238E27FC236}">
                    <a16:creationId xmlns:a16="http://schemas.microsoft.com/office/drawing/2014/main" id="{F3085133-35C9-4295-86C9-1262E2EF5D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4915" y="680610"/>
                <a:ext cx="8695756" cy="800219"/>
              </a:xfrm>
              <a:prstGeom prst="rect">
                <a:avLst/>
              </a:prstGeom>
              <a:blipFill>
                <a:blip r:embed="rId5"/>
                <a:stretch>
                  <a:fillRect l="-981" t="-6870" r="-491" b="-1603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EBF432"/>
                    </a:solidFill>
                  </a14:hiddenFill>
                </a:ext>
                <a:ext uri="{91240B29-F687-4F45-9708-019B960494DF}">
                  <a14:hiddenLine xmlns:a14="http://schemas.microsoft.com/office/drawing/2010/main" w="15875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>
              <a:defRPr/>
            </a:pPr>
            <a:r>
              <a:rPr lang="en-US"/>
              <a:t>Jonathan Link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Reactors as a Neutrino Source</a:t>
            </a:r>
          </a:p>
        </p:txBody>
      </p:sp>
      <p:grpSp>
        <p:nvGrpSpPr>
          <p:cNvPr id="71" name="Group 43">
            <a:extLst>
              <a:ext uri="{FF2B5EF4-FFF2-40B4-BE49-F238E27FC236}">
                <a16:creationId xmlns:a16="http://schemas.microsoft.com/office/drawing/2014/main" id="{A449CBB2-240E-44E7-84E7-2C9DD58398E3}"/>
              </a:ext>
            </a:extLst>
          </p:cNvPr>
          <p:cNvGrpSpPr>
            <a:grpSpLocks/>
          </p:cNvGrpSpPr>
          <p:nvPr/>
        </p:nvGrpSpPr>
        <p:grpSpPr bwMode="auto">
          <a:xfrm>
            <a:off x="2906566" y="3329795"/>
            <a:ext cx="924107" cy="528212"/>
            <a:chOff x="1640" y="2734"/>
            <a:chExt cx="742" cy="460"/>
          </a:xfrm>
        </p:grpSpPr>
        <p:sp>
          <p:nvSpPr>
            <p:cNvPr id="72" name="Rectangle 34">
              <a:extLst>
                <a:ext uri="{FF2B5EF4-FFF2-40B4-BE49-F238E27FC236}">
                  <a16:creationId xmlns:a16="http://schemas.microsoft.com/office/drawing/2014/main" id="{02B8C162-0E10-4B6A-B61E-CC435655A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0" y="2734"/>
              <a:ext cx="40" cy="41"/>
            </a:xfrm>
            <a:prstGeom prst="rect">
              <a:avLst/>
            </a:prstGeom>
            <a:noFill/>
            <a:ln w="1270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35">
              <a:extLst>
                <a:ext uri="{FF2B5EF4-FFF2-40B4-BE49-F238E27FC236}">
                  <a16:creationId xmlns:a16="http://schemas.microsoft.com/office/drawing/2014/main" id="{3EA29031-7FDE-4F66-9723-C61AE81DC0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1" y="2782"/>
              <a:ext cx="255" cy="4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36">
              <a:extLst>
                <a:ext uri="{FF2B5EF4-FFF2-40B4-BE49-F238E27FC236}">
                  <a16:creationId xmlns:a16="http://schemas.microsoft.com/office/drawing/2014/main" id="{2F920BFC-FF91-42FD-9EA6-D91608605B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3" y="2735"/>
              <a:ext cx="699" cy="153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75" name="Object 32">
              <a:extLst>
                <a:ext uri="{FF2B5EF4-FFF2-40B4-BE49-F238E27FC236}">
                  <a16:creationId xmlns:a16="http://schemas.microsoft.com/office/drawing/2014/main" id="{49E15D94-3987-43A2-B3CC-C5841103693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14" y="2903"/>
            <a:ext cx="464" cy="2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495000" imgH="304560" progId="Equation.3">
                    <p:embed/>
                  </p:oleObj>
                </mc:Choice>
                <mc:Fallback>
                  <p:oleObj name="Equation" r:id="rId6" imgW="495000" imgH="304560" progId="Equation.3">
                    <p:embed/>
                    <p:pic>
                      <p:nvPicPr>
                        <p:cNvPr id="75" name="Object 32">
                          <a:extLst>
                            <a:ext uri="{FF2B5EF4-FFF2-40B4-BE49-F238E27FC236}">
                              <a16:creationId xmlns:a16="http://schemas.microsoft.com/office/drawing/2014/main" id="{49E15D94-3987-43A2-B3CC-C5841103693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4" y="2903"/>
                          <a:ext cx="464" cy="285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6" name="Group 44">
            <a:extLst>
              <a:ext uri="{FF2B5EF4-FFF2-40B4-BE49-F238E27FC236}">
                <a16:creationId xmlns:a16="http://schemas.microsoft.com/office/drawing/2014/main" id="{41BA4EBE-040A-4E13-8425-9C3A0B70B6ED}"/>
              </a:ext>
            </a:extLst>
          </p:cNvPr>
          <p:cNvGrpSpPr>
            <a:grpSpLocks/>
          </p:cNvGrpSpPr>
          <p:nvPr/>
        </p:nvGrpSpPr>
        <p:grpSpPr bwMode="auto">
          <a:xfrm>
            <a:off x="2098528" y="3833242"/>
            <a:ext cx="1240161" cy="880109"/>
            <a:chOff x="1114" y="3034"/>
            <a:chExt cx="936" cy="727"/>
          </a:xfrm>
        </p:grpSpPr>
        <p:sp>
          <p:nvSpPr>
            <p:cNvPr id="77" name="Rectangle 33">
              <a:extLst>
                <a:ext uri="{FF2B5EF4-FFF2-40B4-BE49-F238E27FC236}">
                  <a16:creationId xmlns:a16="http://schemas.microsoft.com/office/drawing/2014/main" id="{A9DA7FF0-7C80-46B7-BA8E-139B76519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4" y="3036"/>
              <a:ext cx="40" cy="41"/>
            </a:xfrm>
            <a:prstGeom prst="rect">
              <a:avLst/>
            </a:prstGeom>
            <a:noFill/>
            <a:ln w="1270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Line 37">
              <a:extLst>
                <a:ext uri="{FF2B5EF4-FFF2-40B4-BE49-F238E27FC236}">
                  <a16:creationId xmlns:a16="http://schemas.microsoft.com/office/drawing/2014/main" id="{53A38D85-C042-4FD6-A47E-7802FAF146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7" y="3081"/>
              <a:ext cx="472" cy="68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38">
              <a:extLst>
                <a:ext uri="{FF2B5EF4-FFF2-40B4-BE49-F238E27FC236}">
                  <a16:creationId xmlns:a16="http://schemas.microsoft.com/office/drawing/2014/main" id="{08B7459E-0337-4B2C-9193-60FD8A6022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9" y="3034"/>
              <a:ext cx="891" cy="41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80" name="Object 79">
              <a:extLst>
                <a:ext uri="{FF2B5EF4-FFF2-40B4-BE49-F238E27FC236}">
                  <a16:creationId xmlns:a16="http://schemas.microsoft.com/office/drawing/2014/main" id="{31878FA3-BDA4-4152-AC32-5C1CC36E272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598" y="3463"/>
            <a:ext cx="436" cy="2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495000" imgH="304560" progId="Equation.3">
                    <p:embed/>
                  </p:oleObj>
                </mc:Choice>
                <mc:Fallback>
                  <p:oleObj name="Equation" r:id="rId8" imgW="495000" imgH="304560" progId="Equation.3">
                    <p:embed/>
                    <p:pic>
                      <p:nvPicPr>
                        <p:cNvPr id="80" name="Object 79">
                          <a:extLst>
                            <a:ext uri="{FF2B5EF4-FFF2-40B4-BE49-F238E27FC236}">
                              <a16:creationId xmlns:a16="http://schemas.microsoft.com/office/drawing/2014/main" id="{31878FA3-BDA4-4152-AC32-5C1CC36E272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8" y="3463"/>
                          <a:ext cx="436" cy="285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A61E97A-2FEE-466D-B527-5D0E3F707357}"/>
              </a:ext>
            </a:extLst>
          </p:cNvPr>
          <p:cNvGrpSpPr/>
          <p:nvPr/>
        </p:nvGrpSpPr>
        <p:grpSpPr>
          <a:xfrm>
            <a:off x="5733834" y="1821225"/>
            <a:ext cx="869823" cy="961436"/>
            <a:chOff x="5684838" y="2411134"/>
            <a:chExt cx="869823" cy="961436"/>
          </a:xfrm>
        </p:grpSpPr>
        <p:sp>
          <p:nvSpPr>
            <p:cNvPr id="82" name="Line 52">
              <a:extLst>
                <a:ext uri="{FF2B5EF4-FFF2-40B4-BE49-F238E27FC236}">
                  <a16:creationId xmlns:a16="http://schemas.microsoft.com/office/drawing/2014/main" id="{2C64B280-2DEC-458C-B994-DB0BDFC26D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84838" y="2820119"/>
              <a:ext cx="418306" cy="55245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 Box 53">
              <a:extLst>
                <a:ext uri="{FF2B5EF4-FFF2-40B4-BE49-F238E27FC236}">
                  <a16:creationId xmlns:a16="http://schemas.microsoft.com/office/drawing/2014/main" id="{2D7A5191-F6B6-4331-AEC7-7ECE992834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27611" y="2411134"/>
              <a:ext cx="5270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2400" i="1" dirty="0"/>
                <a:t>n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5E2E9F1-0BB3-461B-899B-0A300179BF23}"/>
              </a:ext>
            </a:extLst>
          </p:cNvPr>
          <p:cNvGrpSpPr/>
          <p:nvPr/>
        </p:nvGrpSpPr>
        <p:grpSpPr>
          <a:xfrm>
            <a:off x="3329021" y="3188813"/>
            <a:ext cx="1827214" cy="1157291"/>
            <a:chOff x="3186115" y="3869456"/>
            <a:chExt cx="1827214" cy="1157291"/>
          </a:xfrm>
        </p:grpSpPr>
        <p:grpSp>
          <p:nvGrpSpPr>
            <p:cNvPr id="85" name="Group 54">
              <a:extLst>
                <a:ext uri="{FF2B5EF4-FFF2-40B4-BE49-F238E27FC236}">
                  <a16:creationId xmlns:a16="http://schemas.microsoft.com/office/drawing/2014/main" id="{6D5B44A2-65D6-46FB-9DE6-BA1BE9EB50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6115" y="3869459"/>
              <a:ext cx="1827214" cy="1157288"/>
              <a:chOff x="2007" y="2754"/>
              <a:chExt cx="1151" cy="729"/>
            </a:xfrm>
          </p:grpSpPr>
          <p:sp>
            <p:nvSpPr>
              <p:cNvPr id="88" name="Line 39">
                <a:extLst>
                  <a:ext uri="{FF2B5EF4-FFF2-40B4-BE49-F238E27FC236}">
                    <a16:creationId xmlns:a16="http://schemas.microsoft.com/office/drawing/2014/main" id="{A86A0561-897C-46FB-B455-A5CFF27FF7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29" y="2755"/>
                <a:ext cx="825" cy="19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Line 40">
                <a:extLst>
                  <a:ext uri="{FF2B5EF4-FFF2-40B4-BE49-F238E27FC236}">
                    <a16:creationId xmlns:a16="http://schemas.microsoft.com/office/drawing/2014/main" id="{2AB98D03-2CAF-47B1-9421-A33603ED6E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007" y="2755"/>
                <a:ext cx="1151" cy="7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Line 52">
                <a:extLst>
                  <a:ext uri="{FF2B5EF4-FFF2-40B4-BE49-F238E27FC236}">
                    <a16:creationId xmlns:a16="http://schemas.microsoft.com/office/drawing/2014/main" id="{A2994279-75F5-45D1-9314-86CCA05F2B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46" y="2754"/>
                <a:ext cx="208" cy="2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Text Box 53">
                <a:extLst>
                  <a:ext uri="{FF2B5EF4-FFF2-40B4-BE49-F238E27FC236}">
                    <a16:creationId xmlns:a16="http://schemas.microsoft.com/office/drawing/2014/main" id="{8F2AEE58-440C-4B1F-893A-59065353AE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92" y="2902"/>
                <a:ext cx="33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en-US" sz="2400" i="1" dirty="0"/>
                  <a:t>n</a:t>
                </a:r>
              </a:p>
            </p:txBody>
          </p:sp>
        </p:grpSp>
        <p:sp>
          <p:nvSpPr>
            <p:cNvPr id="86" name="Line 52">
              <a:extLst>
                <a:ext uri="{FF2B5EF4-FFF2-40B4-BE49-F238E27FC236}">
                  <a16:creationId xmlns:a16="http://schemas.microsoft.com/office/drawing/2014/main" id="{604F18A0-6D2C-40E9-92D5-A6922458FB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66257" y="3869456"/>
              <a:ext cx="647070" cy="271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Text Box 53">
              <a:extLst>
                <a:ext uri="{FF2B5EF4-FFF2-40B4-BE49-F238E27FC236}">
                  <a16:creationId xmlns:a16="http://schemas.microsoft.com/office/drawing/2014/main" id="{5086B62B-A610-466B-A0DE-D60B0072D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1065" y="3884833"/>
              <a:ext cx="5270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2400" i="1" dirty="0"/>
                <a:t>n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5BFEB68-86B7-494F-9081-BE3CB3776A02}"/>
              </a:ext>
            </a:extLst>
          </p:cNvPr>
          <p:cNvGrpSpPr>
            <a:grpSpLocks/>
          </p:cNvGrpSpPr>
          <p:nvPr/>
        </p:nvGrpSpPr>
        <p:grpSpPr bwMode="auto">
          <a:xfrm>
            <a:off x="4491207" y="2262884"/>
            <a:ext cx="1226968" cy="929681"/>
            <a:chOff x="2686" y="2053"/>
            <a:chExt cx="895" cy="702"/>
          </a:xfrm>
        </p:grpSpPr>
        <p:sp>
          <p:nvSpPr>
            <p:cNvPr id="93" name="Rectangle 24">
              <a:extLst>
                <a:ext uri="{FF2B5EF4-FFF2-40B4-BE49-F238E27FC236}">
                  <a16:creationId xmlns:a16="http://schemas.microsoft.com/office/drawing/2014/main" id="{6E3150F7-C2E6-4608-928E-53711FCF2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7" y="2054"/>
              <a:ext cx="40" cy="41"/>
            </a:xfrm>
            <a:prstGeom prst="rect">
              <a:avLst/>
            </a:prstGeom>
            <a:noFill/>
            <a:ln w="1270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27">
              <a:extLst>
                <a:ext uri="{FF2B5EF4-FFF2-40B4-BE49-F238E27FC236}">
                  <a16:creationId xmlns:a16="http://schemas.microsoft.com/office/drawing/2014/main" id="{FEB5431B-6701-47B0-B829-04F51CBD2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6" y="2100"/>
              <a:ext cx="472" cy="65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Line 28">
              <a:extLst>
                <a:ext uri="{FF2B5EF4-FFF2-40B4-BE49-F238E27FC236}">
                  <a16:creationId xmlns:a16="http://schemas.microsoft.com/office/drawing/2014/main" id="{66E20582-F3F1-4581-B471-AA28F7CDCF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8" y="2053"/>
              <a:ext cx="853" cy="38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96" name="Object 30">
              <a:extLst>
                <a:ext uri="{FF2B5EF4-FFF2-40B4-BE49-F238E27FC236}">
                  <a16:creationId xmlns:a16="http://schemas.microsoft.com/office/drawing/2014/main" id="{EFA1467B-55BA-42A9-88E8-A4A3BAE9059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73" y="2457"/>
            <a:ext cx="404" cy="2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431640" imgH="304560" progId="Equation.3">
                    <p:embed/>
                  </p:oleObj>
                </mc:Choice>
                <mc:Fallback>
                  <p:oleObj name="Equation" r:id="rId10" imgW="431640" imgH="304560" progId="Equation.3">
                    <p:embed/>
                    <p:pic>
                      <p:nvPicPr>
                        <p:cNvPr id="96" name="Object 30">
                          <a:extLst>
                            <a:ext uri="{FF2B5EF4-FFF2-40B4-BE49-F238E27FC236}">
                              <a16:creationId xmlns:a16="http://schemas.microsoft.com/office/drawing/2014/main" id="{EFA1467B-55BA-42A9-88E8-A4A3BAE9059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3" y="2457"/>
                          <a:ext cx="404" cy="285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7" name="Text Box 41">
            <a:extLst>
              <a:ext uri="{FF2B5EF4-FFF2-40B4-BE49-F238E27FC236}">
                <a16:creationId xmlns:a16="http://schemas.microsoft.com/office/drawing/2014/main" id="{C7EB191A-A6B8-4F2A-A67A-81B410259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702" y="2883597"/>
            <a:ext cx="18341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u="sng" dirty="0">
                <a:solidFill>
                  <a:srgbClr val="FF6600"/>
                </a:solidFill>
              </a:rPr>
              <a:t>Typical Fission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07F4F3D3-2F7D-43CF-A40F-1F8538A61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4452" y="4735321"/>
            <a:ext cx="1035050" cy="239713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40443A5-0097-4A0F-842B-7A21149B0A39}"/>
              </a:ext>
            </a:extLst>
          </p:cNvPr>
          <p:cNvGrpSpPr/>
          <p:nvPr/>
        </p:nvGrpSpPr>
        <p:grpSpPr>
          <a:xfrm>
            <a:off x="4245602" y="3939964"/>
            <a:ext cx="1678120" cy="1543164"/>
            <a:chOff x="5737852" y="3939964"/>
            <a:chExt cx="1678120" cy="1543164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6FF8E17C-19B7-4EB1-A14F-1442FF7F49A4}"/>
                </a:ext>
              </a:extLst>
            </p:cNvPr>
            <p:cNvSpPr/>
            <p:nvPr/>
          </p:nvSpPr>
          <p:spPr>
            <a:xfrm>
              <a:off x="6281354" y="3939964"/>
              <a:ext cx="137160" cy="155448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: Rounded Corners 121">
              <a:extLst>
                <a:ext uri="{FF2B5EF4-FFF2-40B4-BE49-F238E27FC236}">
                  <a16:creationId xmlns:a16="http://schemas.microsoft.com/office/drawing/2014/main" id="{78EE8877-22F6-4C9B-9FD6-74F199F842C5}"/>
                </a:ext>
              </a:extLst>
            </p:cNvPr>
            <p:cNvSpPr/>
            <p:nvPr/>
          </p:nvSpPr>
          <p:spPr>
            <a:xfrm>
              <a:off x="6217759" y="5076129"/>
              <a:ext cx="137160" cy="155448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F4115CD5-C149-48AE-B911-4789975FE8CE}"/>
                </a:ext>
              </a:extLst>
            </p:cNvPr>
            <p:cNvSpPr/>
            <p:nvPr/>
          </p:nvSpPr>
          <p:spPr>
            <a:xfrm>
              <a:off x="6702674" y="5327680"/>
              <a:ext cx="137160" cy="155448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: Rounded Corners 120">
              <a:extLst>
                <a:ext uri="{FF2B5EF4-FFF2-40B4-BE49-F238E27FC236}">
                  <a16:creationId xmlns:a16="http://schemas.microsoft.com/office/drawing/2014/main" id="{B4FE17C5-78D3-40F5-BECC-E23EF807E3F1}"/>
                </a:ext>
              </a:extLst>
            </p:cNvPr>
            <p:cNvSpPr/>
            <p:nvPr/>
          </p:nvSpPr>
          <p:spPr>
            <a:xfrm>
              <a:off x="5737852" y="4825657"/>
              <a:ext cx="137160" cy="155448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F84EC38D-ADF0-4FAE-A529-25C45B735CA6}"/>
                </a:ext>
              </a:extLst>
            </p:cNvPr>
            <p:cNvSpPr/>
            <p:nvPr/>
          </p:nvSpPr>
          <p:spPr>
            <a:xfrm>
              <a:off x="6801009" y="4194308"/>
              <a:ext cx="137160" cy="155448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: Rounded Corners 119">
              <a:extLst>
                <a:ext uri="{FF2B5EF4-FFF2-40B4-BE49-F238E27FC236}">
                  <a16:creationId xmlns:a16="http://schemas.microsoft.com/office/drawing/2014/main" id="{D5F34FFC-BCA5-450A-9A15-8716FF2F6C4F}"/>
                </a:ext>
              </a:extLst>
            </p:cNvPr>
            <p:cNvSpPr/>
            <p:nvPr/>
          </p:nvSpPr>
          <p:spPr>
            <a:xfrm>
              <a:off x="7278812" y="4441508"/>
              <a:ext cx="137160" cy="155448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Text Box 77">
                <a:extLst>
                  <a:ext uri="{FF2B5EF4-FFF2-40B4-BE49-F238E27FC236}">
                    <a16:creationId xmlns:a16="http://schemas.microsoft.com/office/drawing/2014/main" id="{C5E956D3-3C35-41CB-9B33-A7B835592F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0315" y="5568723"/>
                <a:ext cx="8872496" cy="8617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</a:rPr>
                  <a:t>Each fission produces ~200 MeV of energy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</a:rPr>
                  <a:t>For a typical commercial reactor (3 </a:t>
                </a:r>
                <a:r>
                  <a:rPr lang="en-US" altLang="en-US" sz="2000" dirty="0" err="1">
                    <a:solidFill>
                      <a:srgbClr val="2A3674"/>
                    </a:solidFill>
                    <a:latin typeface="Times New Roman" panose="02020603050405020304" pitchFamily="18" charset="0"/>
                  </a:rPr>
                  <a:t>GW</a:t>
                </a:r>
                <a:r>
                  <a:rPr lang="en-US" altLang="en-US" sz="2000" baseline="-25000" dirty="0" err="1">
                    <a:solidFill>
                      <a:srgbClr val="2A3674"/>
                    </a:solidFill>
                    <a:latin typeface="Times New Roman" panose="02020603050405020304" pitchFamily="18" charset="0"/>
                  </a:rPr>
                  <a:t>th</a:t>
                </a:r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≈ 2×10</a:t>
                </a:r>
                <a:r>
                  <a:rPr lang="en-US" altLang="en-US" sz="2000" baseline="30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</a:t>
                </a:r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MeV/s) this means </a:t>
                </a:r>
                <a:r>
                  <a:rPr lang="en-US" altLang="en-US" sz="20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altLang="en-US" sz="2000" dirty="0">
                    <a:solidFill>
                      <a:srgbClr val="FF6600"/>
                    </a:solidFill>
                    <a:latin typeface="Times New Roman" panose="02020603050405020304" pitchFamily="18" charset="0"/>
                  </a:rPr>
                  <a:t>×10</a:t>
                </a:r>
                <a:r>
                  <a:rPr lang="en-US" altLang="en-US" sz="2000" baseline="30000" dirty="0">
                    <a:solidFill>
                      <a:srgbClr val="FF6600"/>
                    </a:solidFill>
                    <a:latin typeface="Times New Roman" panose="02020603050405020304" pitchFamily="18" charset="0"/>
                  </a:rPr>
                  <a:t>20</a:t>
                </a:r>
                <a:r>
                  <a:rPr lang="en-US" altLang="en-US" sz="2000" dirty="0">
                    <a:solidFill>
                      <a:srgbClr val="FF6600"/>
                    </a:solidFill>
                    <a:latin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FF6600"/>
                    </a:solidFill>
                    <a:latin typeface="Times New Roman" panose="02020603050405020304" pitchFamily="18" charset="0"/>
                  </a:rPr>
                  <a:t>/s</a:t>
                </a:r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116" name="Text Box 77">
                <a:extLst>
                  <a:ext uri="{FF2B5EF4-FFF2-40B4-BE49-F238E27FC236}">
                    <a16:creationId xmlns:a16="http://schemas.microsoft.com/office/drawing/2014/main" id="{C5E956D3-3C35-41CB-9B33-A7B835592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0315" y="5568723"/>
                <a:ext cx="8872496" cy="861774"/>
              </a:xfrm>
              <a:prstGeom prst="rect">
                <a:avLst/>
              </a:prstGeom>
              <a:blipFill>
                <a:blip r:embed="rId12"/>
                <a:stretch>
                  <a:fillRect l="-687" t="-4255" b="-120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0" name="Group 76">
            <a:extLst>
              <a:ext uri="{FF2B5EF4-FFF2-40B4-BE49-F238E27FC236}">
                <a16:creationId xmlns:a16="http://schemas.microsoft.com/office/drawing/2014/main" id="{53825285-155B-4635-BD4F-35D4702F6676}"/>
              </a:ext>
            </a:extLst>
          </p:cNvPr>
          <p:cNvGrpSpPr>
            <a:grpSpLocks/>
          </p:cNvGrpSpPr>
          <p:nvPr/>
        </p:nvGrpSpPr>
        <p:grpSpPr bwMode="auto">
          <a:xfrm>
            <a:off x="3331584" y="4713889"/>
            <a:ext cx="2038350" cy="801688"/>
            <a:chOff x="3464" y="3709"/>
            <a:chExt cx="1284" cy="505"/>
          </a:xfrm>
        </p:grpSpPr>
        <p:graphicFrame>
          <p:nvGraphicFramePr>
            <p:cNvPr id="101" name="Object 66">
              <a:extLst>
                <a:ext uri="{FF2B5EF4-FFF2-40B4-BE49-F238E27FC236}">
                  <a16:creationId xmlns:a16="http://schemas.microsoft.com/office/drawing/2014/main" id="{D7C6B5D9-33F2-4AC1-B3C8-F45844E7597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98" y="3741"/>
            <a:ext cx="547" cy="1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838080" imgH="241200" progId="Equation.3">
                    <p:embed/>
                  </p:oleObj>
                </mc:Choice>
                <mc:Fallback>
                  <p:oleObj name="Equation" r:id="rId13" imgW="838080" imgH="241200" progId="Equation.3">
                    <p:embed/>
                    <p:pic>
                      <p:nvPicPr>
                        <p:cNvPr id="101" name="Object 66">
                          <a:extLst>
                            <a:ext uri="{FF2B5EF4-FFF2-40B4-BE49-F238E27FC236}">
                              <a16:creationId xmlns:a16="http://schemas.microsoft.com/office/drawing/2014/main" id="{D7C6B5D9-33F2-4AC1-B3C8-F45844E7597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98" y="3741"/>
                          <a:ext cx="547" cy="1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54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" name="Line 67">
              <a:extLst>
                <a:ext uri="{FF2B5EF4-FFF2-40B4-BE49-F238E27FC236}">
                  <a16:creationId xmlns:a16="http://schemas.microsoft.com/office/drawing/2014/main" id="{4D0DB50D-64DA-40E0-A0A5-C5766FA37F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9" y="3884"/>
              <a:ext cx="134" cy="9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3" name="Object 68">
              <a:extLst>
                <a:ext uri="{FF2B5EF4-FFF2-40B4-BE49-F238E27FC236}">
                  <a16:creationId xmlns:a16="http://schemas.microsoft.com/office/drawing/2014/main" id="{36758A1B-C1AF-4E10-BF05-81DE4ABBF6C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18" y="3901"/>
            <a:ext cx="530" cy="1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812520" imgH="241200" progId="Equation.3">
                    <p:embed/>
                  </p:oleObj>
                </mc:Choice>
                <mc:Fallback>
                  <p:oleObj name="Equation" r:id="rId15" imgW="812520" imgH="241200" progId="Equation.3">
                    <p:embed/>
                    <p:pic>
                      <p:nvPicPr>
                        <p:cNvPr id="103" name="Object 68">
                          <a:extLst>
                            <a:ext uri="{FF2B5EF4-FFF2-40B4-BE49-F238E27FC236}">
                              <a16:creationId xmlns:a16="http://schemas.microsoft.com/office/drawing/2014/main" id="{36758A1B-C1AF-4E10-BF05-81DE4ABBF6C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18" y="3901"/>
                          <a:ext cx="530" cy="1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54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" name="Line 69">
              <a:extLst>
                <a:ext uri="{FF2B5EF4-FFF2-40B4-BE49-F238E27FC236}">
                  <a16:creationId xmlns:a16="http://schemas.microsoft.com/office/drawing/2014/main" id="{3910F3A0-133F-40A2-BA08-893F9DE76A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4040"/>
              <a:ext cx="134" cy="9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5" name="Object 70">
              <a:extLst>
                <a:ext uri="{FF2B5EF4-FFF2-40B4-BE49-F238E27FC236}">
                  <a16:creationId xmlns:a16="http://schemas.microsoft.com/office/drawing/2014/main" id="{54BC4D0E-9FC6-4D34-AF6F-9F9DBCD1C6F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17" y="4057"/>
            <a:ext cx="531" cy="1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7" imgW="812520" imgH="241200" progId="Equation.3">
                    <p:embed/>
                  </p:oleObj>
                </mc:Choice>
                <mc:Fallback>
                  <p:oleObj name="Equation" r:id="rId17" imgW="812520" imgH="241200" progId="Equation.3">
                    <p:embed/>
                    <p:pic>
                      <p:nvPicPr>
                        <p:cNvPr id="105" name="Object 70">
                          <a:extLst>
                            <a:ext uri="{FF2B5EF4-FFF2-40B4-BE49-F238E27FC236}">
                              <a16:creationId xmlns:a16="http://schemas.microsoft.com/office/drawing/2014/main" id="{54BC4D0E-9FC6-4D34-AF6F-9F9DBCD1C6F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7" y="4057"/>
                          <a:ext cx="531" cy="1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54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6" name="Line 74">
              <a:extLst>
                <a:ext uri="{FF2B5EF4-FFF2-40B4-BE49-F238E27FC236}">
                  <a16:creationId xmlns:a16="http://schemas.microsoft.com/office/drawing/2014/main" id="{FBAA44B0-07A3-43F9-A4B1-2C0DC45C29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4" y="3709"/>
              <a:ext cx="134" cy="9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D8F4C5E0-EA1E-410F-8B8F-6D7178C12CDE}"/>
              </a:ext>
            </a:extLst>
          </p:cNvPr>
          <p:cNvGrpSpPr/>
          <p:nvPr/>
        </p:nvGrpSpPr>
        <p:grpSpPr>
          <a:xfrm>
            <a:off x="3848135" y="3868624"/>
            <a:ext cx="2119312" cy="785813"/>
            <a:chOff x="5321335" y="3350083"/>
            <a:chExt cx="2119312" cy="785813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CDABAE3-9D30-4D8B-BE68-E51CC23915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946283" flipV="1">
              <a:off x="5348752" y="3392043"/>
              <a:ext cx="253795" cy="108206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09" name="Group 75">
              <a:extLst>
                <a:ext uri="{FF2B5EF4-FFF2-40B4-BE49-F238E27FC236}">
                  <a16:creationId xmlns:a16="http://schemas.microsoft.com/office/drawing/2014/main" id="{75D27E98-E506-4FDA-918B-E951635C7E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1335" y="3350083"/>
              <a:ext cx="2119312" cy="785813"/>
              <a:chOff x="4045" y="3128"/>
              <a:chExt cx="1335" cy="495"/>
            </a:xfrm>
          </p:grpSpPr>
          <p:graphicFrame>
            <p:nvGraphicFramePr>
              <p:cNvPr id="110" name="Object 56">
                <a:extLst>
                  <a:ext uri="{FF2B5EF4-FFF2-40B4-BE49-F238E27FC236}">
                    <a16:creationId xmlns:a16="http://schemas.microsoft.com/office/drawing/2014/main" id="{7875AD23-E2AA-458F-A18E-0210FBE7A67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183" y="3150"/>
              <a:ext cx="572" cy="1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9" imgW="876240" imgH="241200" progId="Equation.3">
                      <p:embed/>
                    </p:oleObj>
                  </mc:Choice>
                  <mc:Fallback>
                    <p:oleObj name="Equation" r:id="rId19" imgW="876240" imgH="241200" progId="Equation.3">
                      <p:embed/>
                      <p:pic>
                        <p:nvPicPr>
                          <p:cNvPr id="110" name="Object 56">
                            <a:extLst>
                              <a:ext uri="{FF2B5EF4-FFF2-40B4-BE49-F238E27FC236}">
                                <a16:creationId xmlns:a16="http://schemas.microsoft.com/office/drawing/2014/main" id="{7875AD23-E2AA-458F-A18E-0210FBE7A67C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83" y="3150"/>
                            <a:ext cx="572" cy="15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25400">
                                <a:solidFill>
                                  <a:srgbClr val="FF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1" name="Line 60">
                <a:extLst>
                  <a:ext uri="{FF2B5EF4-FFF2-40B4-BE49-F238E27FC236}">
                    <a16:creationId xmlns:a16="http://schemas.microsoft.com/office/drawing/2014/main" id="{CC17BA01-B4FC-47B2-82A1-43DF1495BF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86" y="3293"/>
                <a:ext cx="134" cy="9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112" name="Object 61">
                <a:extLst>
                  <a:ext uri="{FF2B5EF4-FFF2-40B4-BE49-F238E27FC236}">
                    <a16:creationId xmlns:a16="http://schemas.microsoft.com/office/drawing/2014/main" id="{AF8ED9A7-7234-4C7D-8EA0-CF922C58888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516" y="3310"/>
              <a:ext cx="564" cy="1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1" imgW="863280" imgH="241200" progId="Equation.3">
                      <p:embed/>
                    </p:oleObj>
                  </mc:Choice>
                  <mc:Fallback>
                    <p:oleObj name="Equation" r:id="rId21" imgW="863280" imgH="241200" progId="Equation.3">
                      <p:embed/>
                      <p:pic>
                        <p:nvPicPr>
                          <p:cNvPr id="112" name="Object 61">
                            <a:extLst>
                              <a:ext uri="{FF2B5EF4-FFF2-40B4-BE49-F238E27FC236}">
                                <a16:creationId xmlns:a16="http://schemas.microsoft.com/office/drawing/2014/main" id="{AF8ED9A7-7234-4C7D-8EA0-CF922C58888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16" y="3310"/>
                            <a:ext cx="564" cy="15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25400">
                                <a:solidFill>
                                  <a:srgbClr val="FF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Line 62">
                <a:extLst>
                  <a:ext uri="{FF2B5EF4-FFF2-40B4-BE49-F238E27FC236}">
                    <a16:creationId xmlns:a16="http://schemas.microsoft.com/office/drawing/2014/main" id="{F2D4D6A5-D724-4CCF-8831-0FC67C4C1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6" y="3449"/>
                <a:ext cx="134" cy="9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114" name="Object 63">
                <a:extLst>
                  <a:ext uri="{FF2B5EF4-FFF2-40B4-BE49-F238E27FC236}">
                    <a16:creationId xmlns:a16="http://schemas.microsoft.com/office/drawing/2014/main" id="{CF64F65C-66E8-424B-97C5-561899F1067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816" y="3466"/>
              <a:ext cx="564" cy="1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3" imgW="863280" imgH="241200" progId="Equation.3">
                      <p:embed/>
                    </p:oleObj>
                  </mc:Choice>
                  <mc:Fallback>
                    <p:oleObj name="Equation" r:id="rId23" imgW="863280" imgH="241200" progId="Equation.3">
                      <p:embed/>
                      <p:pic>
                        <p:nvPicPr>
                          <p:cNvPr id="114" name="Object 63">
                            <a:extLst>
                              <a:ext uri="{FF2B5EF4-FFF2-40B4-BE49-F238E27FC236}">
                                <a16:creationId xmlns:a16="http://schemas.microsoft.com/office/drawing/2014/main" id="{CF64F65C-66E8-424B-97C5-561899F1067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16" y="3466"/>
                            <a:ext cx="564" cy="15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25400">
                                <a:solidFill>
                                  <a:srgbClr val="FF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5" name="Line 73">
                <a:extLst>
                  <a:ext uri="{FF2B5EF4-FFF2-40B4-BE49-F238E27FC236}">
                    <a16:creationId xmlns:a16="http://schemas.microsoft.com/office/drawing/2014/main" id="{E3DCB175-A76F-4607-AC15-0BB91B9A0C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5" y="3128"/>
                <a:ext cx="134" cy="9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98" name="Picture 97">
            <a:extLst>
              <a:ext uri="{FF2B5EF4-FFF2-40B4-BE49-F238E27FC236}">
                <a16:creationId xmlns:a16="http://schemas.microsoft.com/office/drawing/2014/main" id="{06691B4E-D34E-4BBB-BF7B-D7EC95843791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387" y="1532835"/>
            <a:ext cx="2766424" cy="39181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D8B932-FF45-5257-51BD-FAC2A40193F2}"/>
              </a:ext>
            </a:extLst>
          </p:cNvPr>
          <p:cNvSpPr txBox="1"/>
          <p:nvPr/>
        </p:nvSpPr>
        <p:spPr>
          <a:xfrm>
            <a:off x="4750278" y="5573064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en-US" sz="2000" dirty="0">
                <a:solidFill>
                  <a:srgbClr val="660000"/>
                </a:solidFill>
                <a:latin typeface="Times New Roman" panose="02020603050405020304" pitchFamily="18" charset="0"/>
              </a:rPr>
              <a:t>and an average of 6 neutrinos,</a:t>
            </a:r>
          </a:p>
        </p:txBody>
      </p:sp>
    </p:spTree>
    <p:extLst>
      <p:ext uri="{BB962C8B-B14F-4D97-AF65-F5344CB8AC3E}">
        <p14:creationId xmlns:p14="http://schemas.microsoft.com/office/powerpoint/2010/main" val="322288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9" grpId="0" animBg="1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D843E01-78E6-4109-A595-D199A360047F}"/>
              </a:ext>
            </a:extLst>
          </p:cNvPr>
          <p:cNvGrpSpPr/>
          <p:nvPr/>
        </p:nvGrpSpPr>
        <p:grpSpPr>
          <a:xfrm>
            <a:off x="23666" y="1360665"/>
            <a:ext cx="6133214" cy="4119294"/>
            <a:chOff x="-619609" y="250206"/>
            <a:chExt cx="8177619" cy="5492392"/>
          </a:xfrm>
        </p:grpSpPr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88E0C355-45E7-4DB4-8A1B-7AC3445ACE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619609" y="250206"/>
              <a:ext cx="2723185" cy="2735218"/>
            </a:xfrm>
            <a:prstGeom prst="cube">
              <a:avLst/>
            </a:prstGeom>
            <a:solidFill>
              <a:srgbClr val="D3EC38">
                <a:alpha val="75000"/>
              </a:srgb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B57FF215-8C9F-4494-B4FD-6665E5B5AA0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4825" y="3007380"/>
              <a:ext cx="2723185" cy="2735218"/>
            </a:xfrm>
            <a:prstGeom prst="cube">
              <a:avLst/>
            </a:prstGeom>
            <a:solidFill>
              <a:srgbClr val="D3EC38">
                <a:alpha val="75000"/>
              </a:srgb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8F03E81-5F1F-4332-84C1-850F06C256DC}"/>
              </a:ext>
            </a:extLst>
          </p:cNvPr>
          <p:cNvGrpSpPr/>
          <p:nvPr/>
        </p:nvGrpSpPr>
        <p:grpSpPr>
          <a:xfrm>
            <a:off x="6803800" y="2384475"/>
            <a:ext cx="2059572" cy="3600802"/>
            <a:chOff x="11984810" y="1513438"/>
            <a:chExt cx="2746096" cy="480106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7696271-19F2-498C-BB77-994C85B3CEB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990253" y="3581723"/>
              <a:ext cx="2723185" cy="2732784"/>
              <a:chOff x="4708405" y="1817659"/>
              <a:chExt cx="3824021" cy="3837495"/>
            </a:xfrm>
          </p:grpSpPr>
          <p:sp>
            <p:nvSpPr>
              <p:cNvPr id="31" name="Cube 30">
                <a:extLst>
                  <a:ext uri="{FF2B5EF4-FFF2-40B4-BE49-F238E27FC236}">
                    <a16:creationId xmlns:a16="http://schemas.microsoft.com/office/drawing/2014/main" id="{3B1C8FBB-6246-4EE1-B3ED-B8D4E41F97B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708405" y="1817659"/>
                <a:ext cx="3824021" cy="3827540"/>
              </a:xfrm>
              <a:prstGeom prst="cube">
                <a:avLst/>
              </a:prstGeom>
              <a:noFill/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2" name="Cube 31">
                <a:extLst>
                  <a:ext uri="{FF2B5EF4-FFF2-40B4-BE49-F238E27FC236}">
                    <a16:creationId xmlns:a16="http://schemas.microsoft.com/office/drawing/2014/main" id="{5DBF695D-7573-4A48-99BB-0CF6309589E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08405" y="1827614"/>
                <a:ext cx="3824021" cy="3827540"/>
              </a:xfrm>
              <a:prstGeom prst="cube">
                <a:avLst/>
              </a:prstGeom>
              <a:solidFill>
                <a:srgbClr val="009242">
                  <a:alpha val="49804"/>
                </a:srgbClr>
              </a:solidFill>
              <a:ln w="15875">
                <a:solidFill>
                  <a:srgbClr val="0092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45C7658-193D-4782-88CD-E3E0F15933B5}"/>
                </a:ext>
              </a:extLst>
            </p:cNvPr>
            <p:cNvGrpSpPr/>
            <p:nvPr/>
          </p:nvGrpSpPr>
          <p:grpSpPr>
            <a:xfrm>
              <a:off x="11984810" y="3562459"/>
              <a:ext cx="2746096" cy="703028"/>
              <a:chOff x="475933" y="1855623"/>
              <a:chExt cx="8334975" cy="2069649"/>
            </a:xfrm>
          </p:grpSpPr>
          <p:sp>
            <p:nvSpPr>
              <p:cNvPr id="36" name="Flowchart: Data 35">
                <a:extLst>
                  <a:ext uri="{FF2B5EF4-FFF2-40B4-BE49-F238E27FC236}">
                    <a16:creationId xmlns:a16="http://schemas.microsoft.com/office/drawing/2014/main" id="{BA38273C-9EB2-45CF-86FB-D8484910FE38}"/>
                  </a:ext>
                </a:extLst>
              </p:cNvPr>
              <p:cNvSpPr/>
              <p:nvPr/>
            </p:nvSpPr>
            <p:spPr>
              <a:xfrm>
                <a:off x="475933" y="2374160"/>
                <a:ext cx="7822447" cy="1551112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7" name="Flowchart: Data 36">
                <a:extLst>
                  <a:ext uri="{FF2B5EF4-FFF2-40B4-BE49-F238E27FC236}">
                    <a16:creationId xmlns:a16="http://schemas.microsoft.com/office/drawing/2014/main" id="{EA26F90E-9528-480F-9880-AA06E76A51C7}"/>
                  </a:ext>
                </a:extLst>
              </p:cNvPr>
              <p:cNvSpPr/>
              <p:nvPr/>
            </p:nvSpPr>
            <p:spPr>
              <a:xfrm>
                <a:off x="988461" y="1855623"/>
                <a:ext cx="7822447" cy="1551109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B42F1A2-8F75-47F5-8200-BE01DD9E06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991798" y="1513438"/>
              <a:ext cx="2723185" cy="2735218"/>
              <a:chOff x="4708405" y="1807551"/>
              <a:chExt cx="3824021" cy="3840912"/>
            </a:xfrm>
          </p:grpSpPr>
          <p:sp>
            <p:nvSpPr>
              <p:cNvPr id="39" name="Cube 38">
                <a:extLst>
                  <a:ext uri="{FF2B5EF4-FFF2-40B4-BE49-F238E27FC236}">
                    <a16:creationId xmlns:a16="http://schemas.microsoft.com/office/drawing/2014/main" id="{D61FFA58-290A-44DB-961D-920BA4D543D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708405" y="1817659"/>
                <a:ext cx="3824021" cy="3827540"/>
              </a:xfrm>
              <a:prstGeom prst="cube">
                <a:avLst/>
              </a:prstGeom>
              <a:noFill/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Cube 39">
                <a:extLst>
                  <a:ext uri="{FF2B5EF4-FFF2-40B4-BE49-F238E27FC236}">
                    <a16:creationId xmlns:a16="http://schemas.microsoft.com/office/drawing/2014/main" id="{2BBC39A8-11F6-4E34-87B9-5A54D4BA1A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08405" y="1807551"/>
                <a:ext cx="3824021" cy="3840912"/>
              </a:xfrm>
              <a:prstGeom prst="cube">
                <a:avLst/>
              </a:prstGeom>
              <a:solidFill>
                <a:srgbClr val="009242">
                  <a:alpha val="49804"/>
                </a:srgbClr>
              </a:solidFill>
              <a:ln w="15875">
                <a:solidFill>
                  <a:srgbClr val="0092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F0D46D0-4CD8-4064-AABE-062B3CF7448B}"/>
              </a:ext>
            </a:extLst>
          </p:cNvPr>
          <p:cNvGrpSpPr/>
          <p:nvPr/>
        </p:nvGrpSpPr>
        <p:grpSpPr>
          <a:xfrm>
            <a:off x="1373167" y="5603754"/>
            <a:ext cx="522263" cy="290058"/>
            <a:chOff x="6648015" y="5592469"/>
            <a:chExt cx="1514910" cy="401123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BB47AEB0-BBD7-495F-9824-6C596FD3B098}"/>
                </a:ext>
              </a:extLst>
            </p:cNvPr>
            <p:cNvGrpSpPr/>
            <p:nvPr/>
          </p:nvGrpSpPr>
          <p:grpSpPr>
            <a:xfrm>
              <a:off x="6648015" y="5601994"/>
              <a:ext cx="1473595" cy="391598"/>
              <a:chOff x="5844989" y="4844757"/>
              <a:chExt cx="262973" cy="391598"/>
            </a:xfrm>
          </p:grpSpPr>
          <p:sp>
            <p:nvSpPr>
              <p:cNvPr id="75" name="Left Brace 74">
                <a:extLst>
                  <a:ext uri="{FF2B5EF4-FFF2-40B4-BE49-F238E27FC236}">
                    <a16:creationId xmlns:a16="http://schemas.microsoft.com/office/drawing/2014/main" id="{EC08B7B1-57EF-4448-858F-72892A8AD953}"/>
                  </a:ext>
                </a:extLst>
              </p:cNvPr>
              <p:cNvSpPr/>
              <p:nvPr/>
            </p:nvSpPr>
            <p:spPr>
              <a:xfrm rot="16200000">
                <a:off x="5898867" y="4790879"/>
                <a:ext cx="155217" cy="262973"/>
              </a:xfrm>
              <a:prstGeom prst="leftBrac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3F04B203-8202-4CBB-BFE4-46CCA868B611}"/>
                  </a:ext>
                </a:extLst>
              </p:cNvPr>
              <p:cNvSpPr txBox="1"/>
              <p:nvPr/>
            </p:nvSpPr>
            <p:spPr>
              <a:xfrm>
                <a:off x="5875985" y="5012901"/>
                <a:ext cx="196277" cy="2234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rgbClr val="0070C0"/>
                    </a:solidFill>
                  </a:rPr>
                  <a:t>200 ns</a:t>
                </a: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512398D-D7EC-447B-9AE8-0FCFBB818BDC}"/>
                </a:ext>
              </a:extLst>
            </p:cNvPr>
            <p:cNvSpPr/>
            <p:nvPr/>
          </p:nvSpPr>
          <p:spPr>
            <a:xfrm>
              <a:off x="7852742" y="5592469"/>
              <a:ext cx="310183" cy="155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43EBBE3-FE70-4488-989E-0FBA410E2DC8}"/>
              </a:ext>
            </a:extLst>
          </p:cNvPr>
          <p:cNvGrpSpPr/>
          <p:nvPr/>
        </p:nvGrpSpPr>
        <p:grpSpPr>
          <a:xfrm>
            <a:off x="6129377" y="5595441"/>
            <a:ext cx="546493" cy="301867"/>
            <a:chOff x="6648032" y="5592469"/>
            <a:chExt cx="1277697" cy="382309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0AD146DB-FD31-40FA-86A0-DCA9479E3811}"/>
                </a:ext>
              </a:extLst>
            </p:cNvPr>
            <p:cNvGrpSpPr/>
            <p:nvPr/>
          </p:nvGrpSpPr>
          <p:grpSpPr>
            <a:xfrm>
              <a:off x="6648032" y="5601993"/>
              <a:ext cx="1204124" cy="372785"/>
              <a:chOff x="5844990" y="4844756"/>
              <a:chExt cx="214884" cy="372785"/>
            </a:xfrm>
          </p:grpSpPr>
          <p:sp>
            <p:nvSpPr>
              <p:cNvPr id="93" name="Left Brace 92">
                <a:extLst>
                  <a:ext uri="{FF2B5EF4-FFF2-40B4-BE49-F238E27FC236}">
                    <a16:creationId xmlns:a16="http://schemas.microsoft.com/office/drawing/2014/main" id="{D5DB3D2B-333A-45BD-80D4-3492C9941976}"/>
                  </a:ext>
                </a:extLst>
              </p:cNvPr>
              <p:cNvSpPr/>
              <p:nvPr/>
            </p:nvSpPr>
            <p:spPr>
              <a:xfrm rot="16200000">
                <a:off x="5868705" y="4821041"/>
                <a:ext cx="167454" cy="214884"/>
              </a:xfrm>
              <a:prstGeom prst="leftBrac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E59A0DA-60C1-4A7A-BB89-AF2444EBC753}"/>
                  </a:ext>
                </a:extLst>
              </p:cNvPr>
              <p:cNvSpPr txBox="1"/>
              <p:nvPr/>
            </p:nvSpPr>
            <p:spPr>
              <a:xfrm>
                <a:off x="5880187" y="5012899"/>
                <a:ext cx="159606" cy="2046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rgbClr val="0070C0"/>
                    </a:solidFill>
                  </a:rPr>
                  <a:t>200 ns</a:t>
                </a:r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0CE54CFF-65AE-453A-8380-4AE77ED6BF0D}"/>
                </a:ext>
              </a:extLst>
            </p:cNvPr>
            <p:cNvSpPr/>
            <p:nvPr/>
          </p:nvSpPr>
          <p:spPr>
            <a:xfrm>
              <a:off x="7699705" y="5592469"/>
              <a:ext cx="226024" cy="1653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FDA39C6-250B-44DF-B83C-08BCCDDB409F}"/>
              </a:ext>
            </a:extLst>
          </p:cNvPr>
          <p:cNvGrpSpPr>
            <a:grpSpLocks noChangeAspect="1"/>
          </p:cNvGrpSpPr>
          <p:nvPr/>
        </p:nvGrpSpPr>
        <p:grpSpPr>
          <a:xfrm>
            <a:off x="2069625" y="3930290"/>
            <a:ext cx="2042389" cy="2049588"/>
            <a:chOff x="4708405" y="1817659"/>
            <a:chExt cx="3824021" cy="3837495"/>
          </a:xfrm>
        </p:grpSpPr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6D90B779-D3BC-4290-ACD4-EF78DAA0D4FE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Cube 6">
              <a:extLst>
                <a:ext uri="{FF2B5EF4-FFF2-40B4-BE49-F238E27FC236}">
                  <a16:creationId xmlns:a16="http://schemas.microsoft.com/office/drawing/2014/main" id="{2BCF7501-F22D-4601-9FBD-8103CBA85B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08405" y="1827614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Cube 7">
            <a:extLst>
              <a:ext uri="{FF2B5EF4-FFF2-40B4-BE49-F238E27FC236}">
                <a16:creationId xmlns:a16="http://schemas.microsoft.com/office/drawing/2014/main" id="{A3D48F1D-673E-4D23-AEB5-86D3F4F2B831}"/>
              </a:ext>
            </a:extLst>
          </p:cNvPr>
          <p:cNvSpPr>
            <a:spLocks noChangeAspect="1"/>
          </p:cNvSpPr>
          <p:nvPr/>
        </p:nvSpPr>
        <p:spPr>
          <a:xfrm>
            <a:off x="2070784" y="3926719"/>
            <a:ext cx="2042389" cy="2051414"/>
          </a:xfrm>
          <a:prstGeom prst="cube">
            <a:avLst/>
          </a:prstGeom>
          <a:solidFill>
            <a:srgbClr val="FFFF00">
              <a:alpha val="65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FDD3776-6319-4B47-AA3B-E771753C53FE}"/>
              </a:ext>
            </a:extLst>
          </p:cNvPr>
          <p:cNvCxnSpPr>
            <a:cxnSpLocks/>
          </p:cNvCxnSpPr>
          <p:nvPr/>
        </p:nvCxnSpPr>
        <p:spPr>
          <a:xfrm>
            <a:off x="810941" y="2501959"/>
            <a:ext cx="2110137" cy="1065142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C3D2A9-2A2A-4A21-A6B2-24F7B4FA18A2}"/>
              </a:ext>
            </a:extLst>
          </p:cNvPr>
          <p:cNvGrpSpPr/>
          <p:nvPr/>
        </p:nvGrpSpPr>
        <p:grpSpPr>
          <a:xfrm>
            <a:off x="2056476" y="3919204"/>
            <a:ext cx="2059572" cy="527270"/>
            <a:chOff x="-1376300" y="-1149325"/>
            <a:chExt cx="8334974" cy="2069648"/>
          </a:xfrm>
        </p:grpSpPr>
        <p:sp>
          <p:nvSpPr>
            <p:cNvPr id="11" name="Flowchart: Data 10">
              <a:extLst>
                <a:ext uri="{FF2B5EF4-FFF2-40B4-BE49-F238E27FC236}">
                  <a16:creationId xmlns:a16="http://schemas.microsoft.com/office/drawing/2014/main" id="{EDAD5897-269B-473B-A370-AD9B049A4977}"/>
                </a:ext>
              </a:extLst>
            </p:cNvPr>
            <p:cNvSpPr/>
            <p:nvPr/>
          </p:nvSpPr>
          <p:spPr>
            <a:xfrm>
              <a:off x="-1376300" y="-630788"/>
              <a:ext cx="7822448" cy="1551111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Flowchart: Data 11">
              <a:extLst>
                <a:ext uri="{FF2B5EF4-FFF2-40B4-BE49-F238E27FC236}">
                  <a16:creationId xmlns:a16="http://schemas.microsoft.com/office/drawing/2014/main" id="{F9EB3396-942F-482A-B231-8879C94DDCF5}"/>
                </a:ext>
              </a:extLst>
            </p:cNvPr>
            <p:cNvSpPr/>
            <p:nvPr/>
          </p:nvSpPr>
          <p:spPr>
            <a:xfrm>
              <a:off x="-863772" y="-1149325"/>
              <a:ext cx="7822446" cy="1551111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71B97B-C007-4A5F-9102-6A282FF2C2D9}"/>
              </a:ext>
            </a:extLst>
          </p:cNvPr>
          <p:cNvGrpSpPr>
            <a:grpSpLocks noChangeAspect="1"/>
          </p:cNvGrpSpPr>
          <p:nvPr/>
        </p:nvGrpSpPr>
        <p:grpSpPr>
          <a:xfrm>
            <a:off x="2070784" y="2379076"/>
            <a:ext cx="2042389" cy="2051414"/>
            <a:chOff x="4708405" y="1807551"/>
            <a:chExt cx="3824021" cy="3840912"/>
          </a:xfrm>
        </p:grpSpPr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3184CB95-47DB-4C4E-BC9A-AD5586E4A76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51F227E7-4C06-45C2-9319-022A1283A4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08405" y="1807551"/>
              <a:ext cx="3824021" cy="3840912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F7DD2AA-DE5B-4E33-861F-F7F97E423393}"/>
                  </a:ext>
                </a:extLst>
              </p:cNvPr>
              <p:cNvSpPr txBox="1"/>
              <p:nvPr/>
            </p:nvSpPr>
            <p:spPr>
              <a:xfrm>
                <a:off x="511642" y="2286424"/>
                <a:ext cx="31065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F7DD2AA-DE5B-4E33-861F-F7F97E4233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642" y="2286424"/>
                <a:ext cx="310651" cy="276999"/>
              </a:xfrm>
              <a:prstGeom prst="rect">
                <a:avLst/>
              </a:prstGeom>
              <a:blipFill>
                <a:blip r:embed="rId2"/>
                <a:stretch>
                  <a:fillRect l="-3922" r="-25490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1F85617-9254-4038-B0E2-205D1AB802E1}"/>
              </a:ext>
            </a:extLst>
          </p:cNvPr>
          <p:cNvCxnSpPr/>
          <p:nvPr/>
        </p:nvCxnSpPr>
        <p:spPr>
          <a:xfrm flipV="1">
            <a:off x="2925240" y="3296716"/>
            <a:ext cx="91251" cy="2677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1AFFEDE-2746-4AD7-888D-6A9DEC1541C0}"/>
              </a:ext>
            </a:extLst>
          </p:cNvPr>
          <p:cNvSpPr txBox="1"/>
          <p:nvPr/>
        </p:nvSpPr>
        <p:spPr>
          <a:xfrm>
            <a:off x="2690109" y="3201869"/>
            <a:ext cx="326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B1EBDE-B401-4760-B834-E0F312E589DB}"/>
              </a:ext>
            </a:extLst>
          </p:cNvPr>
          <p:cNvSpPr txBox="1"/>
          <p:nvPr/>
        </p:nvSpPr>
        <p:spPr>
          <a:xfrm>
            <a:off x="2800955" y="3355256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p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C01C0D-FBB3-4A89-BDB8-43D12F3C78DE}"/>
              </a:ext>
            </a:extLst>
          </p:cNvPr>
          <p:cNvSpPr txBox="1"/>
          <p:nvPr/>
        </p:nvSpPr>
        <p:spPr>
          <a:xfrm>
            <a:off x="2860192" y="3428368"/>
            <a:ext cx="1356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i="1" dirty="0">
                <a:solidFill>
                  <a:srgbClr val="FFFF00"/>
                </a:solidFill>
              </a:rPr>
              <a:t>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0DA87EDE-E9B1-4502-8834-0EE9C506C95C}"/>
              </a:ext>
            </a:extLst>
          </p:cNvPr>
          <p:cNvSpPr/>
          <p:nvPr/>
        </p:nvSpPr>
        <p:spPr>
          <a:xfrm>
            <a:off x="2922599" y="3529367"/>
            <a:ext cx="411480" cy="561703"/>
          </a:xfrm>
          <a:custGeom>
            <a:avLst/>
            <a:gdLst>
              <a:gd name="connsiteX0" fmla="*/ 0 w 548640"/>
              <a:gd name="connsiteY0" fmla="*/ 43543 h 748937"/>
              <a:gd name="connsiteX1" fmla="*/ 269965 w 548640"/>
              <a:gd name="connsiteY1" fmla="*/ 191588 h 748937"/>
              <a:gd name="connsiteX2" fmla="*/ 330925 w 548640"/>
              <a:gd name="connsiteY2" fmla="*/ 87085 h 748937"/>
              <a:gd name="connsiteX3" fmla="*/ 444137 w 548640"/>
              <a:gd name="connsiteY3" fmla="*/ 148045 h 748937"/>
              <a:gd name="connsiteX4" fmla="*/ 313508 w 548640"/>
              <a:gd name="connsiteY4" fmla="*/ 261257 h 748937"/>
              <a:gd name="connsiteX5" fmla="*/ 87085 w 548640"/>
              <a:gd name="connsiteY5" fmla="*/ 287383 h 748937"/>
              <a:gd name="connsiteX6" fmla="*/ 182880 w 548640"/>
              <a:gd name="connsiteY6" fmla="*/ 52251 h 748937"/>
              <a:gd name="connsiteX7" fmla="*/ 330925 w 548640"/>
              <a:gd name="connsiteY7" fmla="*/ 0 h 748937"/>
              <a:gd name="connsiteX8" fmla="*/ 452845 w 548640"/>
              <a:gd name="connsiteY8" fmla="*/ 87085 h 748937"/>
              <a:gd name="connsiteX9" fmla="*/ 200297 w 548640"/>
              <a:gd name="connsiteY9" fmla="*/ 226423 h 748937"/>
              <a:gd name="connsiteX10" fmla="*/ 200297 w 548640"/>
              <a:gd name="connsiteY10" fmla="*/ 339634 h 748937"/>
              <a:gd name="connsiteX11" fmla="*/ 365760 w 548640"/>
              <a:gd name="connsiteY11" fmla="*/ 357051 h 748937"/>
              <a:gd name="connsiteX12" fmla="*/ 435428 w 548640"/>
              <a:gd name="connsiteY12" fmla="*/ 296091 h 748937"/>
              <a:gd name="connsiteX13" fmla="*/ 548640 w 548640"/>
              <a:gd name="connsiteY13" fmla="*/ 296091 h 748937"/>
              <a:gd name="connsiteX14" fmla="*/ 496388 w 548640"/>
              <a:gd name="connsiteY14" fmla="*/ 418011 h 748937"/>
              <a:gd name="connsiteX15" fmla="*/ 269965 w 548640"/>
              <a:gd name="connsiteY15" fmla="*/ 409303 h 748937"/>
              <a:gd name="connsiteX16" fmla="*/ 243840 w 548640"/>
              <a:gd name="connsiteY16" fmla="*/ 513805 h 748937"/>
              <a:gd name="connsiteX17" fmla="*/ 357051 w 548640"/>
              <a:gd name="connsiteY17" fmla="*/ 627017 h 748937"/>
              <a:gd name="connsiteX18" fmla="*/ 130628 w 548640"/>
              <a:gd name="connsiteY18" fmla="*/ 714103 h 748937"/>
              <a:gd name="connsiteX19" fmla="*/ 235131 w 548640"/>
              <a:gd name="connsiteY19" fmla="*/ 748937 h 74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48640" h="748937">
                <a:moveTo>
                  <a:pt x="0" y="43543"/>
                </a:moveTo>
                <a:lnTo>
                  <a:pt x="269965" y="191588"/>
                </a:lnTo>
                <a:lnTo>
                  <a:pt x="330925" y="87085"/>
                </a:lnTo>
                <a:lnTo>
                  <a:pt x="444137" y="148045"/>
                </a:lnTo>
                <a:lnTo>
                  <a:pt x="313508" y="261257"/>
                </a:lnTo>
                <a:lnTo>
                  <a:pt x="87085" y="287383"/>
                </a:lnTo>
                <a:lnTo>
                  <a:pt x="182880" y="52251"/>
                </a:lnTo>
                <a:lnTo>
                  <a:pt x="330925" y="0"/>
                </a:lnTo>
                <a:lnTo>
                  <a:pt x="452845" y="87085"/>
                </a:lnTo>
                <a:lnTo>
                  <a:pt x="200297" y="226423"/>
                </a:lnTo>
                <a:lnTo>
                  <a:pt x="200297" y="339634"/>
                </a:lnTo>
                <a:lnTo>
                  <a:pt x="365760" y="357051"/>
                </a:lnTo>
                <a:lnTo>
                  <a:pt x="435428" y="296091"/>
                </a:lnTo>
                <a:lnTo>
                  <a:pt x="548640" y="296091"/>
                </a:lnTo>
                <a:lnTo>
                  <a:pt x="496388" y="418011"/>
                </a:lnTo>
                <a:lnTo>
                  <a:pt x="269965" y="409303"/>
                </a:lnTo>
                <a:lnTo>
                  <a:pt x="243840" y="513805"/>
                </a:lnTo>
                <a:lnTo>
                  <a:pt x="357051" y="627017"/>
                </a:lnTo>
                <a:lnTo>
                  <a:pt x="130628" y="714103"/>
                </a:lnTo>
                <a:lnTo>
                  <a:pt x="235131" y="748937"/>
                </a:lnTo>
              </a:path>
            </a:pathLst>
          </a:custGeom>
          <a:noFill/>
          <a:ln w="63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14446F-6198-44AD-941D-8B740BCBFFD5}"/>
              </a:ext>
            </a:extLst>
          </p:cNvPr>
          <p:cNvGrpSpPr/>
          <p:nvPr/>
        </p:nvGrpSpPr>
        <p:grpSpPr>
          <a:xfrm>
            <a:off x="2668667" y="3845941"/>
            <a:ext cx="876320" cy="506413"/>
            <a:chOff x="6075345" y="3672258"/>
            <a:chExt cx="1168426" cy="67521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483E008-95D1-4F1A-A93D-C6C73680C3DE}"/>
                </a:ext>
              </a:extLst>
            </p:cNvPr>
            <p:cNvSpPr txBox="1"/>
            <p:nvPr/>
          </p:nvSpPr>
          <p:spPr>
            <a:xfrm>
              <a:off x="6075345" y="3978143"/>
              <a:ext cx="41420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aseline="30000" dirty="0">
                  <a:solidFill>
                    <a:srgbClr val="C00000"/>
                  </a:solidFill>
                </a:rPr>
                <a:t>3</a:t>
              </a:r>
              <a:r>
                <a:rPr lang="en-US" dirty="0">
                  <a:solidFill>
                    <a:srgbClr val="C00000"/>
                  </a:solidFill>
                </a:rPr>
                <a:t>H</a:t>
              </a:r>
              <a:endParaRPr lang="en-US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1B7064D-402E-4C6E-90D6-440F8E92AE95}"/>
                </a:ext>
              </a:extLst>
            </p:cNvPr>
            <p:cNvSpPr txBox="1"/>
            <p:nvPr/>
          </p:nvSpPr>
          <p:spPr>
            <a:xfrm>
              <a:off x="6754649" y="3672258"/>
              <a:ext cx="48912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aseline="30000" dirty="0">
                  <a:solidFill>
                    <a:srgbClr val="C00000"/>
                  </a:solidFill>
                </a:rPr>
                <a:t>4</a:t>
              </a:r>
              <a:r>
                <a:rPr lang="en-US" dirty="0">
                  <a:solidFill>
                    <a:srgbClr val="C00000"/>
                  </a:solidFill>
                </a:rPr>
                <a:t>He</a:t>
              </a:r>
              <a:endParaRPr lang="en-US" baseline="30000" dirty="0">
                <a:solidFill>
                  <a:srgbClr val="C00000"/>
                </a:solidFill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7B7AA07-1621-4F50-B530-C8C6E00A7B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73848" y="4014788"/>
              <a:ext cx="255552" cy="151635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08137E8-FDAF-454B-848E-C456F15EB1D4}"/>
                </a:ext>
              </a:extLst>
            </p:cNvPr>
            <p:cNvCxnSpPr/>
            <p:nvPr/>
          </p:nvCxnSpPr>
          <p:spPr>
            <a:xfrm flipV="1">
              <a:off x="6653211" y="3910016"/>
              <a:ext cx="161924" cy="9194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B3FE8F6-FF2F-472D-A26B-994B21A3719C}"/>
              </a:ext>
            </a:extLst>
          </p:cNvPr>
          <p:cNvSpPr txBox="1"/>
          <p:nvPr/>
        </p:nvSpPr>
        <p:spPr>
          <a:xfrm>
            <a:off x="2975984" y="3964229"/>
            <a:ext cx="3106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aseline="30000" dirty="0">
                <a:solidFill>
                  <a:srgbClr val="002060"/>
                </a:solidFill>
              </a:rPr>
              <a:t>6</a:t>
            </a:r>
            <a:r>
              <a:rPr lang="en-US" dirty="0">
                <a:solidFill>
                  <a:srgbClr val="002060"/>
                </a:solidFill>
              </a:rPr>
              <a:t>Li</a:t>
            </a:r>
            <a:endParaRPr lang="en-US" baseline="30000" dirty="0">
              <a:solidFill>
                <a:srgbClr val="002060"/>
              </a:solidFill>
            </a:endParaRPr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EF03F0FB-E61B-4452-8D98-82650D9AC31F}"/>
              </a:ext>
            </a:extLst>
          </p:cNvPr>
          <p:cNvSpPr>
            <a:spLocks noChangeAspect="1"/>
          </p:cNvSpPr>
          <p:nvPr/>
        </p:nvSpPr>
        <p:spPr>
          <a:xfrm>
            <a:off x="6808214" y="3929429"/>
            <a:ext cx="2042389" cy="2051414"/>
          </a:xfrm>
          <a:prstGeom prst="cube">
            <a:avLst/>
          </a:prstGeom>
          <a:solidFill>
            <a:srgbClr val="FFFF00">
              <a:alpha val="65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5275472-AFBA-42ED-B2ED-3D4FA515800B}"/>
              </a:ext>
            </a:extLst>
          </p:cNvPr>
          <p:cNvCxnSpPr>
            <a:cxnSpLocks/>
          </p:cNvCxnSpPr>
          <p:nvPr/>
        </p:nvCxnSpPr>
        <p:spPr>
          <a:xfrm>
            <a:off x="5598091" y="2493189"/>
            <a:ext cx="2060417" cy="1076623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504461A-2FE6-4A33-BBC4-0BA7ED9EF921}"/>
              </a:ext>
            </a:extLst>
          </p:cNvPr>
          <p:cNvSpPr txBox="1"/>
          <p:nvPr/>
        </p:nvSpPr>
        <p:spPr>
          <a:xfrm>
            <a:off x="5354250" y="2302657"/>
            <a:ext cx="3106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i="1" dirty="0">
                <a:solidFill>
                  <a:srgbClr val="00B0F0"/>
                </a:solidFill>
              </a:rPr>
              <a:t>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1FEE6C9-FA04-466E-9D9D-9CFA1AD50FC1}"/>
              </a:ext>
            </a:extLst>
          </p:cNvPr>
          <p:cNvSpPr txBox="1"/>
          <p:nvPr/>
        </p:nvSpPr>
        <p:spPr>
          <a:xfrm>
            <a:off x="7538384" y="3357967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p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516B74-DBF7-49D1-BE02-435A718F31AB}"/>
              </a:ext>
            </a:extLst>
          </p:cNvPr>
          <p:cNvSpPr txBox="1"/>
          <p:nvPr/>
        </p:nvSpPr>
        <p:spPr>
          <a:xfrm>
            <a:off x="7597621" y="3431078"/>
            <a:ext cx="1356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i="1" dirty="0">
                <a:solidFill>
                  <a:srgbClr val="00B0F0"/>
                </a:solidFill>
              </a:rPr>
              <a:t>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4" name="Freeform 20">
            <a:extLst>
              <a:ext uri="{FF2B5EF4-FFF2-40B4-BE49-F238E27FC236}">
                <a16:creationId xmlns:a16="http://schemas.microsoft.com/office/drawing/2014/main" id="{1050D14B-5EC3-46B9-9A85-8835ECF42E9F}"/>
              </a:ext>
            </a:extLst>
          </p:cNvPr>
          <p:cNvSpPr/>
          <p:nvPr/>
        </p:nvSpPr>
        <p:spPr>
          <a:xfrm>
            <a:off x="7660028" y="3532077"/>
            <a:ext cx="411480" cy="561703"/>
          </a:xfrm>
          <a:custGeom>
            <a:avLst/>
            <a:gdLst>
              <a:gd name="connsiteX0" fmla="*/ 0 w 548640"/>
              <a:gd name="connsiteY0" fmla="*/ 43543 h 748937"/>
              <a:gd name="connsiteX1" fmla="*/ 269965 w 548640"/>
              <a:gd name="connsiteY1" fmla="*/ 191588 h 748937"/>
              <a:gd name="connsiteX2" fmla="*/ 330925 w 548640"/>
              <a:gd name="connsiteY2" fmla="*/ 87085 h 748937"/>
              <a:gd name="connsiteX3" fmla="*/ 444137 w 548640"/>
              <a:gd name="connsiteY3" fmla="*/ 148045 h 748937"/>
              <a:gd name="connsiteX4" fmla="*/ 313508 w 548640"/>
              <a:gd name="connsiteY4" fmla="*/ 261257 h 748937"/>
              <a:gd name="connsiteX5" fmla="*/ 87085 w 548640"/>
              <a:gd name="connsiteY5" fmla="*/ 287383 h 748937"/>
              <a:gd name="connsiteX6" fmla="*/ 182880 w 548640"/>
              <a:gd name="connsiteY6" fmla="*/ 52251 h 748937"/>
              <a:gd name="connsiteX7" fmla="*/ 330925 w 548640"/>
              <a:gd name="connsiteY7" fmla="*/ 0 h 748937"/>
              <a:gd name="connsiteX8" fmla="*/ 452845 w 548640"/>
              <a:gd name="connsiteY8" fmla="*/ 87085 h 748937"/>
              <a:gd name="connsiteX9" fmla="*/ 200297 w 548640"/>
              <a:gd name="connsiteY9" fmla="*/ 226423 h 748937"/>
              <a:gd name="connsiteX10" fmla="*/ 200297 w 548640"/>
              <a:gd name="connsiteY10" fmla="*/ 339634 h 748937"/>
              <a:gd name="connsiteX11" fmla="*/ 365760 w 548640"/>
              <a:gd name="connsiteY11" fmla="*/ 357051 h 748937"/>
              <a:gd name="connsiteX12" fmla="*/ 435428 w 548640"/>
              <a:gd name="connsiteY12" fmla="*/ 296091 h 748937"/>
              <a:gd name="connsiteX13" fmla="*/ 548640 w 548640"/>
              <a:gd name="connsiteY13" fmla="*/ 296091 h 748937"/>
              <a:gd name="connsiteX14" fmla="*/ 496388 w 548640"/>
              <a:gd name="connsiteY14" fmla="*/ 418011 h 748937"/>
              <a:gd name="connsiteX15" fmla="*/ 269965 w 548640"/>
              <a:gd name="connsiteY15" fmla="*/ 409303 h 748937"/>
              <a:gd name="connsiteX16" fmla="*/ 243840 w 548640"/>
              <a:gd name="connsiteY16" fmla="*/ 513805 h 748937"/>
              <a:gd name="connsiteX17" fmla="*/ 357051 w 548640"/>
              <a:gd name="connsiteY17" fmla="*/ 627017 h 748937"/>
              <a:gd name="connsiteX18" fmla="*/ 130628 w 548640"/>
              <a:gd name="connsiteY18" fmla="*/ 714103 h 748937"/>
              <a:gd name="connsiteX19" fmla="*/ 235131 w 548640"/>
              <a:gd name="connsiteY19" fmla="*/ 748937 h 74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48640" h="748937">
                <a:moveTo>
                  <a:pt x="0" y="43543"/>
                </a:moveTo>
                <a:lnTo>
                  <a:pt x="269965" y="191588"/>
                </a:lnTo>
                <a:lnTo>
                  <a:pt x="330925" y="87085"/>
                </a:lnTo>
                <a:lnTo>
                  <a:pt x="444137" y="148045"/>
                </a:lnTo>
                <a:lnTo>
                  <a:pt x="313508" y="261257"/>
                </a:lnTo>
                <a:lnTo>
                  <a:pt x="87085" y="287383"/>
                </a:lnTo>
                <a:lnTo>
                  <a:pt x="182880" y="52251"/>
                </a:lnTo>
                <a:lnTo>
                  <a:pt x="330925" y="0"/>
                </a:lnTo>
                <a:lnTo>
                  <a:pt x="452845" y="87085"/>
                </a:lnTo>
                <a:lnTo>
                  <a:pt x="200297" y="226423"/>
                </a:lnTo>
                <a:lnTo>
                  <a:pt x="200297" y="339634"/>
                </a:lnTo>
                <a:lnTo>
                  <a:pt x="365760" y="357051"/>
                </a:lnTo>
                <a:lnTo>
                  <a:pt x="435428" y="296091"/>
                </a:lnTo>
                <a:lnTo>
                  <a:pt x="548640" y="296091"/>
                </a:lnTo>
                <a:lnTo>
                  <a:pt x="496388" y="418011"/>
                </a:lnTo>
                <a:lnTo>
                  <a:pt x="269965" y="409303"/>
                </a:lnTo>
                <a:lnTo>
                  <a:pt x="243840" y="513805"/>
                </a:lnTo>
                <a:lnTo>
                  <a:pt x="357051" y="627017"/>
                </a:lnTo>
                <a:lnTo>
                  <a:pt x="130628" y="714103"/>
                </a:lnTo>
                <a:lnTo>
                  <a:pt x="235131" y="748937"/>
                </a:lnTo>
              </a:path>
            </a:pathLst>
          </a:custGeom>
          <a:noFill/>
          <a:ln w="63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0272D5B7-B1D1-4F59-B262-E51532699FE5}"/>
              </a:ext>
            </a:extLst>
          </p:cNvPr>
          <p:cNvSpPr>
            <a:spLocks noChangeAspect="1"/>
          </p:cNvSpPr>
          <p:nvPr/>
        </p:nvSpPr>
        <p:spPr>
          <a:xfrm>
            <a:off x="6806989" y="2383193"/>
            <a:ext cx="2042389" cy="2051414"/>
          </a:xfrm>
          <a:prstGeom prst="cube">
            <a:avLst/>
          </a:prstGeom>
          <a:solidFill>
            <a:srgbClr val="FFFF00">
              <a:alpha val="65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845B01B-9E67-4461-9383-EC6BC641ECE9}"/>
              </a:ext>
            </a:extLst>
          </p:cNvPr>
          <p:cNvGrpSpPr/>
          <p:nvPr/>
        </p:nvGrpSpPr>
        <p:grpSpPr>
          <a:xfrm>
            <a:off x="7406097" y="3848652"/>
            <a:ext cx="876320" cy="506413"/>
            <a:chOff x="6075345" y="3672258"/>
            <a:chExt cx="1168426" cy="67521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A90991E-D877-46BA-8D95-1A09C759E359}"/>
                </a:ext>
              </a:extLst>
            </p:cNvPr>
            <p:cNvSpPr txBox="1"/>
            <p:nvPr/>
          </p:nvSpPr>
          <p:spPr>
            <a:xfrm>
              <a:off x="6075345" y="3978143"/>
              <a:ext cx="41420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aseline="30000" dirty="0">
                  <a:solidFill>
                    <a:srgbClr val="C00000"/>
                  </a:solidFill>
                </a:rPr>
                <a:t>3</a:t>
              </a:r>
              <a:r>
                <a:rPr lang="en-US" dirty="0">
                  <a:solidFill>
                    <a:srgbClr val="C00000"/>
                  </a:solidFill>
                </a:rPr>
                <a:t>H</a:t>
              </a:r>
              <a:endParaRPr lang="en-US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A45CF0C-6EB7-46F7-A0BB-4BCE30DCF992}"/>
                </a:ext>
              </a:extLst>
            </p:cNvPr>
            <p:cNvSpPr txBox="1"/>
            <p:nvPr/>
          </p:nvSpPr>
          <p:spPr>
            <a:xfrm>
              <a:off x="6754649" y="3672258"/>
              <a:ext cx="48912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aseline="30000" dirty="0">
                  <a:solidFill>
                    <a:srgbClr val="C00000"/>
                  </a:solidFill>
                </a:rPr>
                <a:t>4</a:t>
              </a:r>
              <a:r>
                <a:rPr lang="en-US" dirty="0">
                  <a:solidFill>
                    <a:srgbClr val="C00000"/>
                  </a:solidFill>
                </a:rPr>
                <a:t>He</a:t>
              </a:r>
              <a:endParaRPr lang="en-US" baseline="30000" dirty="0">
                <a:solidFill>
                  <a:srgbClr val="C00000"/>
                </a:solidFill>
              </a:endParaRP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2B2A807-F720-4BEB-9CE0-DAD095746A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73848" y="4014788"/>
              <a:ext cx="255552" cy="15626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52D735C5-7DF0-4F84-BE2F-DB77CAF774FE}"/>
                </a:ext>
              </a:extLst>
            </p:cNvPr>
            <p:cNvCxnSpPr/>
            <p:nvPr/>
          </p:nvCxnSpPr>
          <p:spPr>
            <a:xfrm flipV="1">
              <a:off x="6653211" y="3910016"/>
              <a:ext cx="161924" cy="9194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8782668-B05C-471B-A909-92B751E2DEB8}"/>
              </a:ext>
            </a:extLst>
          </p:cNvPr>
          <p:cNvSpPr txBox="1"/>
          <p:nvPr/>
        </p:nvSpPr>
        <p:spPr>
          <a:xfrm>
            <a:off x="7713414" y="3966940"/>
            <a:ext cx="3106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aseline="30000" dirty="0">
                <a:solidFill>
                  <a:srgbClr val="002060"/>
                </a:solidFill>
              </a:rPr>
              <a:t>6</a:t>
            </a:r>
            <a:r>
              <a:rPr lang="en-US" dirty="0">
                <a:solidFill>
                  <a:srgbClr val="002060"/>
                </a:solidFill>
              </a:rPr>
              <a:t>Li</a:t>
            </a:r>
            <a:endParaRPr lang="en-US" baseline="300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24BC62D-3E07-4B85-BAD3-6E59A52D24B4}"/>
                  </a:ext>
                </a:extLst>
              </p:cNvPr>
              <p:cNvSpPr txBox="1"/>
              <p:nvPr/>
            </p:nvSpPr>
            <p:spPr>
              <a:xfrm>
                <a:off x="5135685" y="2714167"/>
                <a:ext cx="1702500" cy="12336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450"/>
                  </a:spcAft>
                </a:pPr>
                <a:r>
                  <a:rPr lang="en-US" sz="1200" u="sng" dirty="0">
                    <a:cs typeface="Times New Roman" panose="02020603050405020304" pitchFamily="18" charset="0"/>
                  </a:rPr>
                  <a:t>Cosmic-Ray Fast Neutron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sz="12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200" i="1">
                        <a:latin typeface="Cambria Math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12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sz="12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US" sz="1200" i="1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</a:rPr>
                            <m:t>6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Li</m:t>
                          </m:r>
                        </m:e>
                      </m:sPre>
                      <m:r>
                        <a:rPr lang="en-US" sz="1200" i="1">
                          <a:latin typeface="Cambria Math"/>
                          <a:ea typeface="Cambria Math"/>
                        </a:rPr>
                        <m:t>→</m:t>
                      </m:r>
                      <m:sPre>
                        <m:sPre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PrePr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  <m:t> 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He</m:t>
                          </m:r>
                        </m:e>
                      </m:sPre>
                      <m:r>
                        <a:rPr lang="en-US" sz="1200" i="1">
                          <a:latin typeface="Cambria Math"/>
                        </a:rPr>
                        <m:t>+</m:t>
                      </m:r>
                      <m:sPre>
                        <m:sPre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H</m:t>
                          </m:r>
                        </m:e>
                      </m:sPre>
                    </m:oMath>
                  </m:oMathPara>
                </a14:m>
                <a:endParaRPr lang="en-US" sz="1200" dirty="0"/>
              </a:p>
              <a:p>
                <a:endParaRPr lang="en-US" sz="1200" u="sng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24BC62D-3E07-4B85-BAD3-6E59A52D24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685" y="2714167"/>
                <a:ext cx="1702500" cy="12336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8064AA5-F285-4579-A3B4-4B9181F78755}"/>
              </a:ext>
            </a:extLst>
          </p:cNvPr>
          <p:cNvCxnSpPr>
            <a:cxnSpLocks/>
          </p:cNvCxnSpPr>
          <p:nvPr/>
        </p:nvCxnSpPr>
        <p:spPr>
          <a:xfrm flipV="1">
            <a:off x="7664101" y="3534799"/>
            <a:ext cx="239510" cy="43252"/>
          </a:xfrm>
          <a:prstGeom prst="straightConnector1">
            <a:avLst/>
          </a:prstGeom>
          <a:ln w="15875">
            <a:solidFill>
              <a:srgbClr val="00206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FE5EC68E-4D88-4026-8A44-1123DB6FCD79}"/>
              </a:ext>
            </a:extLst>
          </p:cNvPr>
          <p:cNvSpPr txBox="1"/>
          <p:nvPr/>
        </p:nvSpPr>
        <p:spPr>
          <a:xfrm>
            <a:off x="2799434" y="3009514"/>
            <a:ext cx="3474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100" dirty="0">
                <a:solidFill>
                  <a:srgbClr val="EC00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n-US" sz="2100" dirty="0">
              <a:solidFill>
                <a:srgbClr val="EC00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6B383266-E56B-45E2-AFB5-212B5B5D8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94662">
            <a:off x="2937522" y="3553738"/>
            <a:ext cx="1195864" cy="11144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2DD620C9-E59D-49B3-A6B0-7D2EB7CB2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549517">
            <a:off x="1904632" y="2989021"/>
            <a:ext cx="1195864" cy="111443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697A9AF-CA70-4342-A5DB-FA211F01E8B8}"/>
              </a:ext>
            </a:extLst>
          </p:cNvPr>
          <p:cNvSpPr txBox="1"/>
          <p:nvPr/>
        </p:nvSpPr>
        <p:spPr>
          <a:xfrm>
            <a:off x="2976129" y="3098654"/>
            <a:ext cx="3474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100" dirty="0">
                <a:solidFill>
                  <a:srgbClr val="EC00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n-US" sz="2100" dirty="0">
              <a:solidFill>
                <a:srgbClr val="EC00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FC6AF0D-0CC4-4037-8301-DD7F2236CA81}"/>
              </a:ext>
            </a:extLst>
          </p:cNvPr>
          <p:cNvCxnSpPr>
            <a:cxnSpLocks/>
          </p:cNvCxnSpPr>
          <p:nvPr/>
        </p:nvCxnSpPr>
        <p:spPr>
          <a:xfrm>
            <a:off x="436073" y="4351786"/>
            <a:ext cx="0" cy="11452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8D9C4DC-9CF5-4206-A754-38D971690C27}"/>
              </a:ext>
            </a:extLst>
          </p:cNvPr>
          <p:cNvSpPr txBox="1"/>
          <p:nvPr/>
        </p:nvSpPr>
        <p:spPr>
          <a:xfrm rot="16200000">
            <a:off x="-189245" y="4593298"/>
            <a:ext cx="10255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Detected Light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5302D59-99C9-4BF0-A498-A3BAAE2E4C44}"/>
              </a:ext>
            </a:extLst>
          </p:cNvPr>
          <p:cNvSpPr txBox="1"/>
          <p:nvPr/>
        </p:nvSpPr>
        <p:spPr>
          <a:xfrm>
            <a:off x="1436097" y="5469124"/>
            <a:ext cx="4272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time</a:t>
            </a:r>
          </a:p>
        </p:txBody>
      </p:sp>
      <p:sp>
        <p:nvSpPr>
          <p:cNvPr id="62" name="Freeform 50">
            <a:extLst>
              <a:ext uri="{FF2B5EF4-FFF2-40B4-BE49-F238E27FC236}">
                <a16:creationId xmlns:a16="http://schemas.microsoft.com/office/drawing/2014/main" id="{0B092565-56B5-4530-9CEC-300FC3E2D068}"/>
              </a:ext>
            </a:extLst>
          </p:cNvPr>
          <p:cNvSpPr/>
          <p:nvPr/>
        </p:nvSpPr>
        <p:spPr>
          <a:xfrm>
            <a:off x="708954" y="4964340"/>
            <a:ext cx="1057579" cy="535283"/>
          </a:xfrm>
          <a:custGeom>
            <a:avLst/>
            <a:gdLst>
              <a:gd name="connsiteX0" fmla="*/ 17930 w 3056965"/>
              <a:gd name="connsiteY0" fmla="*/ 1640541 h 1667435"/>
              <a:gd name="connsiteX1" fmla="*/ 0 w 3056965"/>
              <a:gd name="connsiteY1" fmla="*/ 0 h 1667435"/>
              <a:gd name="connsiteX2" fmla="*/ 349624 w 3056965"/>
              <a:gd name="connsiteY2" fmla="*/ 1667435 h 1667435"/>
              <a:gd name="connsiteX3" fmla="*/ 1506071 w 3056965"/>
              <a:gd name="connsiteY3" fmla="*/ 1658471 h 1667435"/>
              <a:gd name="connsiteX4" fmla="*/ 1506071 w 3056965"/>
              <a:gd name="connsiteY4" fmla="*/ 98612 h 1667435"/>
              <a:gd name="connsiteX5" fmla="*/ 3056965 w 3056965"/>
              <a:gd name="connsiteY5" fmla="*/ 896471 h 1667435"/>
              <a:gd name="connsiteX6" fmla="*/ 3056965 w 305696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685365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604682 w 3039035"/>
              <a:gd name="connsiteY3" fmla="*/ 1658471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75632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896916 w 3039035"/>
              <a:gd name="connsiteY4" fmla="*/ 890994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79695"/>
              <a:gd name="connsiteY0" fmla="*/ 1676400 h 1676400"/>
              <a:gd name="connsiteX1" fmla="*/ 35858 w 3079695"/>
              <a:gd name="connsiteY1" fmla="*/ 0 h 1676400"/>
              <a:gd name="connsiteX2" fmla="*/ 322729 w 3079695"/>
              <a:gd name="connsiteY2" fmla="*/ 1667435 h 1676400"/>
              <a:gd name="connsiteX3" fmla="*/ 1883100 w 3079695"/>
              <a:gd name="connsiteY3" fmla="*/ 1666923 h 1676400"/>
              <a:gd name="connsiteX4" fmla="*/ 1896916 w 3079695"/>
              <a:gd name="connsiteY4" fmla="*/ 890994 h 1676400"/>
              <a:gd name="connsiteX5" fmla="*/ 3039035 w 3079695"/>
              <a:gd name="connsiteY5" fmla="*/ 896471 h 1676400"/>
              <a:gd name="connsiteX6" fmla="*/ 3079695 w 3079695"/>
              <a:gd name="connsiteY6" fmla="*/ 919827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896916 w 3039035"/>
              <a:gd name="connsiteY4" fmla="*/ 890994 h 1676400"/>
              <a:gd name="connsiteX5" fmla="*/ 3039035 w 3039035"/>
              <a:gd name="connsiteY5" fmla="*/ 896471 h 1676400"/>
              <a:gd name="connsiteX0" fmla="*/ 0 w 2998375"/>
              <a:gd name="connsiteY0" fmla="*/ 1676400 h 1676400"/>
              <a:gd name="connsiteX1" fmla="*/ 35858 w 2998375"/>
              <a:gd name="connsiteY1" fmla="*/ 0 h 1676400"/>
              <a:gd name="connsiteX2" fmla="*/ 322729 w 2998375"/>
              <a:gd name="connsiteY2" fmla="*/ 1667435 h 1676400"/>
              <a:gd name="connsiteX3" fmla="*/ 1883100 w 2998375"/>
              <a:gd name="connsiteY3" fmla="*/ 1666923 h 1676400"/>
              <a:gd name="connsiteX4" fmla="*/ 1896916 w 2998375"/>
              <a:gd name="connsiteY4" fmla="*/ 890994 h 1676400"/>
              <a:gd name="connsiteX5" fmla="*/ 2998375 w 2998375"/>
              <a:gd name="connsiteY5" fmla="*/ 1462848 h 1676400"/>
              <a:gd name="connsiteX0" fmla="*/ 0 w 2998375"/>
              <a:gd name="connsiteY0" fmla="*/ 785406 h 785406"/>
              <a:gd name="connsiteX1" fmla="*/ 322729 w 2998375"/>
              <a:gd name="connsiteY1" fmla="*/ 776441 h 785406"/>
              <a:gd name="connsiteX2" fmla="*/ 1883100 w 2998375"/>
              <a:gd name="connsiteY2" fmla="*/ 775929 h 785406"/>
              <a:gd name="connsiteX3" fmla="*/ 1896916 w 2998375"/>
              <a:gd name="connsiteY3" fmla="*/ 0 h 785406"/>
              <a:gd name="connsiteX4" fmla="*/ 2998375 w 2998375"/>
              <a:gd name="connsiteY4" fmla="*/ 571854 h 785406"/>
              <a:gd name="connsiteX0" fmla="*/ 0 w 2998375"/>
              <a:gd name="connsiteY0" fmla="*/ 785406 h 785406"/>
              <a:gd name="connsiteX1" fmla="*/ 1883100 w 2998375"/>
              <a:gd name="connsiteY1" fmla="*/ 775929 h 785406"/>
              <a:gd name="connsiteX2" fmla="*/ 1896916 w 2998375"/>
              <a:gd name="connsiteY2" fmla="*/ 0 h 785406"/>
              <a:gd name="connsiteX3" fmla="*/ 2998375 w 2998375"/>
              <a:gd name="connsiteY3" fmla="*/ 571854 h 785406"/>
              <a:gd name="connsiteX0" fmla="*/ 0 w 2680421"/>
              <a:gd name="connsiteY0" fmla="*/ 779319 h 779319"/>
              <a:gd name="connsiteX1" fmla="*/ 1565146 w 2680421"/>
              <a:gd name="connsiteY1" fmla="*/ 775929 h 779319"/>
              <a:gd name="connsiteX2" fmla="*/ 1578962 w 2680421"/>
              <a:gd name="connsiteY2" fmla="*/ 0 h 779319"/>
              <a:gd name="connsiteX3" fmla="*/ 2680421 w 2680421"/>
              <a:gd name="connsiteY3" fmla="*/ 571854 h 779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421" h="779319">
                <a:moveTo>
                  <a:pt x="0" y="779319"/>
                </a:moveTo>
                <a:lnTo>
                  <a:pt x="1565146" y="775929"/>
                </a:lnTo>
                <a:cubicBezTo>
                  <a:pt x="1565146" y="309765"/>
                  <a:pt x="1578962" y="466164"/>
                  <a:pt x="1578962" y="0"/>
                </a:cubicBezTo>
                <a:cubicBezTo>
                  <a:pt x="2141310" y="423768"/>
                  <a:pt x="2395139" y="497335"/>
                  <a:pt x="2680421" y="57185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105668B-6192-4679-A579-461EE3F032A5}"/>
              </a:ext>
            </a:extLst>
          </p:cNvPr>
          <p:cNvCxnSpPr>
            <a:cxnSpLocks/>
          </p:cNvCxnSpPr>
          <p:nvPr/>
        </p:nvCxnSpPr>
        <p:spPr>
          <a:xfrm>
            <a:off x="426406" y="5503804"/>
            <a:ext cx="134026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6C3E7431-9E7F-40D6-BF9E-64C5E7239FBB}"/>
              </a:ext>
            </a:extLst>
          </p:cNvPr>
          <p:cNvSpPr txBox="1"/>
          <p:nvPr/>
        </p:nvSpPr>
        <p:spPr>
          <a:xfrm rot="18281624">
            <a:off x="485235" y="4008655"/>
            <a:ext cx="10434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Positron (</a:t>
            </a:r>
            <a:r>
              <a:rPr lang="en-US" sz="1050" i="1" dirty="0">
                <a:solidFill>
                  <a:srgbClr val="FF0000"/>
                </a:solidFill>
              </a:rPr>
              <a:t>e</a:t>
            </a:r>
            <a:r>
              <a:rPr lang="en-US" sz="1050" baseline="30000" dirty="0">
                <a:solidFill>
                  <a:srgbClr val="FF0000"/>
                </a:solidFill>
              </a:rPr>
              <a:t>+</a:t>
            </a:r>
            <a:r>
              <a:rPr lang="en-US" sz="1050" dirty="0">
                <a:solidFill>
                  <a:srgbClr val="FF0000"/>
                </a:solidFill>
              </a:rPr>
              <a:t>)</a:t>
            </a:r>
          </a:p>
          <a:p>
            <a:r>
              <a:rPr lang="en-US" sz="1050" dirty="0">
                <a:solidFill>
                  <a:srgbClr val="EC008C"/>
                </a:solidFill>
              </a:rPr>
              <a:t>Annihilation </a:t>
            </a:r>
            <a:r>
              <a:rPr lang="el-GR" sz="1050" dirty="0">
                <a:solidFill>
                  <a:srgbClr val="EC00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050" dirty="0">
                <a:solidFill>
                  <a:srgbClr val="EC008C"/>
                </a:solidFill>
              </a:rPr>
              <a:t>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A02BEB7-C63B-4F04-B0F0-28CF225DA187}"/>
              </a:ext>
            </a:extLst>
          </p:cNvPr>
          <p:cNvSpPr txBox="1"/>
          <p:nvPr/>
        </p:nvSpPr>
        <p:spPr>
          <a:xfrm rot="18281624">
            <a:off x="1205425" y="4476124"/>
            <a:ext cx="6935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C00000"/>
                </a:solidFill>
              </a:rPr>
              <a:t>Neutron   Capture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562A275-B4D9-418B-BF05-F67E1694A80F}"/>
              </a:ext>
            </a:extLst>
          </p:cNvPr>
          <p:cNvGrpSpPr/>
          <p:nvPr/>
        </p:nvGrpSpPr>
        <p:grpSpPr>
          <a:xfrm>
            <a:off x="496787" y="5612626"/>
            <a:ext cx="308842" cy="275180"/>
            <a:chOff x="5688321" y="4844757"/>
            <a:chExt cx="610149" cy="400634"/>
          </a:xfrm>
        </p:grpSpPr>
        <p:sp>
          <p:nvSpPr>
            <p:cNvPr id="67" name="Left Brace 66">
              <a:extLst>
                <a:ext uri="{FF2B5EF4-FFF2-40B4-BE49-F238E27FC236}">
                  <a16:creationId xmlns:a16="http://schemas.microsoft.com/office/drawing/2014/main" id="{B92DE092-5068-42EB-ADCF-95FFE14218E0}"/>
                </a:ext>
              </a:extLst>
            </p:cNvPr>
            <p:cNvSpPr/>
            <p:nvPr/>
          </p:nvSpPr>
          <p:spPr>
            <a:xfrm rot="16200000">
              <a:off x="5898867" y="4790879"/>
              <a:ext cx="155217" cy="262973"/>
            </a:xfrm>
            <a:prstGeom prst="lef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A1335DA-4980-4D47-957B-14E71989C3F5}"/>
                </a:ext>
              </a:extLst>
            </p:cNvPr>
            <p:cNvSpPr txBox="1"/>
            <p:nvPr/>
          </p:nvSpPr>
          <p:spPr>
            <a:xfrm>
              <a:off x="5688321" y="5010143"/>
              <a:ext cx="610149" cy="2352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>
                  <a:solidFill>
                    <a:srgbClr val="0070C0"/>
                  </a:solidFill>
                </a:rPr>
                <a:t>10 ns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597B9C6-DF29-47FD-970D-D8C897A7F0AB}"/>
              </a:ext>
            </a:extLst>
          </p:cNvPr>
          <p:cNvGrpSpPr/>
          <p:nvPr/>
        </p:nvGrpSpPr>
        <p:grpSpPr>
          <a:xfrm>
            <a:off x="726389" y="5612323"/>
            <a:ext cx="633612" cy="275181"/>
            <a:chOff x="5823048" y="4844757"/>
            <a:chExt cx="284914" cy="400637"/>
          </a:xfrm>
        </p:grpSpPr>
        <p:sp>
          <p:nvSpPr>
            <p:cNvPr id="70" name="Left Brace 69">
              <a:extLst>
                <a:ext uri="{FF2B5EF4-FFF2-40B4-BE49-F238E27FC236}">
                  <a16:creationId xmlns:a16="http://schemas.microsoft.com/office/drawing/2014/main" id="{7272E746-6763-4E1D-BB2D-B13A0734F0E7}"/>
                </a:ext>
              </a:extLst>
            </p:cNvPr>
            <p:cNvSpPr/>
            <p:nvPr/>
          </p:nvSpPr>
          <p:spPr>
            <a:xfrm rot="16200000">
              <a:off x="5887898" y="4779907"/>
              <a:ext cx="155214" cy="284914"/>
            </a:xfrm>
            <a:prstGeom prst="leftBrace">
              <a:avLst>
                <a:gd name="adj1" fmla="val 19053"/>
                <a:gd name="adj2" fmla="val 50000"/>
              </a:avLst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51E1E9E-656F-4348-A9BC-BE4579A18E40}"/>
                </a:ext>
              </a:extLst>
            </p:cNvPr>
            <p:cNvSpPr txBox="1"/>
            <p:nvPr/>
          </p:nvSpPr>
          <p:spPr>
            <a:xfrm>
              <a:off x="5886702" y="5010145"/>
              <a:ext cx="136681" cy="2352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>
                  <a:solidFill>
                    <a:srgbClr val="0070C0"/>
                  </a:solidFill>
                </a:rPr>
                <a:t>50 </a:t>
              </a:r>
              <a:r>
                <a:rPr lang="en-US" sz="1050" dirty="0" err="1">
                  <a:solidFill>
                    <a:srgbClr val="0070C0"/>
                  </a:solidFill>
                </a:rPr>
                <a:t>μs</a:t>
              </a:r>
              <a:endParaRPr lang="en-US" sz="1050" dirty="0">
                <a:solidFill>
                  <a:srgbClr val="0070C0"/>
                </a:solidFill>
              </a:endParaRPr>
            </a:p>
          </p:txBody>
        </p:sp>
      </p:grpSp>
      <p:sp>
        <p:nvSpPr>
          <p:cNvPr id="80" name="Freeform 50">
            <a:extLst>
              <a:ext uri="{FF2B5EF4-FFF2-40B4-BE49-F238E27FC236}">
                <a16:creationId xmlns:a16="http://schemas.microsoft.com/office/drawing/2014/main" id="{2F4B193B-6139-4648-8CC2-B64E1DDF006C}"/>
              </a:ext>
            </a:extLst>
          </p:cNvPr>
          <p:cNvSpPr/>
          <p:nvPr/>
        </p:nvSpPr>
        <p:spPr>
          <a:xfrm>
            <a:off x="5400579" y="4342987"/>
            <a:ext cx="1134054" cy="1178306"/>
          </a:xfrm>
          <a:custGeom>
            <a:avLst/>
            <a:gdLst>
              <a:gd name="connsiteX0" fmla="*/ 17930 w 3056965"/>
              <a:gd name="connsiteY0" fmla="*/ 1640541 h 1667435"/>
              <a:gd name="connsiteX1" fmla="*/ 0 w 3056965"/>
              <a:gd name="connsiteY1" fmla="*/ 0 h 1667435"/>
              <a:gd name="connsiteX2" fmla="*/ 349624 w 3056965"/>
              <a:gd name="connsiteY2" fmla="*/ 1667435 h 1667435"/>
              <a:gd name="connsiteX3" fmla="*/ 1506071 w 3056965"/>
              <a:gd name="connsiteY3" fmla="*/ 1658471 h 1667435"/>
              <a:gd name="connsiteX4" fmla="*/ 1506071 w 3056965"/>
              <a:gd name="connsiteY4" fmla="*/ 98612 h 1667435"/>
              <a:gd name="connsiteX5" fmla="*/ 3056965 w 3056965"/>
              <a:gd name="connsiteY5" fmla="*/ 896471 h 1667435"/>
              <a:gd name="connsiteX6" fmla="*/ 3056965 w 305696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685365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604682 w 3039035"/>
              <a:gd name="connsiteY3" fmla="*/ 1658471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75632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16923 w 3039035"/>
              <a:gd name="connsiteY4" fmla="*/ 945492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70498"/>
              <a:gd name="connsiteY0" fmla="*/ 1676400 h 1676400"/>
              <a:gd name="connsiteX1" fmla="*/ 35858 w 3070498"/>
              <a:gd name="connsiteY1" fmla="*/ 0 h 1676400"/>
              <a:gd name="connsiteX2" fmla="*/ 322729 w 3070498"/>
              <a:gd name="connsiteY2" fmla="*/ 1667435 h 1676400"/>
              <a:gd name="connsiteX3" fmla="*/ 1883100 w 3070498"/>
              <a:gd name="connsiteY3" fmla="*/ 1666923 h 1676400"/>
              <a:gd name="connsiteX4" fmla="*/ 1916923 w 3070498"/>
              <a:gd name="connsiteY4" fmla="*/ 945492 h 1676400"/>
              <a:gd name="connsiteX5" fmla="*/ 3039035 w 3070498"/>
              <a:gd name="connsiteY5" fmla="*/ 896471 h 1676400"/>
              <a:gd name="connsiteX6" fmla="*/ 3070498 w 3070498"/>
              <a:gd name="connsiteY6" fmla="*/ 1193176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16923 w 3039035"/>
              <a:gd name="connsiteY4" fmla="*/ 945492 h 1676400"/>
              <a:gd name="connsiteX5" fmla="*/ 3039035 w 3039035"/>
              <a:gd name="connsiteY5" fmla="*/ 896471 h 1676400"/>
              <a:gd name="connsiteX0" fmla="*/ 0 w 2965620"/>
              <a:gd name="connsiteY0" fmla="*/ 1676400 h 1676400"/>
              <a:gd name="connsiteX1" fmla="*/ 35858 w 2965620"/>
              <a:gd name="connsiteY1" fmla="*/ 0 h 1676400"/>
              <a:gd name="connsiteX2" fmla="*/ 322729 w 2965620"/>
              <a:gd name="connsiteY2" fmla="*/ 1667435 h 1676400"/>
              <a:gd name="connsiteX3" fmla="*/ 1883100 w 2965620"/>
              <a:gd name="connsiteY3" fmla="*/ 1666923 h 1676400"/>
              <a:gd name="connsiteX4" fmla="*/ 1916923 w 2965620"/>
              <a:gd name="connsiteY4" fmla="*/ 945492 h 1676400"/>
              <a:gd name="connsiteX5" fmla="*/ 2965620 w 2965620"/>
              <a:gd name="connsiteY5" fmla="*/ 1427116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65620" h="1676400">
                <a:moveTo>
                  <a:pt x="0" y="1676400"/>
                </a:moveTo>
                <a:lnTo>
                  <a:pt x="35858" y="0"/>
                </a:lnTo>
                <a:cubicBezTo>
                  <a:pt x="135964" y="1196789"/>
                  <a:pt x="80682" y="1391023"/>
                  <a:pt x="322729" y="1667435"/>
                </a:cubicBezTo>
                <a:lnTo>
                  <a:pt x="1883100" y="1666923"/>
                </a:lnTo>
                <a:cubicBezTo>
                  <a:pt x="1883100" y="1200759"/>
                  <a:pt x="1916923" y="1411656"/>
                  <a:pt x="1916923" y="945492"/>
                </a:cubicBezTo>
                <a:cubicBezTo>
                  <a:pt x="2479271" y="1369260"/>
                  <a:pt x="2680338" y="1352597"/>
                  <a:pt x="2965620" y="142711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CB301B68-597C-4E3A-A209-D501EF48FDD0}"/>
              </a:ext>
            </a:extLst>
          </p:cNvPr>
          <p:cNvGrpSpPr/>
          <p:nvPr/>
        </p:nvGrpSpPr>
        <p:grpSpPr>
          <a:xfrm>
            <a:off x="5026975" y="4122940"/>
            <a:ext cx="1722578" cy="1609919"/>
            <a:chOff x="6702634" y="4283308"/>
            <a:chExt cx="2296770" cy="2146560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A59F3B4-0465-4840-A500-757E6A57B456}"/>
                </a:ext>
              </a:extLst>
            </p:cNvPr>
            <p:cNvSpPr txBox="1"/>
            <p:nvPr/>
          </p:nvSpPr>
          <p:spPr>
            <a:xfrm>
              <a:off x="8350652" y="6091313"/>
              <a:ext cx="648752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time</a:t>
              </a: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DA8862B3-BDEB-4DF8-A45E-8E5492E2C0DD}"/>
                </a:ext>
              </a:extLst>
            </p:cNvPr>
            <p:cNvGrpSpPr/>
            <p:nvPr/>
          </p:nvGrpSpPr>
          <p:grpSpPr>
            <a:xfrm>
              <a:off x="6702634" y="4283308"/>
              <a:ext cx="2030349" cy="1864468"/>
              <a:chOff x="6702634" y="4283308"/>
              <a:chExt cx="2030349" cy="1864468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D760065F-4B2C-488C-965E-2AD8B15B02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4201" y="4588434"/>
                <a:ext cx="0" cy="155037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BE12CD3-2659-4E59-B20B-30A9ED2322E4}"/>
                  </a:ext>
                </a:extLst>
              </p:cNvPr>
              <p:cNvSpPr txBox="1"/>
              <p:nvPr/>
            </p:nvSpPr>
            <p:spPr>
              <a:xfrm rot="16200000">
                <a:off x="6135607" y="4850335"/>
                <a:ext cx="14726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/>
                  <a:t>Detected Light</a:t>
                </a:r>
              </a:p>
            </p:txBody>
          </p: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54678E28-66DC-4D7B-BECE-7A0AC91375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663" y="6137136"/>
                <a:ext cx="1750320" cy="1064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F143D3BD-8B58-44CF-AB22-A2498D5EF7B1}"/>
              </a:ext>
            </a:extLst>
          </p:cNvPr>
          <p:cNvSpPr txBox="1"/>
          <p:nvPr/>
        </p:nvSpPr>
        <p:spPr>
          <a:xfrm rot="18281624">
            <a:off x="5269664" y="4161151"/>
            <a:ext cx="8967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2060"/>
                </a:solidFill>
              </a:rPr>
              <a:t>Proton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25C0470-9EBF-46FF-B307-DCE1EC7692CE}"/>
              </a:ext>
            </a:extLst>
          </p:cNvPr>
          <p:cNvSpPr txBox="1"/>
          <p:nvPr/>
        </p:nvSpPr>
        <p:spPr>
          <a:xfrm rot="18281624">
            <a:off x="6009595" y="4501916"/>
            <a:ext cx="6935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C00000"/>
                </a:solidFill>
              </a:rPr>
              <a:t>Neutron   Capture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273EF40-2A85-4CF9-8D64-CEC6C65993DA}"/>
              </a:ext>
            </a:extLst>
          </p:cNvPr>
          <p:cNvGrpSpPr/>
          <p:nvPr/>
        </p:nvGrpSpPr>
        <p:grpSpPr>
          <a:xfrm>
            <a:off x="5312438" y="5605770"/>
            <a:ext cx="343642" cy="285623"/>
            <a:chOff x="5688321" y="4844757"/>
            <a:chExt cx="610149" cy="380830"/>
          </a:xfrm>
        </p:grpSpPr>
        <p:sp>
          <p:nvSpPr>
            <p:cNvPr id="85" name="Left Brace 84">
              <a:extLst>
                <a:ext uri="{FF2B5EF4-FFF2-40B4-BE49-F238E27FC236}">
                  <a16:creationId xmlns:a16="http://schemas.microsoft.com/office/drawing/2014/main" id="{1162F6AE-B6B6-4938-B5CB-8778292E33B9}"/>
                </a:ext>
              </a:extLst>
            </p:cNvPr>
            <p:cNvSpPr/>
            <p:nvPr/>
          </p:nvSpPr>
          <p:spPr>
            <a:xfrm rot="16200000">
              <a:off x="5898867" y="4790879"/>
              <a:ext cx="155217" cy="262973"/>
            </a:xfrm>
            <a:prstGeom prst="leftBrace">
              <a:avLst>
                <a:gd name="adj1" fmla="val 8333"/>
                <a:gd name="adj2" fmla="val 55647"/>
              </a:avLst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AA910C6-3C08-4EEF-8C4D-9BDDE2DC69AB}"/>
                </a:ext>
              </a:extLst>
            </p:cNvPr>
            <p:cNvSpPr txBox="1"/>
            <p:nvPr/>
          </p:nvSpPr>
          <p:spPr>
            <a:xfrm>
              <a:off x="5688321" y="5010143"/>
              <a:ext cx="61014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>
                  <a:solidFill>
                    <a:srgbClr val="0070C0"/>
                  </a:solidFill>
                </a:rPr>
                <a:t>10 ns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D2B18F8-4A85-4C99-8E74-4E9FD4F0BB6E}"/>
              </a:ext>
            </a:extLst>
          </p:cNvPr>
          <p:cNvGrpSpPr/>
          <p:nvPr/>
        </p:nvGrpSpPr>
        <p:grpSpPr>
          <a:xfrm>
            <a:off x="5555516" y="5605772"/>
            <a:ext cx="563507" cy="285625"/>
            <a:chOff x="5823048" y="4844757"/>
            <a:chExt cx="284914" cy="380832"/>
          </a:xfrm>
        </p:grpSpPr>
        <p:sp>
          <p:nvSpPr>
            <p:cNvPr id="88" name="Left Brace 87">
              <a:extLst>
                <a:ext uri="{FF2B5EF4-FFF2-40B4-BE49-F238E27FC236}">
                  <a16:creationId xmlns:a16="http://schemas.microsoft.com/office/drawing/2014/main" id="{87732D82-1D5D-4669-A5AC-803CA1DE060B}"/>
                </a:ext>
              </a:extLst>
            </p:cNvPr>
            <p:cNvSpPr/>
            <p:nvPr/>
          </p:nvSpPr>
          <p:spPr>
            <a:xfrm rot="16200000">
              <a:off x="5887898" y="4779907"/>
              <a:ext cx="155214" cy="284914"/>
            </a:xfrm>
            <a:prstGeom prst="leftBrace">
              <a:avLst>
                <a:gd name="adj1" fmla="val 15697"/>
                <a:gd name="adj2" fmla="val 50000"/>
              </a:avLst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F76126A-3A0A-4820-8A64-BF6E5D80097B}"/>
                </a:ext>
              </a:extLst>
            </p:cNvPr>
            <p:cNvSpPr txBox="1"/>
            <p:nvPr/>
          </p:nvSpPr>
          <p:spPr>
            <a:xfrm>
              <a:off x="5886702" y="5010145"/>
              <a:ext cx="1737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>
                  <a:solidFill>
                    <a:srgbClr val="0070C0"/>
                  </a:solidFill>
                </a:rPr>
                <a:t>50 </a:t>
              </a:r>
              <a:r>
                <a:rPr lang="en-US" sz="1050" dirty="0" err="1">
                  <a:solidFill>
                    <a:srgbClr val="0070C0"/>
                  </a:solidFill>
                </a:rPr>
                <a:t>μs</a:t>
              </a:r>
              <a:endParaRPr lang="en-US" sz="1050" dirty="0">
                <a:solidFill>
                  <a:srgbClr val="0070C0"/>
                </a:solidFill>
              </a:endParaRPr>
            </a:p>
          </p:txBody>
        </p:sp>
      </p:grpSp>
      <p:sp>
        <p:nvSpPr>
          <p:cNvPr id="95" name="Sun 94">
            <a:extLst>
              <a:ext uri="{FF2B5EF4-FFF2-40B4-BE49-F238E27FC236}">
                <a16:creationId xmlns:a16="http://schemas.microsoft.com/office/drawing/2014/main" id="{54C94166-7365-4BD9-8B57-90BD91B84DA7}"/>
              </a:ext>
            </a:extLst>
          </p:cNvPr>
          <p:cNvSpPr/>
          <p:nvPr/>
        </p:nvSpPr>
        <p:spPr>
          <a:xfrm>
            <a:off x="2922954" y="3931321"/>
            <a:ext cx="339035" cy="324923"/>
          </a:xfrm>
          <a:prstGeom prst="sun">
            <a:avLst>
              <a:gd name="adj" fmla="val 3350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Sun 101">
            <a:extLst>
              <a:ext uri="{FF2B5EF4-FFF2-40B4-BE49-F238E27FC236}">
                <a16:creationId xmlns:a16="http://schemas.microsoft.com/office/drawing/2014/main" id="{BCA0BDD5-2EF6-41DF-8DCC-69231C66BB7A}"/>
              </a:ext>
            </a:extLst>
          </p:cNvPr>
          <p:cNvSpPr/>
          <p:nvPr/>
        </p:nvSpPr>
        <p:spPr>
          <a:xfrm>
            <a:off x="7653946" y="3925463"/>
            <a:ext cx="359281" cy="347956"/>
          </a:xfrm>
          <a:prstGeom prst="sun">
            <a:avLst>
              <a:gd name="adj" fmla="val 3350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9EAAEE07-E1DD-42BA-A11B-CE26D31D7D94}"/>
              </a:ext>
            </a:extLst>
          </p:cNvPr>
          <p:cNvCxnSpPr>
            <a:cxnSpLocks/>
          </p:cNvCxnSpPr>
          <p:nvPr/>
        </p:nvCxnSpPr>
        <p:spPr>
          <a:xfrm>
            <a:off x="2069558" y="2886073"/>
            <a:ext cx="1533852" cy="0"/>
          </a:xfrm>
          <a:prstGeom prst="line">
            <a:avLst/>
          </a:prstGeom>
          <a:ln w="22225">
            <a:solidFill>
              <a:srgbClr val="009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A63B9B0A-3EF7-4514-B547-C9A400A2207F}"/>
              </a:ext>
            </a:extLst>
          </p:cNvPr>
          <p:cNvCxnSpPr>
            <a:cxnSpLocks/>
          </p:cNvCxnSpPr>
          <p:nvPr/>
        </p:nvCxnSpPr>
        <p:spPr>
          <a:xfrm flipV="1">
            <a:off x="3603410" y="2886073"/>
            <a:ext cx="0" cy="1542674"/>
          </a:xfrm>
          <a:prstGeom prst="line">
            <a:avLst/>
          </a:prstGeom>
          <a:ln w="22225">
            <a:solidFill>
              <a:srgbClr val="009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be 21">
            <a:extLst>
              <a:ext uri="{FF2B5EF4-FFF2-40B4-BE49-F238E27FC236}">
                <a16:creationId xmlns:a16="http://schemas.microsoft.com/office/drawing/2014/main" id="{057B5E97-B907-435C-8B89-61CE65E43C19}"/>
              </a:ext>
            </a:extLst>
          </p:cNvPr>
          <p:cNvSpPr>
            <a:spLocks noChangeAspect="1"/>
          </p:cNvSpPr>
          <p:nvPr/>
        </p:nvSpPr>
        <p:spPr>
          <a:xfrm>
            <a:off x="2069559" y="2380483"/>
            <a:ext cx="2042389" cy="2051414"/>
          </a:xfrm>
          <a:prstGeom prst="cube">
            <a:avLst/>
          </a:prstGeom>
          <a:solidFill>
            <a:srgbClr val="FFFF00">
              <a:alpha val="65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Freeform 50">
            <a:extLst>
              <a:ext uri="{FF2B5EF4-FFF2-40B4-BE49-F238E27FC236}">
                <a16:creationId xmlns:a16="http://schemas.microsoft.com/office/drawing/2014/main" id="{6AC58A14-470C-482D-BFC6-970EE3AE2472}"/>
              </a:ext>
            </a:extLst>
          </p:cNvPr>
          <p:cNvSpPr/>
          <p:nvPr/>
        </p:nvSpPr>
        <p:spPr>
          <a:xfrm>
            <a:off x="585143" y="4351786"/>
            <a:ext cx="127335" cy="1151452"/>
          </a:xfrm>
          <a:custGeom>
            <a:avLst/>
            <a:gdLst>
              <a:gd name="connsiteX0" fmla="*/ 17930 w 3056965"/>
              <a:gd name="connsiteY0" fmla="*/ 1640541 h 1667435"/>
              <a:gd name="connsiteX1" fmla="*/ 0 w 3056965"/>
              <a:gd name="connsiteY1" fmla="*/ 0 h 1667435"/>
              <a:gd name="connsiteX2" fmla="*/ 349624 w 3056965"/>
              <a:gd name="connsiteY2" fmla="*/ 1667435 h 1667435"/>
              <a:gd name="connsiteX3" fmla="*/ 1506071 w 3056965"/>
              <a:gd name="connsiteY3" fmla="*/ 1658471 h 1667435"/>
              <a:gd name="connsiteX4" fmla="*/ 1506071 w 3056965"/>
              <a:gd name="connsiteY4" fmla="*/ 98612 h 1667435"/>
              <a:gd name="connsiteX5" fmla="*/ 3056965 w 3056965"/>
              <a:gd name="connsiteY5" fmla="*/ 896471 h 1667435"/>
              <a:gd name="connsiteX6" fmla="*/ 3056965 w 305696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685365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604682 w 3039035"/>
              <a:gd name="connsiteY3" fmla="*/ 1658471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75632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896916 w 3039035"/>
              <a:gd name="connsiteY4" fmla="*/ 890994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79695"/>
              <a:gd name="connsiteY0" fmla="*/ 1676400 h 1676400"/>
              <a:gd name="connsiteX1" fmla="*/ 35858 w 3079695"/>
              <a:gd name="connsiteY1" fmla="*/ 0 h 1676400"/>
              <a:gd name="connsiteX2" fmla="*/ 322729 w 3079695"/>
              <a:gd name="connsiteY2" fmla="*/ 1667435 h 1676400"/>
              <a:gd name="connsiteX3" fmla="*/ 1883100 w 3079695"/>
              <a:gd name="connsiteY3" fmla="*/ 1666923 h 1676400"/>
              <a:gd name="connsiteX4" fmla="*/ 1896916 w 3079695"/>
              <a:gd name="connsiteY4" fmla="*/ 890994 h 1676400"/>
              <a:gd name="connsiteX5" fmla="*/ 3039035 w 3079695"/>
              <a:gd name="connsiteY5" fmla="*/ 896471 h 1676400"/>
              <a:gd name="connsiteX6" fmla="*/ 3079695 w 3079695"/>
              <a:gd name="connsiteY6" fmla="*/ 919827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896916 w 3039035"/>
              <a:gd name="connsiteY4" fmla="*/ 890994 h 1676400"/>
              <a:gd name="connsiteX5" fmla="*/ 3039035 w 3039035"/>
              <a:gd name="connsiteY5" fmla="*/ 896471 h 1676400"/>
              <a:gd name="connsiteX0" fmla="*/ 0 w 2998375"/>
              <a:gd name="connsiteY0" fmla="*/ 1676400 h 1676400"/>
              <a:gd name="connsiteX1" fmla="*/ 35858 w 2998375"/>
              <a:gd name="connsiteY1" fmla="*/ 0 h 1676400"/>
              <a:gd name="connsiteX2" fmla="*/ 322729 w 2998375"/>
              <a:gd name="connsiteY2" fmla="*/ 1667435 h 1676400"/>
              <a:gd name="connsiteX3" fmla="*/ 1883100 w 2998375"/>
              <a:gd name="connsiteY3" fmla="*/ 1666923 h 1676400"/>
              <a:gd name="connsiteX4" fmla="*/ 1896916 w 2998375"/>
              <a:gd name="connsiteY4" fmla="*/ 890994 h 1676400"/>
              <a:gd name="connsiteX5" fmla="*/ 2998375 w 2998375"/>
              <a:gd name="connsiteY5" fmla="*/ 1462848 h 1676400"/>
              <a:gd name="connsiteX0" fmla="*/ 0 w 1896916"/>
              <a:gd name="connsiteY0" fmla="*/ 1676400 h 1676400"/>
              <a:gd name="connsiteX1" fmla="*/ 35858 w 1896916"/>
              <a:gd name="connsiteY1" fmla="*/ 0 h 1676400"/>
              <a:gd name="connsiteX2" fmla="*/ 322729 w 1896916"/>
              <a:gd name="connsiteY2" fmla="*/ 1667435 h 1676400"/>
              <a:gd name="connsiteX3" fmla="*/ 1883100 w 1896916"/>
              <a:gd name="connsiteY3" fmla="*/ 1666923 h 1676400"/>
              <a:gd name="connsiteX4" fmla="*/ 1896916 w 1896916"/>
              <a:gd name="connsiteY4" fmla="*/ 890994 h 1676400"/>
              <a:gd name="connsiteX0" fmla="*/ 0 w 1883101"/>
              <a:gd name="connsiteY0" fmla="*/ 1676400 h 1676400"/>
              <a:gd name="connsiteX1" fmla="*/ 35858 w 1883101"/>
              <a:gd name="connsiteY1" fmla="*/ 0 h 1676400"/>
              <a:gd name="connsiteX2" fmla="*/ 322729 w 1883101"/>
              <a:gd name="connsiteY2" fmla="*/ 1667435 h 1676400"/>
              <a:gd name="connsiteX3" fmla="*/ 1883100 w 1883101"/>
              <a:gd name="connsiteY3" fmla="*/ 1666923 h 1676400"/>
              <a:gd name="connsiteX0" fmla="*/ 0 w 322729"/>
              <a:gd name="connsiteY0" fmla="*/ 1676400 h 1676400"/>
              <a:gd name="connsiteX1" fmla="*/ 35858 w 322729"/>
              <a:gd name="connsiteY1" fmla="*/ 0 h 1676400"/>
              <a:gd name="connsiteX2" fmla="*/ 322729 w 322729"/>
              <a:gd name="connsiteY2" fmla="*/ 1667435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729" h="1676400">
                <a:moveTo>
                  <a:pt x="0" y="1676400"/>
                </a:moveTo>
                <a:lnTo>
                  <a:pt x="35858" y="0"/>
                </a:lnTo>
                <a:cubicBezTo>
                  <a:pt x="135964" y="1196789"/>
                  <a:pt x="80682" y="1391023"/>
                  <a:pt x="322729" y="166743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8FCD6837-3894-4690-9AB0-AE9ED38542C6}"/>
              </a:ext>
            </a:extLst>
          </p:cNvPr>
          <p:cNvSpPr txBox="1">
            <a:spLocks/>
          </p:cNvSpPr>
          <p:nvPr/>
        </p:nvSpPr>
        <p:spPr>
          <a:xfrm>
            <a:off x="265716" y="736272"/>
            <a:ext cx="8740659" cy="104985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1350"/>
              </a:spcBef>
              <a:buNone/>
            </a:pPr>
            <a:r>
              <a:rPr lang="en-US" sz="1600" kern="0" dirty="0">
                <a:solidFill>
                  <a:srgbClr val="2A3674"/>
                </a:solidFill>
              </a:rPr>
              <a:t>High segmentation allows us to tag the positron annihilation gammas interacting in neighboring cubes.</a:t>
            </a:r>
          </a:p>
          <a:p>
            <a:pPr marL="0" indent="0">
              <a:spcBef>
                <a:spcPts val="675"/>
              </a:spcBef>
              <a:buNone/>
            </a:pPr>
            <a:r>
              <a:rPr lang="en-US" sz="1600" kern="0" dirty="0">
                <a:solidFill>
                  <a:srgbClr val="8A0000"/>
                </a:solidFill>
              </a:rPr>
              <a:t>Neutrons are tagged by the slow scintillation decay time of the zinc sulfide scintillator (200 ns vs 10 ns).</a:t>
            </a:r>
          </a:p>
          <a:p>
            <a:pPr marL="0" indent="0">
              <a:spcBef>
                <a:spcPts val="675"/>
              </a:spcBef>
              <a:buNone/>
            </a:pPr>
            <a:r>
              <a:rPr lang="en-US" sz="1600" kern="0" dirty="0">
                <a:solidFill>
                  <a:srgbClr val="2A3674"/>
                </a:solidFill>
              </a:rPr>
              <a:t>The time ordered coincidence of a positron and a neutron tag separates IBDs from background.</a:t>
            </a:r>
            <a:endParaRPr lang="en-US" sz="1600" dirty="0">
              <a:solidFill>
                <a:srgbClr val="2A3674"/>
              </a:solidFill>
            </a:endParaRPr>
          </a:p>
          <a:p>
            <a:pPr marL="0" indent="0">
              <a:spcBef>
                <a:spcPts val="675"/>
              </a:spcBef>
              <a:buNone/>
            </a:pPr>
            <a:endParaRPr lang="en-US" sz="1500" kern="0" dirty="0"/>
          </a:p>
          <a:p>
            <a:pPr marL="0" indent="0">
              <a:spcBef>
                <a:spcPts val="675"/>
              </a:spcBef>
              <a:buNone/>
            </a:pPr>
            <a:endParaRPr lang="en-US" sz="1500" b="1" kern="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C7E9D33-606A-4C3D-9B51-A7F29FC2AA7B}"/>
              </a:ext>
            </a:extLst>
          </p:cNvPr>
          <p:cNvSpPr txBox="1"/>
          <p:nvPr/>
        </p:nvSpPr>
        <p:spPr>
          <a:xfrm>
            <a:off x="6988662" y="4659597"/>
            <a:ext cx="1304552" cy="1142620"/>
          </a:xfrm>
          <a:prstGeom prst="rect">
            <a:avLst/>
          </a:prstGeom>
          <a:solidFill>
            <a:srgbClr val="FFFF00">
              <a:alpha val="65000"/>
            </a:srgbClr>
          </a:solidFill>
          <a:ln w="12700">
            <a:solidFill>
              <a:srgbClr val="FF6600"/>
            </a:solidFill>
          </a:ln>
        </p:spPr>
        <p:txBody>
          <a:bodyPr wrap="square" lIns="34290" tIns="13716" rIns="34290" bIns="20574" rtlCol="0">
            <a:spAutoFit/>
          </a:bodyPr>
          <a:lstStyle/>
          <a:p>
            <a:pPr algn="ctr"/>
            <a:r>
              <a:rPr lang="en-US" sz="1200" dirty="0">
                <a:solidFill>
                  <a:srgbClr val="FF6600"/>
                </a:solidFill>
              </a:rPr>
              <a:t>In the field we saw 85 correlated fast neutrons for every IBD event, so we need powerful tools to reject them!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F3D1715-B7DC-477A-808B-C6DAF27E24A6}"/>
              </a:ext>
            </a:extLst>
          </p:cNvPr>
          <p:cNvGrpSpPr/>
          <p:nvPr/>
        </p:nvGrpSpPr>
        <p:grpSpPr>
          <a:xfrm>
            <a:off x="2119876" y="3714735"/>
            <a:ext cx="514316" cy="498988"/>
            <a:chOff x="5904687" y="-1886069"/>
            <a:chExt cx="1889215" cy="1845227"/>
          </a:xfrm>
        </p:grpSpPr>
        <p:sp>
          <p:nvSpPr>
            <p:cNvPr id="3" name="Isosceles Triangle 2">
              <a:extLst>
                <a:ext uri="{FF2B5EF4-FFF2-40B4-BE49-F238E27FC236}">
                  <a16:creationId xmlns:a16="http://schemas.microsoft.com/office/drawing/2014/main" id="{6B69B8DA-36B6-4C4D-9E16-1C515A8DE304}"/>
                </a:ext>
              </a:extLst>
            </p:cNvPr>
            <p:cNvSpPr/>
            <p:nvPr/>
          </p:nvSpPr>
          <p:spPr>
            <a:xfrm rot="5400000">
              <a:off x="6475572" y="-1306237"/>
              <a:ext cx="924953" cy="668644"/>
            </a:xfrm>
            <a:prstGeom prst="triangle">
              <a:avLst/>
            </a:prstGeom>
            <a:solidFill>
              <a:schemeClr val="accent1">
                <a:alpha val="2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Circle: Hollow 107">
              <a:extLst>
                <a:ext uri="{FF2B5EF4-FFF2-40B4-BE49-F238E27FC236}">
                  <a16:creationId xmlns:a16="http://schemas.microsoft.com/office/drawing/2014/main" id="{A740D70A-C1D7-4D98-B13B-B32C2E00B1A5}"/>
                </a:ext>
              </a:extLst>
            </p:cNvPr>
            <p:cNvSpPr/>
            <p:nvPr/>
          </p:nvSpPr>
          <p:spPr>
            <a:xfrm>
              <a:off x="5904687" y="-1886069"/>
              <a:ext cx="1889215" cy="1845227"/>
            </a:xfrm>
            <a:prstGeom prst="donut">
              <a:avLst>
                <a:gd name="adj" fmla="val 5835"/>
              </a:avLst>
            </a:prstGeom>
            <a:solidFill>
              <a:schemeClr val="accent1">
                <a:alpha val="2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F7960C0-C6DF-4075-9960-6D6DA560CE59}"/>
                  </a:ext>
                </a:extLst>
              </p:cNvPr>
              <p:cNvSpPr/>
              <p:nvPr/>
            </p:nvSpPr>
            <p:spPr>
              <a:xfrm>
                <a:off x="259045" y="2729425"/>
                <a:ext cx="1649922" cy="13106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450"/>
                  </a:spcAft>
                </a:pPr>
                <a:r>
                  <a:rPr lang="en-US" sz="1200" u="sng" dirty="0">
                    <a:cs typeface="Times New Roman" panose="02020603050405020304" pitchFamily="18" charset="0"/>
                  </a:rPr>
                  <a:t>Inverse Beta Decay</a:t>
                </a:r>
                <a:r>
                  <a:rPr lang="en-US" sz="1200" dirty="0">
                    <a:cs typeface="Times New Roman" panose="02020603050405020304" pitchFamily="18" charset="0"/>
                  </a:rPr>
                  <a:t> (IBD)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1200" i="1"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r>
                      <a:rPr lang="en-US" sz="12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200" i="1">
                        <a:latin typeface="Cambria Math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12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-US" sz="12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2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𝛾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𝛾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US" sz="1200" i="1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</a:rPr>
                            <m:t>6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Li</m:t>
                          </m:r>
                        </m:e>
                      </m:sPre>
                      <m:r>
                        <a:rPr lang="en-US" sz="1200" i="1">
                          <a:latin typeface="Cambria Math"/>
                          <a:ea typeface="Cambria Math"/>
                        </a:rPr>
                        <m:t>→</m:t>
                      </m:r>
                      <m:sPre>
                        <m:sPre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PrePr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  <m:t> 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He</m:t>
                          </m:r>
                        </m:e>
                      </m:sPre>
                      <m:r>
                        <a:rPr lang="en-US" sz="1200" i="1">
                          <a:latin typeface="Cambria Math"/>
                        </a:rPr>
                        <m:t>+</m:t>
                      </m:r>
                      <m:sPre>
                        <m:sPre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H</m:t>
                          </m:r>
                        </m:e>
                      </m:sPre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F7960C0-C6DF-4075-9960-6D6DA560CE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45" y="2729425"/>
                <a:ext cx="1649922" cy="1310615"/>
              </a:xfrm>
              <a:prstGeom prst="rect">
                <a:avLst/>
              </a:prstGeom>
              <a:blipFill>
                <a:blip r:embed="rId5"/>
                <a:stretch>
                  <a:fillRect t="-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" name="TextBox 109">
            <a:extLst>
              <a:ext uri="{FF2B5EF4-FFF2-40B4-BE49-F238E27FC236}">
                <a16:creationId xmlns:a16="http://schemas.microsoft.com/office/drawing/2014/main" id="{2C67A823-BB89-4844-9CC9-FF4D85A6DA21}"/>
              </a:ext>
            </a:extLst>
          </p:cNvPr>
          <p:cNvSpPr txBox="1"/>
          <p:nvPr/>
        </p:nvSpPr>
        <p:spPr>
          <a:xfrm>
            <a:off x="227901" y="20782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Signal and the Noise</a:t>
            </a:r>
          </a:p>
        </p:txBody>
      </p:sp>
      <p:sp>
        <p:nvSpPr>
          <p:cNvPr id="111" name="Footer Placeholder 2">
            <a:extLst>
              <a:ext uri="{FF2B5EF4-FFF2-40B4-BE49-F238E27FC236}">
                <a16:creationId xmlns:a16="http://schemas.microsoft.com/office/drawing/2014/main" id="{1878CB76-9819-4514-AD67-3BE9A6E795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35905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08333E-7 -1.48148E-6 L -0.11315 -0.1136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64" y="-569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1.04167E-6 -2.59259E-6 L 0.12448 0.12431 " pathEditMode="relative" rAng="0" ptsTypes="AA">
                                      <p:cBhvr>
                                        <p:cTn id="35" dur="2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24" y="620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6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9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9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0162 L 0.02187 0.01458 L 0.02691 0.00301 L 0.03611 0.00926 L 0.02621 0.02245 L 0.0066 0.02569 L 0.01493 -0.00185 L 0.02691 -0.00718 L 0.03698 0.00255 L 0.01597 0.01852 L 0.01614 0.03217 L 0.03003 0.0338 L 0.03611 0.02616 L 0.04496 0.02685 L 0.04097 0.04097 L 0.02153 0.03935 L 0.01979 0.05139 L 0.02899 0.06458 L 0.00989 0.07477 L 0.01667 0.07778 " pathEditMode="relative" rAng="0" ptsTypes="AAAAAAAAAAAAAAAAAAAA">
                                      <p:cBhvr>
                                        <p:cTn id="75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" y="368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4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4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2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07407E-6 L 0.03372 -0.0051 " pathEditMode="relative" rAng="0" ptsTypes="AA">
                                      <p:cBhvr>
                                        <p:cTn id="1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-255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0" presetClass="path" presetSubtype="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00185 L 0.02257 0.01343 L 0.02778 0.00255 L 0.03733 0.00857 L 0.02691 0.02107 L 0.00695 0.02407 L 0.01546 -0.00208 L 0.02796 -0.00718 L 0.0382 0.00208 L 0.0165 0.01736 L 0.01667 0.03032 L 0.03108 0.03194 L 0.03733 0.02454 L 0.04636 0.02523 L 0.04219 0.03866 L 0.02223 0.03704 L 0.02049 0.04861 L 0.02987 0.06111 L 0.01025 0.07083 L 0.01719 0.07361 " pathEditMode="relative" rAng="0" ptsTypes="AAAAAAAAAAAAAAAAAAAA">
                                      <p:cBhvr>
                                        <p:cTn id="149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3495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4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4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4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9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2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8" grpId="0"/>
      <p:bldP spid="19" grpId="0"/>
      <p:bldP spid="20" grpId="0"/>
      <p:bldP spid="20" grpId="1"/>
      <p:bldP spid="20" grpId="2"/>
      <p:bldP spid="21" grpId="0" animBg="1"/>
      <p:bldP spid="28" grpId="0"/>
      <p:bldP spid="28" grpId="1"/>
      <p:bldP spid="33" grpId="0" animBg="1"/>
      <p:bldP spid="33" grpId="1" animBg="1"/>
      <p:bldP spid="41" grpId="0"/>
      <p:bldP spid="42" grpId="0"/>
      <p:bldP spid="42" grpId="1"/>
      <p:bldP spid="43" grpId="0"/>
      <p:bldP spid="43" grpId="1"/>
      <p:bldP spid="43" grpId="2"/>
      <p:bldP spid="44" grpId="0" animBg="1"/>
      <p:bldP spid="45" grpId="0" animBg="1"/>
      <p:bldP spid="45" grpId="1" animBg="1"/>
      <p:bldP spid="45" grpId="2" animBg="1"/>
      <p:bldP spid="45" grpId="3" animBg="1"/>
      <p:bldP spid="51" grpId="0"/>
      <p:bldP spid="51" grpId="1"/>
      <p:bldP spid="54" grpId="0"/>
      <p:bldP spid="54" grpId="1"/>
      <p:bldP spid="57" grpId="0"/>
      <p:bldP spid="57" grpId="1"/>
      <p:bldP spid="62" grpId="0" animBg="1"/>
      <p:bldP spid="65" grpId="0"/>
      <p:bldP spid="80" grpId="0" animBg="1"/>
      <p:bldP spid="82" grpId="0"/>
      <p:bldP spid="83" grpId="0"/>
      <p:bldP spid="95" grpId="0" animBg="1"/>
      <p:bldP spid="95" grpId="1" animBg="1"/>
      <p:bldP spid="102" grpId="0" animBg="1"/>
      <p:bldP spid="102" grpId="1" animBg="1"/>
      <p:bldP spid="22" grpId="0" animBg="1"/>
      <p:bldP spid="22" grpId="1" animBg="1"/>
      <p:bldP spid="22" grpId="2" animBg="1"/>
      <p:bldP spid="22" grpId="3" animBg="1"/>
      <p:bldP spid="107" grpId="0" animBg="1"/>
      <p:bldP spid="10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12" y="696498"/>
            <a:ext cx="4921419" cy="27682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F125DCD-FB92-4306-A0D3-B7981B9788A1}"/>
              </a:ext>
            </a:extLst>
          </p:cNvPr>
          <p:cNvSpPr/>
          <p:nvPr/>
        </p:nvSpPr>
        <p:spPr>
          <a:xfrm>
            <a:off x="4237583" y="699144"/>
            <a:ext cx="1266924" cy="2778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Jonathan Link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MiniCHANDLER</a:t>
            </a:r>
            <a:r>
              <a:rPr 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Pictures</a:t>
            </a:r>
          </a:p>
        </p:txBody>
      </p:sp>
      <p:pic>
        <p:nvPicPr>
          <p:cNvPr id="7" name="Picture 2" descr="http://cnp.phys.vt.edu/features/MiniCHANDL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7" r="8539" b="5443"/>
          <a:stretch/>
        </p:blipFill>
        <p:spPr bwMode="auto">
          <a:xfrm>
            <a:off x="4237583" y="696498"/>
            <a:ext cx="4906416" cy="379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cnp.phys.vt.edu/features/MiniCHANDLER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7634" r="8016" b="7734"/>
          <a:stretch/>
        </p:blipFill>
        <p:spPr bwMode="auto">
          <a:xfrm>
            <a:off x="0" y="3466440"/>
            <a:ext cx="4237583" cy="302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42688" y="498897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The 80 channel MiniCHANDLER detector was completed in fall 2016.</a:t>
            </a:r>
          </a:p>
        </p:txBody>
      </p:sp>
    </p:spTree>
    <p:extLst>
      <p:ext uri="{BB962C8B-B14F-4D97-AF65-F5344CB8AC3E}">
        <p14:creationId xmlns:p14="http://schemas.microsoft.com/office/powerpoint/2010/main" val="331432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-24383"/>
            <a:ext cx="9147313" cy="685800"/>
          </a:xfrm>
        </p:spPr>
        <p:txBody>
          <a:bodyPr/>
          <a:lstStyle/>
          <a:p>
            <a:r>
              <a:rPr lang="en-US" sz="4000" dirty="0"/>
              <a:t>The Mobile Neutrino Lab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1797" y="749309"/>
            <a:ext cx="43115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2000" dirty="0">
                <a:solidFill>
                  <a:srgbClr val="2A3674"/>
                </a:solidFill>
              </a:rPr>
              <a:t>The </a:t>
            </a:r>
            <a:r>
              <a:rPr lang="en-US" sz="2000" dirty="0" err="1">
                <a:solidFill>
                  <a:srgbClr val="2A3674"/>
                </a:solidFill>
              </a:rPr>
              <a:t>MiniCHANDLER</a:t>
            </a:r>
            <a:r>
              <a:rPr lang="en-US" sz="2000" dirty="0">
                <a:solidFill>
                  <a:srgbClr val="2A3674"/>
                </a:solidFill>
              </a:rPr>
              <a:t> prototype was installed in our Mobile Neutrino Lab and deployed to the North Anna Nuclear Generating Station.</a:t>
            </a: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077137-08A9-4030-AD3E-F737C3B1E6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060" y="2139604"/>
            <a:ext cx="5610902" cy="315676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9231E83-EE0A-4279-BE05-4A18F76DF80A}"/>
              </a:ext>
            </a:extLst>
          </p:cNvPr>
          <p:cNvGrpSpPr/>
          <p:nvPr/>
        </p:nvGrpSpPr>
        <p:grpSpPr>
          <a:xfrm>
            <a:off x="-10821" y="693013"/>
            <a:ext cx="4582821" cy="5795491"/>
            <a:chOff x="-10821" y="693013"/>
            <a:chExt cx="4582821" cy="5795491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93013"/>
              <a:ext cx="4572000" cy="5795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E01D652-E4BF-4B7C-88B4-77FEF58F0F54}"/>
                </a:ext>
              </a:extLst>
            </p:cNvPr>
            <p:cNvSpPr/>
            <p:nvPr/>
          </p:nvSpPr>
          <p:spPr>
            <a:xfrm>
              <a:off x="-10821" y="4728909"/>
              <a:ext cx="627635" cy="1758461"/>
            </a:xfrm>
            <a:custGeom>
              <a:avLst/>
              <a:gdLst>
                <a:gd name="connsiteX0" fmla="*/ 0 w 627635"/>
                <a:gd name="connsiteY0" fmla="*/ 0 h 1758461"/>
                <a:gd name="connsiteX1" fmla="*/ 21642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340871 w 627635"/>
                <a:gd name="connsiteY4" fmla="*/ 595171 h 1758461"/>
                <a:gd name="connsiteX5" fmla="*/ 205604 w 627635"/>
                <a:gd name="connsiteY5" fmla="*/ 205605 h 1758461"/>
                <a:gd name="connsiteX6" fmla="*/ 108213 w 627635"/>
                <a:gd name="connsiteY6" fmla="*/ 54106 h 1758461"/>
                <a:gd name="connsiteX7" fmla="*/ 0 w 627635"/>
                <a:gd name="connsiteY7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340871 w 627635"/>
                <a:gd name="connsiteY4" fmla="*/ 595171 h 1758461"/>
                <a:gd name="connsiteX5" fmla="*/ 205604 w 627635"/>
                <a:gd name="connsiteY5" fmla="*/ 205605 h 1758461"/>
                <a:gd name="connsiteX6" fmla="*/ 108213 w 627635"/>
                <a:gd name="connsiteY6" fmla="*/ 54106 h 1758461"/>
                <a:gd name="connsiteX7" fmla="*/ 0 w 627635"/>
                <a:gd name="connsiteY7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362513 w 627635"/>
                <a:gd name="connsiteY4" fmla="*/ 611403 h 1758461"/>
                <a:gd name="connsiteX5" fmla="*/ 205604 w 627635"/>
                <a:gd name="connsiteY5" fmla="*/ 205605 h 1758461"/>
                <a:gd name="connsiteX6" fmla="*/ 108213 w 627635"/>
                <a:gd name="connsiteY6" fmla="*/ 54106 h 1758461"/>
                <a:gd name="connsiteX7" fmla="*/ 0 w 627635"/>
                <a:gd name="connsiteY7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459905 w 627635"/>
                <a:gd name="connsiteY4" fmla="*/ 941453 h 1758461"/>
                <a:gd name="connsiteX5" fmla="*/ 362513 w 627635"/>
                <a:gd name="connsiteY5" fmla="*/ 611403 h 1758461"/>
                <a:gd name="connsiteX6" fmla="*/ 205604 w 627635"/>
                <a:gd name="connsiteY6" fmla="*/ 205605 h 1758461"/>
                <a:gd name="connsiteX7" fmla="*/ 108213 w 627635"/>
                <a:gd name="connsiteY7" fmla="*/ 54106 h 1758461"/>
                <a:gd name="connsiteX8" fmla="*/ 0 w 627635"/>
                <a:gd name="connsiteY8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486959 w 627635"/>
                <a:gd name="connsiteY4" fmla="*/ 936042 h 1758461"/>
                <a:gd name="connsiteX5" fmla="*/ 362513 w 627635"/>
                <a:gd name="connsiteY5" fmla="*/ 611403 h 1758461"/>
                <a:gd name="connsiteX6" fmla="*/ 205604 w 627635"/>
                <a:gd name="connsiteY6" fmla="*/ 205605 h 1758461"/>
                <a:gd name="connsiteX7" fmla="*/ 108213 w 627635"/>
                <a:gd name="connsiteY7" fmla="*/ 54106 h 1758461"/>
                <a:gd name="connsiteX8" fmla="*/ 0 w 627635"/>
                <a:gd name="connsiteY8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486959 w 627635"/>
                <a:gd name="connsiteY4" fmla="*/ 936042 h 1758461"/>
                <a:gd name="connsiteX5" fmla="*/ 362513 w 627635"/>
                <a:gd name="connsiteY5" fmla="*/ 611403 h 1758461"/>
                <a:gd name="connsiteX6" fmla="*/ 330049 w 627635"/>
                <a:gd name="connsiteY6" fmla="*/ 443673 h 1758461"/>
                <a:gd name="connsiteX7" fmla="*/ 205604 w 627635"/>
                <a:gd name="connsiteY7" fmla="*/ 205605 h 1758461"/>
                <a:gd name="connsiteX8" fmla="*/ 108213 w 627635"/>
                <a:gd name="connsiteY8" fmla="*/ 54106 h 1758461"/>
                <a:gd name="connsiteX9" fmla="*/ 0 w 627635"/>
                <a:gd name="connsiteY9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486959 w 627635"/>
                <a:gd name="connsiteY4" fmla="*/ 936042 h 1758461"/>
                <a:gd name="connsiteX5" fmla="*/ 422030 w 627635"/>
                <a:gd name="connsiteY5" fmla="*/ 660099 h 1758461"/>
                <a:gd name="connsiteX6" fmla="*/ 330049 w 627635"/>
                <a:gd name="connsiteY6" fmla="*/ 443673 h 1758461"/>
                <a:gd name="connsiteX7" fmla="*/ 205604 w 627635"/>
                <a:gd name="connsiteY7" fmla="*/ 205605 h 1758461"/>
                <a:gd name="connsiteX8" fmla="*/ 108213 w 627635"/>
                <a:gd name="connsiteY8" fmla="*/ 54106 h 1758461"/>
                <a:gd name="connsiteX9" fmla="*/ 0 w 627635"/>
                <a:gd name="connsiteY9" fmla="*/ 0 h 175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7635" h="1758461">
                  <a:moveTo>
                    <a:pt x="0" y="0"/>
                  </a:moveTo>
                  <a:lnTo>
                    <a:pt x="10821" y="1742229"/>
                  </a:lnTo>
                  <a:lnTo>
                    <a:pt x="627635" y="1758461"/>
                  </a:lnTo>
                  <a:lnTo>
                    <a:pt x="535654" y="1141647"/>
                  </a:lnTo>
                  <a:lnTo>
                    <a:pt x="486959" y="936042"/>
                  </a:lnTo>
                  <a:lnTo>
                    <a:pt x="422030" y="660099"/>
                  </a:lnTo>
                  <a:cubicBezTo>
                    <a:pt x="402191" y="609600"/>
                    <a:pt x="349888" y="494172"/>
                    <a:pt x="330049" y="443673"/>
                  </a:cubicBezTo>
                  <a:lnTo>
                    <a:pt x="205604" y="205605"/>
                  </a:lnTo>
                  <a:lnTo>
                    <a:pt x="108213" y="5410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E1C3">
                    <a:alpha val="70000"/>
                  </a:srgbClr>
                </a:gs>
                <a:gs pos="61000">
                  <a:srgbClr val="E4E1C2">
                    <a:alpha val="70000"/>
                  </a:srgbClr>
                </a:gs>
                <a:gs pos="80000">
                  <a:srgbClr val="BAB595">
                    <a:alpha val="70000"/>
                  </a:srgbClr>
                </a:gs>
                <a:gs pos="100000">
                  <a:srgbClr val="7C715D">
                    <a:alpha val="70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D8291D44-F18E-4488-AEB2-2F68B675F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2824225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FEB52C-A6FB-4B58-95B2-0A948BA97C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304" y="685800"/>
            <a:ext cx="10249815" cy="5803489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D678DCD-68E7-4253-AE5C-098881D94C25}"/>
              </a:ext>
            </a:extLst>
          </p:cNvPr>
          <p:cNvSpPr/>
          <p:nvPr/>
        </p:nvSpPr>
        <p:spPr>
          <a:xfrm rot="21334983">
            <a:off x="2607468" y="4156648"/>
            <a:ext cx="255062" cy="196276"/>
          </a:xfrm>
          <a:custGeom>
            <a:avLst/>
            <a:gdLst>
              <a:gd name="connsiteX0" fmla="*/ 0 w 307182"/>
              <a:gd name="connsiteY0" fmla="*/ 116682 h 173832"/>
              <a:gd name="connsiteX1" fmla="*/ 0 w 307182"/>
              <a:gd name="connsiteY1" fmla="*/ 116682 h 173832"/>
              <a:gd name="connsiteX2" fmla="*/ 19050 w 307182"/>
              <a:gd name="connsiteY2" fmla="*/ 83344 h 173832"/>
              <a:gd name="connsiteX3" fmla="*/ 21432 w 307182"/>
              <a:gd name="connsiteY3" fmla="*/ 76200 h 173832"/>
              <a:gd name="connsiteX4" fmla="*/ 28575 w 307182"/>
              <a:gd name="connsiteY4" fmla="*/ 61913 h 173832"/>
              <a:gd name="connsiteX5" fmla="*/ 59532 w 307182"/>
              <a:gd name="connsiteY5" fmla="*/ 0 h 173832"/>
              <a:gd name="connsiteX6" fmla="*/ 280988 w 307182"/>
              <a:gd name="connsiteY6" fmla="*/ 76200 h 173832"/>
              <a:gd name="connsiteX7" fmla="*/ 307182 w 307182"/>
              <a:gd name="connsiteY7" fmla="*/ 138113 h 173832"/>
              <a:gd name="connsiteX8" fmla="*/ 276225 w 307182"/>
              <a:gd name="connsiteY8" fmla="*/ 173832 h 173832"/>
              <a:gd name="connsiteX9" fmla="*/ 0 w 307182"/>
              <a:gd name="connsiteY9" fmla="*/ 116682 h 173832"/>
              <a:gd name="connsiteX0" fmla="*/ 0 w 307182"/>
              <a:gd name="connsiteY0" fmla="*/ 116682 h 173832"/>
              <a:gd name="connsiteX1" fmla="*/ 0 w 307182"/>
              <a:gd name="connsiteY1" fmla="*/ 116682 h 173832"/>
              <a:gd name="connsiteX2" fmla="*/ 19050 w 307182"/>
              <a:gd name="connsiteY2" fmla="*/ 83344 h 173832"/>
              <a:gd name="connsiteX3" fmla="*/ 21432 w 307182"/>
              <a:gd name="connsiteY3" fmla="*/ 76200 h 173832"/>
              <a:gd name="connsiteX4" fmla="*/ 59532 w 307182"/>
              <a:gd name="connsiteY4" fmla="*/ 0 h 173832"/>
              <a:gd name="connsiteX5" fmla="*/ 280988 w 307182"/>
              <a:gd name="connsiteY5" fmla="*/ 76200 h 173832"/>
              <a:gd name="connsiteX6" fmla="*/ 307182 w 307182"/>
              <a:gd name="connsiteY6" fmla="*/ 138113 h 173832"/>
              <a:gd name="connsiteX7" fmla="*/ 276225 w 307182"/>
              <a:gd name="connsiteY7" fmla="*/ 173832 h 173832"/>
              <a:gd name="connsiteX8" fmla="*/ 0 w 307182"/>
              <a:gd name="connsiteY8" fmla="*/ 116682 h 173832"/>
              <a:gd name="connsiteX0" fmla="*/ 0 w 307182"/>
              <a:gd name="connsiteY0" fmla="*/ 116682 h 173832"/>
              <a:gd name="connsiteX1" fmla="*/ 0 w 307182"/>
              <a:gd name="connsiteY1" fmla="*/ 116682 h 173832"/>
              <a:gd name="connsiteX2" fmla="*/ 19050 w 307182"/>
              <a:gd name="connsiteY2" fmla="*/ 83344 h 173832"/>
              <a:gd name="connsiteX3" fmla="*/ 59532 w 307182"/>
              <a:gd name="connsiteY3" fmla="*/ 0 h 173832"/>
              <a:gd name="connsiteX4" fmla="*/ 280988 w 307182"/>
              <a:gd name="connsiteY4" fmla="*/ 76200 h 173832"/>
              <a:gd name="connsiteX5" fmla="*/ 307182 w 307182"/>
              <a:gd name="connsiteY5" fmla="*/ 138113 h 173832"/>
              <a:gd name="connsiteX6" fmla="*/ 276225 w 307182"/>
              <a:gd name="connsiteY6" fmla="*/ 173832 h 173832"/>
              <a:gd name="connsiteX7" fmla="*/ 0 w 307182"/>
              <a:gd name="connsiteY7" fmla="*/ 116682 h 173832"/>
              <a:gd name="connsiteX0" fmla="*/ 0 w 307182"/>
              <a:gd name="connsiteY0" fmla="*/ 116682 h 173832"/>
              <a:gd name="connsiteX1" fmla="*/ 0 w 307182"/>
              <a:gd name="connsiteY1" fmla="*/ 116682 h 173832"/>
              <a:gd name="connsiteX2" fmla="*/ 59532 w 307182"/>
              <a:gd name="connsiteY2" fmla="*/ 0 h 173832"/>
              <a:gd name="connsiteX3" fmla="*/ 280988 w 307182"/>
              <a:gd name="connsiteY3" fmla="*/ 76200 h 173832"/>
              <a:gd name="connsiteX4" fmla="*/ 307182 w 307182"/>
              <a:gd name="connsiteY4" fmla="*/ 138113 h 173832"/>
              <a:gd name="connsiteX5" fmla="*/ 276225 w 307182"/>
              <a:gd name="connsiteY5" fmla="*/ 173832 h 173832"/>
              <a:gd name="connsiteX6" fmla="*/ 0 w 307182"/>
              <a:gd name="connsiteY6" fmla="*/ 116682 h 173832"/>
              <a:gd name="connsiteX0" fmla="*/ 0 w 307182"/>
              <a:gd name="connsiteY0" fmla="*/ 116682 h 173832"/>
              <a:gd name="connsiteX1" fmla="*/ 0 w 307182"/>
              <a:gd name="connsiteY1" fmla="*/ 116682 h 173832"/>
              <a:gd name="connsiteX2" fmla="*/ 59532 w 307182"/>
              <a:gd name="connsiteY2" fmla="*/ 0 h 173832"/>
              <a:gd name="connsiteX3" fmla="*/ 280988 w 307182"/>
              <a:gd name="connsiteY3" fmla="*/ 76200 h 173832"/>
              <a:gd name="connsiteX4" fmla="*/ 307182 w 307182"/>
              <a:gd name="connsiteY4" fmla="*/ 138113 h 173832"/>
              <a:gd name="connsiteX5" fmla="*/ 276225 w 307182"/>
              <a:gd name="connsiteY5" fmla="*/ 173832 h 173832"/>
              <a:gd name="connsiteX6" fmla="*/ 0 w 307182"/>
              <a:gd name="connsiteY6" fmla="*/ 116682 h 173832"/>
              <a:gd name="connsiteX0" fmla="*/ 0 w 307182"/>
              <a:gd name="connsiteY0" fmla="*/ 116682 h 197644"/>
              <a:gd name="connsiteX1" fmla="*/ 0 w 307182"/>
              <a:gd name="connsiteY1" fmla="*/ 116682 h 197644"/>
              <a:gd name="connsiteX2" fmla="*/ 59532 w 307182"/>
              <a:gd name="connsiteY2" fmla="*/ 0 h 197644"/>
              <a:gd name="connsiteX3" fmla="*/ 280988 w 307182"/>
              <a:gd name="connsiteY3" fmla="*/ 76200 h 197644"/>
              <a:gd name="connsiteX4" fmla="*/ 307182 w 307182"/>
              <a:gd name="connsiteY4" fmla="*/ 138113 h 197644"/>
              <a:gd name="connsiteX5" fmla="*/ 257175 w 307182"/>
              <a:gd name="connsiteY5" fmla="*/ 197644 h 197644"/>
              <a:gd name="connsiteX6" fmla="*/ 0 w 307182"/>
              <a:gd name="connsiteY6" fmla="*/ 116682 h 197644"/>
              <a:gd name="connsiteX0" fmla="*/ 0 w 307182"/>
              <a:gd name="connsiteY0" fmla="*/ 116682 h 197644"/>
              <a:gd name="connsiteX1" fmla="*/ 0 w 307182"/>
              <a:gd name="connsiteY1" fmla="*/ 116682 h 197644"/>
              <a:gd name="connsiteX2" fmla="*/ 59532 w 307182"/>
              <a:gd name="connsiteY2" fmla="*/ 0 h 197644"/>
              <a:gd name="connsiteX3" fmla="*/ 290513 w 307182"/>
              <a:gd name="connsiteY3" fmla="*/ 71438 h 197644"/>
              <a:gd name="connsiteX4" fmla="*/ 307182 w 307182"/>
              <a:gd name="connsiteY4" fmla="*/ 138113 h 197644"/>
              <a:gd name="connsiteX5" fmla="*/ 257175 w 307182"/>
              <a:gd name="connsiteY5" fmla="*/ 197644 h 197644"/>
              <a:gd name="connsiteX6" fmla="*/ 0 w 307182"/>
              <a:gd name="connsiteY6" fmla="*/ 116682 h 197644"/>
              <a:gd name="connsiteX0" fmla="*/ 0 w 307182"/>
              <a:gd name="connsiteY0" fmla="*/ 114301 h 195263"/>
              <a:gd name="connsiteX1" fmla="*/ 0 w 307182"/>
              <a:gd name="connsiteY1" fmla="*/ 114301 h 195263"/>
              <a:gd name="connsiteX2" fmla="*/ 47625 w 307182"/>
              <a:gd name="connsiteY2" fmla="*/ 0 h 195263"/>
              <a:gd name="connsiteX3" fmla="*/ 290513 w 307182"/>
              <a:gd name="connsiteY3" fmla="*/ 69057 h 195263"/>
              <a:gd name="connsiteX4" fmla="*/ 307182 w 307182"/>
              <a:gd name="connsiteY4" fmla="*/ 135732 h 195263"/>
              <a:gd name="connsiteX5" fmla="*/ 257175 w 307182"/>
              <a:gd name="connsiteY5" fmla="*/ 195263 h 195263"/>
              <a:gd name="connsiteX6" fmla="*/ 0 w 307182"/>
              <a:gd name="connsiteY6" fmla="*/ 114301 h 195263"/>
              <a:gd name="connsiteX0" fmla="*/ 0 w 307182"/>
              <a:gd name="connsiteY0" fmla="*/ 121444 h 202406"/>
              <a:gd name="connsiteX1" fmla="*/ 0 w 307182"/>
              <a:gd name="connsiteY1" fmla="*/ 121444 h 202406"/>
              <a:gd name="connsiteX2" fmla="*/ 38100 w 307182"/>
              <a:gd name="connsiteY2" fmla="*/ 0 h 202406"/>
              <a:gd name="connsiteX3" fmla="*/ 290513 w 307182"/>
              <a:gd name="connsiteY3" fmla="*/ 76200 h 202406"/>
              <a:gd name="connsiteX4" fmla="*/ 307182 w 307182"/>
              <a:gd name="connsiteY4" fmla="*/ 142875 h 202406"/>
              <a:gd name="connsiteX5" fmla="*/ 257175 w 307182"/>
              <a:gd name="connsiteY5" fmla="*/ 202406 h 202406"/>
              <a:gd name="connsiteX6" fmla="*/ 0 w 307182"/>
              <a:gd name="connsiteY6" fmla="*/ 121444 h 202406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0 w 307182"/>
              <a:gd name="connsiteY6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126207 w 307182"/>
              <a:gd name="connsiteY6" fmla="*/ 159544 h 200024"/>
              <a:gd name="connsiteX7" fmla="*/ 0 w 307182"/>
              <a:gd name="connsiteY7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95251 w 307182"/>
              <a:gd name="connsiteY6" fmla="*/ 166688 h 200024"/>
              <a:gd name="connsiteX7" fmla="*/ 0 w 307182"/>
              <a:gd name="connsiteY7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169069 w 307182"/>
              <a:gd name="connsiteY6" fmla="*/ 178594 h 200024"/>
              <a:gd name="connsiteX7" fmla="*/ 95251 w 307182"/>
              <a:gd name="connsiteY7" fmla="*/ 166688 h 200024"/>
              <a:gd name="connsiteX8" fmla="*/ 0 w 307182"/>
              <a:gd name="connsiteY8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154781 w 307182"/>
              <a:gd name="connsiteY6" fmla="*/ 185738 h 200024"/>
              <a:gd name="connsiteX7" fmla="*/ 95251 w 307182"/>
              <a:gd name="connsiteY7" fmla="*/ 166688 h 200024"/>
              <a:gd name="connsiteX8" fmla="*/ 0 w 307182"/>
              <a:gd name="connsiteY8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154781 w 307182"/>
              <a:gd name="connsiteY6" fmla="*/ 185738 h 200024"/>
              <a:gd name="connsiteX7" fmla="*/ 95251 w 307182"/>
              <a:gd name="connsiteY7" fmla="*/ 166688 h 200024"/>
              <a:gd name="connsiteX8" fmla="*/ 64294 w 307182"/>
              <a:gd name="connsiteY8" fmla="*/ 152400 h 200024"/>
              <a:gd name="connsiteX9" fmla="*/ 0 w 307182"/>
              <a:gd name="connsiteY9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154781 w 307182"/>
              <a:gd name="connsiteY6" fmla="*/ 185738 h 200024"/>
              <a:gd name="connsiteX7" fmla="*/ 95251 w 307182"/>
              <a:gd name="connsiteY7" fmla="*/ 166688 h 200024"/>
              <a:gd name="connsiteX8" fmla="*/ 97631 w 307182"/>
              <a:gd name="connsiteY8" fmla="*/ 152400 h 200024"/>
              <a:gd name="connsiteX9" fmla="*/ 0 w 307182"/>
              <a:gd name="connsiteY9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185738 w 307182"/>
              <a:gd name="connsiteY6" fmla="*/ 192881 h 200024"/>
              <a:gd name="connsiteX7" fmla="*/ 154781 w 307182"/>
              <a:gd name="connsiteY7" fmla="*/ 185738 h 200024"/>
              <a:gd name="connsiteX8" fmla="*/ 95251 w 307182"/>
              <a:gd name="connsiteY8" fmla="*/ 166688 h 200024"/>
              <a:gd name="connsiteX9" fmla="*/ 97631 w 307182"/>
              <a:gd name="connsiteY9" fmla="*/ 152400 h 200024"/>
              <a:gd name="connsiteX10" fmla="*/ 0 w 307182"/>
              <a:gd name="connsiteY10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164307 w 307182"/>
              <a:gd name="connsiteY6" fmla="*/ 171450 h 200024"/>
              <a:gd name="connsiteX7" fmla="*/ 154781 w 307182"/>
              <a:gd name="connsiteY7" fmla="*/ 185738 h 200024"/>
              <a:gd name="connsiteX8" fmla="*/ 95251 w 307182"/>
              <a:gd name="connsiteY8" fmla="*/ 166688 h 200024"/>
              <a:gd name="connsiteX9" fmla="*/ 97631 w 307182"/>
              <a:gd name="connsiteY9" fmla="*/ 152400 h 200024"/>
              <a:gd name="connsiteX10" fmla="*/ 0 w 307182"/>
              <a:gd name="connsiteY10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164307 w 307182"/>
              <a:gd name="connsiteY6" fmla="*/ 171450 h 200024"/>
              <a:gd name="connsiteX7" fmla="*/ 154781 w 307182"/>
              <a:gd name="connsiteY7" fmla="*/ 185738 h 200024"/>
              <a:gd name="connsiteX8" fmla="*/ 95251 w 307182"/>
              <a:gd name="connsiteY8" fmla="*/ 166688 h 200024"/>
              <a:gd name="connsiteX9" fmla="*/ 90487 w 307182"/>
              <a:gd name="connsiteY9" fmla="*/ 157163 h 200024"/>
              <a:gd name="connsiteX10" fmla="*/ 0 w 307182"/>
              <a:gd name="connsiteY10" fmla="*/ 121444 h 200024"/>
              <a:gd name="connsiteX0" fmla="*/ 0 w 307182"/>
              <a:gd name="connsiteY0" fmla="*/ 121444 h 200024"/>
              <a:gd name="connsiteX1" fmla="*/ 0 w 307182"/>
              <a:gd name="connsiteY1" fmla="*/ 121444 h 200024"/>
              <a:gd name="connsiteX2" fmla="*/ 38100 w 307182"/>
              <a:gd name="connsiteY2" fmla="*/ 0 h 200024"/>
              <a:gd name="connsiteX3" fmla="*/ 290513 w 307182"/>
              <a:gd name="connsiteY3" fmla="*/ 76200 h 200024"/>
              <a:gd name="connsiteX4" fmla="*/ 307182 w 307182"/>
              <a:gd name="connsiteY4" fmla="*/ 142875 h 200024"/>
              <a:gd name="connsiteX5" fmla="*/ 252413 w 307182"/>
              <a:gd name="connsiteY5" fmla="*/ 200024 h 200024"/>
              <a:gd name="connsiteX6" fmla="*/ 164307 w 307182"/>
              <a:gd name="connsiteY6" fmla="*/ 178594 h 200024"/>
              <a:gd name="connsiteX7" fmla="*/ 154781 w 307182"/>
              <a:gd name="connsiteY7" fmla="*/ 185738 h 200024"/>
              <a:gd name="connsiteX8" fmla="*/ 95251 w 307182"/>
              <a:gd name="connsiteY8" fmla="*/ 166688 h 200024"/>
              <a:gd name="connsiteX9" fmla="*/ 90487 w 307182"/>
              <a:gd name="connsiteY9" fmla="*/ 157163 h 200024"/>
              <a:gd name="connsiteX10" fmla="*/ 0 w 307182"/>
              <a:gd name="connsiteY10" fmla="*/ 121444 h 200024"/>
              <a:gd name="connsiteX0" fmla="*/ 0 w 307182"/>
              <a:gd name="connsiteY0" fmla="*/ 121444 h 204786"/>
              <a:gd name="connsiteX1" fmla="*/ 0 w 307182"/>
              <a:gd name="connsiteY1" fmla="*/ 121444 h 204786"/>
              <a:gd name="connsiteX2" fmla="*/ 38100 w 307182"/>
              <a:gd name="connsiteY2" fmla="*/ 0 h 204786"/>
              <a:gd name="connsiteX3" fmla="*/ 290513 w 307182"/>
              <a:gd name="connsiteY3" fmla="*/ 76200 h 204786"/>
              <a:gd name="connsiteX4" fmla="*/ 307182 w 307182"/>
              <a:gd name="connsiteY4" fmla="*/ 142875 h 204786"/>
              <a:gd name="connsiteX5" fmla="*/ 269082 w 307182"/>
              <a:gd name="connsiteY5" fmla="*/ 204786 h 204786"/>
              <a:gd name="connsiteX6" fmla="*/ 164307 w 307182"/>
              <a:gd name="connsiteY6" fmla="*/ 178594 h 204786"/>
              <a:gd name="connsiteX7" fmla="*/ 154781 w 307182"/>
              <a:gd name="connsiteY7" fmla="*/ 185738 h 204786"/>
              <a:gd name="connsiteX8" fmla="*/ 95251 w 307182"/>
              <a:gd name="connsiteY8" fmla="*/ 166688 h 204786"/>
              <a:gd name="connsiteX9" fmla="*/ 90487 w 307182"/>
              <a:gd name="connsiteY9" fmla="*/ 157163 h 204786"/>
              <a:gd name="connsiteX10" fmla="*/ 0 w 307182"/>
              <a:gd name="connsiteY10" fmla="*/ 121444 h 204786"/>
              <a:gd name="connsiteX0" fmla="*/ 0 w 307182"/>
              <a:gd name="connsiteY0" fmla="*/ 121444 h 204786"/>
              <a:gd name="connsiteX1" fmla="*/ 0 w 307182"/>
              <a:gd name="connsiteY1" fmla="*/ 121444 h 204786"/>
              <a:gd name="connsiteX2" fmla="*/ 38100 w 307182"/>
              <a:gd name="connsiteY2" fmla="*/ 0 h 204786"/>
              <a:gd name="connsiteX3" fmla="*/ 290513 w 307182"/>
              <a:gd name="connsiteY3" fmla="*/ 76200 h 204786"/>
              <a:gd name="connsiteX4" fmla="*/ 307182 w 307182"/>
              <a:gd name="connsiteY4" fmla="*/ 142875 h 204786"/>
              <a:gd name="connsiteX5" fmla="*/ 269082 w 307182"/>
              <a:gd name="connsiteY5" fmla="*/ 204786 h 204786"/>
              <a:gd name="connsiteX6" fmla="*/ 164307 w 307182"/>
              <a:gd name="connsiteY6" fmla="*/ 178594 h 204786"/>
              <a:gd name="connsiteX7" fmla="*/ 154781 w 307182"/>
              <a:gd name="connsiteY7" fmla="*/ 185738 h 204786"/>
              <a:gd name="connsiteX8" fmla="*/ 95251 w 307182"/>
              <a:gd name="connsiteY8" fmla="*/ 166688 h 204786"/>
              <a:gd name="connsiteX9" fmla="*/ 90487 w 307182"/>
              <a:gd name="connsiteY9" fmla="*/ 157163 h 204786"/>
              <a:gd name="connsiteX10" fmla="*/ 0 w 307182"/>
              <a:gd name="connsiteY10" fmla="*/ 121444 h 20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7182" h="204786">
                <a:moveTo>
                  <a:pt x="0" y="121444"/>
                </a:moveTo>
                <a:lnTo>
                  <a:pt x="0" y="121444"/>
                </a:lnTo>
                <a:lnTo>
                  <a:pt x="38100" y="0"/>
                </a:lnTo>
                <a:lnTo>
                  <a:pt x="290513" y="76200"/>
                </a:lnTo>
                <a:lnTo>
                  <a:pt x="307182" y="142875"/>
                </a:lnTo>
                <a:lnTo>
                  <a:pt x="269082" y="204786"/>
                </a:lnTo>
                <a:lnTo>
                  <a:pt x="164307" y="178594"/>
                </a:lnTo>
                <a:lnTo>
                  <a:pt x="154781" y="185738"/>
                </a:lnTo>
                <a:lnTo>
                  <a:pt x="95251" y="166688"/>
                </a:lnTo>
                <a:lnTo>
                  <a:pt x="90487" y="157163"/>
                </a:lnTo>
                <a:lnTo>
                  <a:pt x="0" y="121444"/>
                </a:lnTo>
                <a:close/>
              </a:path>
            </a:pathLst>
          </a:custGeom>
          <a:solidFill>
            <a:srgbClr val="C00000">
              <a:alpha val="40000"/>
            </a:srgbClr>
          </a:solidFill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D4C9404-8D23-4DB2-ACB7-D9C0465AE273}"/>
              </a:ext>
            </a:extLst>
          </p:cNvPr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Mobile Neutrino Lab at North Anna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1FAF17-A4BE-425B-B539-F1B81D9FC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8223" y="6163147"/>
            <a:ext cx="1304222" cy="299971"/>
          </a:xfrm>
          <a:prstGeom prst="rect">
            <a:avLst/>
          </a:prstGeom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A3C2E910-227B-463B-81EF-D64BCFEDCF08}"/>
              </a:ext>
            </a:extLst>
          </p:cNvPr>
          <p:cNvSpPr txBox="1">
            <a:spLocks/>
          </p:cNvSpPr>
          <p:nvPr/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Jonathan Link</a:t>
            </a:r>
            <a:endParaRPr lang="en-US" sz="1600" i="1" dirty="0"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80148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-24383"/>
            <a:ext cx="9147313" cy="685800"/>
          </a:xfrm>
        </p:spPr>
        <p:txBody>
          <a:bodyPr/>
          <a:lstStyle/>
          <a:p>
            <a:r>
              <a:rPr lang="en-US" sz="4000" dirty="0"/>
              <a:t>The Mobile Neutrino Lab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1797" y="749309"/>
            <a:ext cx="4311525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2000" dirty="0">
                <a:solidFill>
                  <a:srgbClr val="2A3674"/>
                </a:solidFill>
              </a:rPr>
              <a:t>The </a:t>
            </a:r>
            <a:r>
              <a:rPr lang="en-US" sz="2000" dirty="0" err="1">
                <a:solidFill>
                  <a:srgbClr val="2A3674"/>
                </a:solidFill>
              </a:rPr>
              <a:t>MiniCHANDLER</a:t>
            </a:r>
            <a:r>
              <a:rPr lang="en-US" sz="2000" dirty="0">
                <a:solidFill>
                  <a:srgbClr val="2A3674"/>
                </a:solidFill>
              </a:rPr>
              <a:t> prototype was installed in our Mobile Neutrino Lab and deployed to the North Anna Nuclear Generating Station.</a:t>
            </a: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660000"/>
                </a:solidFill>
              </a:rPr>
              <a:t>With this deployment </a:t>
            </a:r>
            <a:r>
              <a:rPr lang="en-US" sz="1400" dirty="0" err="1">
                <a:solidFill>
                  <a:srgbClr val="660000"/>
                </a:solidFill>
              </a:rPr>
              <a:t>MiniCHANDLER</a:t>
            </a:r>
            <a:r>
              <a:rPr lang="en-US" sz="1400" dirty="0">
                <a:solidFill>
                  <a:srgbClr val="660000"/>
                </a:solidFill>
              </a:rPr>
              <a:t> would become:</a:t>
            </a:r>
          </a:p>
          <a:p>
            <a:pPr marL="365760" lvl="1" indent="-182880">
              <a:spcAft>
                <a:spcPts val="2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660000"/>
                </a:solidFill>
              </a:rPr>
              <a:t>The first demonstrated mobile neutrino detector,</a:t>
            </a:r>
          </a:p>
          <a:p>
            <a:pPr marL="365760" lvl="1" indent="-182880">
              <a:spcAft>
                <a:spcPts val="2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660000"/>
                </a:solidFill>
              </a:rPr>
              <a:t>The first unshielded reactor neutrino detector, and </a:t>
            </a:r>
          </a:p>
          <a:p>
            <a:pPr marL="365760" lvl="1" indent="-182880">
              <a:spcAft>
                <a:spcPts val="2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660000"/>
                </a:solidFill>
              </a:rPr>
              <a:t>One of the world’s smallest neutrino detectors.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077137-08A9-4030-AD3E-F737C3B1E6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060" y="2139604"/>
            <a:ext cx="5610902" cy="315676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9231E83-EE0A-4279-BE05-4A18F76DF80A}"/>
              </a:ext>
            </a:extLst>
          </p:cNvPr>
          <p:cNvGrpSpPr/>
          <p:nvPr/>
        </p:nvGrpSpPr>
        <p:grpSpPr>
          <a:xfrm>
            <a:off x="-10821" y="693013"/>
            <a:ext cx="4582821" cy="5795491"/>
            <a:chOff x="-10821" y="693013"/>
            <a:chExt cx="4582821" cy="5795491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93013"/>
              <a:ext cx="4572000" cy="5795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E01D652-E4BF-4B7C-88B4-77FEF58F0F54}"/>
                </a:ext>
              </a:extLst>
            </p:cNvPr>
            <p:cNvSpPr/>
            <p:nvPr/>
          </p:nvSpPr>
          <p:spPr>
            <a:xfrm>
              <a:off x="-10821" y="4728909"/>
              <a:ext cx="627635" cy="1758461"/>
            </a:xfrm>
            <a:custGeom>
              <a:avLst/>
              <a:gdLst>
                <a:gd name="connsiteX0" fmla="*/ 0 w 627635"/>
                <a:gd name="connsiteY0" fmla="*/ 0 h 1758461"/>
                <a:gd name="connsiteX1" fmla="*/ 21642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340871 w 627635"/>
                <a:gd name="connsiteY4" fmla="*/ 595171 h 1758461"/>
                <a:gd name="connsiteX5" fmla="*/ 205604 w 627635"/>
                <a:gd name="connsiteY5" fmla="*/ 205605 h 1758461"/>
                <a:gd name="connsiteX6" fmla="*/ 108213 w 627635"/>
                <a:gd name="connsiteY6" fmla="*/ 54106 h 1758461"/>
                <a:gd name="connsiteX7" fmla="*/ 0 w 627635"/>
                <a:gd name="connsiteY7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340871 w 627635"/>
                <a:gd name="connsiteY4" fmla="*/ 595171 h 1758461"/>
                <a:gd name="connsiteX5" fmla="*/ 205604 w 627635"/>
                <a:gd name="connsiteY5" fmla="*/ 205605 h 1758461"/>
                <a:gd name="connsiteX6" fmla="*/ 108213 w 627635"/>
                <a:gd name="connsiteY6" fmla="*/ 54106 h 1758461"/>
                <a:gd name="connsiteX7" fmla="*/ 0 w 627635"/>
                <a:gd name="connsiteY7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362513 w 627635"/>
                <a:gd name="connsiteY4" fmla="*/ 611403 h 1758461"/>
                <a:gd name="connsiteX5" fmla="*/ 205604 w 627635"/>
                <a:gd name="connsiteY5" fmla="*/ 205605 h 1758461"/>
                <a:gd name="connsiteX6" fmla="*/ 108213 w 627635"/>
                <a:gd name="connsiteY6" fmla="*/ 54106 h 1758461"/>
                <a:gd name="connsiteX7" fmla="*/ 0 w 627635"/>
                <a:gd name="connsiteY7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459905 w 627635"/>
                <a:gd name="connsiteY4" fmla="*/ 941453 h 1758461"/>
                <a:gd name="connsiteX5" fmla="*/ 362513 w 627635"/>
                <a:gd name="connsiteY5" fmla="*/ 611403 h 1758461"/>
                <a:gd name="connsiteX6" fmla="*/ 205604 w 627635"/>
                <a:gd name="connsiteY6" fmla="*/ 205605 h 1758461"/>
                <a:gd name="connsiteX7" fmla="*/ 108213 w 627635"/>
                <a:gd name="connsiteY7" fmla="*/ 54106 h 1758461"/>
                <a:gd name="connsiteX8" fmla="*/ 0 w 627635"/>
                <a:gd name="connsiteY8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486959 w 627635"/>
                <a:gd name="connsiteY4" fmla="*/ 936042 h 1758461"/>
                <a:gd name="connsiteX5" fmla="*/ 362513 w 627635"/>
                <a:gd name="connsiteY5" fmla="*/ 611403 h 1758461"/>
                <a:gd name="connsiteX6" fmla="*/ 205604 w 627635"/>
                <a:gd name="connsiteY6" fmla="*/ 205605 h 1758461"/>
                <a:gd name="connsiteX7" fmla="*/ 108213 w 627635"/>
                <a:gd name="connsiteY7" fmla="*/ 54106 h 1758461"/>
                <a:gd name="connsiteX8" fmla="*/ 0 w 627635"/>
                <a:gd name="connsiteY8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486959 w 627635"/>
                <a:gd name="connsiteY4" fmla="*/ 936042 h 1758461"/>
                <a:gd name="connsiteX5" fmla="*/ 362513 w 627635"/>
                <a:gd name="connsiteY5" fmla="*/ 611403 h 1758461"/>
                <a:gd name="connsiteX6" fmla="*/ 330049 w 627635"/>
                <a:gd name="connsiteY6" fmla="*/ 443673 h 1758461"/>
                <a:gd name="connsiteX7" fmla="*/ 205604 w 627635"/>
                <a:gd name="connsiteY7" fmla="*/ 205605 h 1758461"/>
                <a:gd name="connsiteX8" fmla="*/ 108213 w 627635"/>
                <a:gd name="connsiteY8" fmla="*/ 54106 h 1758461"/>
                <a:gd name="connsiteX9" fmla="*/ 0 w 627635"/>
                <a:gd name="connsiteY9" fmla="*/ 0 h 1758461"/>
                <a:gd name="connsiteX0" fmla="*/ 0 w 627635"/>
                <a:gd name="connsiteY0" fmla="*/ 0 h 1758461"/>
                <a:gd name="connsiteX1" fmla="*/ 10821 w 627635"/>
                <a:gd name="connsiteY1" fmla="*/ 1742229 h 1758461"/>
                <a:gd name="connsiteX2" fmla="*/ 627635 w 627635"/>
                <a:gd name="connsiteY2" fmla="*/ 1758461 h 1758461"/>
                <a:gd name="connsiteX3" fmla="*/ 535654 w 627635"/>
                <a:gd name="connsiteY3" fmla="*/ 1141647 h 1758461"/>
                <a:gd name="connsiteX4" fmla="*/ 486959 w 627635"/>
                <a:gd name="connsiteY4" fmla="*/ 936042 h 1758461"/>
                <a:gd name="connsiteX5" fmla="*/ 422030 w 627635"/>
                <a:gd name="connsiteY5" fmla="*/ 660099 h 1758461"/>
                <a:gd name="connsiteX6" fmla="*/ 330049 w 627635"/>
                <a:gd name="connsiteY6" fmla="*/ 443673 h 1758461"/>
                <a:gd name="connsiteX7" fmla="*/ 205604 w 627635"/>
                <a:gd name="connsiteY7" fmla="*/ 205605 h 1758461"/>
                <a:gd name="connsiteX8" fmla="*/ 108213 w 627635"/>
                <a:gd name="connsiteY8" fmla="*/ 54106 h 1758461"/>
                <a:gd name="connsiteX9" fmla="*/ 0 w 627635"/>
                <a:gd name="connsiteY9" fmla="*/ 0 h 175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7635" h="1758461">
                  <a:moveTo>
                    <a:pt x="0" y="0"/>
                  </a:moveTo>
                  <a:lnTo>
                    <a:pt x="10821" y="1742229"/>
                  </a:lnTo>
                  <a:lnTo>
                    <a:pt x="627635" y="1758461"/>
                  </a:lnTo>
                  <a:lnTo>
                    <a:pt x="535654" y="1141647"/>
                  </a:lnTo>
                  <a:lnTo>
                    <a:pt x="486959" y="936042"/>
                  </a:lnTo>
                  <a:lnTo>
                    <a:pt x="422030" y="660099"/>
                  </a:lnTo>
                  <a:cubicBezTo>
                    <a:pt x="402191" y="609600"/>
                    <a:pt x="349888" y="494172"/>
                    <a:pt x="330049" y="443673"/>
                  </a:cubicBezTo>
                  <a:lnTo>
                    <a:pt x="205604" y="205605"/>
                  </a:lnTo>
                  <a:lnTo>
                    <a:pt x="108213" y="5410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E1C3">
                    <a:alpha val="70000"/>
                  </a:srgbClr>
                </a:gs>
                <a:gs pos="61000">
                  <a:srgbClr val="E4E1C2">
                    <a:alpha val="70000"/>
                  </a:srgbClr>
                </a:gs>
                <a:gs pos="80000">
                  <a:srgbClr val="BAB595">
                    <a:alpha val="70000"/>
                  </a:srgbClr>
                </a:gs>
                <a:gs pos="100000">
                  <a:srgbClr val="7C715D">
                    <a:alpha val="70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D8291D44-F18E-4488-AEB2-2F68B675F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78290411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C84739-AC73-4C5D-875E-6CA79336D6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8DB52C-1596-46DD-AC25-AF686A06E779}"/>
              </a:ext>
            </a:extLst>
          </p:cNvPr>
          <p:cNvSpPr txBox="1"/>
          <p:nvPr/>
        </p:nvSpPr>
        <p:spPr>
          <a:xfrm>
            <a:off x="763606" y="1522506"/>
            <a:ext cx="75314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4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4800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MiniCHANDLER</a:t>
            </a:r>
            <a:r>
              <a:rPr lang="en-US" sz="4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Analysis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82646B-E5F3-468E-A811-B08A963F1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84" y="3630371"/>
            <a:ext cx="7717536" cy="227270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8A63A5D-D045-18EB-89DC-36B82D381241}"/>
              </a:ext>
            </a:extLst>
          </p:cNvPr>
          <p:cNvCxnSpPr>
            <a:cxnSpLocks/>
          </p:cNvCxnSpPr>
          <p:nvPr/>
        </p:nvCxnSpPr>
        <p:spPr>
          <a:xfrm flipV="1">
            <a:off x="640080" y="3633620"/>
            <a:ext cx="0" cy="2250282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24E306-37F5-5336-D5EA-4F5BF0906CB0}"/>
              </a:ext>
            </a:extLst>
          </p:cNvPr>
          <p:cNvCxnSpPr>
            <a:cxnSpLocks/>
          </p:cNvCxnSpPr>
          <p:nvPr/>
        </p:nvCxnSpPr>
        <p:spPr>
          <a:xfrm flipH="1">
            <a:off x="642938" y="3637007"/>
            <a:ext cx="7703343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4433C7B-FC7B-8A32-617D-DDE4F31F0246}"/>
              </a:ext>
            </a:extLst>
          </p:cNvPr>
          <p:cNvCxnSpPr>
            <a:cxnSpLocks/>
          </p:cNvCxnSpPr>
          <p:nvPr/>
        </p:nvCxnSpPr>
        <p:spPr>
          <a:xfrm flipV="1">
            <a:off x="8345805" y="3631240"/>
            <a:ext cx="0" cy="2266949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318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8CF305DC-61A0-4015-BDA6-250B65EEF78D}"/>
              </a:ext>
            </a:extLst>
          </p:cNvPr>
          <p:cNvGrpSpPr/>
          <p:nvPr/>
        </p:nvGrpSpPr>
        <p:grpSpPr>
          <a:xfrm>
            <a:off x="382519" y="3731600"/>
            <a:ext cx="5070324" cy="1967433"/>
            <a:chOff x="382519" y="3731600"/>
            <a:chExt cx="5070324" cy="1967433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E62A8AC-F4A0-48E9-B6AE-3720ADDE9B8C}"/>
                </a:ext>
              </a:extLst>
            </p:cNvPr>
            <p:cNvSpPr/>
            <p:nvPr/>
          </p:nvSpPr>
          <p:spPr>
            <a:xfrm>
              <a:off x="382519" y="4081112"/>
              <a:ext cx="772513" cy="1617921"/>
            </a:xfrm>
            <a:custGeom>
              <a:avLst/>
              <a:gdLst>
                <a:gd name="connsiteX0" fmla="*/ 0 w 1016356"/>
                <a:gd name="connsiteY0" fmla="*/ 0 h 933651"/>
                <a:gd name="connsiteX1" fmla="*/ 972152 w 1016356"/>
                <a:gd name="connsiteY1" fmla="*/ 500514 h 933651"/>
                <a:gd name="connsiteX2" fmla="*/ 760396 w 1016356"/>
                <a:gd name="connsiteY2" fmla="*/ 933651 h 933651"/>
                <a:gd name="connsiteX0" fmla="*/ 0 w 1107804"/>
                <a:gd name="connsiteY0" fmla="*/ 0 h 933651"/>
                <a:gd name="connsiteX1" fmla="*/ 972152 w 1107804"/>
                <a:gd name="connsiteY1" fmla="*/ 500514 h 933651"/>
                <a:gd name="connsiteX2" fmla="*/ 1078030 w 1107804"/>
                <a:gd name="connsiteY2" fmla="*/ 866274 h 933651"/>
                <a:gd name="connsiteX3" fmla="*/ 760396 w 1107804"/>
                <a:gd name="connsiteY3" fmla="*/ 933651 h 933651"/>
                <a:gd name="connsiteX0" fmla="*/ 0 w 1107804"/>
                <a:gd name="connsiteY0" fmla="*/ 0 h 933651"/>
                <a:gd name="connsiteX1" fmla="*/ 972152 w 1107804"/>
                <a:gd name="connsiteY1" fmla="*/ 500514 h 933651"/>
                <a:gd name="connsiteX2" fmla="*/ 1078030 w 1107804"/>
                <a:gd name="connsiteY2" fmla="*/ 866274 h 933651"/>
                <a:gd name="connsiteX3" fmla="*/ 702644 w 1107804"/>
                <a:gd name="connsiteY3" fmla="*/ 933651 h 933651"/>
                <a:gd name="connsiteX0" fmla="*/ 0 w 1107804"/>
                <a:gd name="connsiteY0" fmla="*/ 0 h 972152"/>
                <a:gd name="connsiteX1" fmla="*/ 972152 w 1107804"/>
                <a:gd name="connsiteY1" fmla="*/ 500514 h 972152"/>
                <a:gd name="connsiteX2" fmla="*/ 1078030 w 1107804"/>
                <a:gd name="connsiteY2" fmla="*/ 866274 h 972152"/>
                <a:gd name="connsiteX3" fmla="*/ 837398 w 1107804"/>
                <a:gd name="connsiteY3" fmla="*/ 972152 h 972152"/>
                <a:gd name="connsiteX0" fmla="*/ 0 w 1107804"/>
                <a:gd name="connsiteY0" fmla="*/ 0 h 897288"/>
                <a:gd name="connsiteX1" fmla="*/ 972152 w 1107804"/>
                <a:gd name="connsiteY1" fmla="*/ 500514 h 897288"/>
                <a:gd name="connsiteX2" fmla="*/ 1078030 w 1107804"/>
                <a:gd name="connsiteY2" fmla="*/ 866274 h 897288"/>
                <a:gd name="connsiteX3" fmla="*/ 856649 w 1107804"/>
                <a:gd name="connsiteY3" fmla="*/ 895150 h 897288"/>
                <a:gd name="connsiteX0" fmla="*/ 0 w 1107804"/>
                <a:gd name="connsiteY0" fmla="*/ 0 h 914401"/>
                <a:gd name="connsiteX1" fmla="*/ 972152 w 1107804"/>
                <a:gd name="connsiteY1" fmla="*/ 500514 h 914401"/>
                <a:gd name="connsiteX2" fmla="*/ 1078030 w 1107804"/>
                <a:gd name="connsiteY2" fmla="*/ 866274 h 914401"/>
                <a:gd name="connsiteX3" fmla="*/ 981777 w 1107804"/>
                <a:gd name="connsiteY3" fmla="*/ 914401 h 914401"/>
                <a:gd name="connsiteX0" fmla="*/ 0 w 1180396"/>
                <a:gd name="connsiteY0" fmla="*/ 0 h 1328288"/>
                <a:gd name="connsiteX1" fmla="*/ 972152 w 1180396"/>
                <a:gd name="connsiteY1" fmla="*/ 500514 h 1328288"/>
                <a:gd name="connsiteX2" fmla="*/ 1078030 w 1180396"/>
                <a:gd name="connsiteY2" fmla="*/ 866274 h 1328288"/>
                <a:gd name="connsiteX3" fmla="*/ 1174282 w 1180396"/>
                <a:gd name="connsiteY3" fmla="*/ 1328288 h 1328288"/>
                <a:gd name="connsiteX0" fmla="*/ 0 w 1107804"/>
                <a:gd name="connsiteY0" fmla="*/ 0 h 1001029"/>
                <a:gd name="connsiteX1" fmla="*/ 972152 w 1107804"/>
                <a:gd name="connsiteY1" fmla="*/ 500514 h 1001029"/>
                <a:gd name="connsiteX2" fmla="*/ 1078030 w 1107804"/>
                <a:gd name="connsiteY2" fmla="*/ 866274 h 1001029"/>
                <a:gd name="connsiteX3" fmla="*/ 683394 w 1107804"/>
                <a:gd name="connsiteY3" fmla="*/ 1001029 h 1001029"/>
                <a:gd name="connsiteX0" fmla="*/ 0 w 1107804"/>
                <a:gd name="connsiteY0" fmla="*/ 0 h 1001029"/>
                <a:gd name="connsiteX1" fmla="*/ 972152 w 1107804"/>
                <a:gd name="connsiteY1" fmla="*/ 500514 h 1001029"/>
                <a:gd name="connsiteX2" fmla="*/ 1078030 w 1107804"/>
                <a:gd name="connsiteY2" fmla="*/ 866274 h 1001029"/>
                <a:gd name="connsiteX3" fmla="*/ 683394 w 1107804"/>
                <a:gd name="connsiteY3" fmla="*/ 1001029 h 1001029"/>
                <a:gd name="connsiteX0" fmla="*/ 0 w 1107804"/>
                <a:gd name="connsiteY0" fmla="*/ 0 h 943277"/>
                <a:gd name="connsiteX1" fmla="*/ 972152 w 1107804"/>
                <a:gd name="connsiteY1" fmla="*/ 500514 h 943277"/>
                <a:gd name="connsiteX2" fmla="*/ 1078030 w 1107804"/>
                <a:gd name="connsiteY2" fmla="*/ 866274 h 943277"/>
                <a:gd name="connsiteX3" fmla="*/ 693020 w 1107804"/>
                <a:gd name="connsiteY3" fmla="*/ 943277 h 943277"/>
                <a:gd name="connsiteX0" fmla="*/ 0 w 1121436"/>
                <a:gd name="connsiteY0" fmla="*/ 0 h 943277"/>
                <a:gd name="connsiteX1" fmla="*/ 972152 w 1121436"/>
                <a:gd name="connsiteY1" fmla="*/ 500514 h 943277"/>
                <a:gd name="connsiteX2" fmla="*/ 1097281 w 1121436"/>
                <a:gd name="connsiteY2" fmla="*/ 789272 h 943277"/>
                <a:gd name="connsiteX3" fmla="*/ 693020 w 1121436"/>
                <a:gd name="connsiteY3" fmla="*/ 943277 h 943277"/>
                <a:gd name="connsiteX0" fmla="*/ 0 w 1102189"/>
                <a:gd name="connsiteY0" fmla="*/ 0 h 943277"/>
                <a:gd name="connsiteX1" fmla="*/ 789272 w 1102189"/>
                <a:gd name="connsiteY1" fmla="*/ 356135 h 943277"/>
                <a:gd name="connsiteX2" fmla="*/ 1097281 w 1102189"/>
                <a:gd name="connsiteY2" fmla="*/ 789272 h 943277"/>
                <a:gd name="connsiteX3" fmla="*/ 693020 w 1102189"/>
                <a:gd name="connsiteY3" fmla="*/ 943277 h 943277"/>
                <a:gd name="connsiteX0" fmla="*/ 0 w 1382732"/>
                <a:gd name="connsiteY0" fmla="*/ 0 h 1270536"/>
                <a:gd name="connsiteX1" fmla="*/ 1068405 w 1382732"/>
                <a:gd name="connsiteY1" fmla="*/ 683394 h 1270536"/>
                <a:gd name="connsiteX2" fmla="*/ 1376414 w 1382732"/>
                <a:gd name="connsiteY2" fmla="*/ 1116531 h 1270536"/>
                <a:gd name="connsiteX3" fmla="*/ 972153 w 1382732"/>
                <a:gd name="connsiteY3" fmla="*/ 1270536 h 1270536"/>
                <a:gd name="connsiteX0" fmla="*/ 0 w 1382732"/>
                <a:gd name="connsiteY0" fmla="*/ 0 h 1270536"/>
                <a:gd name="connsiteX1" fmla="*/ 1068405 w 1382732"/>
                <a:gd name="connsiteY1" fmla="*/ 683394 h 1270536"/>
                <a:gd name="connsiteX2" fmla="*/ 1376414 w 1382732"/>
                <a:gd name="connsiteY2" fmla="*/ 1116531 h 1270536"/>
                <a:gd name="connsiteX3" fmla="*/ 972153 w 1382732"/>
                <a:gd name="connsiteY3" fmla="*/ 1270536 h 1270536"/>
                <a:gd name="connsiteX0" fmla="*/ 0 w 1421485"/>
                <a:gd name="connsiteY0" fmla="*/ 0 h 1299412"/>
                <a:gd name="connsiteX1" fmla="*/ 1106906 w 1421485"/>
                <a:gd name="connsiteY1" fmla="*/ 712270 h 1299412"/>
                <a:gd name="connsiteX2" fmla="*/ 1414915 w 1421485"/>
                <a:gd name="connsiteY2" fmla="*/ 1145407 h 1299412"/>
                <a:gd name="connsiteX3" fmla="*/ 1010654 w 1421485"/>
                <a:gd name="connsiteY3" fmla="*/ 1299412 h 1299412"/>
                <a:gd name="connsiteX0" fmla="*/ 0 w 1440869"/>
                <a:gd name="connsiteY0" fmla="*/ 0 h 1328287"/>
                <a:gd name="connsiteX1" fmla="*/ 1126157 w 1440869"/>
                <a:gd name="connsiteY1" fmla="*/ 741145 h 1328287"/>
                <a:gd name="connsiteX2" fmla="*/ 1434166 w 1440869"/>
                <a:gd name="connsiteY2" fmla="*/ 1174282 h 1328287"/>
                <a:gd name="connsiteX3" fmla="*/ 1029905 w 1440869"/>
                <a:gd name="connsiteY3" fmla="*/ 1328287 h 1328287"/>
                <a:gd name="connsiteX0" fmla="*/ 0 w 1460257"/>
                <a:gd name="connsiteY0" fmla="*/ 0 h 1347538"/>
                <a:gd name="connsiteX1" fmla="*/ 1145408 w 1460257"/>
                <a:gd name="connsiteY1" fmla="*/ 760396 h 1347538"/>
                <a:gd name="connsiteX2" fmla="*/ 1453417 w 1460257"/>
                <a:gd name="connsiteY2" fmla="*/ 1193533 h 1347538"/>
                <a:gd name="connsiteX3" fmla="*/ 1049156 w 1460257"/>
                <a:gd name="connsiteY3" fmla="*/ 1347538 h 1347538"/>
                <a:gd name="connsiteX0" fmla="*/ 0 w 1460257"/>
                <a:gd name="connsiteY0" fmla="*/ 0 h 1357163"/>
                <a:gd name="connsiteX1" fmla="*/ 1145408 w 1460257"/>
                <a:gd name="connsiteY1" fmla="*/ 770021 h 1357163"/>
                <a:gd name="connsiteX2" fmla="*/ 1453417 w 1460257"/>
                <a:gd name="connsiteY2" fmla="*/ 1203158 h 1357163"/>
                <a:gd name="connsiteX3" fmla="*/ 1049156 w 1460257"/>
                <a:gd name="connsiteY3" fmla="*/ 1357163 h 1357163"/>
                <a:gd name="connsiteX0" fmla="*/ 788653 w 2242529"/>
                <a:gd name="connsiteY0" fmla="*/ 0 h 1357163"/>
                <a:gd name="connsiteX1" fmla="*/ 28259 w 2242529"/>
                <a:gd name="connsiteY1" fmla="*/ 818147 h 1357163"/>
                <a:gd name="connsiteX2" fmla="*/ 2242070 w 2242529"/>
                <a:gd name="connsiteY2" fmla="*/ 1203158 h 1357163"/>
                <a:gd name="connsiteX3" fmla="*/ 1837809 w 2242529"/>
                <a:gd name="connsiteY3" fmla="*/ 1357163 h 1357163"/>
                <a:gd name="connsiteX0" fmla="*/ 815181 w 2269057"/>
                <a:gd name="connsiteY0" fmla="*/ 0 h 1357163"/>
                <a:gd name="connsiteX1" fmla="*/ 54787 w 2269057"/>
                <a:gd name="connsiteY1" fmla="*/ 818147 h 1357163"/>
                <a:gd name="connsiteX2" fmla="*/ 2268598 w 2269057"/>
                <a:gd name="connsiteY2" fmla="*/ 1203158 h 1357163"/>
                <a:gd name="connsiteX3" fmla="*/ 1864337 w 2269057"/>
                <a:gd name="connsiteY3" fmla="*/ 1357163 h 1357163"/>
                <a:gd name="connsiteX0" fmla="*/ 760969 w 1855758"/>
                <a:gd name="connsiteY0" fmla="*/ 0 h 1357163"/>
                <a:gd name="connsiteX1" fmla="*/ 575 w 1855758"/>
                <a:gd name="connsiteY1" fmla="*/ 818147 h 1357163"/>
                <a:gd name="connsiteX2" fmla="*/ 866849 w 1855758"/>
                <a:gd name="connsiteY2" fmla="*/ 1068404 h 1357163"/>
                <a:gd name="connsiteX3" fmla="*/ 1810125 w 1855758"/>
                <a:gd name="connsiteY3" fmla="*/ 1357163 h 1357163"/>
                <a:gd name="connsiteX0" fmla="*/ 793820 w 1842976"/>
                <a:gd name="connsiteY0" fmla="*/ 0 h 1357163"/>
                <a:gd name="connsiteX1" fmla="*/ 33426 w 1842976"/>
                <a:gd name="connsiteY1" fmla="*/ 818147 h 1357163"/>
                <a:gd name="connsiteX2" fmla="*/ 1842976 w 1842976"/>
                <a:gd name="connsiteY2" fmla="*/ 1357163 h 1357163"/>
                <a:gd name="connsiteX0" fmla="*/ 773475 w 773475"/>
                <a:gd name="connsiteY0" fmla="*/ 0 h 962527"/>
                <a:gd name="connsiteX1" fmla="*/ 13081 w 773475"/>
                <a:gd name="connsiteY1" fmla="*/ 818147 h 962527"/>
                <a:gd name="connsiteX2" fmla="*/ 446218 w 773475"/>
                <a:gd name="connsiteY2" fmla="*/ 962527 h 962527"/>
                <a:gd name="connsiteX0" fmla="*/ 769153 w 769153"/>
                <a:gd name="connsiteY0" fmla="*/ 0 h 962527"/>
                <a:gd name="connsiteX1" fmla="*/ 8759 w 769153"/>
                <a:gd name="connsiteY1" fmla="*/ 818147 h 962527"/>
                <a:gd name="connsiteX2" fmla="*/ 441896 w 769153"/>
                <a:gd name="connsiteY2" fmla="*/ 962527 h 962527"/>
                <a:gd name="connsiteX0" fmla="*/ 750580 w 750580"/>
                <a:gd name="connsiteY0" fmla="*/ 0 h 962527"/>
                <a:gd name="connsiteX1" fmla="*/ 9436 w 750580"/>
                <a:gd name="connsiteY1" fmla="*/ 693018 h 962527"/>
                <a:gd name="connsiteX2" fmla="*/ 423323 w 750580"/>
                <a:gd name="connsiteY2" fmla="*/ 962527 h 962527"/>
                <a:gd name="connsiteX0" fmla="*/ 743692 w 743692"/>
                <a:gd name="connsiteY0" fmla="*/ 0 h 962527"/>
                <a:gd name="connsiteX1" fmla="*/ 266077 w 743692"/>
                <a:gd name="connsiteY1" fmla="*/ 222122 h 962527"/>
                <a:gd name="connsiteX2" fmla="*/ 2548 w 743692"/>
                <a:gd name="connsiteY2" fmla="*/ 693018 h 962527"/>
                <a:gd name="connsiteX3" fmla="*/ 416435 w 743692"/>
                <a:gd name="connsiteY3" fmla="*/ 962527 h 962527"/>
                <a:gd name="connsiteX0" fmla="*/ 743692 w 743692"/>
                <a:gd name="connsiteY0" fmla="*/ 0 h 962527"/>
                <a:gd name="connsiteX1" fmla="*/ 266077 w 743692"/>
                <a:gd name="connsiteY1" fmla="*/ 222122 h 962527"/>
                <a:gd name="connsiteX2" fmla="*/ 2548 w 743692"/>
                <a:gd name="connsiteY2" fmla="*/ 693018 h 962527"/>
                <a:gd name="connsiteX3" fmla="*/ 416435 w 743692"/>
                <a:gd name="connsiteY3" fmla="*/ 962527 h 962527"/>
                <a:gd name="connsiteX0" fmla="*/ 754315 w 754315"/>
                <a:gd name="connsiteY0" fmla="*/ 0 h 962527"/>
                <a:gd name="connsiteX1" fmla="*/ 276700 w 754315"/>
                <a:gd name="connsiteY1" fmla="*/ 222122 h 962527"/>
                <a:gd name="connsiteX2" fmla="*/ 13171 w 754315"/>
                <a:gd name="connsiteY2" fmla="*/ 693018 h 962527"/>
                <a:gd name="connsiteX3" fmla="*/ 80036 w 754315"/>
                <a:gd name="connsiteY3" fmla="*/ 888487 h 962527"/>
                <a:gd name="connsiteX4" fmla="*/ 427058 w 754315"/>
                <a:gd name="connsiteY4" fmla="*/ 962527 h 962527"/>
                <a:gd name="connsiteX0" fmla="*/ 751624 w 751624"/>
                <a:gd name="connsiteY0" fmla="*/ 0 h 962527"/>
                <a:gd name="connsiteX1" fmla="*/ 236549 w 751624"/>
                <a:gd name="connsiteY1" fmla="*/ 256294 h 962527"/>
                <a:gd name="connsiteX2" fmla="*/ 10480 w 751624"/>
                <a:gd name="connsiteY2" fmla="*/ 693018 h 962527"/>
                <a:gd name="connsiteX3" fmla="*/ 77345 w 751624"/>
                <a:gd name="connsiteY3" fmla="*/ 888487 h 962527"/>
                <a:gd name="connsiteX4" fmla="*/ 424367 w 751624"/>
                <a:gd name="connsiteY4" fmla="*/ 962527 h 962527"/>
                <a:gd name="connsiteX0" fmla="*/ 751624 w 751624"/>
                <a:gd name="connsiteY0" fmla="*/ 0 h 962527"/>
                <a:gd name="connsiteX1" fmla="*/ 236549 w 751624"/>
                <a:gd name="connsiteY1" fmla="*/ 256294 h 962527"/>
                <a:gd name="connsiteX2" fmla="*/ 10480 w 751624"/>
                <a:gd name="connsiteY2" fmla="*/ 693018 h 962527"/>
                <a:gd name="connsiteX3" fmla="*/ 77345 w 751624"/>
                <a:gd name="connsiteY3" fmla="*/ 888487 h 962527"/>
                <a:gd name="connsiteX4" fmla="*/ 424367 w 751624"/>
                <a:gd name="connsiteY4" fmla="*/ 962527 h 962527"/>
                <a:gd name="connsiteX0" fmla="*/ 751624 w 751624"/>
                <a:gd name="connsiteY0" fmla="*/ 0 h 962527"/>
                <a:gd name="connsiteX1" fmla="*/ 236549 w 751624"/>
                <a:gd name="connsiteY1" fmla="*/ 256294 h 962527"/>
                <a:gd name="connsiteX2" fmla="*/ 10480 w 751624"/>
                <a:gd name="connsiteY2" fmla="*/ 693018 h 962527"/>
                <a:gd name="connsiteX3" fmla="*/ 77345 w 751624"/>
                <a:gd name="connsiteY3" fmla="*/ 888487 h 962527"/>
                <a:gd name="connsiteX4" fmla="*/ 237066 w 751624"/>
                <a:gd name="connsiteY4" fmla="*/ 962527 h 962527"/>
                <a:gd name="connsiteX0" fmla="*/ 751624 w 751624"/>
                <a:gd name="connsiteY0" fmla="*/ 0 h 956832"/>
                <a:gd name="connsiteX1" fmla="*/ 236549 w 751624"/>
                <a:gd name="connsiteY1" fmla="*/ 256294 h 956832"/>
                <a:gd name="connsiteX2" fmla="*/ 10480 w 751624"/>
                <a:gd name="connsiteY2" fmla="*/ 693018 h 956832"/>
                <a:gd name="connsiteX3" fmla="*/ 77345 w 751624"/>
                <a:gd name="connsiteY3" fmla="*/ 888487 h 956832"/>
                <a:gd name="connsiteX4" fmla="*/ 452461 w 751624"/>
                <a:gd name="connsiteY4" fmla="*/ 956832 h 956832"/>
                <a:gd name="connsiteX0" fmla="*/ 751624 w 751624"/>
                <a:gd name="connsiteY0" fmla="*/ 0 h 957351"/>
                <a:gd name="connsiteX1" fmla="*/ 236549 w 751624"/>
                <a:gd name="connsiteY1" fmla="*/ 256294 h 957351"/>
                <a:gd name="connsiteX2" fmla="*/ 10480 w 751624"/>
                <a:gd name="connsiteY2" fmla="*/ 693018 h 957351"/>
                <a:gd name="connsiteX3" fmla="*/ 77345 w 751624"/>
                <a:gd name="connsiteY3" fmla="*/ 888487 h 957351"/>
                <a:gd name="connsiteX4" fmla="*/ 452461 w 751624"/>
                <a:gd name="connsiteY4" fmla="*/ 956832 h 957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624" h="957351">
                  <a:moveTo>
                    <a:pt x="751624" y="0"/>
                  </a:moveTo>
                  <a:cubicBezTo>
                    <a:pt x="686069" y="44614"/>
                    <a:pt x="500547" y="4101"/>
                    <a:pt x="236549" y="256294"/>
                  </a:cubicBezTo>
                  <a:cubicBezTo>
                    <a:pt x="113025" y="371797"/>
                    <a:pt x="37014" y="587653"/>
                    <a:pt x="10480" y="693018"/>
                  </a:cubicBezTo>
                  <a:cubicBezTo>
                    <a:pt x="-16054" y="798384"/>
                    <a:pt x="8364" y="843569"/>
                    <a:pt x="77345" y="888487"/>
                  </a:cubicBezTo>
                  <a:cubicBezTo>
                    <a:pt x="146326" y="933405"/>
                    <a:pt x="251027" y="961579"/>
                    <a:pt x="452461" y="95683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3B4CD056-CBB6-49B6-9E54-A82ADB4D8216}"/>
                </a:ext>
              </a:extLst>
            </p:cNvPr>
            <p:cNvSpPr/>
            <p:nvPr/>
          </p:nvSpPr>
          <p:spPr>
            <a:xfrm>
              <a:off x="382519" y="3731600"/>
              <a:ext cx="5070324" cy="418658"/>
            </a:xfrm>
            <a:prstGeom prst="roundRect">
              <a:avLst>
                <a:gd name="adj" fmla="val 37359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C849D0E-D966-46F5-A485-A93ACD5724F2}"/>
              </a:ext>
            </a:extLst>
          </p:cNvPr>
          <p:cNvGrpSpPr/>
          <p:nvPr/>
        </p:nvGrpSpPr>
        <p:grpSpPr>
          <a:xfrm>
            <a:off x="4787664" y="3373166"/>
            <a:ext cx="4035916" cy="1757099"/>
            <a:chOff x="4787664" y="3373166"/>
            <a:chExt cx="4035916" cy="1757099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E4DDA85-4D8D-4882-90BA-AFB81D9C1ED9}"/>
                </a:ext>
              </a:extLst>
            </p:cNvPr>
            <p:cNvSpPr/>
            <p:nvPr/>
          </p:nvSpPr>
          <p:spPr>
            <a:xfrm>
              <a:off x="7199697" y="3800213"/>
              <a:ext cx="484818" cy="744897"/>
            </a:xfrm>
            <a:custGeom>
              <a:avLst/>
              <a:gdLst>
                <a:gd name="connsiteX0" fmla="*/ 192505 w 475876"/>
                <a:gd name="connsiteY0" fmla="*/ 0 h 693019"/>
                <a:gd name="connsiteX1" fmla="*/ 471638 w 475876"/>
                <a:gd name="connsiteY1" fmla="*/ 375385 h 693019"/>
                <a:gd name="connsiteX2" fmla="*/ 0 w 475876"/>
                <a:gd name="connsiteY2" fmla="*/ 693019 h 693019"/>
                <a:gd name="connsiteX0" fmla="*/ 192505 w 473091"/>
                <a:gd name="connsiteY0" fmla="*/ 0 h 693019"/>
                <a:gd name="connsiteX1" fmla="*/ 471638 w 473091"/>
                <a:gd name="connsiteY1" fmla="*/ 375385 h 693019"/>
                <a:gd name="connsiteX2" fmla="*/ 288758 w 473091"/>
                <a:gd name="connsiteY2" fmla="*/ 664143 h 693019"/>
                <a:gd name="connsiteX3" fmla="*/ 0 w 473091"/>
                <a:gd name="connsiteY3" fmla="*/ 693019 h 693019"/>
                <a:gd name="connsiteX0" fmla="*/ 202131 w 482717"/>
                <a:gd name="connsiteY0" fmla="*/ 0 h 693019"/>
                <a:gd name="connsiteX1" fmla="*/ 481264 w 482717"/>
                <a:gd name="connsiteY1" fmla="*/ 375385 h 693019"/>
                <a:gd name="connsiteX2" fmla="*/ 298384 w 482717"/>
                <a:gd name="connsiteY2" fmla="*/ 664143 h 693019"/>
                <a:gd name="connsiteX3" fmla="*/ 0 w 482717"/>
                <a:gd name="connsiteY3" fmla="*/ 693019 h 693019"/>
                <a:gd name="connsiteX0" fmla="*/ 202131 w 482717"/>
                <a:gd name="connsiteY0" fmla="*/ 0 h 699748"/>
                <a:gd name="connsiteX1" fmla="*/ 481264 w 482717"/>
                <a:gd name="connsiteY1" fmla="*/ 375385 h 699748"/>
                <a:gd name="connsiteX2" fmla="*/ 298384 w 482717"/>
                <a:gd name="connsiteY2" fmla="*/ 664143 h 699748"/>
                <a:gd name="connsiteX3" fmla="*/ 0 w 482717"/>
                <a:gd name="connsiteY3" fmla="*/ 693019 h 699748"/>
                <a:gd name="connsiteX0" fmla="*/ 202131 w 482717"/>
                <a:gd name="connsiteY0" fmla="*/ 0 h 699748"/>
                <a:gd name="connsiteX1" fmla="*/ 481264 w 482717"/>
                <a:gd name="connsiteY1" fmla="*/ 375385 h 699748"/>
                <a:gd name="connsiteX2" fmla="*/ 298384 w 482717"/>
                <a:gd name="connsiteY2" fmla="*/ 664143 h 699748"/>
                <a:gd name="connsiteX3" fmla="*/ 0 w 482717"/>
                <a:gd name="connsiteY3" fmla="*/ 693019 h 699748"/>
                <a:gd name="connsiteX0" fmla="*/ 202131 w 484818"/>
                <a:gd name="connsiteY0" fmla="*/ 0 h 696240"/>
                <a:gd name="connsiteX1" fmla="*/ 481264 w 484818"/>
                <a:gd name="connsiteY1" fmla="*/ 375385 h 696240"/>
                <a:gd name="connsiteX2" fmla="*/ 336885 w 484818"/>
                <a:gd name="connsiteY2" fmla="*/ 654518 h 696240"/>
                <a:gd name="connsiteX3" fmla="*/ 0 w 484818"/>
                <a:gd name="connsiteY3" fmla="*/ 693019 h 6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4818" h="696240">
                  <a:moveTo>
                    <a:pt x="202131" y="0"/>
                  </a:moveTo>
                  <a:cubicBezTo>
                    <a:pt x="357739" y="129941"/>
                    <a:pt x="458805" y="266299"/>
                    <a:pt x="481264" y="375385"/>
                  </a:cubicBezTo>
                  <a:cubicBezTo>
                    <a:pt x="503723" y="484471"/>
                    <a:pt x="415491" y="601579"/>
                    <a:pt x="336885" y="654518"/>
                  </a:cubicBezTo>
                  <a:cubicBezTo>
                    <a:pt x="258279" y="707457"/>
                    <a:pt x="189297" y="696228"/>
                    <a:pt x="0" y="693019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3DA297F-5BA9-4635-B7A3-59688420B65E}"/>
                </a:ext>
              </a:extLst>
            </p:cNvPr>
            <p:cNvSpPr/>
            <p:nvPr/>
          </p:nvSpPr>
          <p:spPr>
            <a:xfrm>
              <a:off x="7363323" y="3773102"/>
              <a:ext cx="1460257" cy="1357163"/>
            </a:xfrm>
            <a:custGeom>
              <a:avLst/>
              <a:gdLst>
                <a:gd name="connsiteX0" fmla="*/ 0 w 1016356"/>
                <a:gd name="connsiteY0" fmla="*/ 0 h 933651"/>
                <a:gd name="connsiteX1" fmla="*/ 972152 w 1016356"/>
                <a:gd name="connsiteY1" fmla="*/ 500514 h 933651"/>
                <a:gd name="connsiteX2" fmla="*/ 760396 w 1016356"/>
                <a:gd name="connsiteY2" fmla="*/ 933651 h 933651"/>
                <a:gd name="connsiteX0" fmla="*/ 0 w 1107804"/>
                <a:gd name="connsiteY0" fmla="*/ 0 h 933651"/>
                <a:gd name="connsiteX1" fmla="*/ 972152 w 1107804"/>
                <a:gd name="connsiteY1" fmla="*/ 500514 h 933651"/>
                <a:gd name="connsiteX2" fmla="*/ 1078030 w 1107804"/>
                <a:gd name="connsiteY2" fmla="*/ 866274 h 933651"/>
                <a:gd name="connsiteX3" fmla="*/ 760396 w 1107804"/>
                <a:gd name="connsiteY3" fmla="*/ 933651 h 933651"/>
                <a:gd name="connsiteX0" fmla="*/ 0 w 1107804"/>
                <a:gd name="connsiteY0" fmla="*/ 0 h 933651"/>
                <a:gd name="connsiteX1" fmla="*/ 972152 w 1107804"/>
                <a:gd name="connsiteY1" fmla="*/ 500514 h 933651"/>
                <a:gd name="connsiteX2" fmla="*/ 1078030 w 1107804"/>
                <a:gd name="connsiteY2" fmla="*/ 866274 h 933651"/>
                <a:gd name="connsiteX3" fmla="*/ 702644 w 1107804"/>
                <a:gd name="connsiteY3" fmla="*/ 933651 h 933651"/>
                <a:gd name="connsiteX0" fmla="*/ 0 w 1107804"/>
                <a:gd name="connsiteY0" fmla="*/ 0 h 972152"/>
                <a:gd name="connsiteX1" fmla="*/ 972152 w 1107804"/>
                <a:gd name="connsiteY1" fmla="*/ 500514 h 972152"/>
                <a:gd name="connsiteX2" fmla="*/ 1078030 w 1107804"/>
                <a:gd name="connsiteY2" fmla="*/ 866274 h 972152"/>
                <a:gd name="connsiteX3" fmla="*/ 837398 w 1107804"/>
                <a:gd name="connsiteY3" fmla="*/ 972152 h 972152"/>
                <a:gd name="connsiteX0" fmla="*/ 0 w 1107804"/>
                <a:gd name="connsiteY0" fmla="*/ 0 h 897288"/>
                <a:gd name="connsiteX1" fmla="*/ 972152 w 1107804"/>
                <a:gd name="connsiteY1" fmla="*/ 500514 h 897288"/>
                <a:gd name="connsiteX2" fmla="*/ 1078030 w 1107804"/>
                <a:gd name="connsiteY2" fmla="*/ 866274 h 897288"/>
                <a:gd name="connsiteX3" fmla="*/ 856649 w 1107804"/>
                <a:gd name="connsiteY3" fmla="*/ 895150 h 897288"/>
                <a:gd name="connsiteX0" fmla="*/ 0 w 1107804"/>
                <a:gd name="connsiteY0" fmla="*/ 0 h 914401"/>
                <a:gd name="connsiteX1" fmla="*/ 972152 w 1107804"/>
                <a:gd name="connsiteY1" fmla="*/ 500514 h 914401"/>
                <a:gd name="connsiteX2" fmla="*/ 1078030 w 1107804"/>
                <a:gd name="connsiteY2" fmla="*/ 866274 h 914401"/>
                <a:gd name="connsiteX3" fmla="*/ 981777 w 1107804"/>
                <a:gd name="connsiteY3" fmla="*/ 914401 h 914401"/>
                <a:gd name="connsiteX0" fmla="*/ 0 w 1180396"/>
                <a:gd name="connsiteY0" fmla="*/ 0 h 1328288"/>
                <a:gd name="connsiteX1" fmla="*/ 972152 w 1180396"/>
                <a:gd name="connsiteY1" fmla="*/ 500514 h 1328288"/>
                <a:gd name="connsiteX2" fmla="*/ 1078030 w 1180396"/>
                <a:gd name="connsiteY2" fmla="*/ 866274 h 1328288"/>
                <a:gd name="connsiteX3" fmla="*/ 1174282 w 1180396"/>
                <a:gd name="connsiteY3" fmla="*/ 1328288 h 1328288"/>
                <a:gd name="connsiteX0" fmla="*/ 0 w 1107804"/>
                <a:gd name="connsiteY0" fmla="*/ 0 h 1001029"/>
                <a:gd name="connsiteX1" fmla="*/ 972152 w 1107804"/>
                <a:gd name="connsiteY1" fmla="*/ 500514 h 1001029"/>
                <a:gd name="connsiteX2" fmla="*/ 1078030 w 1107804"/>
                <a:gd name="connsiteY2" fmla="*/ 866274 h 1001029"/>
                <a:gd name="connsiteX3" fmla="*/ 683394 w 1107804"/>
                <a:gd name="connsiteY3" fmla="*/ 1001029 h 1001029"/>
                <a:gd name="connsiteX0" fmla="*/ 0 w 1107804"/>
                <a:gd name="connsiteY0" fmla="*/ 0 h 1001029"/>
                <a:gd name="connsiteX1" fmla="*/ 972152 w 1107804"/>
                <a:gd name="connsiteY1" fmla="*/ 500514 h 1001029"/>
                <a:gd name="connsiteX2" fmla="*/ 1078030 w 1107804"/>
                <a:gd name="connsiteY2" fmla="*/ 866274 h 1001029"/>
                <a:gd name="connsiteX3" fmla="*/ 683394 w 1107804"/>
                <a:gd name="connsiteY3" fmla="*/ 1001029 h 1001029"/>
                <a:gd name="connsiteX0" fmla="*/ 0 w 1107804"/>
                <a:gd name="connsiteY0" fmla="*/ 0 h 943277"/>
                <a:gd name="connsiteX1" fmla="*/ 972152 w 1107804"/>
                <a:gd name="connsiteY1" fmla="*/ 500514 h 943277"/>
                <a:gd name="connsiteX2" fmla="*/ 1078030 w 1107804"/>
                <a:gd name="connsiteY2" fmla="*/ 866274 h 943277"/>
                <a:gd name="connsiteX3" fmla="*/ 693020 w 1107804"/>
                <a:gd name="connsiteY3" fmla="*/ 943277 h 943277"/>
                <a:gd name="connsiteX0" fmla="*/ 0 w 1121436"/>
                <a:gd name="connsiteY0" fmla="*/ 0 h 943277"/>
                <a:gd name="connsiteX1" fmla="*/ 972152 w 1121436"/>
                <a:gd name="connsiteY1" fmla="*/ 500514 h 943277"/>
                <a:gd name="connsiteX2" fmla="*/ 1097281 w 1121436"/>
                <a:gd name="connsiteY2" fmla="*/ 789272 h 943277"/>
                <a:gd name="connsiteX3" fmla="*/ 693020 w 1121436"/>
                <a:gd name="connsiteY3" fmla="*/ 943277 h 943277"/>
                <a:gd name="connsiteX0" fmla="*/ 0 w 1102189"/>
                <a:gd name="connsiteY0" fmla="*/ 0 h 943277"/>
                <a:gd name="connsiteX1" fmla="*/ 789272 w 1102189"/>
                <a:gd name="connsiteY1" fmla="*/ 356135 h 943277"/>
                <a:gd name="connsiteX2" fmla="*/ 1097281 w 1102189"/>
                <a:gd name="connsiteY2" fmla="*/ 789272 h 943277"/>
                <a:gd name="connsiteX3" fmla="*/ 693020 w 1102189"/>
                <a:gd name="connsiteY3" fmla="*/ 943277 h 943277"/>
                <a:gd name="connsiteX0" fmla="*/ 0 w 1382732"/>
                <a:gd name="connsiteY0" fmla="*/ 0 h 1270536"/>
                <a:gd name="connsiteX1" fmla="*/ 1068405 w 1382732"/>
                <a:gd name="connsiteY1" fmla="*/ 683394 h 1270536"/>
                <a:gd name="connsiteX2" fmla="*/ 1376414 w 1382732"/>
                <a:gd name="connsiteY2" fmla="*/ 1116531 h 1270536"/>
                <a:gd name="connsiteX3" fmla="*/ 972153 w 1382732"/>
                <a:gd name="connsiteY3" fmla="*/ 1270536 h 1270536"/>
                <a:gd name="connsiteX0" fmla="*/ 0 w 1382732"/>
                <a:gd name="connsiteY0" fmla="*/ 0 h 1270536"/>
                <a:gd name="connsiteX1" fmla="*/ 1068405 w 1382732"/>
                <a:gd name="connsiteY1" fmla="*/ 683394 h 1270536"/>
                <a:gd name="connsiteX2" fmla="*/ 1376414 w 1382732"/>
                <a:gd name="connsiteY2" fmla="*/ 1116531 h 1270536"/>
                <a:gd name="connsiteX3" fmla="*/ 972153 w 1382732"/>
                <a:gd name="connsiteY3" fmla="*/ 1270536 h 1270536"/>
                <a:gd name="connsiteX0" fmla="*/ 0 w 1421485"/>
                <a:gd name="connsiteY0" fmla="*/ 0 h 1299412"/>
                <a:gd name="connsiteX1" fmla="*/ 1106906 w 1421485"/>
                <a:gd name="connsiteY1" fmla="*/ 712270 h 1299412"/>
                <a:gd name="connsiteX2" fmla="*/ 1414915 w 1421485"/>
                <a:gd name="connsiteY2" fmla="*/ 1145407 h 1299412"/>
                <a:gd name="connsiteX3" fmla="*/ 1010654 w 1421485"/>
                <a:gd name="connsiteY3" fmla="*/ 1299412 h 1299412"/>
                <a:gd name="connsiteX0" fmla="*/ 0 w 1440869"/>
                <a:gd name="connsiteY0" fmla="*/ 0 h 1328287"/>
                <a:gd name="connsiteX1" fmla="*/ 1126157 w 1440869"/>
                <a:gd name="connsiteY1" fmla="*/ 741145 h 1328287"/>
                <a:gd name="connsiteX2" fmla="*/ 1434166 w 1440869"/>
                <a:gd name="connsiteY2" fmla="*/ 1174282 h 1328287"/>
                <a:gd name="connsiteX3" fmla="*/ 1029905 w 1440869"/>
                <a:gd name="connsiteY3" fmla="*/ 1328287 h 1328287"/>
                <a:gd name="connsiteX0" fmla="*/ 0 w 1460257"/>
                <a:gd name="connsiteY0" fmla="*/ 0 h 1347538"/>
                <a:gd name="connsiteX1" fmla="*/ 1145408 w 1460257"/>
                <a:gd name="connsiteY1" fmla="*/ 760396 h 1347538"/>
                <a:gd name="connsiteX2" fmla="*/ 1453417 w 1460257"/>
                <a:gd name="connsiteY2" fmla="*/ 1193533 h 1347538"/>
                <a:gd name="connsiteX3" fmla="*/ 1049156 w 1460257"/>
                <a:gd name="connsiteY3" fmla="*/ 1347538 h 1347538"/>
                <a:gd name="connsiteX0" fmla="*/ 0 w 1460257"/>
                <a:gd name="connsiteY0" fmla="*/ 0 h 1357163"/>
                <a:gd name="connsiteX1" fmla="*/ 1145408 w 1460257"/>
                <a:gd name="connsiteY1" fmla="*/ 770021 h 1357163"/>
                <a:gd name="connsiteX2" fmla="*/ 1453417 w 1460257"/>
                <a:gd name="connsiteY2" fmla="*/ 1203158 h 1357163"/>
                <a:gd name="connsiteX3" fmla="*/ 1049156 w 1460257"/>
                <a:gd name="connsiteY3" fmla="*/ 1357163 h 135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0257" h="1357163">
                  <a:moveTo>
                    <a:pt x="0" y="0"/>
                  </a:moveTo>
                  <a:cubicBezTo>
                    <a:pt x="403458" y="287956"/>
                    <a:pt x="903172" y="569495"/>
                    <a:pt x="1145408" y="770021"/>
                  </a:cubicBezTo>
                  <a:cubicBezTo>
                    <a:pt x="1387644" y="970547"/>
                    <a:pt x="1488710" y="1130969"/>
                    <a:pt x="1453417" y="1203158"/>
                  </a:cubicBezTo>
                  <a:cubicBezTo>
                    <a:pt x="1418124" y="1275347"/>
                    <a:pt x="1349143" y="1357163"/>
                    <a:pt x="1049156" y="1357163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C4A776E-D813-4959-8510-E8C30B6D18E5}"/>
                </a:ext>
              </a:extLst>
            </p:cNvPr>
            <p:cNvSpPr/>
            <p:nvPr/>
          </p:nvSpPr>
          <p:spPr>
            <a:xfrm>
              <a:off x="4787664" y="3373166"/>
              <a:ext cx="3580598" cy="418658"/>
            </a:xfrm>
            <a:prstGeom prst="roundRect">
              <a:avLst>
                <a:gd name="adj" fmla="val 37359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1B3CA5-07EE-482E-8915-BA306FEF2B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6C4E443-A3DB-45BC-ABD6-EF2DEB470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The IBD Event Selection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C05EC6-6369-4F38-8AB4-37398D1393A1}"/>
              </a:ext>
            </a:extLst>
          </p:cNvPr>
          <p:cNvSpPr txBox="1"/>
          <p:nvPr/>
        </p:nvSpPr>
        <p:spPr>
          <a:xfrm>
            <a:off x="316871" y="805758"/>
            <a:ext cx="865460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</a:rPr>
              <a:t>The inverse beta decay candidates included all positron-like events in the 1000 </a:t>
            </a:r>
            <a:r>
              <a:rPr lang="el-GR" sz="2400" dirty="0">
                <a:solidFill>
                  <a:srgbClr val="2A3674"/>
                </a:solidFill>
              </a:rPr>
              <a:t>μ</a:t>
            </a:r>
            <a:r>
              <a:rPr lang="en-US" sz="2400" dirty="0">
                <a:solidFill>
                  <a:srgbClr val="2A3674"/>
                </a:solidFill>
              </a:rPr>
              <a:t>s preceding a neutron.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660000"/>
                </a:solidFill>
              </a:rPr>
              <a:t>The positron candidate energy were reconstructed from the pattern of PMT light collected in each detector plane.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</a:rPr>
              <a:t>We applied a spatial separation cut between the positron and neutron.</a:t>
            </a:r>
          </a:p>
          <a:p>
            <a:pPr>
              <a:spcAft>
                <a:spcPts val="1800"/>
              </a:spcAft>
            </a:pPr>
            <a:r>
              <a:rPr lang="en-US" sz="2400" u="sng" dirty="0">
                <a:solidFill>
                  <a:srgbClr val="660000"/>
                </a:solidFill>
              </a:rPr>
              <a:t>Topological selections</a:t>
            </a:r>
            <a:r>
              <a:rPr lang="en-US" sz="2400" dirty="0">
                <a:solidFill>
                  <a:srgbClr val="660000"/>
                </a:solidFill>
              </a:rPr>
              <a:t> were used to reject multiple proton recoils and tag evidence of the annihilation gammas:</a:t>
            </a:r>
          </a:p>
          <a:p>
            <a:pPr marL="914400" lvl="1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2A3674"/>
                </a:solidFill>
              </a:rPr>
              <a:t>Total energy outside the primary cube &lt;1 MeV</a:t>
            </a:r>
          </a:p>
          <a:p>
            <a:pPr marL="914400" lvl="1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2A3674"/>
                </a:solidFill>
              </a:rPr>
              <a:t>No single cube outside the primary cube with E&gt;511 keV</a:t>
            </a:r>
          </a:p>
          <a:p>
            <a:pPr marL="914400" lvl="1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2A3674"/>
                </a:solidFill>
              </a:rPr>
              <a:t>At least one cube outside the primary with energy &gt;100 keV</a:t>
            </a:r>
          </a:p>
        </p:txBody>
      </p:sp>
    </p:spTree>
    <p:extLst>
      <p:ext uri="{BB962C8B-B14F-4D97-AF65-F5344CB8AC3E}">
        <p14:creationId xmlns:p14="http://schemas.microsoft.com/office/powerpoint/2010/main" val="343238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1B3CA5-07EE-482E-8915-BA306FEF2B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C05EC6-6369-4F38-8AB4-37398D1393A1}"/>
              </a:ext>
            </a:extLst>
          </p:cNvPr>
          <p:cNvSpPr txBox="1"/>
          <p:nvPr/>
        </p:nvSpPr>
        <p:spPr>
          <a:xfrm>
            <a:off x="316871" y="697786"/>
            <a:ext cx="849215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</a:rPr>
              <a:t>We sorted our IBD candidates into energy bins of 1 MeV.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660000"/>
                </a:solidFill>
              </a:rPr>
              <a:t>In each bin, the positron-neutron </a:t>
            </a:r>
            <a:r>
              <a:rPr lang="el-GR" sz="2400" dirty="0">
                <a:solidFill>
                  <a:srgbClr val="660000"/>
                </a:solidFill>
              </a:rPr>
              <a:t>Δ</a:t>
            </a:r>
            <a:r>
              <a:rPr lang="en-US" sz="2400" i="1" dirty="0">
                <a:solidFill>
                  <a:srgbClr val="660000"/>
                </a:solidFill>
              </a:rPr>
              <a:t>t</a:t>
            </a:r>
            <a:r>
              <a:rPr lang="en-US" sz="2400" dirty="0">
                <a:solidFill>
                  <a:srgbClr val="660000"/>
                </a:solidFill>
              </a:rPr>
              <a:t> distribution was fitted with an exponential plus flat distribution,</a:t>
            </a: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400" dirty="0">
                <a:solidFill>
                  <a:srgbClr val="2A3674"/>
                </a:solidFill>
              </a:rPr>
              <a:t>To extract the time-correlated event rate we integrate the exponential part of the </a:t>
            </a:r>
            <a:r>
              <a:rPr lang="el-GR" sz="2400" dirty="0">
                <a:solidFill>
                  <a:srgbClr val="2A3674"/>
                </a:solidFill>
              </a:rPr>
              <a:t>Δ</a:t>
            </a:r>
            <a:r>
              <a:rPr lang="en-US" sz="2400" dirty="0">
                <a:solidFill>
                  <a:srgbClr val="2A3674"/>
                </a:solidFill>
              </a:rPr>
              <a:t>t distribution.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2D0A80-8981-4DBF-AF65-13E9620B7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735" y="2315827"/>
            <a:ext cx="5080161" cy="3366206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7EB3B33-D202-4351-AE74-F50B09C80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Fitting </a:t>
            </a:r>
            <a:r>
              <a:rPr lang="el-GR" dirty="0"/>
              <a:t>Δ</a:t>
            </a:r>
            <a:r>
              <a:rPr lang="en-US" i="1" dirty="0"/>
              <a:t>t</a:t>
            </a:r>
            <a:r>
              <a:rPr lang="en-US" dirty="0"/>
              <a:t> for Correlated Events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337D0C-7DE1-4BC9-97BE-8BCDE8482D7E}"/>
              </a:ext>
            </a:extLst>
          </p:cNvPr>
          <p:cNvSpPr txBox="1"/>
          <p:nvPr/>
        </p:nvSpPr>
        <p:spPr>
          <a:xfrm>
            <a:off x="3632408" y="2154683"/>
            <a:ext cx="23201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Phys. Rev. Applied 13, 034028 (2020)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73BC95-760E-4786-9331-A890E0AC8615}"/>
              </a:ext>
            </a:extLst>
          </p:cNvPr>
          <p:cNvSpPr txBox="1"/>
          <p:nvPr/>
        </p:nvSpPr>
        <p:spPr>
          <a:xfrm>
            <a:off x="3676405" y="4903992"/>
            <a:ext cx="2232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6600"/>
                </a:solidFill>
              </a:rPr>
              <a:t>Random Coincident Events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30E6756-5C6C-4422-91D2-B5E8D86CD740}"/>
              </a:ext>
            </a:extLst>
          </p:cNvPr>
          <p:cNvGrpSpPr/>
          <p:nvPr/>
        </p:nvGrpSpPr>
        <p:grpSpPr>
          <a:xfrm>
            <a:off x="3038318" y="4044089"/>
            <a:ext cx="2037022" cy="555982"/>
            <a:chOff x="3038318" y="4044089"/>
            <a:chExt cx="2037022" cy="55598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6E75729-D492-4F5E-897F-333BF43CB12D}"/>
                </a:ext>
              </a:extLst>
            </p:cNvPr>
            <p:cNvSpPr txBox="1"/>
            <p:nvPr/>
          </p:nvSpPr>
          <p:spPr>
            <a:xfrm>
              <a:off x="3607241" y="4044089"/>
              <a:ext cx="14680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Correlated Events</a:t>
              </a: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2C9CA27-0CA6-470D-8632-E2A007E6D616}"/>
                </a:ext>
              </a:extLst>
            </p:cNvPr>
            <p:cNvSpPr/>
            <p:nvPr/>
          </p:nvSpPr>
          <p:spPr>
            <a:xfrm>
              <a:off x="3038318" y="4214462"/>
              <a:ext cx="636060" cy="385609"/>
            </a:xfrm>
            <a:custGeom>
              <a:avLst/>
              <a:gdLst>
                <a:gd name="connsiteX0" fmla="*/ 192505 w 475876"/>
                <a:gd name="connsiteY0" fmla="*/ 0 h 693019"/>
                <a:gd name="connsiteX1" fmla="*/ 471638 w 475876"/>
                <a:gd name="connsiteY1" fmla="*/ 375385 h 693019"/>
                <a:gd name="connsiteX2" fmla="*/ 0 w 475876"/>
                <a:gd name="connsiteY2" fmla="*/ 693019 h 693019"/>
                <a:gd name="connsiteX0" fmla="*/ 192505 w 473091"/>
                <a:gd name="connsiteY0" fmla="*/ 0 h 693019"/>
                <a:gd name="connsiteX1" fmla="*/ 471638 w 473091"/>
                <a:gd name="connsiteY1" fmla="*/ 375385 h 693019"/>
                <a:gd name="connsiteX2" fmla="*/ 288758 w 473091"/>
                <a:gd name="connsiteY2" fmla="*/ 664143 h 693019"/>
                <a:gd name="connsiteX3" fmla="*/ 0 w 473091"/>
                <a:gd name="connsiteY3" fmla="*/ 693019 h 693019"/>
                <a:gd name="connsiteX0" fmla="*/ 202131 w 482717"/>
                <a:gd name="connsiteY0" fmla="*/ 0 h 693019"/>
                <a:gd name="connsiteX1" fmla="*/ 481264 w 482717"/>
                <a:gd name="connsiteY1" fmla="*/ 375385 h 693019"/>
                <a:gd name="connsiteX2" fmla="*/ 298384 w 482717"/>
                <a:gd name="connsiteY2" fmla="*/ 664143 h 693019"/>
                <a:gd name="connsiteX3" fmla="*/ 0 w 482717"/>
                <a:gd name="connsiteY3" fmla="*/ 693019 h 693019"/>
                <a:gd name="connsiteX0" fmla="*/ 202131 w 482717"/>
                <a:gd name="connsiteY0" fmla="*/ 0 h 699748"/>
                <a:gd name="connsiteX1" fmla="*/ 481264 w 482717"/>
                <a:gd name="connsiteY1" fmla="*/ 375385 h 699748"/>
                <a:gd name="connsiteX2" fmla="*/ 298384 w 482717"/>
                <a:gd name="connsiteY2" fmla="*/ 664143 h 699748"/>
                <a:gd name="connsiteX3" fmla="*/ 0 w 482717"/>
                <a:gd name="connsiteY3" fmla="*/ 693019 h 699748"/>
                <a:gd name="connsiteX0" fmla="*/ 202131 w 482717"/>
                <a:gd name="connsiteY0" fmla="*/ 0 h 699748"/>
                <a:gd name="connsiteX1" fmla="*/ 481264 w 482717"/>
                <a:gd name="connsiteY1" fmla="*/ 375385 h 699748"/>
                <a:gd name="connsiteX2" fmla="*/ 298384 w 482717"/>
                <a:gd name="connsiteY2" fmla="*/ 664143 h 699748"/>
                <a:gd name="connsiteX3" fmla="*/ 0 w 482717"/>
                <a:gd name="connsiteY3" fmla="*/ 693019 h 699748"/>
                <a:gd name="connsiteX0" fmla="*/ 202131 w 484818"/>
                <a:gd name="connsiteY0" fmla="*/ 0 h 696240"/>
                <a:gd name="connsiteX1" fmla="*/ 481264 w 484818"/>
                <a:gd name="connsiteY1" fmla="*/ 375385 h 696240"/>
                <a:gd name="connsiteX2" fmla="*/ 336885 w 484818"/>
                <a:gd name="connsiteY2" fmla="*/ 654518 h 696240"/>
                <a:gd name="connsiteX3" fmla="*/ 0 w 484818"/>
                <a:gd name="connsiteY3" fmla="*/ 693019 h 696240"/>
                <a:gd name="connsiteX0" fmla="*/ 202131 w 348691"/>
                <a:gd name="connsiteY0" fmla="*/ 0 h 696240"/>
                <a:gd name="connsiteX1" fmla="*/ 54235 w 348691"/>
                <a:gd name="connsiteY1" fmla="*/ 406749 h 696240"/>
                <a:gd name="connsiteX2" fmla="*/ 336885 w 348691"/>
                <a:gd name="connsiteY2" fmla="*/ 654518 h 696240"/>
                <a:gd name="connsiteX3" fmla="*/ 0 w 348691"/>
                <a:gd name="connsiteY3" fmla="*/ 693019 h 696240"/>
                <a:gd name="connsiteX0" fmla="*/ 149012 w 509253"/>
                <a:gd name="connsiteY0" fmla="*/ 0 h 678585"/>
                <a:gd name="connsiteX1" fmla="*/ 1116 w 509253"/>
                <a:gd name="connsiteY1" fmla="*/ 406749 h 678585"/>
                <a:gd name="connsiteX2" fmla="*/ 283766 w 509253"/>
                <a:gd name="connsiteY2" fmla="*/ 654518 h 678585"/>
                <a:gd name="connsiteX3" fmla="*/ 462027 w 509253"/>
                <a:gd name="connsiteY3" fmla="*/ 653814 h 678585"/>
                <a:gd name="connsiteX0" fmla="*/ 317361 w 463921"/>
                <a:gd name="connsiteY0" fmla="*/ 0 h 709490"/>
                <a:gd name="connsiteX1" fmla="*/ 169465 w 463921"/>
                <a:gd name="connsiteY1" fmla="*/ 406749 h 709490"/>
                <a:gd name="connsiteX2" fmla="*/ 452115 w 463921"/>
                <a:gd name="connsiteY2" fmla="*/ 654518 h 709490"/>
                <a:gd name="connsiteX3" fmla="*/ 0 w 463921"/>
                <a:gd name="connsiteY3" fmla="*/ 708701 h 709490"/>
                <a:gd name="connsiteX0" fmla="*/ 317361 w 463921"/>
                <a:gd name="connsiteY0" fmla="*/ 0 h 709490"/>
                <a:gd name="connsiteX1" fmla="*/ 169465 w 463921"/>
                <a:gd name="connsiteY1" fmla="*/ 406749 h 709490"/>
                <a:gd name="connsiteX2" fmla="*/ 452115 w 463921"/>
                <a:gd name="connsiteY2" fmla="*/ 654518 h 709490"/>
                <a:gd name="connsiteX3" fmla="*/ 0 w 463921"/>
                <a:gd name="connsiteY3" fmla="*/ 708701 h 709490"/>
                <a:gd name="connsiteX0" fmla="*/ 324139 w 463889"/>
                <a:gd name="connsiteY0" fmla="*/ 0 h 591875"/>
                <a:gd name="connsiteX1" fmla="*/ 169465 w 463889"/>
                <a:gd name="connsiteY1" fmla="*/ 289134 h 591875"/>
                <a:gd name="connsiteX2" fmla="*/ 452115 w 463889"/>
                <a:gd name="connsiteY2" fmla="*/ 536903 h 591875"/>
                <a:gd name="connsiteX3" fmla="*/ 0 w 463889"/>
                <a:gd name="connsiteY3" fmla="*/ 591086 h 591875"/>
                <a:gd name="connsiteX0" fmla="*/ 324139 w 452115"/>
                <a:gd name="connsiteY0" fmla="*/ 0 h 591875"/>
                <a:gd name="connsiteX1" fmla="*/ 169465 w 452115"/>
                <a:gd name="connsiteY1" fmla="*/ 289134 h 591875"/>
                <a:gd name="connsiteX2" fmla="*/ 452115 w 452115"/>
                <a:gd name="connsiteY2" fmla="*/ 536903 h 591875"/>
                <a:gd name="connsiteX3" fmla="*/ 0 w 452115"/>
                <a:gd name="connsiteY3" fmla="*/ 591086 h 591875"/>
                <a:gd name="connsiteX0" fmla="*/ 324139 w 452115"/>
                <a:gd name="connsiteY0" fmla="*/ 0 h 591875"/>
                <a:gd name="connsiteX1" fmla="*/ 149130 w 452115"/>
                <a:gd name="connsiteY1" fmla="*/ 289134 h 591875"/>
                <a:gd name="connsiteX2" fmla="*/ 452115 w 452115"/>
                <a:gd name="connsiteY2" fmla="*/ 536903 h 591875"/>
                <a:gd name="connsiteX3" fmla="*/ 0 w 452115"/>
                <a:gd name="connsiteY3" fmla="*/ 591086 h 591875"/>
                <a:gd name="connsiteX0" fmla="*/ 371587 w 452115"/>
                <a:gd name="connsiteY0" fmla="*/ 0 h 450736"/>
                <a:gd name="connsiteX1" fmla="*/ 149130 w 452115"/>
                <a:gd name="connsiteY1" fmla="*/ 147995 h 450736"/>
                <a:gd name="connsiteX2" fmla="*/ 452115 w 452115"/>
                <a:gd name="connsiteY2" fmla="*/ 395764 h 450736"/>
                <a:gd name="connsiteX3" fmla="*/ 0 w 452115"/>
                <a:gd name="connsiteY3" fmla="*/ 449947 h 450736"/>
                <a:gd name="connsiteX0" fmla="*/ 371587 w 452115"/>
                <a:gd name="connsiteY0" fmla="*/ 0 h 450736"/>
                <a:gd name="connsiteX1" fmla="*/ 149130 w 452115"/>
                <a:gd name="connsiteY1" fmla="*/ 147995 h 450736"/>
                <a:gd name="connsiteX2" fmla="*/ 452115 w 452115"/>
                <a:gd name="connsiteY2" fmla="*/ 395764 h 450736"/>
                <a:gd name="connsiteX3" fmla="*/ 0 w 452115"/>
                <a:gd name="connsiteY3" fmla="*/ 449947 h 450736"/>
                <a:gd name="connsiteX0" fmla="*/ 371587 w 452115"/>
                <a:gd name="connsiteY0" fmla="*/ 0 h 450736"/>
                <a:gd name="connsiteX1" fmla="*/ 122017 w 452115"/>
                <a:gd name="connsiteY1" fmla="*/ 195041 h 450736"/>
                <a:gd name="connsiteX2" fmla="*/ 452115 w 452115"/>
                <a:gd name="connsiteY2" fmla="*/ 395764 h 450736"/>
                <a:gd name="connsiteX3" fmla="*/ 0 w 452115"/>
                <a:gd name="connsiteY3" fmla="*/ 449947 h 450736"/>
                <a:gd name="connsiteX0" fmla="*/ 371587 w 452115"/>
                <a:gd name="connsiteY0" fmla="*/ 0 h 450736"/>
                <a:gd name="connsiteX1" fmla="*/ 122017 w 452115"/>
                <a:gd name="connsiteY1" fmla="*/ 195041 h 450736"/>
                <a:gd name="connsiteX2" fmla="*/ 452115 w 452115"/>
                <a:gd name="connsiteY2" fmla="*/ 395764 h 450736"/>
                <a:gd name="connsiteX3" fmla="*/ 0 w 452115"/>
                <a:gd name="connsiteY3" fmla="*/ 449947 h 450736"/>
                <a:gd name="connsiteX0" fmla="*/ 371587 w 452115"/>
                <a:gd name="connsiteY0" fmla="*/ 0 h 450736"/>
                <a:gd name="connsiteX1" fmla="*/ 122017 w 452115"/>
                <a:gd name="connsiteY1" fmla="*/ 195041 h 450736"/>
                <a:gd name="connsiteX2" fmla="*/ 452115 w 452115"/>
                <a:gd name="connsiteY2" fmla="*/ 395764 h 450736"/>
                <a:gd name="connsiteX3" fmla="*/ 0 w 452115"/>
                <a:gd name="connsiteY3" fmla="*/ 449947 h 450736"/>
                <a:gd name="connsiteX0" fmla="*/ 337696 w 452115"/>
                <a:gd name="connsiteY0" fmla="*/ 0 h 380168"/>
                <a:gd name="connsiteX1" fmla="*/ 122017 w 452115"/>
                <a:gd name="connsiteY1" fmla="*/ 124473 h 380168"/>
                <a:gd name="connsiteX2" fmla="*/ 452115 w 452115"/>
                <a:gd name="connsiteY2" fmla="*/ 325196 h 380168"/>
                <a:gd name="connsiteX3" fmla="*/ 0 w 452115"/>
                <a:gd name="connsiteY3" fmla="*/ 379379 h 380168"/>
                <a:gd name="connsiteX0" fmla="*/ 337696 w 452115"/>
                <a:gd name="connsiteY0" fmla="*/ 0 h 380168"/>
                <a:gd name="connsiteX1" fmla="*/ 122017 w 452115"/>
                <a:gd name="connsiteY1" fmla="*/ 124473 h 380168"/>
                <a:gd name="connsiteX2" fmla="*/ 452115 w 452115"/>
                <a:gd name="connsiteY2" fmla="*/ 325196 h 380168"/>
                <a:gd name="connsiteX3" fmla="*/ 0 w 452115"/>
                <a:gd name="connsiteY3" fmla="*/ 379379 h 380168"/>
                <a:gd name="connsiteX0" fmla="*/ 337696 w 452115"/>
                <a:gd name="connsiteY0" fmla="*/ 0 h 380168"/>
                <a:gd name="connsiteX1" fmla="*/ 122017 w 452115"/>
                <a:gd name="connsiteY1" fmla="*/ 124473 h 380168"/>
                <a:gd name="connsiteX2" fmla="*/ 452115 w 452115"/>
                <a:gd name="connsiteY2" fmla="*/ 325196 h 380168"/>
                <a:gd name="connsiteX3" fmla="*/ 0 w 452115"/>
                <a:gd name="connsiteY3" fmla="*/ 379379 h 380168"/>
                <a:gd name="connsiteX0" fmla="*/ 337696 w 452115"/>
                <a:gd name="connsiteY0" fmla="*/ 0 h 380168"/>
                <a:gd name="connsiteX1" fmla="*/ 122017 w 452115"/>
                <a:gd name="connsiteY1" fmla="*/ 124473 h 380168"/>
                <a:gd name="connsiteX2" fmla="*/ 452115 w 452115"/>
                <a:gd name="connsiteY2" fmla="*/ 325196 h 380168"/>
                <a:gd name="connsiteX3" fmla="*/ 0 w 452115"/>
                <a:gd name="connsiteY3" fmla="*/ 379379 h 380168"/>
                <a:gd name="connsiteX0" fmla="*/ 337696 w 452115"/>
                <a:gd name="connsiteY0" fmla="*/ 0 h 383815"/>
                <a:gd name="connsiteX1" fmla="*/ 122017 w 452115"/>
                <a:gd name="connsiteY1" fmla="*/ 124473 h 383815"/>
                <a:gd name="connsiteX2" fmla="*/ 452115 w 452115"/>
                <a:gd name="connsiteY2" fmla="*/ 325196 h 383815"/>
                <a:gd name="connsiteX3" fmla="*/ 0 w 452115"/>
                <a:gd name="connsiteY3" fmla="*/ 379379 h 383815"/>
                <a:gd name="connsiteX0" fmla="*/ 581713 w 581713"/>
                <a:gd name="connsiteY0" fmla="*/ 0 h 423019"/>
                <a:gd name="connsiteX1" fmla="*/ 122017 w 581713"/>
                <a:gd name="connsiteY1" fmla="*/ 163677 h 423019"/>
                <a:gd name="connsiteX2" fmla="*/ 452115 w 581713"/>
                <a:gd name="connsiteY2" fmla="*/ 364400 h 423019"/>
                <a:gd name="connsiteX3" fmla="*/ 0 w 581713"/>
                <a:gd name="connsiteY3" fmla="*/ 418583 h 423019"/>
                <a:gd name="connsiteX0" fmla="*/ 581713 w 581713"/>
                <a:gd name="connsiteY0" fmla="*/ 0 h 423019"/>
                <a:gd name="connsiteX1" fmla="*/ 122017 w 581713"/>
                <a:gd name="connsiteY1" fmla="*/ 163677 h 423019"/>
                <a:gd name="connsiteX2" fmla="*/ 452115 w 581713"/>
                <a:gd name="connsiteY2" fmla="*/ 364400 h 423019"/>
                <a:gd name="connsiteX3" fmla="*/ 0 w 581713"/>
                <a:gd name="connsiteY3" fmla="*/ 418583 h 423019"/>
                <a:gd name="connsiteX0" fmla="*/ 581713 w 581713"/>
                <a:gd name="connsiteY0" fmla="*/ 0 h 423019"/>
                <a:gd name="connsiteX1" fmla="*/ 122017 w 581713"/>
                <a:gd name="connsiteY1" fmla="*/ 163677 h 423019"/>
                <a:gd name="connsiteX2" fmla="*/ 452115 w 581713"/>
                <a:gd name="connsiteY2" fmla="*/ 364400 h 423019"/>
                <a:gd name="connsiteX3" fmla="*/ 0 w 581713"/>
                <a:gd name="connsiteY3" fmla="*/ 418583 h 423019"/>
                <a:gd name="connsiteX0" fmla="*/ 581713 w 581713"/>
                <a:gd name="connsiteY0" fmla="*/ 0 h 423019"/>
                <a:gd name="connsiteX1" fmla="*/ 223691 w 581713"/>
                <a:gd name="connsiteY1" fmla="*/ 171518 h 423019"/>
                <a:gd name="connsiteX2" fmla="*/ 452115 w 581713"/>
                <a:gd name="connsiteY2" fmla="*/ 364400 h 423019"/>
                <a:gd name="connsiteX3" fmla="*/ 0 w 581713"/>
                <a:gd name="connsiteY3" fmla="*/ 418583 h 423019"/>
                <a:gd name="connsiteX0" fmla="*/ 513931 w 513931"/>
                <a:gd name="connsiteY0" fmla="*/ 0 h 360291"/>
                <a:gd name="connsiteX1" fmla="*/ 223691 w 513931"/>
                <a:gd name="connsiteY1" fmla="*/ 108790 h 360291"/>
                <a:gd name="connsiteX2" fmla="*/ 452115 w 513931"/>
                <a:gd name="connsiteY2" fmla="*/ 301672 h 360291"/>
                <a:gd name="connsiteX3" fmla="*/ 0 w 513931"/>
                <a:gd name="connsiteY3" fmla="*/ 355855 h 360291"/>
                <a:gd name="connsiteX0" fmla="*/ 513931 w 513931"/>
                <a:gd name="connsiteY0" fmla="*/ 130 h 360421"/>
                <a:gd name="connsiteX1" fmla="*/ 223691 w 513931"/>
                <a:gd name="connsiteY1" fmla="*/ 108920 h 360421"/>
                <a:gd name="connsiteX2" fmla="*/ 452115 w 513931"/>
                <a:gd name="connsiteY2" fmla="*/ 301802 h 360421"/>
                <a:gd name="connsiteX3" fmla="*/ 0 w 513931"/>
                <a:gd name="connsiteY3" fmla="*/ 355985 h 360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931" h="360421">
                  <a:moveTo>
                    <a:pt x="513931" y="130"/>
                  </a:moveTo>
                  <a:cubicBezTo>
                    <a:pt x="384854" y="-3226"/>
                    <a:pt x="233994" y="58641"/>
                    <a:pt x="223691" y="108920"/>
                  </a:cubicBezTo>
                  <a:cubicBezTo>
                    <a:pt x="213388" y="159199"/>
                    <a:pt x="449382" y="186135"/>
                    <a:pt x="452115" y="301802"/>
                  </a:cubicBezTo>
                  <a:cubicBezTo>
                    <a:pt x="420956" y="378264"/>
                    <a:pt x="189297" y="359194"/>
                    <a:pt x="0" y="355985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4943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169ADCF6-7E45-4409-BB4D-2734B47E81A6}"/>
              </a:ext>
            </a:extLst>
          </p:cNvPr>
          <p:cNvSpPr txBox="1"/>
          <p:nvPr/>
        </p:nvSpPr>
        <p:spPr>
          <a:xfrm>
            <a:off x="334978" y="4797849"/>
            <a:ext cx="8506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dirty="0">
                <a:solidFill>
                  <a:srgbClr val="660000"/>
                </a:solidFill>
              </a:rPr>
              <a:t>The fast neutron rate is inversely correlated with atmospheric pressure.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BA15CB-15AB-4021-8EA1-7A40E830813E}"/>
              </a:ext>
            </a:extLst>
          </p:cNvPr>
          <p:cNvSpPr txBox="1"/>
          <p:nvPr/>
        </p:nvSpPr>
        <p:spPr>
          <a:xfrm>
            <a:off x="324265" y="3904439"/>
            <a:ext cx="8492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2A3674"/>
                </a:solidFill>
              </a:rPr>
              <a:t>Most of the time correlated events are fast neutrons, </a:t>
            </a:r>
          </a:p>
          <a:p>
            <a:pPr algn="ctr">
              <a:spcAft>
                <a:spcPts val="1800"/>
              </a:spcAft>
            </a:pPr>
            <a:r>
              <a:rPr lang="en-US" sz="2000" dirty="0">
                <a:solidFill>
                  <a:srgbClr val="2A3674"/>
                </a:solidFill>
              </a:rPr>
              <a:t>and their rate is independent of the reactor power.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BBB3BA8-F61A-40DD-9CC1-34602A9B2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35" y="992255"/>
            <a:ext cx="8126349" cy="27283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243852-BA1C-42C1-B1D3-552055C39C6F}"/>
              </a:ext>
            </a:extLst>
          </p:cNvPr>
          <p:cNvSpPr txBox="1"/>
          <p:nvPr/>
        </p:nvSpPr>
        <p:spPr>
          <a:xfrm>
            <a:off x="324266" y="5370634"/>
            <a:ext cx="8492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dirty="0">
                <a:solidFill>
                  <a:srgbClr val="2A3674"/>
                </a:solidFill>
              </a:rPr>
              <a:t>After a pressure correction, we found that the average correlated rate in the reactor-off period was lower than in reactor-on by about 4 events/hour.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FACF30-40FF-4DC7-9BEA-BE09A74DE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37" y="989498"/>
            <a:ext cx="8126349" cy="37771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10B80A-51D3-41F3-B80F-61CDEAC285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Time Correlated Fast Neutrons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6A894D-0FF1-4C66-96D2-4C7BA12580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263AC-E9F6-4B2B-BBE2-9804AE21EF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486" y="989498"/>
            <a:ext cx="8126349" cy="43858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41A2F7-1A04-4B47-A7B5-DD2B16858A39}"/>
              </a:ext>
            </a:extLst>
          </p:cNvPr>
          <p:cNvSpPr txBox="1"/>
          <p:nvPr/>
        </p:nvSpPr>
        <p:spPr>
          <a:xfrm>
            <a:off x="6568580" y="2074506"/>
            <a:ext cx="1731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No topological selections applied.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1F76D1-9A2A-4F31-8438-1E0ED927210F}"/>
              </a:ext>
            </a:extLst>
          </p:cNvPr>
          <p:cNvSpPr/>
          <p:nvPr/>
        </p:nvSpPr>
        <p:spPr>
          <a:xfrm>
            <a:off x="6620719" y="2856984"/>
            <a:ext cx="16541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Random events with </a:t>
            </a:r>
            <a:r>
              <a:rPr lang="el-GR" sz="1600" dirty="0">
                <a:solidFill>
                  <a:srgbClr val="0000FF"/>
                </a:solidFill>
              </a:rPr>
              <a:t>Δ</a:t>
            </a:r>
            <a:r>
              <a:rPr lang="en-US" sz="1600" i="1" dirty="0">
                <a:solidFill>
                  <a:srgbClr val="0000FF"/>
                </a:solidFill>
              </a:rPr>
              <a:t>t </a:t>
            </a:r>
            <a:r>
              <a:rPr lang="en-US" sz="1600" dirty="0">
                <a:solidFill>
                  <a:srgbClr val="0000FF"/>
                </a:solidFill>
              </a:rPr>
              <a:t>&lt; 500 </a:t>
            </a:r>
            <a:r>
              <a:rPr lang="el-GR" sz="1600" dirty="0">
                <a:solidFill>
                  <a:srgbClr val="0000FF"/>
                </a:solidFill>
              </a:rPr>
              <a:t>μ</a:t>
            </a:r>
            <a:r>
              <a:rPr lang="en-US" sz="1600" dirty="0">
                <a:solidFill>
                  <a:srgbClr val="0000FF"/>
                </a:solidFill>
              </a:rPr>
              <a:t>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03B3D1-FFE1-4EE0-9269-B6799EAD9E27}"/>
              </a:ext>
            </a:extLst>
          </p:cNvPr>
          <p:cNvSpPr txBox="1"/>
          <p:nvPr/>
        </p:nvSpPr>
        <p:spPr>
          <a:xfrm>
            <a:off x="4434542" y="2343320"/>
            <a:ext cx="1260091" cy="36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Reactor-off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08A151-6422-47E4-8A0D-81EE3BE4932F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3802456" y="2525615"/>
            <a:ext cx="632086" cy="2082"/>
          </a:xfrm>
          <a:prstGeom prst="straightConnector1">
            <a:avLst/>
          </a:prstGeom>
          <a:ln w="19050">
            <a:solidFill>
              <a:schemeClr val="bg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E41E7C-6484-4981-8353-99DE831FA9D6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5694633" y="2525615"/>
            <a:ext cx="633739" cy="2082"/>
          </a:xfrm>
          <a:prstGeom prst="straightConnector1">
            <a:avLst/>
          </a:prstGeom>
          <a:ln w="19050">
            <a:solidFill>
              <a:schemeClr val="bg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6284C39-149C-49FF-986F-10B91849DA4D}"/>
              </a:ext>
            </a:extLst>
          </p:cNvPr>
          <p:cNvSpPr/>
          <p:nvPr/>
        </p:nvSpPr>
        <p:spPr>
          <a:xfrm>
            <a:off x="349123" y="6087038"/>
            <a:ext cx="84921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660000"/>
                </a:solidFill>
              </a:rPr>
              <a:t>Which is consistent with the expected inverse beta decay rate.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26ABCA-8F15-4BF9-B5EB-ECBD616A1583}"/>
              </a:ext>
            </a:extLst>
          </p:cNvPr>
          <p:cNvSpPr txBox="1"/>
          <p:nvPr/>
        </p:nvSpPr>
        <p:spPr>
          <a:xfrm>
            <a:off x="3410254" y="850564"/>
            <a:ext cx="23201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Phys. Rev. Applied 13, 034028 (2020) </a:t>
            </a:r>
          </a:p>
        </p:txBody>
      </p:sp>
    </p:spTree>
    <p:extLst>
      <p:ext uri="{BB962C8B-B14F-4D97-AF65-F5344CB8AC3E}">
        <p14:creationId xmlns:p14="http://schemas.microsoft.com/office/powerpoint/2010/main" val="130459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7C05EC6-6369-4F38-8AB4-37398D1393A1}"/>
              </a:ext>
            </a:extLst>
          </p:cNvPr>
          <p:cNvSpPr txBox="1"/>
          <p:nvPr/>
        </p:nvSpPr>
        <p:spPr>
          <a:xfrm>
            <a:off x="316871" y="671160"/>
            <a:ext cx="8583848" cy="5883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</a:rPr>
              <a:t>To further eliminate the correlated background, we performed a reactor-off subtraction.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660000"/>
                </a:solidFill>
              </a:rPr>
              <a:t>We used energy bins beyond the signal region (from </a:t>
            </a:r>
            <a:r>
              <a:rPr lang="en-US" sz="2400" dirty="0">
                <a:solidFill>
                  <a:srgbClr val="00B050"/>
                </a:solidFill>
              </a:rPr>
              <a:t>8 to 20 MeV</a:t>
            </a:r>
            <a:r>
              <a:rPr lang="en-US" sz="2400" dirty="0">
                <a:solidFill>
                  <a:srgbClr val="660000"/>
                </a:solidFill>
              </a:rPr>
              <a:t>) to scale the reactor-off absolute rate to match the reactor-on rate.</a:t>
            </a: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1600"/>
              </a:spcAft>
            </a:pP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660000"/>
                </a:solidFill>
              </a:rPr>
              <a:t>We fit this excess to the inverse beta decay spectrum from Monte Carlo (</a:t>
            </a:r>
            <a:r>
              <a:rPr lang="en-US" sz="2400" dirty="0"/>
              <a:t>black </a:t>
            </a:r>
            <a:r>
              <a:rPr lang="en-US" sz="2400" dirty="0">
                <a:solidFill>
                  <a:srgbClr val="660000"/>
                </a:solidFill>
              </a:rPr>
              <a:t>histogram).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6A1257-B66C-4A2F-B206-2957A8DC4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36" y="2441039"/>
            <a:ext cx="5176180" cy="331034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5A7FA6E-C97B-44BE-A777-EB7DE2000790}"/>
              </a:ext>
            </a:extLst>
          </p:cNvPr>
          <p:cNvSpPr/>
          <p:nvPr/>
        </p:nvSpPr>
        <p:spPr>
          <a:xfrm>
            <a:off x="3625479" y="2565498"/>
            <a:ext cx="1944397" cy="555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8823B4-E187-4410-96C9-784CABF8D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38" y="2441450"/>
            <a:ext cx="5173750" cy="331044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1B3CA5-07EE-482E-8915-BA306FEF2B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2DBCCB1-CE6F-4FAA-A1BA-F8E3FB31CB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The IBD Analysis Results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486FBB-A152-4989-AC08-F9088B3EC9BE}"/>
              </a:ext>
            </a:extLst>
          </p:cNvPr>
          <p:cNvSpPr txBox="1"/>
          <p:nvPr/>
        </p:nvSpPr>
        <p:spPr>
          <a:xfrm>
            <a:off x="2401144" y="2485111"/>
            <a:ext cx="22753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Phys. Rev. Applied 13, 034028 (2020)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2E0001-50B2-4718-991D-B65D288EAB60}"/>
              </a:ext>
            </a:extLst>
          </p:cNvPr>
          <p:cNvSpPr txBox="1"/>
          <p:nvPr/>
        </p:nvSpPr>
        <p:spPr>
          <a:xfrm>
            <a:off x="6045775" y="3149176"/>
            <a:ext cx="25193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2A3674"/>
                </a:solidFill>
              </a:rPr>
              <a:t>The excess below</a:t>
            </a:r>
            <a:r>
              <a:rPr lang="en-US" sz="2400" dirty="0">
                <a:solidFill>
                  <a:srgbClr val="0000FF"/>
                </a:solidFill>
              </a:rPr>
              <a:t> 8 MeV </a:t>
            </a:r>
            <a:r>
              <a:rPr lang="en-US" sz="2400" dirty="0">
                <a:solidFill>
                  <a:srgbClr val="2A3674"/>
                </a:solidFill>
              </a:rPr>
              <a:t>are neutrino events. </a:t>
            </a:r>
          </a:p>
        </p:txBody>
      </p:sp>
    </p:spTree>
    <p:extLst>
      <p:ext uri="{BB962C8B-B14F-4D97-AF65-F5344CB8AC3E}">
        <p14:creationId xmlns:p14="http://schemas.microsoft.com/office/powerpoint/2010/main" val="2242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>
              <a:defRPr/>
            </a:pPr>
            <a:r>
              <a:rPr lang="en-US"/>
              <a:t>Jonathan Link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Reactors as a Neutrino Source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06691B4E-D34E-4BBB-BF7B-D7EC958437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387" y="1532835"/>
            <a:ext cx="2766424" cy="39181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Content Placeholder 2">
                <a:extLst>
                  <a:ext uri="{FF2B5EF4-FFF2-40B4-BE49-F238E27FC236}">
                    <a16:creationId xmlns:a16="http://schemas.microsoft.com/office/drawing/2014/main" id="{3EA9AA74-8BD7-4B42-9D91-22F292320E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7556" y="926089"/>
                <a:ext cx="6139076" cy="5335011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r>
                  <a:rPr lang="en-US" sz="2200" dirty="0">
                    <a:solidFill>
                      <a:srgbClr val="2A3674"/>
                    </a:solidFill>
                    <a:latin typeface="+mn-lt"/>
                  </a:rPr>
                  <a:t>The neutrinos are emitted isotopically, so their intensity falls off as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2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type m:val="lin"/>
                            <m:ctrlPr>
                              <a:rPr lang="en-US" sz="22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200" i="1">
                                    <a:solidFill>
                                      <a:srgbClr val="2A3674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0" i="1" smtClean="0">
                                    <a:solidFill>
                                      <a:srgbClr val="2A3674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sz="2200" i="1">
                                    <a:solidFill>
                                      <a:srgbClr val="2A3674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en-US" sz="2200" dirty="0">
                    <a:solidFill>
                      <a:srgbClr val="2A3674"/>
                    </a:solidFill>
                    <a:latin typeface="+mn-lt"/>
                  </a:rPr>
                  <a:t>.</a:t>
                </a: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r>
                  <a:rPr lang="en-US" sz="2200" dirty="0">
                    <a:solidFill>
                      <a:srgbClr val="660000"/>
                    </a:solidFill>
                    <a:latin typeface="+mn-lt"/>
                  </a:rPr>
                  <a:t>Neutrinos are weakly interacting, so they are unaffected by shielding. </a:t>
                </a: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r>
                  <a:rPr lang="en-US" sz="2200" dirty="0">
                    <a:solidFill>
                      <a:srgbClr val="2A3674"/>
                    </a:solidFill>
                    <a:latin typeface="+mn-lt"/>
                  </a:rPr>
                  <a:t>They carry information about the fission in the core, like the </a:t>
                </a:r>
                <a:r>
                  <a:rPr lang="en-US" sz="2200" b="1" dirty="0">
                    <a:solidFill>
                      <a:srgbClr val="2A3674"/>
                    </a:solidFill>
                    <a:latin typeface="+mn-lt"/>
                  </a:rPr>
                  <a:t>reactor power</a:t>
                </a:r>
                <a:r>
                  <a:rPr lang="en-US" sz="2200" dirty="0">
                    <a:solidFill>
                      <a:srgbClr val="2A3674"/>
                    </a:solidFill>
                    <a:latin typeface="+mn-lt"/>
                  </a:rPr>
                  <a:t>, the </a:t>
                </a:r>
                <a:r>
                  <a:rPr lang="en-US" sz="2200" b="1" dirty="0">
                    <a:solidFill>
                      <a:srgbClr val="2A3674"/>
                    </a:solidFill>
                    <a:latin typeface="+mn-lt"/>
                  </a:rPr>
                  <a:t>spatial distribution of fission</a:t>
                </a:r>
                <a:r>
                  <a:rPr lang="en-US" sz="2200" dirty="0">
                    <a:solidFill>
                      <a:srgbClr val="2A3674"/>
                    </a:solidFill>
                    <a:latin typeface="+mn-lt"/>
                  </a:rPr>
                  <a:t>, and the </a:t>
                </a:r>
                <a:r>
                  <a:rPr lang="en-US" sz="2200" b="1" dirty="0">
                    <a:solidFill>
                      <a:srgbClr val="2A3674"/>
                    </a:solidFill>
                    <a:latin typeface="+mn-lt"/>
                  </a:rPr>
                  <a:t>mix of active fissile isotopes</a:t>
                </a:r>
                <a:r>
                  <a:rPr lang="en-US" sz="2200" dirty="0">
                    <a:solidFill>
                      <a:srgbClr val="2A3674"/>
                    </a:solidFill>
                    <a:latin typeface="+mn-lt"/>
                  </a:rPr>
                  <a:t>. </a:t>
                </a: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r>
                  <a:rPr lang="en-US" sz="2200" dirty="0">
                    <a:solidFill>
                      <a:srgbClr val="660000"/>
                    </a:solidFill>
                    <a:latin typeface="+mn-lt"/>
                  </a:rPr>
                  <a:t>With enough detector mass you could track burn-up from outside the secondary containment, or even outside the security perimeter.</a:t>
                </a: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r>
                  <a:rPr lang="en-US" sz="2200" dirty="0">
                    <a:solidFill>
                      <a:srgbClr val="2A3674"/>
                    </a:solidFill>
                    <a:latin typeface="+mn-lt"/>
                  </a:rPr>
                  <a:t>This tracking would require </a:t>
                </a:r>
                <a:r>
                  <a:rPr lang="en-US" sz="2200" b="1" dirty="0">
                    <a:solidFill>
                      <a:srgbClr val="2A3674"/>
                    </a:solidFill>
                    <a:latin typeface="+mn-lt"/>
                  </a:rPr>
                  <a:t>no input </a:t>
                </a:r>
                <a:r>
                  <a:rPr lang="en-US" sz="2200" dirty="0">
                    <a:solidFill>
                      <a:srgbClr val="2A3674"/>
                    </a:solidFill>
                    <a:latin typeface="+mn-lt"/>
                  </a:rPr>
                  <a:t>from the operators and have </a:t>
                </a:r>
                <a:r>
                  <a:rPr lang="en-US" sz="2200" b="1" dirty="0">
                    <a:solidFill>
                      <a:srgbClr val="2A3674"/>
                    </a:solidFill>
                    <a:latin typeface="+mn-lt"/>
                  </a:rPr>
                  <a:t>no impact</a:t>
                </a:r>
                <a:r>
                  <a:rPr lang="en-US" sz="2200" dirty="0">
                    <a:solidFill>
                      <a:srgbClr val="2A3674"/>
                    </a:solidFill>
                    <a:latin typeface="+mn-lt"/>
                  </a:rPr>
                  <a:t> on reactor operations.</a:t>
                </a: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:endParaRPr lang="en-US" sz="2000" dirty="0">
                  <a:solidFill>
                    <a:srgbClr val="2A3674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17" name="Content Placeholder 2">
                <a:extLst>
                  <a:ext uri="{FF2B5EF4-FFF2-40B4-BE49-F238E27FC236}">
                    <a16:creationId xmlns:a16="http://schemas.microsoft.com/office/drawing/2014/main" id="{3EA9AA74-8BD7-4B42-9D91-22F292320E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556" y="926089"/>
                <a:ext cx="6139076" cy="5335011"/>
              </a:xfrm>
              <a:prstGeom prst="rect">
                <a:avLst/>
              </a:prstGeom>
              <a:blipFill>
                <a:blip r:embed="rId4"/>
                <a:stretch>
                  <a:fillRect l="-1291" t="-1371" r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79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1930025-CADA-43D7-BA28-99A6F4C17CD1}"/>
              </a:ext>
            </a:extLst>
          </p:cNvPr>
          <p:cNvSpPr txBox="1"/>
          <p:nvPr/>
        </p:nvSpPr>
        <p:spPr>
          <a:xfrm>
            <a:off x="316871" y="689097"/>
            <a:ext cx="858384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We conducted a rate only analysis by making a 3 to 8 MeV cut in energy to avoid random coincident event.  </a:t>
            </a:r>
          </a:p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660000"/>
                </a:solidFill>
              </a:rPr>
              <a:t>Atmospheric pressure and DAQ efficiency corrections were applied.  These corrections are non-trivial.</a:t>
            </a:r>
          </a:p>
          <a:p>
            <a:pPr>
              <a:spcAft>
                <a:spcPts val="18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24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Bef>
                <a:spcPts val="30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We observe a rate-only 3.5</a:t>
            </a:r>
            <a:r>
              <a:rPr lang="el-GR" sz="2000" dirty="0">
                <a:solidFill>
                  <a:srgbClr val="2A3674"/>
                </a:solidFill>
              </a:rPr>
              <a:t>σ</a:t>
            </a:r>
            <a:r>
              <a:rPr lang="en-US" sz="2000" dirty="0">
                <a:solidFill>
                  <a:srgbClr val="2A3674"/>
                </a:solidFill>
              </a:rPr>
              <a:t> excess in reactor-on with respect to reactor-off.  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The observed rate is consistent the expected rate.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FDDE98-7C59-4150-B302-3E5361EC54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Cross Check with Rate Only Analysis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C49CB-BF59-4625-945C-043796596F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3C4D5-13BD-46DE-AE24-53B7BEB8A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539" y="2190554"/>
            <a:ext cx="5270511" cy="337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6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CF62B-2233-1929-506B-39A296042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Neutron Detection in </a:t>
            </a:r>
            <a:r>
              <a:rPr lang="en-US" dirty="0" err="1"/>
              <a:t>MiniCHANDLER</a:t>
            </a:r>
            <a:r>
              <a:rPr lang="en-US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23158D-634C-1BB9-6340-F4AADAB1C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1E6940-A7F1-A011-8CD9-75DB7D7BA843}"/>
              </a:ext>
            </a:extLst>
          </p:cNvPr>
          <p:cNvSpPr txBox="1"/>
          <p:nvPr/>
        </p:nvSpPr>
        <p:spPr>
          <a:xfrm>
            <a:off x="348018" y="827359"/>
            <a:ext cx="856206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</a:rPr>
              <a:t>As an inverse beta decay detector, CHANDLER is highly sensitive to thermal neutrons from the reactor. </a:t>
            </a:r>
          </a:p>
          <a:p>
            <a:pPr>
              <a:spcAft>
                <a:spcPts val="1800"/>
              </a:spcAft>
            </a:pPr>
            <a:r>
              <a:rPr lang="en-US" dirty="0">
                <a:solidFill>
                  <a:srgbClr val="660000"/>
                </a:solidFill>
              </a:rPr>
              <a:t>This can be seen in the drop in the random coincident rate during the reactor shutdown.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B0CD90-46CE-430D-B7A9-37D0145BEFC5}"/>
              </a:ext>
            </a:extLst>
          </p:cNvPr>
          <p:cNvSpPr txBox="1"/>
          <p:nvPr/>
        </p:nvSpPr>
        <p:spPr>
          <a:xfrm>
            <a:off x="365765" y="5284211"/>
            <a:ext cx="8491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</a:rPr>
              <a:t>About half of the neutrons contributing to the random coincident rate are from the reactor.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39A1C6-43B6-D5BE-7A38-E3C0C4CAE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06" y="2295615"/>
            <a:ext cx="8126349" cy="27283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792CC8C-3704-531C-E594-E571E2D87502}"/>
              </a:ext>
            </a:extLst>
          </p:cNvPr>
          <p:cNvSpPr txBox="1"/>
          <p:nvPr/>
        </p:nvSpPr>
        <p:spPr>
          <a:xfrm>
            <a:off x="3430725" y="2153924"/>
            <a:ext cx="23201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Phys. Rev. Applied 13, 034028 (2020) </a:t>
            </a:r>
          </a:p>
        </p:txBody>
      </p:sp>
    </p:spTree>
    <p:extLst>
      <p:ext uri="{BB962C8B-B14F-4D97-AF65-F5344CB8AC3E}">
        <p14:creationId xmlns:p14="http://schemas.microsoft.com/office/powerpoint/2010/main" val="27473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showing a line&#10;&#10;Description automatically generated">
            <a:extLst>
              <a:ext uri="{FF2B5EF4-FFF2-40B4-BE49-F238E27FC236}">
                <a16:creationId xmlns:a16="http://schemas.microsoft.com/office/drawing/2014/main" id="{081719E0-473F-39CF-ECF4-2990D7A2FB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" y="781690"/>
            <a:ext cx="5159942" cy="27949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0CF62B-2233-1929-506B-39A296042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Neutron Detection in </a:t>
            </a:r>
            <a:r>
              <a:rPr lang="en-US" dirty="0" err="1"/>
              <a:t>MiniCHANDLER</a:t>
            </a:r>
            <a:r>
              <a:rPr lang="en-US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23158D-634C-1BB9-6340-F4AADAB1C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1E6940-A7F1-A011-8CD9-75DB7D7BA843}"/>
              </a:ext>
            </a:extLst>
          </p:cNvPr>
          <p:cNvSpPr txBox="1"/>
          <p:nvPr/>
        </p:nvSpPr>
        <p:spPr>
          <a:xfrm>
            <a:off x="4780188" y="1216320"/>
            <a:ext cx="401389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</a:rPr>
              <a:t>We can also see the reactor neutrons in the direct thermal neutron detection rate.</a:t>
            </a:r>
          </a:p>
          <a:p>
            <a:pPr>
              <a:spcAft>
                <a:spcPts val="1800"/>
              </a:spcAft>
            </a:pPr>
            <a:r>
              <a:rPr lang="en-US" dirty="0">
                <a:solidFill>
                  <a:srgbClr val="660000"/>
                </a:solidFill>
              </a:rPr>
              <a:t>Here it’s plotted with the pressure-corrected cosmic neutron rate subtracted.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B0CD90-46CE-430D-B7A9-37D0145BEFC5}"/>
              </a:ext>
            </a:extLst>
          </p:cNvPr>
          <p:cNvSpPr txBox="1"/>
          <p:nvPr/>
        </p:nvSpPr>
        <p:spPr>
          <a:xfrm>
            <a:off x="290703" y="3738300"/>
            <a:ext cx="370809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</a:rPr>
              <a:t>We can zoom in on the reactor power ramp-up period</a:t>
            </a:r>
          </a:p>
          <a:p>
            <a:pPr>
              <a:spcAft>
                <a:spcPts val="1800"/>
              </a:spcAft>
            </a:pPr>
            <a:r>
              <a:rPr lang="en-US" dirty="0">
                <a:solidFill>
                  <a:srgbClr val="660000"/>
                </a:solidFill>
              </a:rPr>
              <a:t>Our data matches the step structure of the power in time,</a:t>
            </a:r>
          </a:p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</a:rPr>
              <a:t>But the change in the neutron rate does not match change in power as I would naively expect. 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810A74DA-20C5-AA6F-4A85-FF4B4B695F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107" y="3629590"/>
            <a:ext cx="5124893" cy="277598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208AF0A-344B-A31D-B578-F9692762D82D}"/>
              </a:ext>
            </a:extLst>
          </p:cNvPr>
          <p:cNvSpPr/>
          <p:nvPr/>
        </p:nvSpPr>
        <p:spPr>
          <a:xfrm>
            <a:off x="3335628" y="1790163"/>
            <a:ext cx="457200" cy="1068947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7F2E722A-3B10-8119-C4B7-CFD53413940C}"/>
              </a:ext>
            </a:extLst>
          </p:cNvPr>
          <p:cNvSpPr/>
          <p:nvPr/>
        </p:nvSpPr>
        <p:spPr>
          <a:xfrm rot="19159356">
            <a:off x="3938403" y="2686540"/>
            <a:ext cx="458328" cy="1346503"/>
          </a:xfrm>
          <a:prstGeom prst="downArrow">
            <a:avLst>
              <a:gd name="adj1" fmla="val 35067"/>
              <a:gd name="adj2" fmla="val 83597"/>
            </a:avLst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DDA2AE-7ECC-7108-8E98-F85CED4705ED}"/>
              </a:ext>
            </a:extLst>
          </p:cNvPr>
          <p:cNvSpPr txBox="1"/>
          <p:nvPr/>
        </p:nvSpPr>
        <p:spPr>
          <a:xfrm>
            <a:off x="485054" y="2699600"/>
            <a:ext cx="179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294C4"/>
                </a:solidFill>
              </a:rPr>
              <a:t>Preliminary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A9ACC5-7B0D-40AC-1457-DDC92743ED53}"/>
              </a:ext>
            </a:extLst>
          </p:cNvPr>
          <p:cNvSpPr txBox="1"/>
          <p:nvPr/>
        </p:nvSpPr>
        <p:spPr>
          <a:xfrm>
            <a:off x="6857100" y="5517562"/>
            <a:ext cx="179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294C4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405082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CF62B-2233-1929-506B-39A296042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Neutron Detection in </a:t>
            </a:r>
            <a:r>
              <a:rPr lang="en-US" dirty="0" err="1"/>
              <a:t>MiniCHANDLER</a:t>
            </a:r>
            <a:r>
              <a:rPr lang="en-US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23158D-634C-1BB9-6340-F4AADAB1C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1E6940-A7F1-A011-8CD9-75DB7D7BA843}"/>
              </a:ext>
            </a:extLst>
          </p:cNvPr>
          <p:cNvSpPr txBox="1"/>
          <p:nvPr/>
        </p:nvSpPr>
        <p:spPr>
          <a:xfrm>
            <a:off x="348019" y="713803"/>
            <a:ext cx="8447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</a:rPr>
              <a:t>This may be related to a larger mystery we’re tracking in the neutron detection rate over time. </a:t>
            </a:r>
          </a:p>
        </p:txBody>
      </p:sp>
      <p:pic>
        <p:nvPicPr>
          <p:cNvPr id="5" name="Picture 4" descr="A graph showing a line&#10;&#10;Description automatically generated">
            <a:extLst>
              <a:ext uri="{FF2B5EF4-FFF2-40B4-BE49-F238E27FC236}">
                <a16:creationId xmlns:a16="http://schemas.microsoft.com/office/drawing/2014/main" id="{64B8FD52-BF2C-1A2B-C55E-69E36102BA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611" y="1314887"/>
            <a:ext cx="6812782" cy="36902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9FDC76-3717-8ED6-EC06-E37048C2C839}"/>
              </a:ext>
            </a:extLst>
          </p:cNvPr>
          <p:cNvSpPr txBox="1"/>
          <p:nvPr/>
        </p:nvSpPr>
        <p:spPr>
          <a:xfrm>
            <a:off x="2002428" y="3943870"/>
            <a:ext cx="179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294C4"/>
                </a:solidFill>
              </a:rPr>
              <a:t>Preliminary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477CE37-D13A-F966-88DD-EE780130889F}"/>
              </a:ext>
            </a:extLst>
          </p:cNvPr>
          <p:cNvCxnSpPr>
            <a:cxnSpLocks/>
          </p:cNvCxnSpPr>
          <p:nvPr/>
        </p:nvCxnSpPr>
        <p:spPr>
          <a:xfrm>
            <a:off x="2070342" y="2544798"/>
            <a:ext cx="5270739" cy="0"/>
          </a:xfrm>
          <a:prstGeom prst="line">
            <a:avLst/>
          </a:prstGeom>
          <a:ln w="15875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F983C1A-4ABC-5B82-E52E-7EB77590D4D5}"/>
              </a:ext>
            </a:extLst>
          </p:cNvPr>
          <p:cNvCxnSpPr>
            <a:cxnSpLocks/>
          </p:cNvCxnSpPr>
          <p:nvPr/>
        </p:nvCxnSpPr>
        <p:spPr>
          <a:xfrm>
            <a:off x="2096221" y="2861102"/>
            <a:ext cx="5241939" cy="0"/>
          </a:xfrm>
          <a:prstGeom prst="line">
            <a:avLst/>
          </a:prstGeom>
          <a:ln w="15875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BB0CD90-46CE-430D-B7A9-37D0145BEFC5}"/>
              </a:ext>
            </a:extLst>
          </p:cNvPr>
          <p:cNvSpPr txBox="1"/>
          <p:nvPr/>
        </p:nvSpPr>
        <p:spPr>
          <a:xfrm>
            <a:off x="348019" y="4882759"/>
            <a:ext cx="834833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>
                <a:solidFill>
                  <a:srgbClr val="660000"/>
                </a:solidFill>
              </a:rPr>
              <a:t>The neutron detection rate at the end-of-cycle is about 40% higher that at the beginning-of-cycle.</a:t>
            </a:r>
          </a:p>
          <a:p>
            <a:r>
              <a:rPr lang="en-US" dirty="0">
                <a:solidFill>
                  <a:srgbClr val="2A3674"/>
                </a:solidFill>
              </a:rPr>
              <a:t>This is matches the central claim of a Chalk River paper in Nature Communications</a:t>
            </a:r>
          </a:p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</a:rPr>
              <a:t>[Nat </a:t>
            </a:r>
            <a:r>
              <a:rPr lang="en-US" dirty="0" err="1">
                <a:solidFill>
                  <a:srgbClr val="2A3674"/>
                </a:solidFill>
              </a:rPr>
              <a:t>Commun</a:t>
            </a:r>
            <a:r>
              <a:rPr lang="en-US" dirty="0">
                <a:solidFill>
                  <a:srgbClr val="2A3674"/>
                </a:solidFill>
              </a:rPr>
              <a:t> </a:t>
            </a:r>
            <a:r>
              <a:rPr lang="en-US" b="1" dirty="0">
                <a:solidFill>
                  <a:srgbClr val="2A3674"/>
                </a:solidFill>
              </a:rPr>
              <a:t>10</a:t>
            </a:r>
            <a:r>
              <a:rPr lang="en-US" dirty="0">
                <a:solidFill>
                  <a:srgbClr val="2A3674"/>
                </a:solidFill>
              </a:rPr>
              <a:t>, 1959 (2019)] but will it hold up under scrutiny?</a:t>
            </a:r>
            <a:endParaRPr lang="en-US" sz="3200" dirty="0">
              <a:solidFill>
                <a:srgbClr val="2A36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88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CF62B-2233-1929-506B-39A296042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Multimodal Detection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23158D-634C-1BB9-6340-F4AADAB1C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304621-DD5D-B055-E08F-00D67CE60046}"/>
              </a:ext>
            </a:extLst>
          </p:cNvPr>
          <p:cNvSpPr txBox="1"/>
          <p:nvPr/>
        </p:nvSpPr>
        <p:spPr>
          <a:xfrm>
            <a:off x="278558" y="638582"/>
            <a:ext cx="839466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2400" dirty="0">
                <a:solidFill>
                  <a:srgbClr val="2A3674"/>
                </a:solidFill>
              </a:rPr>
              <a:t>If its true that both antineutrinos and neutrons carry important information about the state of the reactor core and fuel cycle, </a:t>
            </a:r>
          </a:p>
          <a:p>
            <a:pPr>
              <a:spcAft>
                <a:spcPts val="2400"/>
              </a:spcAft>
            </a:pPr>
            <a:r>
              <a:rPr lang="en-US" sz="2400" dirty="0">
                <a:solidFill>
                  <a:srgbClr val="660000"/>
                </a:solidFill>
              </a:rPr>
              <a:t>Then combining both streams of information should provide better fidelity on the real-time state of the reactor.</a:t>
            </a:r>
          </a:p>
          <a:p>
            <a:pPr>
              <a:spcAft>
                <a:spcPts val="2400"/>
              </a:spcAft>
            </a:pPr>
            <a:r>
              <a:rPr lang="en-US" sz="2400" dirty="0">
                <a:solidFill>
                  <a:srgbClr val="2A3674"/>
                </a:solidFill>
              </a:rPr>
              <a:t>Prof. </a:t>
            </a:r>
            <a:r>
              <a:rPr lang="en-US" sz="2400" dirty="0" err="1">
                <a:solidFill>
                  <a:srgbClr val="2A3674"/>
                </a:solidFill>
              </a:rPr>
              <a:t>Haghighat</a:t>
            </a:r>
            <a:r>
              <a:rPr lang="en-US" sz="2400" dirty="0">
                <a:solidFill>
                  <a:srgbClr val="2A3674"/>
                </a:solidFill>
              </a:rPr>
              <a:t> has named this “multimodal detection”.</a:t>
            </a:r>
          </a:p>
          <a:p>
            <a:pPr>
              <a:spcAft>
                <a:spcPts val="2400"/>
              </a:spcAft>
            </a:pPr>
            <a:r>
              <a:rPr lang="en-US" sz="2400" dirty="0">
                <a:solidFill>
                  <a:srgbClr val="2A3674"/>
                </a:solidFill>
              </a:rPr>
              <a:t>This is one area of study in our NRC grant.</a:t>
            </a:r>
          </a:p>
        </p:txBody>
      </p:sp>
      <p:pic>
        <p:nvPicPr>
          <p:cNvPr id="6" name="Picture 5" descr="A black letter with a white background&#10;&#10;Description automatically generated">
            <a:extLst>
              <a:ext uri="{FF2B5EF4-FFF2-40B4-BE49-F238E27FC236}">
                <a16:creationId xmlns:a16="http://schemas.microsoft.com/office/drawing/2014/main" id="{D85025B3-FB66-128F-C7C2-17A62FE58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15" y="4202862"/>
            <a:ext cx="462915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64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C84739-AC73-4C5D-875E-6CA79336D6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8DB52C-1596-46DD-AC25-AF686A06E779}"/>
              </a:ext>
            </a:extLst>
          </p:cNvPr>
          <p:cNvSpPr txBox="1"/>
          <p:nvPr/>
        </p:nvSpPr>
        <p:spPr>
          <a:xfrm>
            <a:off x="806278" y="2644170"/>
            <a:ext cx="75314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CHANDLER Future Prospects</a:t>
            </a:r>
          </a:p>
        </p:txBody>
      </p:sp>
    </p:spTree>
    <p:extLst>
      <p:ext uri="{BB962C8B-B14F-4D97-AF65-F5344CB8AC3E}">
        <p14:creationId xmlns:p14="http://schemas.microsoft.com/office/powerpoint/2010/main" val="28774334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red logo&#10;&#10;Description automatically generated">
            <a:extLst>
              <a:ext uri="{FF2B5EF4-FFF2-40B4-BE49-F238E27FC236}">
                <a16:creationId xmlns:a16="http://schemas.microsoft.com/office/drawing/2014/main" id="{24611658-A0EE-7D0F-A26D-D191ABC85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371" y="999676"/>
            <a:ext cx="1779360" cy="12455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0CF62B-2233-1929-506B-39A296042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Mobile Antineutrino Demonstrator (MAD)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23158D-634C-1BB9-6340-F4AADAB1C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304621-DD5D-B055-E08F-00D67CE60046}"/>
              </a:ext>
            </a:extLst>
          </p:cNvPr>
          <p:cNvSpPr txBox="1"/>
          <p:nvPr/>
        </p:nvSpPr>
        <p:spPr>
          <a:xfrm>
            <a:off x="278558" y="693174"/>
            <a:ext cx="8394664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CHANDLER has been selected as one of the technologies for the Mobile Antineutrino Demonstrator (MAD) Project.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660000"/>
                </a:solidFill>
              </a:rPr>
              <a:t>The goals of the NNSA funded MAD Project are two-fold:</a:t>
            </a:r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A3674"/>
                </a:solidFill>
              </a:rPr>
              <a:t>To develop a robust and mobile reactor neutrino detector technology.</a:t>
            </a:r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A3674"/>
                </a:solidFill>
              </a:rPr>
              <a:t>To identify applications of neutrino detection in nuclear instrumentation and nuclear security.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AD6264-88E6-3439-8231-91B83777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76" y="3158665"/>
            <a:ext cx="8045355" cy="325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15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A5733-6631-7E38-CBC2-BF08FFC2DF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Detector Structure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8AC88F-D21E-F125-188E-4C1225DFF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Detector Animation-short">
            <a:hlinkClick r:id="" action="ppaction://media"/>
            <a:extLst>
              <a:ext uri="{FF2B5EF4-FFF2-40B4-BE49-F238E27FC236}">
                <a16:creationId xmlns:a16="http://schemas.microsoft.com/office/drawing/2014/main" id="{90AAB334-B61C-DD9F-64C8-DAF14D1795F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548910" y="685801"/>
            <a:ext cx="10298961" cy="5802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F3C658-7210-52E4-9C65-89CF34C61926}"/>
              </a:ext>
            </a:extLst>
          </p:cNvPr>
          <p:cNvSpPr txBox="1"/>
          <p:nvPr/>
        </p:nvSpPr>
        <p:spPr>
          <a:xfrm>
            <a:off x="627797" y="948519"/>
            <a:ext cx="777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2A3674"/>
                </a:solidFill>
              </a:rPr>
              <a:t>Through MAD we are funded to build a 630 kg CHANDLER Prototype.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E875ED-7B7F-6BA0-F148-D89F2CDC1351}"/>
              </a:ext>
            </a:extLst>
          </p:cNvPr>
          <p:cNvSpPr txBox="1"/>
          <p:nvPr/>
        </p:nvSpPr>
        <p:spPr>
          <a:xfrm>
            <a:off x="1276066" y="5031475"/>
            <a:ext cx="61960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660000"/>
                </a:solidFill>
              </a:rPr>
              <a:t>It will consist of </a:t>
            </a:r>
          </a:p>
          <a:p>
            <a:pPr lvl="2"/>
            <a:r>
              <a:rPr lang="en-US" sz="2000" dirty="0">
                <a:solidFill>
                  <a:srgbClr val="660000"/>
                </a:solidFill>
              </a:rPr>
              <a:t>832 photomultiplier tubes, </a:t>
            </a:r>
          </a:p>
          <a:p>
            <a:pPr lvl="2"/>
            <a:r>
              <a:rPr lang="en-US" sz="2000" dirty="0">
                <a:solidFill>
                  <a:srgbClr val="660000"/>
                </a:solidFill>
              </a:rPr>
              <a:t>6400 scintillating (half) cubes and </a:t>
            </a:r>
          </a:p>
          <a:p>
            <a:pPr lvl="2"/>
            <a:r>
              <a:rPr lang="en-US" sz="2000" dirty="0">
                <a:solidFill>
                  <a:srgbClr val="660000"/>
                </a:solidFill>
              </a:rPr>
              <a:t>22 square meters of </a:t>
            </a:r>
            <a:r>
              <a:rPr lang="en-US" sz="2000" baseline="30000" dirty="0">
                <a:solidFill>
                  <a:srgbClr val="660000"/>
                </a:solidFill>
              </a:rPr>
              <a:t>6</a:t>
            </a:r>
            <a:r>
              <a:rPr lang="en-US" sz="2000" dirty="0">
                <a:solidFill>
                  <a:srgbClr val="660000"/>
                </a:solidFill>
              </a:rPr>
              <a:t>Li-loaded ZnS sheets </a:t>
            </a:r>
          </a:p>
        </p:txBody>
      </p:sp>
    </p:spTree>
    <p:extLst>
      <p:ext uri="{BB962C8B-B14F-4D97-AF65-F5344CB8AC3E}">
        <p14:creationId xmlns:p14="http://schemas.microsoft.com/office/powerpoint/2010/main" val="256619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Jonathan Link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558" y="638582"/>
            <a:ext cx="839466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</a:rPr>
              <a:t>Going from </a:t>
            </a:r>
            <a:r>
              <a:rPr lang="en-US" sz="2400" dirty="0" err="1">
                <a:solidFill>
                  <a:srgbClr val="2A3674"/>
                </a:solidFill>
              </a:rPr>
              <a:t>MiniCHANDLER</a:t>
            </a:r>
            <a:r>
              <a:rPr lang="en-US" sz="2400" dirty="0">
                <a:solidFill>
                  <a:srgbClr val="2A3674"/>
                </a:solidFill>
              </a:rPr>
              <a:t> to full CHANDLER, there are several known enhancements: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660000"/>
                </a:solidFill>
              </a:rPr>
              <a:t>New Optics</a:t>
            </a:r>
            <a:r>
              <a:rPr lang="en-US" sz="2400" dirty="0">
                <a:solidFill>
                  <a:srgbClr val="660000"/>
                </a:solidFill>
              </a:rPr>
              <a:t>: improves energy resolution, pattern recognition and background rejection.</a:t>
            </a:r>
            <a:endParaRPr lang="en-US" sz="2400" u="sng" dirty="0">
              <a:solidFill>
                <a:srgbClr val="66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50D7DC-14C7-4B0C-BD9F-A3220D1F9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Future Upgrades</a:t>
            </a:r>
          </a:p>
        </p:txBody>
      </p:sp>
    </p:spTree>
    <p:extLst>
      <p:ext uri="{BB962C8B-B14F-4D97-AF65-F5344CB8AC3E}">
        <p14:creationId xmlns:p14="http://schemas.microsoft.com/office/powerpoint/2010/main" val="333352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1E5C53C6-5A75-4BDA-9F90-F9171E9F5A58}"/>
              </a:ext>
            </a:extLst>
          </p:cNvPr>
          <p:cNvGrpSpPr/>
          <p:nvPr/>
        </p:nvGrpSpPr>
        <p:grpSpPr>
          <a:xfrm>
            <a:off x="-13672" y="1738701"/>
            <a:ext cx="9355448" cy="3462847"/>
            <a:chOff x="-13672" y="1793781"/>
            <a:chExt cx="9355448" cy="3462847"/>
          </a:xfrm>
        </p:grpSpPr>
        <p:pic>
          <p:nvPicPr>
            <p:cNvPr id="8" name="Picture 2" descr="h_t_yPulseH_excess.png (796×572)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672" y="1793781"/>
              <a:ext cx="4818928" cy="3462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46572A5-ED21-44AB-A55C-4844991B3C7F}"/>
                </a:ext>
              </a:extLst>
            </p:cNvPr>
            <p:cNvGrpSpPr/>
            <p:nvPr/>
          </p:nvGrpSpPr>
          <p:grpSpPr>
            <a:xfrm>
              <a:off x="1051561" y="2553175"/>
              <a:ext cx="1584330" cy="523220"/>
              <a:chOff x="1051561" y="2276338"/>
              <a:chExt cx="1584330" cy="52322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1377012" y="2276338"/>
                <a:ext cx="125887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511 keV </a:t>
                </a:r>
              </a:p>
              <a:p>
                <a:pPr algn="ctr"/>
                <a:r>
                  <a:rPr lang="en-US" sz="14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Compton Edge </a:t>
                </a:r>
              </a:p>
            </p:txBody>
          </p:sp>
          <p:cxnSp>
            <p:nvCxnSpPr>
              <p:cNvPr id="13" name="Straight Arrow Connector 12"/>
              <p:cNvCxnSpPr>
                <a:cxnSpLocks/>
              </p:cNvCxnSpPr>
              <p:nvPr/>
            </p:nvCxnSpPr>
            <p:spPr>
              <a:xfrm flipH="1">
                <a:off x="1051561" y="2539609"/>
                <a:ext cx="337622" cy="1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223FEA8-FBF5-4E50-9230-2F6690A8F346}"/>
                </a:ext>
              </a:extLst>
            </p:cNvPr>
            <p:cNvGrpSpPr/>
            <p:nvPr/>
          </p:nvGrpSpPr>
          <p:grpSpPr>
            <a:xfrm>
              <a:off x="2006451" y="3480194"/>
              <a:ext cx="1258879" cy="789612"/>
              <a:chOff x="2006451" y="3203357"/>
              <a:chExt cx="1258879" cy="789612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006451" y="3203357"/>
                <a:ext cx="125887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1273 keV Compton Edge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H="1">
                <a:off x="2278507" y="3726577"/>
                <a:ext cx="243669" cy="266392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16" name="Picture 15" descr="h_t_xPulseH_excess.png (796×572)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2848" y="1793781"/>
              <a:ext cx="4818928" cy="3462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F7797C6-CA52-4B50-BA33-7B614C872F6B}"/>
                </a:ext>
              </a:extLst>
            </p:cNvPr>
            <p:cNvGrpSpPr/>
            <p:nvPr/>
          </p:nvGrpSpPr>
          <p:grpSpPr>
            <a:xfrm>
              <a:off x="5665107" y="2375229"/>
              <a:ext cx="1584330" cy="523220"/>
              <a:chOff x="1051561" y="2276338"/>
              <a:chExt cx="1584330" cy="52322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B45F244-201F-49EC-941E-53D159DC7445}"/>
                  </a:ext>
                </a:extLst>
              </p:cNvPr>
              <p:cNvSpPr/>
              <p:nvPr/>
            </p:nvSpPr>
            <p:spPr>
              <a:xfrm>
                <a:off x="1377012" y="2276338"/>
                <a:ext cx="125887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511 keV </a:t>
                </a:r>
              </a:p>
              <a:p>
                <a:pPr algn="ctr"/>
                <a:r>
                  <a:rPr lang="en-US" sz="14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Compton Edge </a:t>
                </a: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045B7AA0-4B1E-453F-A3D9-F5C5F758B5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51561" y="2539609"/>
                <a:ext cx="337622" cy="1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ECB9F8A-572D-4CCD-8EA9-E363930D7025}"/>
                </a:ext>
              </a:extLst>
            </p:cNvPr>
            <p:cNvGrpSpPr/>
            <p:nvPr/>
          </p:nvGrpSpPr>
          <p:grpSpPr>
            <a:xfrm>
              <a:off x="6880903" y="3441716"/>
              <a:ext cx="1258879" cy="778140"/>
              <a:chOff x="2006451" y="3237541"/>
              <a:chExt cx="1258879" cy="778140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2460EFB-3C91-4BEC-B8EE-97844746C89E}"/>
                  </a:ext>
                </a:extLst>
              </p:cNvPr>
              <p:cNvSpPr/>
              <p:nvPr/>
            </p:nvSpPr>
            <p:spPr>
              <a:xfrm>
                <a:off x="2006451" y="3237541"/>
                <a:ext cx="125887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1273 keV Compton Edge</a:t>
                </a: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57750966-27BD-4F24-82AC-FE18DC5DC93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63097" y="3760761"/>
                <a:ext cx="259080" cy="254920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9EF9F00-9023-4F88-9671-992DD82C0D37}"/>
              </a:ext>
            </a:extLst>
          </p:cNvPr>
          <p:cNvSpPr txBox="1"/>
          <p:nvPr/>
        </p:nvSpPr>
        <p:spPr>
          <a:xfrm>
            <a:off x="2860782" y="1737724"/>
            <a:ext cx="1749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(As used in the original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MiniCHANDLER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4103" y="680507"/>
            <a:ext cx="8557490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We rebuilt our </a:t>
            </a:r>
            <a:r>
              <a:rPr lang="en-US" sz="2000" dirty="0" err="1">
                <a:solidFill>
                  <a:srgbClr val="2A3674"/>
                </a:solidFill>
              </a:rPr>
              <a:t>MicroCHANDLER</a:t>
            </a:r>
            <a:r>
              <a:rPr lang="en-US" sz="2000" dirty="0">
                <a:solidFill>
                  <a:srgbClr val="2A3674"/>
                </a:solidFill>
              </a:rPr>
              <a:t> prototype with half new optics.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We used a </a:t>
            </a:r>
            <a:r>
              <a:rPr lang="en-US" sz="2000" baseline="30000" dirty="0">
                <a:solidFill>
                  <a:srgbClr val="660000"/>
                </a:solidFill>
              </a:rPr>
              <a:t>22</a:t>
            </a:r>
            <a:r>
              <a:rPr lang="en-US" sz="2000" dirty="0">
                <a:solidFill>
                  <a:srgbClr val="660000"/>
                </a:solidFill>
              </a:rPr>
              <a:t>Na source to compare the energy response in the new and old optics.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endParaRPr lang="en-US" sz="2000" dirty="0">
              <a:solidFill>
                <a:srgbClr val="2A3674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The new light collection improves the energy resolution by at least a factor of 2.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The annihilation gamma Compton edge and continuum are now distinct features.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Jonathan Link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MiniCHANDLER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Upgrades: New Optics</a:t>
            </a:r>
          </a:p>
        </p:txBody>
      </p:sp>
      <p:pic>
        <p:nvPicPr>
          <p:cNvPr id="33" name="Picture 2" descr="C:\Users\jmlink\Pictures\2016-11-18\008.JPG">
            <a:extLst>
              <a:ext uri="{FF2B5EF4-FFF2-40B4-BE49-F238E27FC236}">
                <a16:creationId xmlns:a16="http://schemas.microsoft.com/office/drawing/2014/main" id="{F1FF5543-0665-4A73-A3C2-36886F3882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8" t="17286" r="3714" b="9856"/>
          <a:stretch/>
        </p:blipFill>
        <p:spPr bwMode="auto">
          <a:xfrm>
            <a:off x="2591714" y="1483781"/>
            <a:ext cx="4028283" cy="44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jmlink\Pictures\2016-11-18\008.JPG">
            <a:extLst>
              <a:ext uri="{FF2B5EF4-FFF2-40B4-BE49-F238E27FC236}">
                <a16:creationId xmlns:a16="http://schemas.microsoft.com/office/drawing/2014/main" id="{C9B52D4A-7C09-4350-A45F-361E621176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8" t="17286" r="3714" b="9856"/>
          <a:stretch/>
        </p:blipFill>
        <p:spPr bwMode="auto">
          <a:xfrm>
            <a:off x="2581743" y="1490899"/>
            <a:ext cx="4028283" cy="44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00E7091C-0798-4954-8E34-4BED1EC60FC0}"/>
              </a:ext>
            </a:extLst>
          </p:cNvPr>
          <p:cNvSpPr/>
          <p:nvPr/>
        </p:nvSpPr>
        <p:spPr>
          <a:xfrm>
            <a:off x="3726823" y="2594052"/>
            <a:ext cx="575715" cy="8369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BD7F6F-2CCC-4FCD-9BA3-7FD88D9D77D9}"/>
              </a:ext>
            </a:extLst>
          </p:cNvPr>
          <p:cNvSpPr/>
          <p:nvPr/>
        </p:nvSpPr>
        <p:spPr>
          <a:xfrm rot="16200000">
            <a:off x="7717860" y="2097914"/>
            <a:ext cx="675954" cy="8369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43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3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L 0.39548 -0.13542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74" y="-678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-0.09791 -0.13542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6" y="-678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7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D843AA-1A2C-8AB4-AD04-1FABDE6BE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Jonathan Link</a:t>
            </a:r>
            <a:endParaRPr lang="en-US" dirty="0"/>
          </a:p>
        </p:txBody>
      </p:sp>
      <p:sp>
        <p:nvSpPr>
          <p:cNvPr id="3" name="Text Box 42">
            <a:extLst>
              <a:ext uri="{FF2B5EF4-FFF2-40B4-BE49-F238E27FC236}">
                <a16:creationId xmlns:a16="http://schemas.microsoft.com/office/drawing/2014/main" id="{EB0205DB-0FDF-0811-6865-D5CCB1DB3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915" y="783414"/>
            <a:ext cx="8695756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BF432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300" dirty="0">
                <a:solidFill>
                  <a:srgbClr val="2A3674"/>
                </a:solidFill>
                <a:latin typeface="Times New Roman" panose="02020603050405020304" pitchFamily="18" charset="0"/>
              </a:rPr>
              <a:t>It’s long been known that the rate of antineutrino detection falls off as plutonium fission grows as a fraction of the total.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71BD1C-35B9-D3AA-A235-41BC8BA9E8F4}"/>
              </a:ext>
            </a:extLst>
          </p:cNvPr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Burnup and the Neutrino Detection 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77">
                <a:extLst>
                  <a:ext uri="{FF2B5EF4-FFF2-40B4-BE49-F238E27FC236}">
                    <a16:creationId xmlns:a16="http://schemas.microsoft.com/office/drawing/2014/main" id="{A5BD4A5C-1624-EEC9-E56F-1F02B617FA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52964" y="2132961"/>
                <a:ext cx="4480020" cy="30162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</a:rPr>
                  <a:t>This plot show the expected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sz="20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</m:acc>
                  </m:oMath>
                </a14:m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</a:rPr>
                  <a:t> rate over a two-year run of the Palo Verde Neutrino Experiment. 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</a:rPr>
                  <a:t>Outages of one of the three reactors are the dominant features.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</a:rPr>
                  <a:t>But you can also see the rate is expected to fall off from the beginning-of-cycle to the end-of-cycle  </a:t>
                </a:r>
              </a:p>
            </p:txBody>
          </p:sp>
        </mc:Choice>
        <mc:Fallback xmlns="">
          <p:sp>
            <p:nvSpPr>
              <p:cNvPr id="5" name="Text Box 77">
                <a:extLst>
                  <a:ext uri="{FF2B5EF4-FFF2-40B4-BE49-F238E27FC236}">
                    <a16:creationId xmlns:a16="http://schemas.microsoft.com/office/drawing/2014/main" id="{A5BD4A5C-1624-EEC9-E56F-1F02B617F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52964" y="2132961"/>
                <a:ext cx="4480020" cy="3016210"/>
              </a:xfrm>
              <a:prstGeom prst="rect">
                <a:avLst/>
              </a:prstGeom>
              <a:blipFill>
                <a:blip r:embed="rId2"/>
                <a:stretch>
                  <a:fillRect l="-1361" t="-1212" b="-262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7FCF4DB3-E902-2447-745F-23110EF28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62" y="1731411"/>
            <a:ext cx="4167607" cy="405900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A9EB067-FB6F-6651-0CAF-3A7F4A9FC012}"/>
              </a:ext>
            </a:extLst>
          </p:cNvPr>
          <p:cNvSpPr/>
          <p:nvPr/>
        </p:nvSpPr>
        <p:spPr>
          <a:xfrm>
            <a:off x="1085088" y="3236976"/>
            <a:ext cx="268224" cy="1377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ED1F9DD-3088-A8E9-E345-64AE86F6DA17}"/>
              </a:ext>
            </a:extLst>
          </p:cNvPr>
          <p:cNvSpPr/>
          <p:nvPr/>
        </p:nvSpPr>
        <p:spPr>
          <a:xfrm>
            <a:off x="2023099" y="3588999"/>
            <a:ext cx="268224" cy="1377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4D0460D-3656-FCA5-EC5C-40803E3B0E9D}"/>
              </a:ext>
            </a:extLst>
          </p:cNvPr>
          <p:cNvSpPr/>
          <p:nvPr/>
        </p:nvSpPr>
        <p:spPr>
          <a:xfrm>
            <a:off x="2963257" y="3234830"/>
            <a:ext cx="268224" cy="1377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A74AD3-D5D8-3F82-8BB4-571763AF44F9}"/>
              </a:ext>
            </a:extLst>
          </p:cNvPr>
          <p:cNvSpPr/>
          <p:nvPr/>
        </p:nvSpPr>
        <p:spPr>
          <a:xfrm>
            <a:off x="3800383" y="3234830"/>
            <a:ext cx="268224" cy="1377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9858F0F-B161-EEB5-BCBC-DF28FFDB1011}"/>
              </a:ext>
            </a:extLst>
          </p:cNvPr>
          <p:cNvSpPr/>
          <p:nvPr/>
        </p:nvSpPr>
        <p:spPr>
          <a:xfrm>
            <a:off x="1327759" y="2217106"/>
            <a:ext cx="713542" cy="94651"/>
          </a:xfrm>
          <a:custGeom>
            <a:avLst/>
            <a:gdLst>
              <a:gd name="connsiteX0" fmla="*/ 0 w 688931"/>
              <a:gd name="connsiteY0" fmla="*/ 0 h 94176"/>
              <a:gd name="connsiteX1" fmla="*/ 263046 w 688931"/>
              <a:gd name="connsiteY1" fmla="*/ 43841 h 94176"/>
              <a:gd name="connsiteX2" fmla="*/ 488515 w 688931"/>
              <a:gd name="connsiteY2" fmla="*/ 75156 h 94176"/>
              <a:gd name="connsiteX3" fmla="*/ 688931 w 688931"/>
              <a:gd name="connsiteY3" fmla="*/ 93945 h 9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931" h="94176">
                <a:moveTo>
                  <a:pt x="0" y="0"/>
                </a:moveTo>
                <a:lnTo>
                  <a:pt x="263046" y="43841"/>
                </a:lnTo>
                <a:cubicBezTo>
                  <a:pt x="344465" y="56367"/>
                  <a:pt x="417534" y="66805"/>
                  <a:pt x="488515" y="75156"/>
                </a:cubicBezTo>
                <a:cubicBezTo>
                  <a:pt x="559496" y="83507"/>
                  <a:pt x="604380" y="96033"/>
                  <a:pt x="688931" y="93945"/>
                </a:cubicBezTo>
              </a:path>
            </a:pathLst>
          </a:cu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F6E891B-F6F9-EDAF-E432-198E3C1915F0}"/>
              </a:ext>
            </a:extLst>
          </p:cNvPr>
          <p:cNvSpPr/>
          <p:nvPr/>
        </p:nvSpPr>
        <p:spPr>
          <a:xfrm>
            <a:off x="2240013" y="2208520"/>
            <a:ext cx="713542" cy="94651"/>
          </a:xfrm>
          <a:custGeom>
            <a:avLst/>
            <a:gdLst>
              <a:gd name="connsiteX0" fmla="*/ 0 w 688931"/>
              <a:gd name="connsiteY0" fmla="*/ 0 h 94176"/>
              <a:gd name="connsiteX1" fmla="*/ 263046 w 688931"/>
              <a:gd name="connsiteY1" fmla="*/ 43841 h 94176"/>
              <a:gd name="connsiteX2" fmla="*/ 488515 w 688931"/>
              <a:gd name="connsiteY2" fmla="*/ 75156 h 94176"/>
              <a:gd name="connsiteX3" fmla="*/ 688931 w 688931"/>
              <a:gd name="connsiteY3" fmla="*/ 93945 h 9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931" h="94176">
                <a:moveTo>
                  <a:pt x="0" y="0"/>
                </a:moveTo>
                <a:lnTo>
                  <a:pt x="263046" y="43841"/>
                </a:lnTo>
                <a:cubicBezTo>
                  <a:pt x="344465" y="56367"/>
                  <a:pt x="417534" y="66805"/>
                  <a:pt x="488515" y="75156"/>
                </a:cubicBezTo>
                <a:cubicBezTo>
                  <a:pt x="559496" y="83507"/>
                  <a:pt x="604380" y="96033"/>
                  <a:pt x="688931" y="93945"/>
                </a:cubicBezTo>
              </a:path>
            </a:pathLst>
          </a:cu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DB9AFF9-C2A3-B67D-AFDA-7415FE5DDDA8}"/>
              </a:ext>
            </a:extLst>
          </p:cNvPr>
          <p:cNvSpPr/>
          <p:nvPr/>
        </p:nvSpPr>
        <p:spPr>
          <a:xfrm>
            <a:off x="3173731" y="2221399"/>
            <a:ext cx="683492" cy="90359"/>
          </a:xfrm>
          <a:custGeom>
            <a:avLst/>
            <a:gdLst>
              <a:gd name="connsiteX0" fmla="*/ 0 w 688931"/>
              <a:gd name="connsiteY0" fmla="*/ 0 h 94176"/>
              <a:gd name="connsiteX1" fmla="*/ 263046 w 688931"/>
              <a:gd name="connsiteY1" fmla="*/ 43841 h 94176"/>
              <a:gd name="connsiteX2" fmla="*/ 488515 w 688931"/>
              <a:gd name="connsiteY2" fmla="*/ 75156 h 94176"/>
              <a:gd name="connsiteX3" fmla="*/ 688931 w 688931"/>
              <a:gd name="connsiteY3" fmla="*/ 93945 h 9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931" h="94176">
                <a:moveTo>
                  <a:pt x="0" y="0"/>
                </a:moveTo>
                <a:lnTo>
                  <a:pt x="263046" y="43841"/>
                </a:lnTo>
                <a:cubicBezTo>
                  <a:pt x="344465" y="56367"/>
                  <a:pt x="417534" y="66805"/>
                  <a:pt x="488515" y="75156"/>
                </a:cubicBezTo>
                <a:cubicBezTo>
                  <a:pt x="559496" y="83507"/>
                  <a:pt x="604380" y="96033"/>
                  <a:pt x="688931" y="93945"/>
                </a:cubicBezTo>
              </a:path>
            </a:pathLst>
          </a:cu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10EC5C1-7A9E-5BF1-A91E-294AE0A64261}"/>
              </a:ext>
            </a:extLst>
          </p:cNvPr>
          <p:cNvSpPr/>
          <p:nvPr/>
        </p:nvSpPr>
        <p:spPr>
          <a:xfrm>
            <a:off x="4023735" y="2234278"/>
            <a:ext cx="272443" cy="44062"/>
          </a:xfrm>
          <a:custGeom>
            <a:avLst/>
            <a:gdLst>
              <a:gd name="connsiteX0" fmla="*/ 0 w 688931"/>
              <a:gd name="connsiteY0" fmla="*/ 0 h 94176"/>
              <a:gd name="connsiteX1" fmla="*/ 263046 w 688931"/>
              <a:gd name="connsiteY1" fmla="*/ 43841 h 94176"/>
              <a:gd name="connsiteX2" fmla="*/ 488515 w 688931"/>
              <a:gd name="connsiteY2" fmla="*/ 75156 h 94176"/>
              <a:gd name="connsiteX3" fmla="*/ 688931 w 688931"/>
              <a:gd name="connsiteY3" fmla="*/ 93945 h 94176"/>
              <a:gd name="connsiteX0" fmla="*/ 0 w 488515"/>
              <a:gd name="connsiteY0" fmla="*/ 0 h 75156"/>
              <a:gd name="connsiteX1" fmla="*/ 263046 w 488515"/>
              <a:gd name="connsiteY1" fmla="*/ 43841 h 75156"/>
              <a:gd name="connsiteX2" fmla="*/ 488515 w 488515"/>
              <a:gd name="connsiteY2" fmla="*/ 75156 h 75156"/>
              <a:gd name="connsiteX0" fmla="*/ 0 w 263046"/>
              <a:gd name="connsiteY0" fmla="*/ 0 h 43841"/>
              <a:gd name="connsiteX1" fmla="*/ 263046 w 263046"/>
              <a:gd name="connsiteY1" fmla="*/ 43841 h 43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3046" h="43841">
                <a:moveTo>
                  <a:pt x="0" y="0"/>
                </a:moveTo>
                <a:lnTo>
                  <a:pt x="263046" y="43841"/>
                </a:lnTo>
              </a:path>
            </a:pathLst>
          </a:cu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61CC6BA-B58E-70D5-A6F1-F31A1A74C1EC}"/>
              </a:ext>
            </a:extLst>
          </p:cNvPr>
          <p:cNvSpPr/>
          <p:nvPr/>
        </p:nvSpPr>
        <p:spPr>
          <a:xfrm>
            <a:off x="763233" y="2251449"/>
            <a:ext cx="272443" cy="44062"/>
          </a:xfrm>
          <a:custGeom>
            <a:avLst/>
            <a:gdLst>
              <a:gd name="connsiteX0" fmla="*/ 0 w 688931"/>
              <a:gd name="connsiteY0" fmla="*/ 0 h 94176"/>
              <a:gd name="connsiteX1" fmla="*/ 263046 w 688931"/>
              <a:gd name="connsiteY1" fmla="*/ 43841 h 94176"/>
              <a:gd name="connsiteX2" fmla="*/ 488515 w 688931"/>
              <a:gd name="connsiteY2" fmla="*/ 75156 h 94176"/>
              <a:gd name="connsiteX3" fmla="*/ 688931 w 688931"/>
              <a:gd name="connsiteY3" fmla="*/ 93945 h 94176"/>
              <a:gd name="connsiteX0" fmla="*/ 0 w 488515"/>
              <a:gd name="connsiteY0" fmla="*/ 0 h 75156"/>
              <a:gd name="connsiteX1" fmla="*/ 263046 w 488515"/>
              <a:gd name="connsiteY1" fmla="*/ 43841 h 75156"/>
              <a:gd name="connsiteX2" fmla="*/ 488515 w 488515"/>
              <a:gd name="connsiteY2" fmla="*/ 75156 h 75156"/>
              <a:gd name="connsiteX0" fmla="*/ 0 w 263046"/>
              <a:gd name="connsiteY0" fmla="*/ 0 h 43841"/>
              <a:gd name="connsiteX1" fmla="*/ 263046 w 263046"/>
              <a:gd name="connsiteY1" fmla="*/ 43841 h 43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3046" h="43841">
                <a:moveTo>
                  <a:pt x="0" y="0"/>
                </a:moveTo>
                <a:lnTo>
                  <a:pt x="263046" y="43841"/>
                </a:lnTo>
              </a:path>
            </a:pathLst>
          </a:cu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D57BA9-15CB-AA39-1638-6F5D7D15B62A}"/>
              </a:ext>
            </a:extLst>
          </p:cNvPr>
          <p:cNvSpPr txBox="1"/>
          <p:nvPr/>
        </p:nvSpPr>
        <p:spPr>
          <a:xfrm>
            <a:off x="1309201" y="5087358"/>
            <a:ext cx="22753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Rev. Mod. Phys. 74, 297 (2002)</a:t>
            </a:r>
          </a:p>
        </p:txBody>
      </p:sp>
    </p:spTree>
    <p:extLst>
      <p:ext uri="{BB962C8B-B14F-4D97-AF65-F5344CB8AC3E}">
        <p14:creationId xmlns:p14="http://schemas.microsoft.com/office/powerpoint/2010/main" val="421358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Jonathan Link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558" y="638582"/>
            <a:ext cx="83946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</a:rPr>
              <a:t>Going from </a:t>
            </a:r>
            <a:r>
              <a:rPr lang="en-US" sz="2400" dirty="0" err="1">
                <a:solidFill>
                  <a:srgbClr val="2A3674"/>
                </a:solidFill>
              </a:rPr>
              <a:t>MiniCHANDLER</a:t>
            </a:r>
            <a:r>
              <a:rPr lang="en-US" sz="2400" dirty="0">
                <a:solidFill>
                  <a:srgbClr val="2A3674"/>
                </a:solidFill>
              </a:rPr>
              <a:t> to full CHANDLER, there are several known enhancements: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660000"/>
                </a:solidFill>
              </a:rPr>
              <a:t>New Optics</a:t>
            </a:r>
            <a:r>
              <a:rPr lang="en-US" sz="2400" dirty="0">
                <a:solidFill>
                  <a:srgbClr val="660000"/>
                </a:solidFill>
              </a:rPr>
              <a:t>: improves energy resolution, pattern recognition and background rejection.</a:t>
            </a:r>
            <a:endParaRPr lang="en-US" sz="2400" u="sng" dirty="0">
              <a:solidFill>
                <a:srgbClr val="660000"/>
              </a:solidFill>
            </a:endParaRP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2A3674"/>
                </a:solidFill>
              </a:rPr>
              <a:t>Larger Detector</a:t>
            </a:r>
            <a:r>
              <a:rPr lang="en-US" sz="2400" dirty="0">
                <a:solidFill>
                  <a:srgbClr val="2A3674"/>
                </a:solidFill>
              </a:rPr>
              <a:t>: faster event accumulation and better detection efficiency from neutron and annihilation gamma containment.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8A0000"/>
                </a:solidFill>
              </a:rPr>
              <a:t>PMTs on Four Sides</a:t>
            </a:r>
            <a:r>
              <a:rPr lang="en-US" sz="2400" dirty="0">
                <a:solidFill>
                  <a:srgbClr val="8A0000"/>
                </a:solidFill>
              </a:rPr>
              <a:t>: improves the pattern recognition and the energy resolution.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2A3674"/>
                </a:solidFill>
              </a:rPr>
              <a:t>Half Cubes</a:t>
            </a:r>
            <a:r>
              <a:rPr lang="en-US" sz="2400" dirty="0">
                <a:solidFill>
                  <a:srgbClr val="2A3674"/>
                </a:solidFill>
              </a:rPr>
              <a:t>: increases </a:t>
            </a:r>
            <a:r>
              <a:rPr lang="en-US" sz="2400" baseline="30000" dirty="0">
                <a:solidFill>
                  <a:srgbClr val="2A3674"/>
                </a:solidFill>
              </a:rPr>
              <a:t>6</a:t>
            </a:r>
            <a:r>
              <a:rPr lang="en-US" sz="2400" dirty="0">
                <a:solidFill>
                  <a:srgbClr val="2A3674"/>
                </a:solidFill>
              </a:rPr>
              <a:t>Li tagging efficiency and lowers the random coincident background rate.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50D7DC-14C7-4B0C-BD9F-A3220D1F9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Future Upgrades</a:t>
            </a:r>
          </a:p>
        </p:txBody>
      </p:sp>
    </p:spTree>
    <p:extLst>
      <p:ext uri="{BB962C8B-B14F-4D97-AF65-F5344CB8AC3E}">
        <p14:creationId xmlns:p14="http://schemas.microsoft.com/office/powerpoint/2010/main" val="252937043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0A7DDA-3739-4857-B68C-0F07BD39A129}"/>
              </a:ext>
            </a:extLst>
          </p:cNvPr>
          <p:cNvSpPr/>
          <p:nvPr/>
        </p:nvSpPr>
        <p:spPr>
          <a:xfrm>
            <a:off x="356457" y="761267"/>
            <a:ext cx="8458011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half cubes upgrade doubles the effective </a:t>
            </a:r>
            <a:r>
              <a:rPr lang="en-US" altLang="en-US" baseline="30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 density in the detector.  </a:t>
            </a:r>
          </a:p>
          <a:p>
            <a:pPr>
              <a:spcAft>
                <a:spcPts val="600"/>
              </a:spcAft>
            </a:pPr>
            <a:endParaRPr lang="en-US" altLang="en-US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en-US" altLang="en-US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en-US" altLang="en-US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en-US" altLang="en-US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en-US" altLang="en-US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alt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opposing PMTs are offset by a half-cube to take advantage of the extra spatial information.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Half Cubes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Jonathan Link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968234"/>
              </p:ext>
            </p:extLst>
          </p:nvPr>
        </p:nvGraphicFramePr>
        <p:xfrm>
          <a:off x="928282" y="3591700"/>
          <a:ext cx="7118857" cy="1021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4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92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31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1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0536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2A3674"/>
                          </a:solidFill>
                        </a:rPr>
                        <a:t>Configuration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30000" dirty="0">
                          <a:solidFill>
                            <a:srgbClr val="2A3674"/>
                          </a:solidFill>
                        </a:rPr>
                        <a:t>6</a:t>
                      </a:r>
                      <a:r>
                        <a:rPr lang="en-US" sz="1600" b="0" baseline="0" dirty="0">
                          <a:solidFill>
                            <a:srgbClr val="2A3674"/>
                          </a:solidFill>
                        </a:rPr>
                        <a:t>Li Capture </a:t>
                      </a:r>
                      <a:endParaRPr lang="en-US" sz="1600" b="0" baseline="3000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2A3674"/>
                          </a:solidFill>
                        </a:rPr>
                        <a:t>Time to 90% Capture</a:t>
                      </a:r>
                      <a:r>
                        <a:rPr lang="en-US" sz="1600" b="0" baseline="0" dirty="0">
                          <a:solidFill>
                            <a:srgbClr val="2A3674"/>
                          </a:solidFill>
                        </a:rPr>
                        <a:t> </a:t>
                      </a:r>
                      <a:endParaRPr lang="en-US" sz="1600" b="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2A3674"/>
                          </a:solidFill>
                        </a:rPr>
                        <a:t>Volume for 90% Capture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18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Full Cubes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51%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229 </a:t>
                      </a:r>
                      <a:r>
                        <a:rPr lang="el-GR" sz="1600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37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Half Cubes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69%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120 </a:t>
                      </a:r>
                      <a:r>
                        <a:rPr lang="el-GR" sz="1600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660000"/>
                          </a:solidFill>
                        </a:rPr>
                        <a:t>24.5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 Box 8">
            <a:extLst>
              <a:ext uri="{FF2B5EF4-FFF2-40B4-BE49-F238E27FC236}">
                <a16:creationId xmlns:a16="http://schemas.microsoft.com/office/drawing/2014/main" id="{5DE7DCF5-C83C-4666-8F77-57D712ECB4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456" y="4758039"/>
            <a:ext cx="845801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1200"/>
              </a:spcAft>
            </a:pPr>
            <a:r>
              <a:rPr lang="en-US" altLang="en-US" sz="18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half cubes upgrade increases the </a:t>
            </a:r>
            <a:r>
              <a:rPr lang="en-US" altLang="en-US" sz="1800" baseline="30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18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 capture efficiency by 35%, while increasing the cost of the detector by only 12%.</a:t>
            </a:r>
          </a:p>
          <a:p>
            <a:pPr>
              <a:spcAft>
                <a:spcPts val="600"/>
              </a:spcAft>
            </a:pPr>
            <a:r>
              <a:rPr lang="en-US" altLang="en-US" sz="18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Half cubes lower the capture time and capture spatial separation, thus reducing the random coincident background rate.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7FA28C-3147-4362-870A-F8477EF2D17C}"/>
              </a:ext>
            </a:extLst>
          </p:cNvPr>
          <p:cNvSpPr/>
          <p:nvPr/>
        </p:nvSpPr>
        <p:spPr>
          <a:xfrm>
            <a:off x="3729451" y="3533498"/>
            <a:ext cx="2047583" cy="1129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20B5D3-4015-434D-97BA-E45B93CE603D}"/>
              </a:ext>
            </a:extLst>
          </p:cNvPr>
          <p:cNvSpPr/>
          <p:nvPr/>
        </p:nvSpPr>
        <p:spPr>
          <a:xfrm>
            <a:off x="5777034" y="3533498"/>
            <a:ext cx="2361732" cy="1129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7C4402-4960-4BC9-8044-A192994695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74" y="1164319"/>
            <a:ext cx="8207535" cy="159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82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Jonathan Link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558" y="638582"/>
            <a:ext cx="839466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</a:rPr>
              <a:t>Going from </a:t>
            </a:r>
            <a:r>
              <a:rPr lang="en-US" sz="2400" dirty="0" err="1">
                <a:solidFill>
                  <a:srgbClr val="2A3674"/>
                </a:solidFill>
              </a:rPr>
              <a:t>MiniCHANDLER</a:t>
            </a:r>
            <a:r>
              <a:rPr lang="en-US" sz="2400" dirty="0">
                <a:solidFill>
                  <a:srgbClr val="2A3674"/>
                </a:solidFill>
              </a:rPr>
              <a:t> to full CHANDLER, there are several known enhancements: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660000"/>
                </a:solidFill>
              </a:rPr>
              <a:t>New Optics</a:t>
            </a:r>
            <a:r>
              <a:rPr lang="en-US" sz="2400" dirty="0">
                <a:solidFill>
                  <a:srgbClr val="660000"/>
                </a:solidFill>
              </a:rPr>
              <a:t>: improves energy resolution, pattern recognition and background rejection.</a:t>
            </a:r>
            <a:endParaRPr lang="en-US" sz="2400" u="sng" dirty="0">
              <a:solidFill>
                <a:srgbClr val="660000"/>
              </a:solidFill>
            </a:endParaRP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2A3674"/>
                </a:solidFill>
              </a:rPr>
              <a:t>Larger Detector</a:t>
            </a:r>
            <a:r>
              <a:rPr lang="en-US" sz="2400" dirty="0">
                <a:solidFill>
                  <a:srgbClr val="2A3674"/>
                </a:solidFill>
              </a:rPr>
              <a:t>: faster event accumulation and better detection efficiency from neutron and annihilation gamma containment.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8A0000"/>
                </a:solidFill>
              </a:rPr>
              <a:t>PMTs on Four Sides</a:t>
            </a:r>
            <a:r>
              <a:rPr lang="en-US" sz="2400" dirty="0">
                <a:solidFill>
                  <a:srgbClr val="8A0000"/>
                </a:solidFill>
              </a:rPr>
              <a:t>: improves the pattern recognition and the energy resolution.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2A3674"/>
                </a:solidFill>
              </a:rPr>
              <a:t>Half Cubes</a:t>
            </a:r>
            <a:r>
              <a:rPr lang="en-US" sz="2400" dirty="0">
                <a:solidFill>
                  <a:srgbClr val="2A3674"/>
                </a:solidFill>
              </a:rPr>
              <a:t>: increases </a:t>
            </a:r>
            <a:r>
              <a:rPr lang="en-US" sz="2400" baseline="30000" dirty="0">
                <a:solidFill>
                  <a:srgbClr val="2A3674"/>
                </a:solidFill>
              </a:rPr>
              <a:t>6</a:t>
            </a:r>
            <a:r>
              <a:rPr lang="en-US" sz="2400" dirty="0">
                <a:solidFill>
                  <a:srgbClr val="2A3674"/>
                </a:solidFill>
              </a:rPr>
              <a:t>Li tagging efficiency and lowers the random coincident background rate.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8A0000"/>
                </a:solidFill>
              </a:rPr>
              <a:t>Electronics Upgrade</a:t>
            </a:r>
            <a:r>
              <a:rPr lang="en-US" sz="2400" dirty="0">
                <a:solidFill>
                  <a:srgbClr val="8A0000"/>
                </a:solidFill>
              </a:rPr>
              <a:t>: lowers cost, improves data quality and pattern recognition.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50D7DC-14C7-4B0C-BD9F-A3220D1F9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Future Upgrades</a:t>
            </a:r>
          </a:p>
        </p:txBody>
      </p:sp>
    </p:spTree>
    <p:extLst>
      <p:ext uri="{BB962C8B-B14F-4D97-AF65-F5344CB8AC3E}">
        <p14:creationId xmlns:p14="http://schemas.microsoft.com/office/powerpoint/2010/main" val="404328338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7154-C6C7-43E1-8EED-2FDAB8C772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Electronics Upgrade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EF0C5F-E4C9-402D-93D3-7601AAE2FC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Jonathan Link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F792C45-7CE9-4F56-BAE1-F5F4C01A33DD}"/>
              </a:ext>
            </a:extLst>
          </p:cNvPr>
          <p:cNvGrpSpPr/>
          <p:nvPr/>
        </p:nvGrpSpPr>
        <p:grpSpPr>
          <a:xfrm>
            <a:off x="-3314" y="765628"/>
            <a:ext cx="3090064" cy="5726029"/>
            <a:chOff x="-3314" y="758855"/>
            <a:chExt cx="3090064" cy="572602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3984C79-84AD-475B-AFE1-DF78BBCC8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314" y="1169437"/>
              <a:ext cx="3090064" cy="531544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81DE912-E8D0-4D54-A8B0-19F9403C04CB}"/>
                </a:ext>
              </a:extLst>
            </p:cNvPr>
            <p:cNvSpPr txBox="1"/>
            <p:nvPr/>
          </p:nvSpPr>
          <p:spPr>
            <a:xfrm>
              <a:off x="107342" y="4951187"/>
              <a:ext cx="15664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PMT High Voltage Power Supply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9228D90-2FFE-46E3-825A-CF212F2A6BB6}"/>
                </a:ext>
              </a:extLst>
            </p:cNvPr>
            <p:cNvSpPr txBox="1"/>
            <p:nvPr/>
          </p:nvSpPr>
          <p:spPr>
            <a:xfrm>
              <a:off x="695089" y="3425441"/>
              <a:ext cx="15664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Data Acquisition Electronics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CEF795A-1F97-409F-BF12-B1CE3C0CFCA2}"/>
                </a:ext>
              </a:extLst>
            </p:cNvPr>
            <p:cNvSpPr txBox="1"/>
            <p:nvPr/>
          </p:nvSpPr>
          <p:spPr>
            <a:xfrm>
              <a:off x="52014" y="758855"/>
              <a:ext cx="29794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8A0000"/>
                  </a:solidFill>
                </a:rPr>
                <a:t>Old Electronics</a:t>
              </a:r>
            </a:p>
          </p:txBody>
        </p:sp>
      </p:grpSp>
      <p:sp>
        <p:nvSpPr>
          <p:cNvPr id="15" name="Text Box 44">
            <a:extLst>
              <a:ext uri="{FF2B5EF4-FFF2-40B4-BE49-F238E27FC236}">
                <a16:creationId xmlns:a16="http://schemas.microsoft.com/office/drawing/2014/main" id="{2AEE9DA4-26F7-4214-8ECD-FE67C1C01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5450" y="685801"/>
            <a:ext cx="55738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rgbClr val="2A3674"/>
                </a:solidFill>
              </a:rPr>
              <a:t>We are pursuing a major upgrade to our electronics.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63A382-6DEB-4B0C-87E5-05F248E56C25}"/>
              </a:ext>
            </a:extLst>
          </p:cNvPr>
          <p:cNvSpPr txBox="1"/>
          <p:nvPr/>
        </p:nvSpPr>
        <p:spPr>
          <a:xfrm>
            <a:off x="3355450" y="3858964"/>
            <a:ext cx="5573865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8A0000"/>
                </a:solidFill>
              </a:rPr>
              <a:t>This base puts the high voltage, digitizer and a fully programmable trigger, all at the PMT.</a:t>
            </a:r>
          </a:p>
          <a:p>
            <a:pPr marL="548640" lvl="1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A3674"/>
                </a:solidFill>
              </a:rPr>
              <a:t>Uses power over Ethernet</a:t>
            </a:r>
          </a:p>
          <a:p>
            <a:pPr marL="548640" lvl="1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A3674"/>
                </a:solidFill>
              </a:rPr>
              <a:t>No channel-to-channel crosstalk </a:t>
            </a:r>
          </a:p>
          <a:p>
            <a:pPr marL="548640" lvl="1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A3674"/>
                </a:solidFill>
              </a:rPr>
              <a:t>No signal attenuation</a:t>
            </a:r>
          </a:p>
          <a:p>
            <a:pPr marL="548640" lvl="1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A3674"/>
                </a:solidFill>
              </a:rPr>
              <a:t>ADC dynamic range goes from 12 bits to14 bits</a:t>
            </a:r>
          </a:p>
          <a:p>
            <a:pPr marL="548640" lvl="1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A3674"/>
                </a:solidFill>
              </a:rPr>
              <a:t>Dynamic trigger threshold for superimposed hits</a:t>
            </a:r>
          </a:p>
          <a:p>
            <a:pPr marL="548640" lvl="1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A3674"/>
                </a:solidFill>
              </a:rPr>
              <a:t>On-board, programmable neutron/positron ID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2E6E1A1-895B-4327-B2A3-FBA60658A716}"/>
              </a:ext>
            </a:extLst>
          </p:cNvPr>
          <p:cNvGrpSpPr/>
          <p:nvPr/>
        </p:nvGrpSpPr>
        <p:grpSpPr>
          <a:xfrm>
            <a:off x="3811128" y="1189756"/>
            <a:ext cx="4791695" cy="2496068"/>
            <a:chOff x="3811128" y="1189756"/>
            <a:chExt cx="4791695" cy="249606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CFBE877-E212-431F-94BB-49C1F0FC0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1128" y="1201241"/>
              <a:ext cx="4791695" cy="248458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B623A37-B8AB-4571-8A1A-4E2113F4813B}"/>
                </a:ext>
              </a:extLst>
            </p:cNvPr>
            <p:cNvSpPr txBox="1"/>
            <p:nvPr/>
          </p:nvSpPr>
          <p:spPr>
            <a:xfrm>
              <a:off x="6528021" y="3086887"/>
              <a:ext cx="19634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All-in-one PMT Base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036C260-52BE-4BE8-976A-81DF64E52BCE}"/>
                </a:ext>
              </a:extLst>
            </p:cNvPr>
            <p:cNvSpPr txBox="1"/>
            <p:nvPr/>
          </p:nvSpPr>
          <p:spPr>
            <a:xfrm>
              <a:off x="3813391" y="1189756"/>
              <a:ext cx="1767836" cy="30777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</p:spPr>
          <p:txBody>
            <a:bodyPr wrap="square" lIns="18288" tIns="0" rIns="18288" bIns="0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8A0000"/>
                  </a:solidFill>
                </a:rPr>
                <a:t>New Electronics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47791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Jonathan Link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558" y="638582"/>
            <a:ext cx="83946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</a:rPr>
              <a:t>Going from </a:t>
            </a:r>
            <a:r>
              <a:rPr lang="en-US" sz="2400" dirty="0" err="1">
                <a:solidFill>
                  <a:srgbClr val="2A3674"/>
                </a:solidFill>
              </a:rPr>
              <a:t>MiniCHANDLER</a:t>
            </a:r>
            <a:r>
              <a:rPr lang="en-US" sz="2400" dirty="0">
                <a:solidFill>
                  <a:srgbClr val="2A3674"/>
                </a:solidFill>
              </a:rPr>
              <a:t> to full CHANDLER, there are several known enhancements: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660000"/>
                </a:solidFill>
              </a:rPr>
              <a:t>New Optics</a:t>
            </a:r>
            <a:r>
              <a:rPr lang="en-US" sz="2400" dirty="0">
                <a:solidFill>
                  <a:srgbClr val="660000"/>
                </a:solidFill>
              </a:rPr>
              <a:t>: improves energy resolution, pattern recognition and background rejection.</a:t>
            </a:r>
            <a:endParaRPr lang="en-US" sz="2400" u="sng" dirty="0">
              <a:solidFill>
                <a:srgbClr val="660000"/>
              </a:solidFill>
            </a:endParaRP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2A3674"/>
                </a:solidFill>
              </a:rPr>
              <a:t>Larger Detector</a:t>
            </a:r>
            <a:r>
              <a:rPr lang="en-US" sz="2400" dirty="0">
                <a:solidFill>
                  <a:srgbClr val="2A3674"/>
                </a:solidFill>
              </a:rPr>
              <a:t>: faster event accumulation and better detection efficiency from neutron and annihilation gamma containment.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8A0000"/>
                </a:solidFill>
              </a:rPr>
              <a:t>PMTs on Four Sides</a:t>
            </a:r>
            <a:r>
              <a:rPr lang="en-US" sz="2400" dirty="0">
                <a:solidFill>
                  <a:srgbClr val="8A0000"/>
                </a:solidFill>
              </a:rPr>
              <a:t>: improves the pattern recognition and the energy resolution.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2A3674"/>
                </a:solidFill>
              </a:rPr>
              <a:t>Half Cubes</a:t>
            </a:r>
            <a:r>
              <a:rPr lang="en-US" sz="2400" dirty="0">
                <a:solidFill>
                  <a:srgbClr val="2A3674"/>
                </a:solidFill>
              </a:rPr>
              <a:t>: increases </a:t>
            </a:r>
            <a:r>
              <a:rPr lang="en-US" sz="2400" baseline="30000" dirty="0">
                <a:solidFill>
                  <a:srgbClr val="2A3674"/>
                </a:solidFill>
              </a:rPr>
              <a:t>6</a:t>
            </a:r>
            <a:r>
              <a:rPr lang="en-US" sz="2400" dirty="0">
                <a:solidFill>
                  <a:srgbClr val="2A3674"/>
                </a:solidFill>
              </a:rPr>
              <a:t>Li tagging efficiency and lowers the random coincident background rate.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8A0000"/>
                </a:solidFill>
              </a:rPr>
              <a:t>Electronics Upgrade</a:t>
            </a:r>
            <a:r>
              <a:rPr lang="en-US" sz="2400" dirty="0">
                <a:solidFill>
                  <a:srgbClr val="8A0000"/>
                </a:solidFill>
              </a:rPr>
              <a:t>: lowers cost, improves data quality and pattern recognition.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>
                <a:solidFill>
                  <a:srgbClr val="2A3674"/>
                </a:solidFill>
              </a:rPr>
              <a:t>Water Shield</a:t>
            </a:r>
            <a:r>
              <a:rPr lang="en-US" sz="2400" dirty="0">
                <a:solidFill>
                  <a:srgbClr val="2A3674"/>
                </a:solidFill>
              </a:rPr>
              <a:t>: to further reduce fast neutron backgrounds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50D7DC-14C7-4B0C-BD9F-A3220D1F9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Future Upgrades</a:t>
            </a:r>
          </a:p>
        </p:txBody>
      </p:sp>
    </p:spTree>
    <p:extLst>
      <p:ext uri="{BB962C8B-B14F-4D97-AF65-F5344CB8AC3E}">
        <p14:creationId xmlns:p14="http://schemas.microsoft.com/office/powerpoint/2010/main" val="121125363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Final Thoughts…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Jonathan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2900" y="721543"/>
            <a:ext cx="8499021" cy="1826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Aft>
                <a:spcPts val="200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2A3674"/>
                </a:solidFill>
              </a:rPr>
              <a:t>CHANDLER is designed for above-ground, reactor neutrino detection, suitable for a range of application in nuclear instrumentation and security.</a:t>
            </a:r>
          </a:p>
          <a:p>
            <a:pPr>
              <a:spcAft>
                <a:spcPts val="3000"/>
              </a:spcAft>
            </a:pPr>
            <a:endParaRPr lang="en-US" sz="2400" dirty="0">
              <a:solidFill>
                <a:srgbClr val="8A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7CAE61-9BC1-4804-A65E-A01261E75B8A}"/>
              </a:ext>
            </a:extLst>
          </p:cNvPr>
          <p:cNvSpPr/>
          <p:nvPr/>
        </p:nvSpPr>
        <p:spPr>
          <a:xfrm>
            <a:off x="342900" y="2074995"/>
            <a:ext cx="4248177" cy="3303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spcAft>
                <a:spcPts val="2000"/>
              </a:spcAft>
              <a:buFont typeface="+mj-lt"/>
              <a:buAutoNum type="arabicPeriod" startAt="2"/>
            </a:pPr>
            <a:r>
              <a:rPr lang="en-US" sz="2400" dirty="0">
                <a:solidFill>
                  <a:srgbClr val="660000"/>
                </a:solidFill>
              </a:rPr>
              <a:t>The </a:t>
            </a:r>
            <a:r>
              <a:rPr lang="en-US" sz="2400" dirty="0" err="1">
                <a:solidFill>
                  <a:srgbClr val="660000"/>
                </a:solidFill>
              </a:rPr>
              <a:t>MiniCHANDLER</a:t>
            </a:r>
            <a:r>
              <a:rPr lang="en-US" sz="2400" dirty="0">
                <a:solidFill>
                  <a:srgbClr val="660000"/>
                </a:solidFill>
              </a:rPr>
              <a:t> prototype successfully observed reactor neutrinos in a 4½ month run at the North Anna Nuclear Power Plant.</a:t>
            </a:r>
          </a:p>
          <a:p>
            <a:pPr marL="365760" indent="-365760">
              <a:spcAft>
                <a:spcPts val="2000"/>
              </a:spcAft>
              <a:buFont typeface="+mj-lt"/>
              <a:buAutoNum type="arabicPeriod" startAt="2"/>
            </a:pPr>
            <a:r>
              <a:rPr lang="en-US" sz="2400" dirty="0">
                <a:solidFill>
                  <a:srgbClr val="2A3674"/>
                </a:solidFill>
              </a:rPr>
              <a:t>Neutron and multimodal detection may open door to further applications.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CC5530-12A9-4C65-B7BC-62AE1406C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9004" y="2208772"/>
            <a:ext cx="4674995" cy="29913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9C40E8-51F7-EF3F-8CA4-BDE37AA2AA29}"/>
              </a:ext>
            </a:extLst>
          </p:cNvPr>
          <p:cNvSpPr txBox="1"/>
          <p:nvPr/>
        </p:nvSpPr>
        <p:spPr>
          <a:xfrm>
            <a:off x="342900" y="5511279"/>
            <a:ext cx="83352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0" indent="-365760">
              <a:spcAft>
                <a:spcPts val="1200"/>
              </a:spcAft>
              <a:buFont typeface="+mj-lt"/>
              <a:buAutoNum type="arabicPeriod" startAt="4"/>
            </a:pPr>
            <a:r>
              <a:rPr lang="en-US" sz="2400" dirty="0">
                <a:solidFill>
                  <a:srgbClr val="660000"/>
                </a:solidFill>
              </a:rPr>
              <a:t>Anticipated upgrades will significantly improve the detector’s performance. </a:t>
            </a:r>
          </a:p>
        </p:txBody>
      </p:sp>
    </p:spTree>
    <p:extLst>
      <p:ext uri="{BB962C8B-B14F-4D97-AF65-F5344CB8AC3E}">
        <p14:creationId xmlns:p14="http://schemas.microsoft.com/office/powerpoint/2010/main" val="4021279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Jonathan Link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7482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988727"/>
              </p:ext>
            </p:extLst>
          </p:nvPr>
        </p:nvGraphicFramePr>
        <p:xfrm>
          <a:off x="0" y="689693"/>
          <a:ext cx="7260261" cy="290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Light Collection and Energy Resolution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Jonathan Link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37681" y="948622"/>
            <a:ext cx="453504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LED flasher was used to determine the resolution as a function of MCA channel. 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7891824"/>
              </p:ext>
            </p:extLst>
          </p:nvPr>
        </p:nvGraphicFramePr>
        <p:xfrm>
          <a:off x="5880100" y="628071"/>
          <a:ext cx="3328555" cy="2918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9019282"/>
              </p:ext>
            </p:extLst>
          </p:nvPr>
        </p:nvGraphicFramePr>
        <p:xfrm>
          <a:off x="182229" y="3565702"/>
          <a:ext cx="3809999" cy="2860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139" y="3779753"/>
            <a:ext cx="3602134" cy="11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082473" y="5027832"/>
            <a:ext cx="49382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baseline="30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Compton edge is at 1.06 MeV. At two cubes from the PMT it reconstructs at channel 20, which corresponds to an energy resolution of 6.5%. 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FCA1FA-3FF6-4F8C-A76A-A08C3E46DD28}"/>
              </a:ext>
            </a:extLst>
          </p:cNvPr>
          <p:cNvCxnSpPr>
            <a:cxnSpLocks/>
          </p:cNvCxnSpPr>
          <p:nvPr/>
        </p:nvCxnSpPr>
        <p:spPr>
          <a:xfrm flipV="1">
            <a:off x="6763475" y="841974"/>
            <a:ext cx="0" cy="2263365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08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717" y="1991618"/>
            <a:ext cx="4046220" cy="132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22" y="1196946"/>
            <a:ext cx="41529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1905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Wavelength Shifter Concentration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01512" y="2377382"/>
            <a:ext cx="2013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34.7 cm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7135" y="714455"/>
            <a:ext cx="859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wavelength shifter (WLS) dopant could be a significant source of attenuation.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5" y="3496906"/>
            <a:ext cx="4324350" cy="284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4122" y="4586438"/>
            <a:ext cx="450265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Halving the WLS concentration increases the attenuation length by 10%.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light collection with lower WLS is greater at each position.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2721" y="1185171"/>
            <a:ext cx="3921629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Effective Attenuation Length for 50% WLS Concentration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84527" y="1940321"/>
            <a:ext cx="3277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(E</a:t>
            </a:r>
            <a:r>
              <a:rPr lang="el-GR" baseline="-250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511 and 1274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baseline="300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1270545"/>
            <a:ext cx="43765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7294C4"/>
                </a:solidFill>
                <a:latin typeface="+mj-lt"/>
                <a:cs typeface="Arial" panose="020B0604020202020204" pitchFamily="34" charset="0"/>
              </a:rPr>
              <a:t>The Compton edge of </a:t>
            </a:r>
            <a:r>
              <a:rPr lang="en-US" baseline="30000" dirty="0">
                <a:solidFill>
                  <a:srgbClr val="7294C4"/>
                </a:solidFill>
                <a:latin typeface="+mj-lt"/>
                <a:cs typeface="Arial" panose="020B0604020202020204" pitchFamily="34" charset="0"/>
              </a:rPr>
              <a:t>22</a:t>
            </a:r>
            <a:r>
              <a:rPr lang="en-US" dirty="0">
                <a:solidFill>
                  <a:srgbClr val="7294C4"/>
                </a:solidFill>
                <a:latin typeface="+mj-lt"/>
                <a:cs typeface="Arial" panose="020B0604020202020204" pitchFamily="34" charset="0"/>
              </a:rPr>
              <a:t>Na was used to study the relative light output.</a:t>
            </a: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2864544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155" y="2080210"/>
            <a:ext cx="706845" cy="365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Jonathan Link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215" y="4208474"/>
            <a:ext cx="4343415" cy="3065464"/>
          </a:xfrm>
          <a:prstGeom prst="rect">
            <a:avLst/>
          </a:prstGeom>
          <a:noFill/>
          <a:ln>
            <a:noFill/>
          </a:ln>
          <a:scene3d>
            <a:camera prst="isometricOffAxis1To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036" y="3132855"/>
            <a:ext cx="4343415" cy="3065464"/>
          </a:xfrm>
          <a:prstGeom prst="rect">
            <a:avLst/>
          </a:prstGeom>
          <a:noFill/>
          <a:ln>
            <a:noFill/>
          </a:ln>
          <a:scene3d>
            <a:camera prst="isometricOffAxis1To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036" y="2048123"/>
            <a:ext cx="4343415" cy="3065464"/>
          </a:xfrm>
          <a:prstGeom prst="rect">
            <a:avLst/>
          </a:prstGeom>
          <a:noFill/>
          <a:ln>
            <a:noFill/>
          </a:ln>
          <a:scene3d>
            <a:camera prst="isometricOffAxis1To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215" y="972066"/>
            <a:ext cx="4343415" cy="3065464"/>
          </a:xfrm>
          <a:prstGeom prst="rect">
            <a:avLst/>
          </a:prstGeom>
          <a:noFill/>
          <a:ln>
            <a:noFill/>
          </a:ln>
          <a:scene3d>
            <a:camera prst="isometricOffAxis1To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216" y="-103992"/>
            <a:ext cx="4343415" cy="3065464"/>
          </a:xfrm>
          <a:prstGeom prst="rect">
            <a:avLst/>
          </a:prstGeom>
          <a:noFill/>
          <a:ln>
            <a:noFill/>
          </a:ln>
          <a:scene3d>
            <a:camera prst="isometricOffAxis1To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294" y="-47123"/>
            <a:ext cx="91327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Detector is Now Commissioned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5634" y="6066123"/>
            <a:ext cx="1887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 hours of 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4702" y="1012387"/>
            <a:ext cx="2943341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Cosmic neutrons by cube cell in MiniCHANDLER:</a:t>
            </a:r>
          </a:p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neutrons entering the detector capture predominantly in the surface cubes.</a:t>
            </a:r>
          </a:p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middle of the detector we see fewer captures.</a:t>
            </a:r>
          </a:p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Attenuation causes some fall off in the neutron rate across the detector, but it’s a small effect.</a:t>
            </a:r>
          </a:p>
        </p:txBody>
      </p:sp>
    </p:spTree>
    <p:extLst>
      <p:ext uri="{BB962C8B-B14F-4D97-AF65-F5344CB8AC3E}">
        <p14:creationId xmlns:p14="http://schemas.microsoft.com/office/powerpoint/2010/main" val="1507101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77E3D-542C-45FC-A27D-C1CB6BCB12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Burnup Evolution of the Neutrino Spectrum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329A8A-11DC-4473-8D62-07E2969E72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D0882EC-7F12-4B29-B28D-16BEE47B6A15}"/>
              </a:ext>
            </a:extLst>
          </p:cNvPr>
          <p:cNvSpPr txBox="1">
            <a:spLocks/>
          </p:cNvSpPr>
          <p:nvPr/>
        </p:nvSpPr>
        <p:spPr>
          <a:xfrm>
            <a:off x="296884" y="863089"/>
            <a:ext cx="8546916" cy="8526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200" dirty="0">
                <a:solidFill>
                  <a:srgbClr val="2A3674"/>
                </a:solidFill>
                <a:latin typeface="+mn-lt"/>
              </a:rPr>
              <a:t>As the fuel burns in a low-enriched uranium reactor, the mix of fissile isotopes evolves,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2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200" dirty="0">
              <a:solidFill>
                <a:srgbClr val="2A3674"/>
              </a:solidFill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A84D28-93B2-4EC2-B032-69469749AD65}"/>
              </a:ext>
            </a:extLst>
          </p:cNvPr>
          <p:cNvSpPr txBox="1">
            <a:spLocks/>
          </p:cNvSpPr>
          <p:nvPr/>
        </p:nvSpPr>
        <p:spPr>
          <a:xfrm>
            <a:off x="296884" y="5295249"/>
            <a:ext cx="8447580" cy="10053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200" dirty="0">
                <a:solidFill>
                  <a:srgbClr val="660000"/>
                </a:solidFill>
                <a:latin typeface="+mn-lt"/>
              </a:rPr>
              <a:t>And each fissile isotope has a unique set of fission fragment yields. 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2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200" dirty="0">
              <a:solidFill>
                <a:srgbClr val="2A3674"/>
              </a:solidFill>
              <a:latin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3ABA070-52FF-453D-BDCE-479502049F0A}"/>
              </a:ext>
            </a:extLst>
          </p:cNvPr>
          <p:cNvGrpSpPr/>
          <p:nvPr/>
        </p:nvGrpSpPr>
        <p:grpSpPr>
          <a:xfrm>
            <a:off x="171098" y="1770707"/>
            <a:ext cx="4074676" cy="3154300"/>
            <a:chOff x="171098" y="1451064"/>
            <a:chExt cx="4074676" cy="31543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89127B5-9404-4B28-886F-A312EE9C05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1098" y="1451064"/>
              <a:ext cx="4074676" cy="31543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7FDC645-C913-4928-B8F3-7D2D3C13C043}"/>
                </a:ext>
              </a:extLst>
            </p:cNvPr>
            <p:cNvSpPr txBox="1"/>
            <p:nvPr/>
          </p:nvSpPr>
          <p:spPr>
            <a:xfrm>
              <a:off x="576429" y="1529736"/>
              <a:ext cx="22753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Chinese Phys. C 41, 013002 (2017)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CFC5F8C-1AE1-4FFC-B0E8-87CD0A0D032A}"/>
              </a:ext>
            </a:extLst>
          </p:cNvPr>
          <p:cNvGrpSpPr/>
          <p:nvPr/>
        </p:nvGrpSpPr>
        <p:grpSpPr>
          <a:xfrm>
            <a:off x="4364496" y="1763983"/>
            <a:ext cx="4641403" cy="3274517"/>
            <a:chOff x="4364496" y="1444340"/>
            <a:chExt cx="4641403" cy="327451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057A888-8B9D-48CF-BF18-7B58DB086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4496" y="1444340"/>
              <a:ext cx="4641403" cy="327451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FB995A3-3E47-4CB9-9B20-1EF4730B9646}"/>
                </a:ext>
              </a:extLst>
            </p:cNvPr>
            <p:cNvSpPr txBox="1"/>
            <p:nvPr/>
          </p:nvSpPr>
          <p:spPr>
            <a:xfrm>
              <a:off x="5567930" y="1546219"/>
              <a:ext cx="22753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http://nndc.bnl.gov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18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</a:p>
        </p:txBody>
      </p:sp>
      <p:pic>
        <p:nvPicPr>
          <p:cNvPr id="3" name="Picture 2" descr="C:\Users\jmlink\Documents\Ideas\Chandler\Photos\IMG_04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3" y="2797030"/>
            <a:ext cx="2404350" cy="180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365" y="16842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Research and Development Effort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0945" y="1170441"/>
            <a:ext cx="6094265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200"/>
              </a:spcAft>
            </a:pPr>
            <a:r>
              <a:rPr lang="en-US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Cube String Studies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been used to study light production, light collection, light attenuation, energy resolution and wavelength shifter concentration.</a:t>
            </a:r>
            <a:endParaRPr lang="en-US" sz="2000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u="sng" dirty="0" err="1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MicroCHANDLER</a:t>
            </a: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3×3×3 prototype which we are using to test our full electronics chain, develop the data acquisition system, study neutron capture identification and measure background rates.</a:t>
            </a:r>
          </a:p>
          <a:p>
            <a:pPr>
              <a:spcAft>
                <a:spcPts val="1800"/>
              </a:spcAft>
            </a:pP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MiniCHANDLER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full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test (8×8×5) which was deployed at the North Anna Nuclear Power Plant for four months in 2017, with the goal of demonstrating neutrino detection.</a:t>
            </a:r>
            <a:endParaRPr lang="en-US" sz="2000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7487" y="635062"/>
            <a:ext cx="2101577" cy="2222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4600190"/>
            <a:ext cx="2404349" cy="188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695451"/>
            <a:ext cx="177096" cy="210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6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365" y="26367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Effective Attenuation Length Study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8563" y="2009416"/>
            <a:ext cx="3078180" cy="325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n 8"/>
          <p:cNvSpPr/>
          <p:nvPr/>
        </p:nvSpPr>
        <p:spPr>
          <a:xfrm rot="5400000">
            <a:off x="2309202" y="1136668"/>
            <a:ext cx="352425" cy="557475"/>
          </a:xfrm>
          <a:prstGeom prst="can">
            <a:avLst>
              <a:gd name="adj" fmla="val 31093"/>
            </a:avLst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2651903" y="1147906"/>
            <a:ext cx="520066" cy="522354"/>
            <a:chOff x="4708405" y="1817659"/>
            <a:chExt cx="3824021" cy="3840838"/>
          </a:xfrm>
        </p:grpSpPr>
        <p:sp>
          <p:nvSpPr>
            <p:cNvPr id="12" name="Cube 11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Cube 12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3044267" y="1147907"/>
            <a:ext cx="520066" cy="521117"/>
            <a:chOff x="4708405" y="1813453"/>
            <a:chExt cx="3824021" cy="3831746"/>
          </a:xfrm>
        </p:grpSpPr>
        <p:sp>
          <p:nvSpPr>
            <p:cNvPr id="15" name="Cube 14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ube 15"/>
            <p:cNvSpPr>
              <a:spLocks noChangeAspect="1"/>
            </p:cNvSpPr>
            <p:nvPr/>
          </p:nvSpPr>
          <p:spPr>
            <a:xfrm>
              <a:off x="4708405" y="1813453"/>
              <a:ext cx="3824021" cy="3827537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432953" y="1147907"/>
            <a:ext cx="520066" cy="522354"/>
            <a:chOff x="4708405" y="1817659"/>
            <a:chExt cx="3824021" cy="3840838"/>
          </a:xfrm>
        </p:grpSpPr>
        <p:sp>
          <p:nvSpPr>
            <p:cNvPr id="18" name="Cube 17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Cube 18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825317" y="1147908"/>
            <a:ext cx="520066" cy="521117"/>
            <a:chOff x="4708405" y="1813453"/>
            <a:chExt cx="3824021" cy="3831746"/>
          </a:xfrm>
        </p:grpSpPr>
        <p:sp>
          <p:nvSpPr>
            <p:cNvPr id="21" name="Cube 20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Cube 21"/>
            <p:cNvSpPr>
              <a:spLocks noChangeAspect="1"/>
            </p:cNvSpPr>
            <p:nvPr/>
          </p:nvSpPr>
          <p:spPr>
            <a:xfrm>
              <a:off x="4708405" y="1813453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4213940" y="1147908"/>
            <a:ext cx="520066" cy="522354"/>
            <a:chOff x="4708405" y="1817659"/>
            <a:chExt cx="3824021" cy="3840838"/>
          </a:xfrm>
        </p:grpSpPr>
        <p:sp>
          <p:nvSpPr>
            <p:cNvPr id="24" name="Cube 23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Cube 24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4606304" y="1147909"/>
            <a:ext cx="520066" cy="521117"/>
            <a:chOff x="4708405" y="1813453"/>
            <a:chExt cx="3824021" cy="3831746"/>
          </a:xfrm>
        </p:grpSpPr>
        <p:sp>
          <p:nvSpPr>
            <p:cNvPr id="27" name="Cube 26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Cube 27"/>
            <p:cNvSpPr>
              <a:spLocks noChangeAspect="1"/>
            </p:cNvSpPr>
            <p:nvPr/>
          </p:nvSpPr>
          <p:spPr>
            <a:xfrm>
              <a:off x="4708405" y="1813453"/>
              <a:ext cx="3824021" cy="3827537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4994990" y="1147909"/>
            <a:ext cx="520066" cy="522354"/>
            <a:chOff x="4708405" y="1817659"/>
            <a:chExt cx="3824021" cy="3840838"/>
          </a:xfrm>
        </p:grpSpPr>
        <p:sp>
          <p:nvSpPr>
            <p:cNvPr id="30" name="Cube 29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Cube 30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5387354" y="1147910"/>
            <a:ext cx="520066" cy="521117"/>
            <a:chOff x="4708405" y="1813453"/>
            <a:chExt cx="3824021" cy="3831746"/>
          </a:xfrm>
        </p:grpSpPr>
        <p:sp>
          <p:nvSpPr>
            <p:cNvPr id="33" name="Cube 3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Cube 33"/>
            <p:cNvSpPr>
              <a:spLocks noChangeAspect="1"/>
            </p:cNvSpPr>
            <p:nvPr/>
          </p:nvSpPr>
          <p:spPr>
            <a:xfrm>
              <a:off x="4708405" y="1813453"/>
              <a:ext cx="3824021" cy="3827537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5776105" y="1147949"/>
            <a:ext cx="520066" cy="522354"/>
            <a:chOff x="4708405" y="1817659"/>
            <a:chExt cx="3824021" cy="3840838"/>
          </a:xfrm>
        </p:grpSpPr>
        <p:sp>
          <p:nvSpPr>
            <p:cNvPr id="36" name="Cube 35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Cube 36"/>
            <p:cNvSpPr>
              <a:spLocks noChangeAspect="1"/>
            </p:cNvSpPr>
            <p:nvPr/>
          </p:nvSpPr>
          <p:spPr>
            <a:xfrm>
              <a:off x="4708405" y="1830957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168469" y="1147950"/>
            <a:ext cx="520066" cy="521117"/>
            <a:chOff x="4708405" y="1813453"/>
            <a:chExt cx="3824021" cy="3831746"/>
          </a:xfrm>
        </p:grpSpPr>
        <p:sp>
          <p:nvSpPr>
            <p:cNvPr id="39" name="Cube 3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31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Cube 39"/>
            <p:cNvSpPr>
              <a:spLocks noChangeAspect="1"/>
            </p:cNvSpPr>
            <p:nvPr/>
          </p:nvSpPr>
          <p:spPr>
            <a:xfrm>
              <a:off x="4708405" y="1813453"/>
              <a:ext cx="3824021" cy="3827537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Cube 40"/>
          <p:cNvSpPr>
            <a:spLocks noChangeAspect="1"/>
          </p:cNvSpPr>
          <p:nvPr/>
        </p:nvSpPr>
        <p:spPr>
          <a:xfrm>
            <a:off x="2659861" y="1151405"/>
            <a:ext cx="520066" cy="520545"/>
          </a:xfrm>
          <a:prstGeom prst="cube">
            <a:avLst/>
          </a:prstGeom>
          <a:solidFill>
            <a:srgbClr val="FFFF00">
              <a:alpha val="34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be 41"/>
          <p:cNvSpPr>
            <a:spLocks noChangeAspect="1"/>
          </p:cNvSpPr>
          <p:nvPr/>
        </p:nvSpPr>
        <p:spPr>
          <a:xfrm>
            <a:off x="3049911" y="1148455"/>
            <a:ext cx="520066" cy="520545"/>
          </a:xfrm>
          <a:prstGeom prst="cube">
            <a:avLst/>
          </a:prstGeom>
          <a:solidFill>
            <a:srgbClr val="FFFF00">
              <a:alpha val="41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ube 42"/>
          <p:cNvSpPr>
            <a:spLocks noChangeAspect="1"/>
          </p:cNvSpPr>
          <p:nvPr/>
        </p:nvSpPr>
        <p:spPr>
          <a:xfrm>
            <a:off x="3435197" y="1153869"/>
            <a:ext cx="520066" cy="520545"/>
          </a:xfrm>
          <a:prstGeom prst="cube">
            <a:avLst/>
          </a:prstGeom>
          <a:solidFill>
            <a:srgbClr val="FFFF00">
              <a:alpha val="48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be 43"/>
          <p:cNvSpPr>
            <a:spLocks noChangeAspect="1"/>
          </p:cNvSpPr>
          <p:nvPr/>
        </p:nvSpPr>
        <p:spPr>
          <a:xfrm>
            <a:off x="3826204" y="1147905"/>
            <a:ext cx="520066" cy="520545"/>
          </a:xfrm>
          <a:prstGeom prst="cube">
            <a:avLst/>
          </a:prstGeom>
          <a:solidFill>
            <a:srgbClr val="FFFF00">
              <a:alpha val="55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>
            <a:spLocks noChangeAspect="1"/>
          </p:cNvSpPr>
          <p:nvPr/>
        </p:nvSpPr>
        <p:spPr>
          <a:xfrm>
            <a:off x="4216254" y="1149718"/>
            <a:ext cx="520066" cy="520545"/>
          </a:xfrm>
          <a:prstGeom prst="cube">
            <a:avLst/>
          </a:prstGeom>
          <a:solidFill>
            <a:srgbClr val="FFFF00">
              <a:alpha val="62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ube 45"/>
          <p:cNvSpPr>
            <a:spLocks noChangeAspect="1"/>
          </p:cNvSpPr>
          <p:nvPr/>
        </p:nvSpPr>
        <p:spPr>
          <a:xfrm>
            <a:off x="4606303" y="1155132"/>
            <a:ext cx="520066" cy="520545"/>
          </a:xfrm>
          <a:prstGeom prst="cube">
            <a:avLst/>
          </a:prstGeom>
          <a:solidFill>
            <a:srgbClr val="FFFF00">
              <a:alpha val="55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ube 46"/>
          <p:cNvSpPr>
            <a:spLocks noChangeAspect="1"/>
          </p:cNvSpPr>
          <p:nvPr/>
        </p:nvSpPr>
        <p:spPr>
          <a:xfrm>
            <a:off x="4996005" y="1152057"/>
            <a:ext cx="520066" cy="520545"/>
          </a:xfrm>
          <a:prstGeom prst="cube">
            <a:avLst/>
          </a:prstGeom>
          <a:solidFill>
            <a:srgbClr val="FFFF00">
              <a:alpha val="48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ube 47"/>
          <p:cNvSpPr>
            <a:spLocks noChangeAspect="1"/>
          </p:cNvSpPr>
          <p:nvPr/>
        </p:nvSpPr>
        <p:spPr>
          <a:xfrm>
            <a:off x="5387354" y="1144344"/>
            <a:ext cx="520066" cy="520545"/>
          </a:xfrm>
          <a:prstGeom prst="cube">
            <a:avLst/>
          </a:prstGeom>
          <a:solidFill>
            <a:srgbClr val="FFFF00">
              <a:alpha val="41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ube 48"/>
          <p:cNvSpPr>
            <a:spLocks noChangeAspect="1"/>
          </p:cNvSpPr>
          <p:nvPr/>
        </p:nvSpPr>
        <p:spPr>
          <a:xfrm>
            <a:off x="5776104" y="1149758"/>
            <a:ext cx="520066" cy="520545"/>
          </a:xfrm>
          <a:prstGeom prst="cube">
            <a:avLst/>
          </a:prstGeom>
          <a:solidFill>
            <a:srgbClr val="FFFF00">
              <a:alpha val="34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ube 49"/>
          <p:cNvSpPr>
            <a:spLocks noChangeAspect="1"/>
          </p:cNvSpPr>
          <p:nvPr/>
        </p:nvSpPr>
        <p:spPr>
          <a:xfrm>
            <a:off x="6168468" y="1137914"/>
            <a:ext cx="520066" cy="520545"/>
          </a:xfrm>
          <a:prstGeom prst="cube">
            <a:avLst/>
          </a:prstGeom>
          <a:solidFill>
            <a:srgbClr val="FFFF00">
              <a:alpha val="27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an 50"/>
          <p:cNvSpPr/>
          <p:nvPr/>
        </p:nvSpPr>
        <p:spPr>
          <a:xfrm rot="5400000">
            <a:off x="6681178" y="1136668"/>
            <a:ext cx="352425" cy="557475"/>
          </a:xfrm>
          <a:prstGeom prst="can">
            <a:avLst>
              <a:gd name="adj" fmla="val 31093"/>
            </a:avLst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1643278" y="1271487"/>
            <a:ext cx="618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PMT1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088503" y="1276905"/>
            <a:ext cx="618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PMT2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141021" y="1641809"/>
            <a:ext cx="4644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Cube:    1        2        3         4        5         6        7        8        9       10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209675" y="5399984"/>
            <a:ext cx="61878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two contributions to the effective attenuation: </a:t>
            </a:r>
          </a:p>
          <a:p>
            <a:pPr marL="822960" lvl="1" indent="-365760">
              <a:buAutoNum type="arabicParenR"/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Bulk attenuation in the plastic and </a:t>
            </a:r>
          </a:p>
          <a:p>
            <a:pPr marL="822960" lvl="1" indent="-365760">
              <a:buAutoNum type="arabicParenR"/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Fresnel reflection at the cube interfaces</a:t>
            </a: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749667" y="2097869"/>
            <a:ext cx="5166423" cy="3309907"/>
            <a:chOff x="3749667" y="2097869"/>
            <a:chExt cx="5166423" cy="3309907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9667" y="2097869"/>
              <a:ext cx="5166423" cy="3309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TextBox 55"/>
            <p:cNvSpPr txBox="1"/>
            <p:nvPr/>
          </p:nvSpPr>
          <p:spPr>
            <a:xfrm>
              <a:off x="6785830" y="2670301"/>
              <a:ext cx="1844647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7294C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Average Effective Attenuation Length </a:t>
              </a:r>
              <a:r>
                <a:rPr lang="el-GR" sz="1600" dirty="0">
                  <a:solidFill>
                    <a:srgbClr val="7294C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US" sz="1600" dirty="0">
                  <a:solidFill>
                    <a:srgbClr val="7294C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31.3 cm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679170" y="3952627"/>
              <a:ext cx="8188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Data</a:t>
              </a:r>
            </a:p>
          </p:txBody>
        </p:sp>
      </p:grpSp>
      <p:sp>
        <p:nvSpPr>
          <p:cNvPr id="62" name="Cube 61"/>
          <p:cNvSpPr>
            <a:spLocks noChangeAspect="1"/>
          </p:cNvSpPr>
          <p:nvPr/>
        </p:nvSpPr>
        <p:spPr>
          <a:xfrm>
            <a:off x="3042595" y="1155516"/>
            <a:ext cx="520066" cy="520545"/>
          </a:xfrm>
          <a:prstGeom prst="cube">
            <a:avLst/>
          </a:prstGeom>
          <a:solidFill>
            <a:srgbClr val="FFFF00">
              <a:alpha val="34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ube 62"/>
          <p:cNvSpPr>
            <a:spLocks noChangeAspect="1"/>
          </p:cNvSpPr>
          <p:nvPr/>
        </p:nvSpPr>
        <p:spPr>
          <a:xfrm>
            <a:off x="3432645" y="1152566"/>
            <a:ext cx="520066" cy="520545"/>
          </a:xfrm>
          <a:prstGeom prst="cube">
            <a:avLst/>
          </a:prstGeom>
          <a:solidFill>
            <a:srgbClr val="FFFF00">
              <a:alpha val="41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Cube 63"/>
          <p:cNvSpPr>
            <a:spLocks noChangeAspect="1"/>
          </p:cNvSpPr>
          <p:nvPr/>
        </p:nvSpPr>
        <p:spPr>
          <a:xfrm>
            <a:off x="3817931" y="1157980"/>
            <a:ext cx="520066" cy="520545"/>
          </a:xfrm>
          <a:prstGeom prst="cube">
            <a:avLst/>
          </a:prstGeom>
          <a:solidFill>
            <a:srgbClr val="FFFF00">
              <a:alpha val="48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ube 64"/>
          <p:cNvSpPr>
            <a:spLocks noChangeAspect="1"/>
          </p:cNvSpPr>
          <p:nvPr/>
        </p:nvSpPr>
        <p:spPr>
          <a:xfrm>
            <a:off x="4208938" y="1152016"/>
            <a:ext cx="520066" cy="520545"/>
          </a:xfrm>
          <a:prstGeom prst="cube">
            <a:avLst/>
          </a:prstGeom>
          <a:solidFill>
            <a:srgbClr val="FFFF00">
              <a:alpha val="55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Cube 65"/>
          <p:cNvSpPr>
            <a:spLocks noChangeAspect="1"/>
          </p:cNvSpPr>
          <p:nvPr/>
        </p:nvSpPr>
        <p:spPr>
          <a:xfrm>
            <a:off x="4598988" y="1153829"/>
            <a:ext cx="520066" cy="520545"/>
          </a:xfrm>
          <a:prstGeom prst="cube">
            <a:avLst/>
          </a:prstGeom>
          <a:solidFill>
            <a:srgbClr val="FFFF00">
              <a:alpha val="62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ube 66"/>
          <p:cNvSpPr>
            <a:spLocks noChangeAspect="1"/>
          </p:cNvSpPr>
          <p:nvPr/>
        </p:nvSpPr>
        <p:spPr>
          <a:xfrm>
            <a:off x="4989037" y="1159243"/>
            <a:ext cx="520066" cy="520545"/>
          </a:xfrm>
          <a:prstGeom prst="cube">
            <a:avLst/>
          </a:prstGeom>
          <a:solidFill>
            <a:srgbClr val="FFFF00">
              <a:alpha val="55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Cube 67"/>
          <p:cNvSpPr>
            <a:spLocks noChangeAspect="1"/>
          </p:cNvSpPr>
          <p:nvPr/>
        </p:nvSpPr>
        <p:spPr>
          <a:xfrm>
            <a:off x="5378739" y="1156168"/>
            <a:ext cx="520066" cy="520545"/>
          </a:xfrm>
          <a:prstGeom prst="cube">
            <a:avLst/>
          </a:prstGeom>
          <a:solidFill>
            <a:srgbClr val="FFFF00">
              <a:alpha val="48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Cube 68"/>
          <p:cNvSpPr>
            <a:spLocks noChangeAspect="1"/>
          </p:cNvSpPr>
          <p:nvPr/>
        </p:nvSpPr>
        <p:spPr>
          <a:xfrm>
            <a:off x="5770088" y="1148455"/>
            <a:ext cx="520066" cy="520545"/>
          </a:xfrm>
          <a:prstGeom prst="cube">
            <a:avLst/>
          </a:prstGeom>
          <a:solidFill>
            <a:srgbClr val="FFFF00">
              <a:alpha val="41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Cube 69"/>
          <p:cNvSpPr>
            <a:spLocks noChangeAspect="1"/>
          </p:cNvSpPr>
          <p:nvPr/>
        </p:nvSpPr>
        <p:spPr>
          <a:xfrm>
            <a:off x="6158838" y="1153869"/>
            <a:ext cx="520066" cy="520545"/>
          </a:xfrm>
          <a:prstGeom prst="cube">
            <a:avLst/>
          </a:prstGeom>
          <a:solidFill>
            <a:srgbClr val="FFFF00">
              <a:alpha val="34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Cube 70"/>
          <p:cNvSpPr>
            <a:spLocks noChangeAspect="1"/>
          </p:cNvSpPr>
          <p:nvPr/>
        </p:nvSpPr>
        <p:spPr>
          <a:xfrm>
            <a:off x="2657327" y="1151404"/>
            <a:ext cx="520066" cy="520545"/>
          </a:xfrm>
          <a:prstGeom prst="cube">
            <a:avLst/>
          </a:prstGeom>
          <a:solidFill>
            <a:srgbClr val="FFFF00">
              <a:alpha val="27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969953" y="736738"/>
            <a:ext cx="1031664" cy="527856"/>
            <a:chOff x="3969953" y="736738"/>
            <a:chExt cx="1031664" cy="527856"/>
          </a:xfrm>
        </p:grpSpPr>
        <p:grpSp>
          <p:nvGrpSpPr>
            <p:cNvPr id="52" name="Group 51"/>
            <p:cNvGrpSpPr/>
            <p:nvPr/>
          </p:nvGrpSpPr>
          <p:grpSpPr>
            <a:xfrm>
              <a:off x="4354737" y="995513"/>
              <a:ext cx="260034" cy="269081"/>
              <a:chOff x="4721139" y="4779169"/>
              <a:chExt cx="260034" cy="269081"/>
            </a:xfrm>
          </p:grpSpPr>
          <p:sp>
            <p:nvSpPr>
              <p:cNvPr id="53" name="Trapezoid 52"/>
              <p:cNvSpPr/>
              <p:nvPr/>
            </p:nvSpPr>
            <p:spPr>
              <a:xfrm>
                <a:off x="4721139" y="4779169"/>
                <a:ext cx="260034" cy="219075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721139" y="4957763"/>
                <a:ext cx="260034" cy="9048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969953" y="736738"/>
              <a:ext cx="1031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LED Flasher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802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0.0427 -3.33333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65334"/>
            <a:ext cx="490537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1905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Optics of the Raghavan Optical Lattice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140927" y="3769258"/>
            <a:ext cx="0" cy="41552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08264" y="4131516"/>
            <a:ext cx="1074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Brewster Angle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4905884" y="3769258"/>
            <a:ext cx="0" cy="41552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373221" y="4131516"/>
            <a:ext cx="1074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Critical Angle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0675" y="707886"/>
            <a:ext cx="3568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Fresnel Reflections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257800" y="800993"/>
            <a:ext cx="383857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The optics are based on the interface of PVT (n=1.58) and air (n=1).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660000"/>
                </a:solidFill>
              </a:rPr>
              <a:t>The critical angle (</a:t>
            </a:r>
            <a:r>
              <a:rPr lang="el-GR" dirty="0">
                <a:solidFill>
                  <a:srgbClr val="660000"/>
                </a:solidFill>
              </a:rPr>
              <a:t>θ</a:t>
            </a:r>
            <a:r>
              <a:rPr lang="en-US" baseline="-25000" dirty="0">
                <a:solidFill>
                  <a:srgbClr val="660000"/>
                </a:solidFill>
              </a:rPr>
              <a:t>c</a:t>
            </a:r>
            <a:r>
              <a:rPr lang="en-US" dirty="0">
                <a:solidFill>
                  <a:srgbClr val="660000"/>
                </a:solidFill>
              </a:rPr>
              <a:t>) is 39.27°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660000"/>
                </a:solidFill>
              </a:rPr>
              <a:t>The Brewster angle is 32.22°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Because </a:t>
            </a:r>
            <a:r>
              <a:rPr lang="el-GR" dirty="0">
                <a:solidFill>
                  <a:srgbClr val="2A3674"/>
                </a:solidFill>
              </a:rPr>
              <a:t>θ</a:t>
            </a:r>
            <a:r>
              <a:rPr lang="en-US" baseline="-25000" dirty="0">
                <a:solidFill>
                  <a:srgbClr val="2A3674"/>
                </a:solidFill>
              </a:rPr>
              <a:t>c</a:t>
            </a:r>
            <a:r>
              <a:rPr lang="en-US" dirty="0">
                <a:solidFill>
                  <a:srgbClr val="2A3674"/>
                </a:solidFill>
              </a:rPr>
              <a:t> &lt; 45° any light capable of passing between cubes will necessarily fall into the total-internal-reflection (TIR) channel in that direction.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03682" y="4708004"/>
            <a:ext cx="79810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660000"/>
                </a:solidFill>
              </a:rPr>
              <a:t>Each of the four TIR channels is open to 11.3% of the light produced in a cube.  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45.2% of all light falls into one of the four TIR channels.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660000"/>
                </a:solidFill>
              </a:rPr>
              <a:t>Most channeled light that gets reflected off of a cube surface perpendicular to the channel direction will reach the PMT in the opposite direction.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427891674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10195"/>
            <a:ext cx="4438649" cy="30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3327827"/>
            <a:ext cx="4453371" cy="3025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1" y="19050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GEANT4: Detector Response vs. Cube Position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638675" y="1268240"/>
            <a:ext cx="40502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Most of the observed light is collected in the four TIR channels of the hit cube. 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660000"/>
                </a:solidFill>
              </a:rPr>
              <a:t>About 20% of light is unchanneled, with the largest share in the adjacent </a:t>
            </a:r>
            <a:r>
              <a:rPr lang="en-US" dirty="0" err="1">
                <a:solidFill>
                  <a:srgbClr val="660000"/>
                </a:solidFill>
              </a:rPr>
              <a:t>PMTs.</a:t>
            </a:r>
            <a:endParaRPr lang="en-US" dirty="0">
              <a:solidFill>
                <a:srgbClr val="66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4850" y="905768"/>
            <a:ext cx="92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Simulation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029200" y="3449717"/>
            <a:ext cx="92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Simulation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88436" y="4208725"/>
            <a:ext cx="4050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660000"/>
                </a:solidFill>
              </a:rPr>
              <a:t>The largest excursion from the mean is in the corner cells.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76794" y="2062395"/>
            <a:ext cx="321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6600"/>
                </a:solidFill>
              </a:rPr>
              <a:t>*</a:t>
            </a:r>
          </a:p>
        </p:txBody>
      </p:sp>
      <p:sp>
        <p:nvSpPr>
          <p:cNvPr id="4" name="Rectangle 3"/>
          <p:cNvSpPr/>
          <p:nvPr/>
        </p:nvSpPr>
        <p:spPr>
          <a:xfrm>
            <a:off x="433140" y="567608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>
                <a:solidFill>
                  <a:srgbClr val="2A3674"/>
                </a:solidFill>
              </a:rPr>
              <a:t>(The conversion to </a:t>
            </a:r>
            <a:r>
              <a:rPr lang="en-US" sz="1400" dirty="0" err="1">
                <a:solidFill>
                  <a:srgbClr val="2A3674"/>
                </a:solidFill>
              </a:rPr>
              <a:t>p.e.</a:t>
            </a:r>
            <a:r>
              <a:rPr lang="en-US" sz="1400" dirty="0">
                <a:solidFill>
                  <a:srgbClr val="2A3674"/>
                </a:solidFill>
              </a:rPr>
              <a:t>/MeV assumes light guides, and a PMT maximum quantum efficiency of 25%.)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C5E60D-0B3D-44F2-A52C-7046E0236364}"/>
              </a:ext>
            </a:extLst>
          </p:cNvPr>
          <p:cNvSpPr txBox="1"/>
          <p:nvPr/>
        </p:nvSpPr>
        <p:spPr>
          <a:xfrm>
            <a:off x="208230" y="5630824"/>
            <a:ext cx="321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66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89616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Attenuation Length in the Lattice (Aside)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Jonathan Link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74122" y="1699464"/>
            <a:ext cx="4152900" cy="3009900"/>
            <a:chOff x="174122" y="1551180"/>
            <a:chExt cx="4152900" cy="30099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122" y="1551180"/>
              <a:ext cx="4152900" cy="300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101512" y="2731616"/>
              <a:ext cx="2013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34.7 cm</a:t>
              </a:r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723975" y="3191401"/>
              <a:ext cx="865767" cy="915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4583718" y="1852341"/>
            <a:ext cx="4187134" cy="2857023"/>
            <a:chOff x="4583718" y="1349823"/>
            <a:chExt cx="4187134" cy="2857023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718" y="1349823"/>
              <a:ext cx="4187134" cy="2857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 descr="http://cnp.phys.vt.edu/features/MiniCHANDLER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87" r="8539" b="5443"/>
            <a:stretch/>
          </p:blipFill>
          <p:spPr bwMode="auto">
            <a:xfrm>
              <a:off x="5059365" y="3008396"/>
              <a:ext cx="1003683" cy="7770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6611728" y="2266172"/>
              <a:ext cx="2013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56 cm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26571" y="786947"/>
            <a:ext cx="8499022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spcAft>
                <a:spcPts val="1800"/>
              </a:spcAft>
            </a:pPr>
            <a:r>
              <a:rPr lang="en-US" sz="2000" dirty="0">
                <a:solidFill>
                  <a:srgbClr val="2A3674"/>
                </a:solidFill>
              </a:rPr>
              <a:t>In the simulations, the attenuation length measured in the cube string study is a critical input parameter.   </a:t>
            </a:r>
          </a:p>
          <a:p>
            <a:pPr indent="-274320">
              <a:spcAft>
                <a:spcPts val="18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 indent="-274320">
              <a:spcAft>
                <a:spcPts val="18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 indent="-274320">
              <a:spcAft>
                <a:spcPts val="18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 indent="-274320">
              <a:spcAft>
                <a:spcPts val="18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 indent="-274320">
              <a:spcAft>
                <a:spcPts val="18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 indent="-274320">
              <a:spcAft>
                <a:spcPts val="18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 indent="-274320">
              <a:spcBef>
                <a:spcPts val="12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The effective attenuation length that we’re measuring in the MiniCHANDLER lattice is significantly better.</a:t>
            </a:r>
          </a:p>
          <a:p>
            <a:pPr indent="-274320">
              <a:spcAft>
                <a:spcPts val="1800"/>
              </a:spcAft>
            </a:pPr>
            <a:r>
              <a:rPr lang="en-US" sz="2000" dirty="0">
                <a:solidFill>
                  <a:srgbClr val="2A3674"/>
                </a:solidFill>
              </a:rPr>
              <a:t>Allows a bigger detector and gives a significant improvement in energy resolution.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05295" y="1918606"/>
            <a:ext cx="171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dirty="0">
                <a:solidFill>
                  <a:srgbClr val="FF66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26117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MCNP6: Neutron Transport and Capture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Jonathan Link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754" y="3031259"/>
            <a:ext cx="3647682" cy="342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48" y="2994315"/>
            <a:ext cx="3498270" cy="3452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259091"/>
              </p:ext>
            </p:extLst>
          </p:nvPr>
        </p:nvGraphicFramePr>
        <p:xfrm>
          <a:off x="1209965" y="749877"/>
          <a:ext cx="6964218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3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6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44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>
                          <a:solidFill>
                            <a:srgbClr val="7294C4"/>
                          </a:solidFill>
                        </a:rPr>
                        <a:t>6</a:t>
                      </a:r>
                      <a:r>
                        <a:rPr lang="en-US" b="1" baseline="0" dirty="0">
                          <a:solidFill>
                            <a:srgbClr val="7294C4"/>
                          </a:solidFill>
                        </a:rPr>
                        <a:t>Li Capture </a:t>
                      </a:r>
                      <a:endParaRPr lang="en-US" b="1" baseline="30000" dirty="0">
                        <a:solidFill>
                          <a:srgbClr val="7294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7294C4"/>
                          </a:solidFill>
                        </a:rPr>
                        <a:t>Time to 90% Capture</a:t>
                      </a:r>
                      <a:r>
                        <a:rPr lang="en-US" b="1" baseline="0" dirty="0">
                          <a:solidFill>
                            <a:srgbClr val="7294C4"/>
                          </a:solidFill>
                        </a:rPr>
                        <a:t> </a:t>
                      </a:r>
                      <a:endParaRPr lang="en-US" b="1" dirty="0">
                        <a:solidFill>
                          <a:srgbClr val="7294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7294C4"/>
                          </a:solidFill>
                        </a:rPr>
                        <a:t>Volume for 90% Capture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Full Cube,</a:t>
                      </a:r>
                      <a:r>
                        <a:rPr lang="en-US" baseline="0" dirty="0">
                          <a:solidFill>
                            <a:srgbClr val="660000"/>
                          </a:solidFill>
                        </a:rPr>
                        <a:t> 350 </a:t>
                      </a:r>
                      <a:r>
                        <a:rPr lang="el-GR" baseline="0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baseline="0" dirty="0">
                          <a:solidFill>
                            <a:srgbClr val="660000"/>
                          </a:solidFill>
                        </a:rPr>
                        <a:t>m Sheet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51%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229 </a:t>
                      </a:r>
                      <a:r>
                        <a:rPr lang="el-GR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37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Full Cube,</a:t>
                      </a:r>
                      <a:r>
                        <a:rPr lang="en-US" baseline="0" dirty="0">
                          <a:solidFill>
                            <a:srgbClr val="2A3674"/>
                          </a:solidFill>
                        </a:rPr>
                        <a:t> 500 </a:t>
                      </a:r>
                      <a:r>
                        <a:rPr lang="el-GR" baseline="0" dirty="0">
                          <a:solidFill>
                            <a:srgbClr val="2A3674"/>
                          </a:solidFill>
                        </a:rPr>
                        <a:t>μ</a:t>
                      </a:r>
                      <a:r>
                        <a:rPr lang="en-US" baseline="0" dirty="0">
                          <a:solidFill>
                            <a:srgbClr val="2A3674"/>
                          </a:solidFill>
                        </a:rPr>
                        <a:t>m Sheet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55%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209 </a:t>
                      </a:r>
                      <a:r>
                        <a:rPr lang="el-GR" dirty="0">
                          <a:solidFill>
                            <a:srgbClr val="2A3674"/>
                          </a:solidFill>
                        </a:rPr>
                        <a:t>μ</a:t>
                      </a: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35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Half Cube,</a:t>
                      </a:r>
                      <a:r>
                        <a:rPr lang="en-US" baseline="0" dirty="0">
                          <a:solidFill>
                            <a:srgbClr val="660000"/>
                          </a:solidFill>
                        </a:rPr>
                        <a:t> 350 </a:t>
                      </a:r>
                      <a:r>
                        <a:rPr lang="el-GR" baseline="0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baseline="0" dirty="0">
                          <a:solidFill>
                            <a:srgbClr val="660000"/>
                          </a:solidFill>
                        </a:rPr>
                        <a:t>m Sheet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69%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120 </a:t>
                      </a:r>
                      <a:r>
                        <a:rPr lang="el-GR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24.5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Half Cube,</a:t>
                      </a:r>
                      <a:r>
                        <a:rPr lang="en-US" baseline="0" dirty="0">
                          <a:solidFill>
                            <a:srgbClr val="2A3674"/>
                          </a:solidFill>
                        </a:rPr>
                        <a:t> 500 </a:t>
                      </a:r>
                      <a:r>
                        <a:rPr lang="el-GR" baseline="0" dirty="0">
                          <a:solidFill>
                            <a:srgbClr val="2A3674"/>
                          </a:solidFill>
                        </a:rPr>
                        <a:t>μ</a:t>
                      </a:r>
                      <a:r>
                        <a:rPr lang="en-US" baseline="0" dirty="0">
                          <a:solidFill>
                            <a:srgbClr val="2A3674"/>
                          </a:solidFill>
                        </a:rPr>
                        <a:t>m Sheet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103 </a:t>
                      </a:r>
                      <a:r>
                        <a:rPr lang="el-GR" dirty="0">
                          <a:solidFill>
                            <a:srgbClr val="2A3674"/>
                          </a:solidFill>
                        </a:rPr>
                        <a:t>μ</a:t>
                      </a: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23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27472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MCNP6: Neutron Transport and Capture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Jonathan Link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71" y="2935212"/>
            <a:ext cx="7988156" cy="350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00076" y="5754254"/>
            <a:ext cx="1154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GEANT4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7783" y="3186548"/>
            <a:ext cx="2992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660000"/>
                </a:solidFill>
              </a:rPr>
              <a:t>The initial neutron directionality is apparent in the capture position.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309093"/>
              </p:ext>
            </p:extLst>
          </p:nvPr>
        </p:nvGraphicFramePr>
        <p:xfrm>
          <a:off x="1209965" y="749877"/>
          <a:ext cx="6964218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3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6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44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>
                          <a:solidFill>
                            <a:srgbClr val="7294C4"/>
                          </a:solidFill>
                        </a:rPr>
                        <a:t>6</a:t>
                      </a:r>
                      <a:r>
                        <a:rPr lang="en-US" b="1" baseline="0" dirty="0">
                          <a:solidFill>
                            <a:srgbClr val="7294C4"/>
                          </a:solidFill>
                        </a:rPr>
                        <a:t>Li Capture </a:t>
                      </a:r>
                      <a:endParaRPr lang="en-US" b="1" baseline="30000" dirty="0">
                        <a:solidFill>
                          <a:srgbClr val="7294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7294C4"/>
                          </a:solidFill>
                        </a:rPr>
                        <a:t>Time to 90% Capture</a:t>
                      </a:r>
                      <a:r>
                        <a:rPr lang="en-US" b="1" baseline="0" dirty="0">
                          <a:solidFill>
                            <a:srgbClr val="7294C4"/>
                          </a:solidFill>
                        </a:rPr>
                        <a:t> </a:t>
                      </a:r>
                      <a:endParaRPr lang="en-US" b="1" dirty="0">
                        <a:solidFill>
                          <a:srgbClr val="7294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7294C4"/>
                          </a:solidFill>
                        </a:rPr>
                        <a:t>Volume for 90% Capture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Full Cube,</a:t>
                      </a:r>
                      <a:r>
                        <a:rPr lang="en-US" baseline="0" dirty="0">
                          <a:solidFill>
                            <a:srgbClr val="660000"/>
                          </a:solidFill>
                        </a:rPr>
                        <a:t> 350 </a:t>
                      </a:r>
                      <a:r>
                        <a:rPr lang="el-GR" baseline="0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baseline="0" dirty="0">
                          <a:solidFill>
                            <a:srgbClr val="660000"/>
                          </a:solidFill>
                        </a:rPr>
                        <a:t>m Sheet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51%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229 </a:t>
                      </a:r>
                      <a:r>
                        <a:rPr lang="el-GR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37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Full Cube,</a:t>
                      </a:r>
                      <a:r>
                        <a:rPr lang="en-US" baseline="0" dirty="0">
                          <a:solidFill>
                            <a:srgbClr val="2A3674"/>
                          </a:solidFill>
                        </a:rPr>
                        <a:t> 500 </a:t>
                      </a:r>
                      <a:r>
                        <a:rPr lang="el-GR" baseline="0" dirty="0">
                          <a:solidFill>
                            <a:srgbClr val="2A3674"/>
                          </a:solidFill>
                        </a:rPr>
                        <a:t>μ</a:t>
                      </a:r>
                      <a:r>
                        <a:rPr lang="en-US" baseline="0" dirty="0">
                          <a:solidFill>
                            <a:srgbClr val="2A3674"/>
                          </a:solidFill>
                        </a:rPr>
                        <a:t>m Sheet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55%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209 </a:t>
                      </a:r>
                      <a:r>
                        <a:rPr lang="el-GR" dirty="0">
                          <a:solidFill>
                            <a:srgbClr val="2A3674"/>
                          </a:solidFill>
                        </a:rPr>
                        <a:t>μ</a:t>
                      </a: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35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Half Cube,</a:t>
                      </a:r>
                      <a:r>
                        <a:rPr lang="en-US" baseline="0" dirty="0">
                          <a:solidFill>
                            <a:srgbClr val="660000"/>
                          </a:solidFill>
                        </a:rPr>
                        <a:t> 350 </a:t>
                      </a:r>
                      <a:r>
                        <a:rPr lang="el-GR" baseline="0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baseline="0" dirty="0">
                          <a:solidFill>
                            <a:srgbClr val="660000"/>
                          </a:solidFill>
                        </a:rPr>
                        <a:t>m Sheet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69%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120 </a:t>
                      </a:r>
                      <a:r>
                        <a:rPr lang="el-GR" dirty="0">
                          <a:solidFill>
                            <a:srgbClr val="660000"/>
                          </a:solidFill>
                        </a:rPr>
                        <a:t>μ</a:t>
                      </a:r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60000"/>
                          </a:solidFill>
                        </a:rPr>
                        <a:t>24.5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Half Cube,</a:t>
                      </a:r>
                      <a:r>
                        <a:rPr lang="en-US" baseline="0" dirty="0">
                          <a:solidFill>
                            <a:srgbClr val="2A3674"/>
                          </a:solidFill>
                        </a:rPr>
                        <a:t> 500 </a:t>
                      </a:r>
                      <a:r>
                        <a:rPr lang="el-GR" baseline="0" dirty="0">
                          <a:solidFill>
                            <a:srgbClr val="2A3674"/>
                          </a:solidFill>
                        </a:rPr>
                        <a:t>μ</a:t>
                      </a:r>
                      <a:r>
                        <a:rPr lang="en-US" baseline="0" dirty="0">
                          <a:solidFill>
                            <a:srgbClr val="2A3674"/>
                          </a:solidFill>
                        </a:rPr>
                        <a:t>m Sheet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103 </a:t>
                      </a:r>
                      <a:r>
                        <a:rPr lang="el-GR" dirty="0">
                          <a:solidFill>
                            <a:srgbClr val="2A3674"/>
                          </a:solidFill>
                        </a:rPr>
                        <a:t>μ</a:t>
                      </a:r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2A3674"/>
                          </a:solidFill>
                        </a:rPr>
                        <a:t>23 cubes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DD7AFC5-8A1E-467F-A841-5FD047AD6482}"/>
              </a:ext>
            </a:extLst>
          </p:cNvPr>
          <p:cNvCxnSpPr/>
          <p:nvPr/>
        </p:nvCxnSpPr>
        <p:spPr>
          <a:xfrm flipH="1">
            <a:off x="7709483" y="4664279"/>
            <a:ext cx="1115735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9F2CC60-D198-4660-B6E3-71B9EC85F679}"/>
              </a:ext>
            </a:extLst>
          </p:cNvPr>
          <p:cNvSpPr txBox="1"/>
          <p:nvPr/>
        </p:nvSpPr>
        <p:spPr>
          <a:xfrm>
            <a:off x="8392877" y="4706926"/>
            <a:ext cx="1001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ν</a:t>
            </a:r>
            <a:r>
              <a:rPr lang="en-US" dirty="0">
                <a:solidFill>
                  <a:srgbClr val="FF0000"/>
                </a:solidFill>
              </a:rPr>
              <a:t> Flux</a:t>
            </a:r>
          </a:p>
        </p:txBody>
      </p:sp>
    </p:spTree>
    <p:extLst>
      <p:ext uri="{BB962C8B-B14F-4D97-AF65-F5344CB8AC3E}">
        <p14:creationId xmlns:p14="http://schemas.microsoft.com/office/powerpoint/2010/main" val="54960817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Neutron Identification in </a:t>
            </a:r>
            <a:r>
              <a:rPr lang="en-US" dirty="0" err="1"/>
              <a:t>MicroCHANDLER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Jonathan Link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8655" y="849749"/>
            <a:ext cx="855749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The 18-channel </a:t>
            </a:r>
            <a:r>
              <a:rPr lang="en-US" sz="2000" dirty="0" err="1">
                <a:solidFill>
                  <a:srgbClr val="2A3674"/>
                </a:solidFill>
              </a:rPr>
              <a:t>MicroCHANDLER</a:t>
            </a:r>
            <a:r>
              <a:rPr lang="en-US" sz="2000" dirty="0">
                <a:solidFill>
                  <a:srgbClr val="2A3674"/>
                </a:solidFill>
              </a:rPr>
              <a:t> prototype is ideal for testing neutron tagging.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The positron signal (formed in the cubes) is short in duration,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While the </a:t>
            </a:r>
            <a:r>
              <a:rPr lang="en-US" sz="2000" dirty="0" err="1">
                <a:solidFill>
                  <a:srgbClr val="2A3674"/>
                </a:solidFill>
              </a:rPr>
              <a:t>ZnS</a:t>
            </a:r>
            <a:r>
              <a:rPr lang="en-US" sz="2000" dirty="0">
                <a:solidFill>
                  <a:srgbClr val="2A3674"/>
                </a:solidFill>
              </a:rPr>
              <a:t> light (from neutron capture) is released over much longer time.</a:t>
            </a: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For each hit cell, we compute a simple neutron ID variable as the ratio of the pulse integral to the pulse height.     </a:t>
            </a:r>
          </a:p>
        </p:txBody>
      </p:sp>
      <p:pic>
        <p:nvPicPr>
          <p:cNvPr id="8" name="Picture 7" descr="run2493_evt1416_ch05.png (696×47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535" y="2318565"/>
            <a:ext cx="4332244" cy="293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run2493_evt1426_ch05.png (696×47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88" y="2318564"/>
            <a:ext cx="4332244" cy="293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88" y="2318564"/>
            <a:ext cx="843915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1543050" y="2726871"/>
            <a:ext cx="0" cy="2057400"/>
          </a:xfrm>
          <a:prstGeom prst="straightConnector1">
            <a:avLst/>
          </a:prstGeom>
          <a:ln w="25400">
            <a:solidFill>
              <a:srgbClr val="7294C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989864" y="2726871"/>
            <a:ext cx="0" cy="2057400"/>
          </a:xfrm>
          <a:prstGeom prst="straightConnector1">
            <a:avLst/>
          </a:prstGeom>
          <a:ln w="25400">
            <a:solidFill>
              <a:srgbClr val="7294C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92797" y="5770626"/>
            <a:ext cx="1449115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 integral 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2472766" y="5765936"/>
            <a:ext cx="1243930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2000" dirty="0">
                <a:solidFill>
                  <a:srgbClr val="7294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 height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3322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Neutron Identification in </a:t>
            </a:r>
            <a:r>
              <a:rPr lang="en-US" dirty="0" err="1"/>
              <a:t>MicroCHANDLER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Jonathan Link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8655" y="775607"/>
            <a:ext cx="855749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Then we plot the neutron ID from the </a:t>
            </a:r>
            <a:r>
              <a:rPr lang="en-US" sz="2000" i="1" dirty="0">
                <a:solidFill>
                  <a:srgbClr val="2A3674"/>
                </a:solidFill>
              </a:rPr>
              <a:t>x</a:t>
            </a:r>
            <a:r>
              <a:rPr lang="en-US" sz="2000" dirty="0">
                <a:solidFill>
                  <a:srgbClr val="2A3674"/>
                </a:solidFill>
              </a:rPr>
              <a:t>-view vs. the neutron ID from the </a:t>
            </a:r>
            <a:r>
              <a:rPr lang="en-US" sz="2000" i="1" dirty="0">
                <a:solidFill>
                  <a:srgbClr val="2A3674"/>
                </a:solidFill>
              </a:rPr>
              <a:t>y</a:t>
            </a:r>
            <a:r>
              <a:rPr lang="en-US" sz="2000" dirty="0">
                <a:solidFill>
                  <a:srgbClr val="2A3674"/>
                </a:solidFill>
              </a:rPr>
              <a:t>-view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000" dirty="0">
                <a:solidFill>
                  <a:srgbClr val="660000"/>
                </a:solidFill>
              </a:rPr>
              <a:t>When the source is removed the events in the neutron region mostly go away.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The neutrons candidates that remain are consistent with the cosmic ray flux.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467" y="1263404"/>
            <a:ext cx="4491523" cy="423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1244178"/>
            <a:ext cx="4461827" cy="423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29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91094E-6 L -0.26302 -4.91094E-6 " pathEditMode="relative" rAng="0" ptsTypes="AA">
                                      <p:cBhvr>
                                        <p:cTn id="6" dur="7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9144000" cy="783771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Neutron Selection 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Jonathan Link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6571" y="799459"/>
            <a:ext cx="8643918" cy="5375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different classes of events clearly separate into distinct bands.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1000"/>
              </a:spcAft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overlap region positron-like events out number the neutron candidates.</a:t>
            </a:r>
          </a:p>
          <a:p>
            <a:pPr>
              <a:spcAft>
                <a:spcPts val="1000"/>
              </a:spcAft>
            </a:pP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good neutrons candidates must be above both red lines.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615770" y="1276120"/>
            <a:ext cx="6065520" cy="4012434"/>
            <a:chOff x="98757" y="875209"/>
            <a:chExt cx="8087360" cy="4012434"/>
          </a:xfrm>
        </p:grpSpPr>
        <p:pic>
          <p:nvPicPr>
            <p:cNvPr id="5" name="Picture 4" descr="test4.png (796×572)"/>
            <p:cNvPicPr>
              <a:picLocks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43"/>
            <a:stretch/>
          </p:blipFill>
          <p:spPr bwMode="auto">
            <a:xfrm>
              <a:off x="98757" y="875209"/>
              <a:ext cx="8087360" cy="4012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 rot="19575107">
              <a:off x="4630804" y="1831473"/>
              <a:ext cx="31029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Positron/gamma-like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7669085">
              <a:off x="752122" y="1526365"/>
              <a:ext cx="136447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Neutron-like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4810896" y="3171568"/>
            <a:ext cx="2249424" cy="1482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6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6C8AC75-30EA-4620-1E35-47C780A61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805" y="1207528"/>
            <a:ext cx="4401407" cy="30177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A77E3D-542C-45FC-A27D-C1CB6BCB12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Burnup Evolution of the Neutrino Spectrum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329A8A-11DC-4473-8D62-07E2969E72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D0882EC-7F12-4B29-B28D-16BEE47B6A15}"/>
              </a:ext>
            </a:extLst>
          </p:cNvPr>
          <p:cNvSpPr txBox="1">
            <a:spLocks/>
          </p:cNvSpPr>
          <p:nvPr/>
        </p:nvSpPr>
        <p:spPr>
          <a:xfrm>
            <a:off x="296884" y="719040"/>
            <a:ext cx="8546916" cy="8526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200" dirty="0">
                <a:solidFill>
                  <a:srgbClr val="2A3674"/>
                </a:solidFill>
                <a:latin typeface="Times New Roman"/>
                <a:cs typeface="+mn-cs"/>
              </a:rPr>
              <a:t>Each fissile isotope has a unique inverse beta decay spectrum.</a:t>
            </a:r>
            <a:endParaRPr lang="en-US" sz="22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200" dirty="0">
              <a:solidFill>
                <a:srgbClr val="2A3674"/>
              </a:solidFill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A84D28-93B2-4EC2-B032-69469749AD65}"/>
              </a:ext>
            </a:extLst>
          </p:cNvPr>
          <p:cNvSpPr txBox="1">
            <a:spLocks/>
          </p:cNvSpPr>
          <p:nvPr/>
        </p:nvSpPr>
        <p:spPr>
          <a:xfrm>
            <a:off x="296884" y="4329515"/>
            <a:ext cx="8631456" cy="21258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200" dirty="0">
                <a:solidFill>
                  <a:srgbClr val="660000"/>
                </a:solidFill>
                <a:latin typeface="+mn-lt"/>
              </a:rPr>
              <a:t>There are significant differences in the rate, with</a:t>
            </a:r>
            <a:r>
              <a:rPr lang="en-US" sz="2200" baseline="30000" dirty="0">
                <a:solidFill>
                  <a:srgbClr val="660000"/>
                </a:solidFill>
                <a:latin typeface="+mn-lt"/>
              </a:rPr>
              <a:t> 235</a:t>
            </a:r>
            <a:r>
              <a:rPr lang="en-US" sz="2200" dirty="0">
                <a:solidFill>
                  <a:srgbClr val="660000"/>
                </a:solidFill>
                <a:latin typeface="+mn-lt"/>
              </a:rPr>
              <a:t>U having a higher rate than </a:t>
            </a:r>
            <a:r>
              <a:rPr lang="en-US" sz="2200" baseline="30000" dirty="0">
                <a:solidFill>
                  <a:srgbClr val="660000"/>
                </a:solidFill>
                <a:latin typeface="+mn-lt"/>
              </a:rPr>
              <a:t>239</a:t>
            </a:r>
            <a:r>
              <a:rPr lang="en-US" sz="2200" dirty="0">
                <a:solidFill>
                  <a:srgbClr val="660000"/>
                </a:solidFill>
                <a:latin typeface="+mn-lt"/>
              </a:rPr>
              <a:t>Pu.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200" dirty="0">
                <a:solidFill>
                  <a:srgbClr val="2A3674"/>
                </a:solidFill>
                <a:latin typeface="+mn-lt"/>
              </a:rPr>
              <a:t>But there are also measurable differences in the antineutrino spectral shape.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200" dirty="0">
                <a:solidFill>
                  <a:srgbClr val="660000"/>
                </a:solidFill>
                <a:latin typeface="+mn-lt"/>
              </a:rPr>
              <a:t>Thus, careful measurement of the antineutrino energy spectrum could be used to track the reactor fuel burn-up in real time.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200" dirty="0">
              <a:solidFill>
                <a:srgbClr val="2A3674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200" dirty="0">
              <a:solidFill>
                <a:srgbClr val="2A3674"/>
              </a:solidFill>
              <a:latin typeface="+mn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DF0AEC9-76C3-3597-A7A8-5656ACB0F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8319"/>
            <a:ext cx="4572001" cy="302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3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_t_xyPulseH_vs_b_xyPulseH.png (796×772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3"/>
          <a:stretch/>
        </p:blipFill>
        <p:spPr bwMode="auto">
          <a:xfrm>
            <a:off x="155191" y="1176425"/>
            <a:ext cx="5821065" cy="52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83771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Neutron Selection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7741" y="692051"/>
            <a:ext cx="8492382" cy="9326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2A3674"/>
                </a:solidFill>
              </a:rPr>
              <a:t>In CHANDLER we can see neutron capture light on both sides of the sheet.</a:t>
            </a:r>
          </a:p>
          <a:p>
            <a:pPr marL="0" indent="0">
              <a:buNone/>
            </a:pP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Jonathan Link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880736" y="1577498"/>
            <a:ext cx="1334071" cy="1233524"/>
            <a:chOff x="5906729" y="1870075"/>
            <a:chExt cx="2069689" cy="2267723"/>
          </a:xfrm>
        </p:grpSpPr>
        <p:sp>
          <p:nvSpPr>
            <p:cNvPr id="27" name="Rectangle 26"/>
            <p:cNvSpPr/>
            <p:nvPr/>
          </p:nvSpPr>
          <p:spPr>
            <a:xfrm>
              <a:off x="5906729" y="1870075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612193" y="1870075"/>
              <a:ext cx="658761" cy="658761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317657" y="1870075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906729" y="2663773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612193" y="2663773"/>
              <a:ext cx="658761" cy="658761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317657" y="2663773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906729" y="3479036"/>
              <a:ext cx="658761" cy="65876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612193" y="3479036"/>
              <a:ext cx="658761" cy="6587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317657" y="3479036"/>
              <a:ext cx="658761" cy="6587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906729" y="2560689"/>
              <a:ext cx="2069689" cy="7123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906729" y="3354387"/>
              <a:ext cx="2069689" cy="7123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87872" y="3597369"/>
            <a:ext cx="1288795" cy="1297087"/>
            <a:chOff x="5906729" y="1870075"/>
            <a:chExt cx="2069689" cy="2266656"/>
          </a:xfrm>
        </p:grpSpPr>
        <p:sp>
          <p:nvSpPr>
            <p:cNvPr id="16" name="Rectangle 15"/>
            <p:cNvSpPr/>
            <p:nvPr/>
          </p:nvSpPr>
          <p:spPr>
            <a:xfrm>
              <a:off x="5906729" y="1870075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612193" y="1870075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317657" y="1870075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906729" y="2663773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612193" y="2663773"/>
              <a:ext cx="658761" cy="658761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317657" y="2663773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906729" y="3477970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612192" y="3477970"/>
              <a:ext cx="658761" cy="658761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17657" y="3477970"/>
              <a:ext cx="658761" cy="6587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06729" y="2560689"/>
              <a:ext cx="2069689" cy="7123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06729" y="3354387"/>
              <a:ext cx="2069689" cy="7123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" name="Straight Connector 14"/>
          <p:cNvCxnSpPr/>
          <p:nvPr/>
        </p:nvCxnSpPr>
        <p:spPr>
          <a:xfrm flipV="1">
            <a:off x="764385" y="1357382"/>
            <a:ext cx="4484588" cy="448760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910942" y="1624693"/>
            <a:ext cx="313498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We use this to determine which sheet captured the neutron.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Starting with good neutrons tagged in the middle layer, we look for neutron-like light in the top or bottom layers.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The sheet is determined by the layer with the larger amplitude,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But degeneracies are rare.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</p:txBody>
      </p:sp>
      <p:sp>
        <p:nvSpPr>
          <p:cNvPr id="41" name="Can 40"/>
          <p:cNvSpPr>
            <a:spLocks noChangeAspect="1"/>
          </p:cNvSpPr>
          <p:nvPr/>
        </p:nvSpPr>
        <p:spPr>
          <a:xfrm>
            <a:off x="2477919" y="1402160"/>
            <a:ext cx="139703" cy="175338"/>
          </a:xfrm>
          <a:prstGeom prst="ca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an 47"/>
          <p:cNvSpPr>
            <a:spLocks noChangeAspect="1"/>
          </p:cNvSpPr>
          <p:nvPr/>
        </p:nvSpPr>
        <p:spPr>
          <a:xfrm>
            <a:off x="4162417" y="3411368"/>
            <a:ext cx="139703" cy="175338"/>
          </a:xfrm>
          <a:prstGeom prst="ca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96497" y="3048000"/>
            <a:ext cx="716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Neutron Source</a:t>
            </a:r>
          </a:p>
        </p:txBody>
      </p:sp>
      <p:pic>
        <p:nvPicPr>
          <p:cNvPr id="40" name="Picture 4" descr="h_m_xyArea_vs_m_xyPulseH_3.png (796×57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52" y="1561022"/>
            <a:ext cx="5552156" cy="398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71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8" grpId="0" animBg="1"/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4592582" y="1910136"/>
            <a:ext cx="4772221" cy="3175543"/>
            <a:chOff x="4966667" y="2003367"/>
            <a:chExt cx="4772221" cy="3175543"/>
          </a:xfrm>
        </p:grpSpPr>
        <p:pic>
          <p:nvPicPr>
            <p:cNvPr id="42" name="Picture 4" descr="h_b_xyArea_vs_b_xyPulseH_w_sel.png (796×572)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40"/>
            <a:stretch/>
          </p:blipFill>
          <p:spPr bwMode="auto">
            <a:xfrm>
              <a:off x="4993961" y="2003367"/>
              <a:ext cx="4455103" cy="2979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2" descr="h_t_xyArea_vs_t_xyPulseH_w_sel.png (796×572)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484" r="95786"/>
            <a:stretch/>
          </p:blipFill>
          <p:spPr bwMode="auto">
            <a:xfrm>
              <a:off x="4966667" y="2019990"/>
              <a:ext cx="198091" cy="3158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2" descr="h_t_xyArea_vs_t_xyPulseH_w_sel.png (796×572)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611"/>
            <a:stretch/>
          </p:blipFill>
          <p:spPr bwMode="auto">
            <a:xfrm>
              <a:off x="5001118" y="4779895"/>
              <a:ext cx="4737770" cy="217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83771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Neutron Selection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3" y="5114466"/>
            <a:ext cx="8592392" cy="122866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>
                <a:solidFill>
                  <a:srgbClr val="660000"/>
                </a:solidFill>
              </a:rPr>
              <a:t>Requiring the neutron to be above the red lines in at least one layer recovers most neutrons.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2A3674"/>
                </a:solidFill>
              </a:rPr>
              <a:t>And the light in the adjacent layers is used to discriminate between the two sheets.</a:t>
            </a:r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Jonathan Link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3913" y="775459"/>
            <a:ext cx="8592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Looking at good middle layer neutrons in the top</a:t>
            </a:r>
            <a:r>
              <a:rPr lang="en-US" sz="2000" b="1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bottom layer shows the neutron band extending into the overlap region without a hint of contamination from the positron/gamma band.</a:t>
            </a:r>
          </a:p>
        </p:txBody>
      </p:sp>
      <p:pic>
        <p:nvPicPr>
          <p:cNvPr id="41" name="Picture 2" descr="h_t_xyArea_vs_t_xyPulseH_w_sel.png (796×572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4"/>
          <a:stretch/>
        </p:blipFill>
        <p:spPr bwMode="auto">
          <a:xfrm>
            <a:off x="50810" y="1903298"/>
            <a:ext cx="4455102" cy="299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3055599" y="3508077"/>
            <a:ext cx="755981" cy="940547"/>
            <a:chOff x="3674978" y="3520013"/>
            <a:chExt cx="755981" cy="1037924"/>
          </a:xfrm>
        </p:grpSpPr>
        <p:grpSp>
          <p:nvGrpSpPr>
            <p:cNvPr id="43" name="Group 42"/>
            <p:cNvGrpSpPr/>
            <p:nvPr/>
          </p:nvGrpSpPr>
          <p:grpSpPr>
            <a:xfrm>
              <a:off x="3674978" y="3721272"/>
              <a:ext cx="755981" cy="836665"/>
              <a:chOff x="5906729" y="1870075"/>
              <a:chExt cx="2069689" cy="2246157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5906729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6612193" y="1870075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7317657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906729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612193" y="2663773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317657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5906729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6612193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7317657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5906729" y="2560689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906729" y="3354387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Can 66"/>
            <p:cNvSpPr>
              <a:spLocks noChangeAspect="1"/>
            </p:cNvSpPr>
            <p:nvPr/>
          </p:nvSpPr>
          <p:spPr>
            <a:xfrm>
              <a:off x="3983116" y="3520013"/>
              <a:ext cx="139703" cy="193491"/>
            </a:xfrm>
            <a:prstGeom prst="can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662156" y="3476890"/>
            <a:ext cx="755981" cy="934439"/>
            <a:chOff x="8576564" y="3518985"/>
            <a:chExt cx="755981" cy="1031184"/>
          </a:xfrm>
        </p:grpSpPr>
        <p:grpSp>
          <p:nvGrpSpPr>
            <p:cNvPr id="55" name="Group 54"/>
            <p:cNvGrpSpPr/>
            <p:nvPr/>
          </p:nvGrpSpPr>
          <p:grpSpPr>
            <a:xfrm>
              <a:off x="8576564" y="3713504"/>
              <a:ext cx="755981" cy="836665"/>
              <a:chOff x="5906729" y="1870075"/>
              <a:chExt cx="2069689" cy="2246157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5906729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6612193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7317657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5906729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6612193" y="2663773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7317657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5906729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612193" y="3457471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7317657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906729" y="2560689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5906729" y="3354387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Can 67"/>
            <p:cNvSpPr>
              <a:spLocks noChangeAspect="1"/>
            </p:cNvSpPr>
            <p:nvPr/>
          </p:nvSpPr>
          <p:spPr>
            <a:xfrm>
              <a:off x="8884702" y="3518985"/>
              <a:ext cx="139703" cy="193491"/>
            </a:xfrm>
            <a:prstGeom prst="can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510393" y="4037891"/>
            <a:ext cx="110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6600"/>
                </a:solidFill>
              </a:rPr>
              <a:t>Middle/Top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210300" y="4032244"/>
            <a:ext cx="1325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6600"/>
                </a:solidFill>
              </a:rPr>
              <a:t>Middle/Bottom</a:t>
            </a:r>
          </a:p>
        </p:txBody>
      </p:sp>
    </p:spTree>
    <p:extLst>
      <p:ext uri="{BB962C8B-B14F-4D97-AF65-F5344CB8AC3E}">
        <p14:creationId xmlns:p14="http://schemas.microsoft.com/office/powerpoint/2010/main" val="147083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9144000" cy="75740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Misidentification</a:t>
            </a:r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Jonathan Link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4320" y="710052"/>
            <a:ext cx="867373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study neutron misidentification we removed the lithium from one of the sheets.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cosmogenic neutrons candidates, less than 1 in 50 comes from the </a:t>
            </a:r>
            <a:r>
              <a:rPr lang="en-US" sz="2000" baseline="30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Li-free sheet, so fake neutrons are a tiny fraction of the cosmic neutron background.</a:t>
            </a:r>
          </a:p>
        </p:txBody>
      </p:sp>
      <p:pic>
        <p:nvPicPr>
          <p:cNvPr id="47" name="Picture 2" descr="h_t_xyArea_vs_t_xyPulseH_w_n_sel_1.png (796×57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3" y="1222568"/>
            <a:ext cx="4378103" cy="31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h_b_xyArea_vs_b_xyPulseH_w_n_sel_1.png (796×57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729" y="1222568"/>
            <a:ext cx="4378103" cy="31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1755147" y="3011116"/>
            <a:ext cx="2643250" cy="942489"/>
            <a:chOff x="7481046" y="1512042"/>
            <a:chExt cx="6299445" cy="2246157"/>
          </a:xfrm>
        </p:grpSpPr>
        <p:grpSp>
          <p:nvGrpSpPr>
            <p:cNvPr id="50" name="Group 49"/>
            <p:cNvGrpSpPr/>
            <p:nvPr/>
          </p:nvGrpSpPr>
          <p:grpSpPr>
            <a:xfrm>
              <a:off x="7481046" y="1512042"/>
              <a:ext cx="2069689" cy="2246157"/>
              <a:chOff x="5906729" y="1870075"/>
              <a:chExt cx="2069689" cy="2246157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5906729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612193" y="1870075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7317657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5906729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6612193" y="2663773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7317657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5906729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612193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7317657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5906729" y="2560689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906729" y="3354387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9908677" y="1829956"/>
              <a:ext cx="3871814" cy="806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sz="16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Li-free sheet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H="1">
              <a:off x="9610307" y="3027015"/>
              <a:ext cx="457200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9933848" y="2581199"/>
              <a:ext cx="2599649" cy="806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sz="16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 sheet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9619014" y="2251944"/>
              <a:ext cx="457200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604987" y="1441032"/>
            <a:ext cx="1288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1.7%</a:t>
            </a:r>
            <a:r>
              <a:rPr lang="en-US" sz="16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events 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169474" y="1441032"/>
            <a:ext cx="1295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98.3%</a:t>
            </a:r>
            <a:r>
              <a:rPr lang="en-US" sz="16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events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606115" y="2988424"/>
            <a:ext cx="868442" cy="943165"/>
            <a:chOff x="6255110" y="3016116"/>
            <a:chExt cx="868442" cy="943165"/>
          </a:xfrm>
        </p:grpSpPr>
        <p:grpSp>
          <p:nvGrpSpPr>
            <p:cNvPr id="86" name="Group 85"/>
            <p:cNvGrpSpPr/>
            <p:nvPr/>
          </p:nvGrpSpPr>
          <p:grpSpPr>
            <a:xfrm>
              <a:off x="6255110" y="3016116"/>
              <a:ext cx="868442" cy="942489"/>
              <a:chOff x="5906729" y="1870075"/>
              <a:chExt cx="2069689" cy="2246157"/>
            </a:xfrm>
          </p:grpSpPr>
          <p:sp>
            <p:nvSpPr>
              <p:cNvPr id="91" name="Rectangle 90"/>
              <p:cNvSpPr/>
              <p:nvPr/>
            </p:nvSpPr>
            <p:spPr>
              <a:xfrm>
                <a:off x="5906729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7317657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5906729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6612193" y="2663773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7317657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906729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6612193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7317657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5906729" y="2560689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5906729" y="3354387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2" name="Rectangle 101"/>
            <p:cNvSpPr/>
            <p:nvPr/>
          </p:nvSpPr>
          <p:spPr>
            <a:xfrm>
              <a:off x="6546791" y="3016998"/>
              <a:ext cx="276416" cy="27641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44410" y="3682864"/>
              <a:ext cx="276416" cy="276417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244744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9144000" cy="75740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Misidentification</a:t>
            </a:r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Jonathan Link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4320" y="710052"/>
            <a:ext cx="8673737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study neutron misidentification we removed the lithium from one of the sheets.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cosmogenic neutrons candidates, less than 1 in 50 comes from the </a:t>
            </a:r>
            <a:r>
              <a:rPr lang="en-US" sz="2000" baseline="30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Li-free sheet, so fake neutrons are a tiny fraction of the cosmic neutron background.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overlap region above the </a:t>
            </a:r>
            <a:r>
              <a:rPr lang="en-US" sz="2000" baseline="30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Li-free sheet</a:t>
            </a:r>
            <a:r>
              <a:rPr lang="en-US" sz="2000" baseline="30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see a few events, where the sheet determination was incorrect due to insufficient light in both the top and bottom layers.  This represents less than 1% of all neutron candidates.</a:t>
            </a:r>
          </a:p>
        </p:txBody>
      </p:sp>
      <p:pic>
        <p:nvPicPr>
          <p:cNvPr id="47" name="Picture 2" descr="h_t_xyArea_vs_t_xyPulseH_w_n_sel_1.png (796×57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3" y="1222568"/>
            <a:ext cx="4378103" cy="31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h_b_xyArea_vs_b_xyPulseH_w_n_sel_1.png (796×57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729" y="1222568"/>
            <a:ext cx="4378103" cy="31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1755147" y="3011116"/>
            <a:ext cx="2643250" cy="942489"/>
            <a:chOff x="7481046" y="1512042"/>
            <a:chExt cx="6299445" cy="2246157"/>
          </a:xfrm>
        </p:grpSpPr>
        <p:grpSp>
          <p:nvGrpSpPr>
            <p:cNvPr id="50" name="Group 49"/>
            <p:cNvGrpSpPr/>
            <p:nvPr/>
          </p:nvGrpSpPr>
          <p:grpSpPr>
            <a:xfrm>
              <a:off x="7481046" y="1512042"/>
              <a:ext cx="2069689" cy="2246157"/>
              <a:chOff x="5906729" y="1870075"/>
              <a:chExt cx="2069689" cy="2246157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5906729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612193" y="1870075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7317657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5906729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6612193" y="2663773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7317657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5906729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612193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7317657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5906729" y="2560689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906729" y="3354387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9908677" y="1829956"/>
              <a:ext cx="3871814" cy="806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sz="16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Li-free sheet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H="1">
              <a:off x="9610307" y="3027015"/>
              <a:ext cx="457200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9933848" y="2581199"/>
              <a:ext cx="2599649" cy="806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sz="16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 sheet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9619014" y="2251944"/>
              <a:ext cx="457200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604987" y="1432868"/>
            <a:ext cx="1288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1.6%</a:t>
            </a:r>
            <a:r>
              <a:rPr lang="en-US" sz="16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events 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169474" y="1432868"/>
            <a:ext cx="1295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89.3%</a:t>
            </a:r>
            <a:r>
              <a:rPr lang="en-US" sz="16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events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255110" y="3014617"/>
            <a:ext cx="2643250" cy="944664"/>
            <a:chOff x="6255110" y="3014617"/>
            <a:chExt cx="2643250" cy="944664"/>
          </a:xfrm>
        </p:grpSpPr>
        <p:grpSp>
          <p:nvGrpSpPr>
            <p:cNvPr id="85" name="Group 84"/>
            <p:cNvGrpSpPr>
              <a:grpSpLocks noChangeAspect="1"/>
            </p:cNvGrpSpPr>
            <p:nvPr/>
          </p:nvGrpSpPr>
          <p:grpSpPr>
            <a:xfrm>
              <a:off x="6255110" y="3016116"/>
              <a:ext cx="2643250" cy="942489"/>
              <a:chOff x="7481046" y="1512042"/>
              <a:chExt cx="6299445" cy="2246157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7481046" y="1512042"/>
                <a:ext cx="2069689" cy="2246157"/>
                <a:chOff x="5906729" y="1870075"/>
                <a:chExt cx="2069689" cy="2246157"/>
              </a:xfrm>
            </p:grpSpPr>
            <p:sp>
              <p:nvSpPr>
                <p:cNvPr id="91" name="Rectangle 90"/>
                <p:cNvSpPr/>
                <p:nvPr/>
              </p:nvSpPr>
              <p:spPr>
                <a:xfrm>
                  <a:off x="5906729" y="1870075"/>
                  <a:ext cx="658761" cy="65876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7317657" y="1870075"/>
                  <a:ext cx="658761" cy="65876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5906729" y="2663773"/>
                  <a:ext cx="658761" cy="65876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6612193" y="2663773"/>
                  <a:ext cx="658761" cy="658761"/>
                </a:xfrm>
                <a:prstGeom prst="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7317657" y="2663773"/>
                  <a:ext cx="658761" cy="65876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>
                  <a:off x="5906729" y="3457471"/>
                  <a:ext cx="658761" cy="65876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6612193" y="3457471"/>
                  <a:ext cx="658761" cy="65876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7317657" y="3457471"/>
                  <a:ext cx="658761" cy="65876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5906729" y="2560689"/>
                  <a:ext cx="2069689" cy="71231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5906729" y="3354387"/>
                  <a:ext cx="2069689" cy="71231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87" name="TextBox 86"/>
              <p:cNvSpPr txBox="1"/>
              <p:nvPr/>
            </p:nvSpPr>
            <p:spPr>
              <a:xfrm>
                <a:off x="9908677" y="1829956"/>
                <a:ext cx="3871814" cy="8068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aseline="300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sz="16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Li-free sheet</a:t>
                </a:r>
              </a:p>
            </p:txBody>
          </p:sp>
          <p:cxnSp>
            <p:nvCxnSpPr>
              <p:cNvPr id="88" name="Straight Arrow Connector 87"/>
              <p:cNvCxnSpPr/>
              <p:nvPr/>
            </p:nvCxnSpPr>
            <p:spPr>
              <a:xfrm flipH="1">
                <a:off x="9610307" y="3027015"/>
                <a:ext cx="457200" cy="0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9" name="TextBox 88"/>
              <p:cNvSpPr txBox="1"/>
              <p:nvPr/>
            </p:nvSpPr>
            <p:spPr>
              <a:xfrm>
                <a:off x="9933848" y="2581199"/>
                <a:ext cx="2599649" cy="8068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aseline="300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sz="16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 sheet</a:t>
                </a:r>
              </a:p>
            </p:txBody>
          </p:sp>
          <p:cxnSp>
            <p:nvCxnSpPr>
              <p:cNvPr id="90" name="Straight Arrow Connector 89"/>
              <p:cNvCxnSpPr/>
              <p:nvPr/>
            </p:nvCxnSpPr>
            <p:spPr>
              <a:xfrm flipH="1">
                <a:off x="9619014" y="2251944"/>
                <a:ext cx="457200" cy="0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2" name="Rectangle 101"/>
            <p:cNvSpPr/>
            <p:nvPr/>
          </p:nvSpPr>
          <p:spPr>
            <a:xfrm>
              <a:off x="6544410" y="3014617"/>
              <a:ext cx="276416" cy="27641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44410" y="3682864"/>
              <a:ext cx="276416" cy="276417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6" name="Picture 2" descr="h_t_xyArea_vs_t_xyPulseH_w_sel_1.png (796×572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1" y="1222568"/>
            <a:ext cx="4378103" cy="314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65" descr="h_b_xyArea_vs_b_xyPulseH_w_sel_1.png (796×572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729" y="1222568"/>
            <a:ext cx="4378103" cy="314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" name="TextBox 158"/>
          <p:cNvSpPr txBox="1"/>
          <p:nvPr/>
        </p:nvSpPr>
        <p:spPr>
          <a:xfrm>
            <a:off x="610435" y="1430152"/>
            <a:ext cx="1288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2.4%</a:t>
            </a:r>
            <a:r>
              <a:rPr lang="en-US" sz="16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events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5174922" y="1430152"/>
            <a:ext cx="1295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97.6%</a:t>
            </a:r>
            <a:r>
              <a:rPr lang="en-US" sz="16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events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34813" y="3039596"/>
            <a:ext cx="1401471" cy="1022204"/>
            <a:chOff x="534813" y="3039596"/>
            <a:chExt cx="1401471" cy="1022204"/>
          </a:xfrm>
        </p:grpSpPr>
        <p:sp>
          <p:nvSpPr>
            <p:cNvPr id="161" name="Oval 160"/>
            <p:cNvSpPr/>
            <p:nvPr/>
          </p:nvSpPr>
          <p:spPr>
            <a:xfrm rot="19802430">
              <a:off x="534813" y="3039596"/>
              <a:ext cx="648929" cy="374525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2" name="Straight Arrow Connector 161"/>
            <p:cNvCxnSpPr/>
            <p:nvPr/>
          </p:nvCxnSpPr>
          <p:spPr>
            <a:xfrm flipH="1" flipV="1">
              <a:off x="1006615" y="3344572"/>
              <a:ext cx="174783" cy="378674"/>
            </a:xfrm>
            <a:prstGeom prst="straightConnector1">
              <a:avLst/>
            </a:prstGeom>
            <a:ln>
              <a:solidFill>
                <a:srgbClr val="FF66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3" name="TextBox 162"/>
            <p:cNvSpPr txBox="1"/>
            <p:nvPr/>
          </p:nvSpPr>
          <p:spPr>
            <a:xfrm>
              <a:off x="776078" y="3723246"/>
              <a:ext cx="11602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28 events</a:t>
              </a: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7606115" y="2988424"/>
            <a:ext cx="868442" cy="943165"/>
            <a:chOff x="6255110" y="3016116"/>
            <a:chExt cx="868442" cy="943165"/>
          </a:xfrm>
        </p:grpSpPr>
        <p:grpSp>
          <p:nvGrpSpPr>
            <p:cNvPr id="165" name="Group 164"/>
            <p:cNvGrpSpPr/>
            <p:nvPr/>
          </p:nvGrpSpPr>
          <p:grpSpPr>
            <a:xfrm>
              <a:off x="6255110" y="3016116"/>
              <a:ext cx="868442" cy="942489"/>
              <a:chOff x="5906729" y="1870075"/>
              <a:chExt cx="2069689" cy="2246157"/>
            </a:xfrm>
          </p:grpSpPr>
          <p:sp>
            <p:nvSpPr>
              <p:cNvPr id="168" name="Rectangle 167"/>
              <p:cNvSpPr/>
              <p:nvPr/>
            </p:nvSpPr>
            <p:spPr>
              <a:xfrm>
                <a:off x="5906729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7317657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5906729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6612193" y="2663773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7317657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906729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6612193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7317657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Rectangle 175"/>
              <p:cNvSpPr/>
              <p:nvPr/>
            </p:nvSpPr>
            <p:spPr>
              <a:xfrm>
                <a:off x="5906729" y="2560689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5906729" y="3354387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6" name="Rectangle 165"/>
            <p:cNvSpPr/>
            <p:nvPr/>
          </p:nvSpPr>
          <p:spPr>
            <a:xfrm>
              <a:off x="6546791" y="3016998"/>
              <a:ext cx="276416" cy="27641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6544410" y="3682864"/>
              <a:ext cx="276416" cy="276417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5" name="Group 194"/>
          <p:cNvGrpSpPr>
            <a:grpSpLocks noChangeAspect="1"/>
          </p:cNvGrpSpPr>
          <p:nvPr/>
        </p:nvGrpSpPr>
        <p:grpSpPr>
          <a:xfrm>
            <a:off x="1751025" y="3015232"/>
            <a:ext cx="2643250" cy="942489"/>
            <a:chOff x="7481046" y="1512042"/>
            <a:chExt cx="6299445" cy="2246157"/>
          </a:xfrm>
        </p:grpSpPr>
        <p:grpSp>
          <p:nvGrpSpPr>
            <p:cNvPr id="196" name="Group 195"/>
            <p:cNvGrpSpPr/>
            <p:nvPr/>
          </p:nvGrpSpPr>
          <p:grpSpPr>
            <a:xfrm>
              <a:off x="7481046" y="1512042"/>
              <a:ext cx="2069689" cy="2246157"/>
              <a:chOff x="5906729" y="1870075"/>
              <a:chExt cx="2069689" cy="2246157"/>
            </a:xfrm>
          </p:grpSpPr>
          <p:sp>
            <p:nvSpPr>
              <p:cNvPr id="201" name="Rectangle 200"/>
              <p:cNvSpPr/>
              <p:nvPr/>
            </p:nvSpPr>
            <p:spPr>
              <a:xfrm>
                <a:off x="5906729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6612193" y="1870075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7317657" y="1870075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5906729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6612193" y="2663773"/>
                <a:ext cx="658761" cy="65876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7317657" y="2663773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5906729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6612193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7317657" y="3457471"/>
                <a:ext cx="658761" cy="65876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5906729" y="2560689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5906729" y="3354387"/>
                <a:ext cx="2069689" cy="71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7" name="TextBox 196"/>
            <p:cNvSpPr txBox="1"/>
            <p:nvPr/>
          </p:nvSpPr>
          <p:spPr>
            <a:xfrm>
              <a:off x="9908677" y="1829956"/>
              <a:ext cx="3871814" cy="806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sz="16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Li-free sheet</a:t>
              </a:r>
            </a:p>
          </p:txBody>
        </p:sp>
        <p:cxnSp>
          <p:nvCxnSpPr>
            <p:cNvPr id="198" name="Straight Arrow Connector 197"/>
            <p:cNvCxnSpPr/>
            <p:nvPr/>
          </p:nvCxnSpPr>
          <p:spPr>
            <a:xfrm flipH="1">
              <a:off x="9610307" y="3027015"/>
              <a:ext cx="457200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9" name="TextBox 198"/>
            <p:cNvSpPr txBox="1"/>
            <p:nvPr/>
          </p:nvSpPr>
          <p:spPr>
            <a:xfrm>
              <a:off x="9933848" y="2581199"/>
              <a:ext cx="2599649" cy="806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sz="16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 sheet</a:t>
              </a:r>
            </a:p>
          </p:txBody>
        </p:sp>
        <p:cxnSp>
          <p:nvCxnSpPr>
            <p:cNvPr id="200" name="Straight Arrow Connector 199"/>
            <p:cNvCxnSpPr/>
            <p:nvPr/>
          </p:nvCxnSpPr>
          <p:spPr>
            <a:xfrm flipH="1">
              <a:off x="9619014" y="2251944"/>
              <a:ext cx="457200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280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Jonathan Link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Studies with </a:t>
            </a:r>
            <a:r>
              <a:rPr lang="en-US" sz="3600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MicroCHANDLER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C:\Users\jmlink\Pictures\2016-11-18\0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8" t="17286" r="3714" b="9856"/>
          <a:stretch/>
        </p:blipFill>
        <p:spPr bwMode="auto">
          <a:xfrm>
            <a:off x="5115716" y="2074585"/>
            <a:ext cx="4028283" cy="44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030"/>
            <a:ext cx="5115717" cy="28775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8655" y="764291"/>
            <a:ext cx="855749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We rebuilt </a:t>
            </a:r>
            <a:r>
              <a:rPr lang="en-US" sz="2000" dirty="0" err="1">
                <a:solidFill>
                  <a:srgbClr val="2A3674"/>
                </a:solidFill>
              </a:rPr>
              <a:t>MicroCHANDLER</a:t>
            </a:r>
            <a:r>
              <a:rPr lang="en-US" sz="2000" dirty="0">
                <a:solidFill>
                  <a:srgbClr val="2A3674"/>
                </a:solidFill>
              </a:rPr>
              <a:t> with a fully engineered mechanical structure.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Half of the PMTs in the new design are Hamamatsu R6231-100 with acrylic light guides.</a:t>
            </a:r>
          </a:p>
          <a:p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60000"/>
              </a:solidFill>
            </a:endParaRPr>
          </a:p>
          <a:p>
            <a:endParaRPr lang="en-US" sz="2000" dirty="0">
              <a:solidFill>
                <a:srgbClr val="660000"/>
              </a:solidFill>
            </a:endParaRPr>
          </a:p>
          <a:p>
            <a:r>
              <a:rPr lang="en-US" sz="2000" dirty="0">
                <a:solidFill>
                  <a:srgbClr val="2A3674"/>
                </a:solidFill>
              </a:rPr>
              <a:t>This was used to test the mechanical </a:t>
            </a:r>
          </a:p>
          <a:p>
            <a:r>
              <a:rPr lang="en-US" sz="2000" dirty="0">
                <a:solidFill>
                  <a:srgbClr val="2A3674"/>
                </a:solidFill>
              </a:rPr>
              <a:t>structure concept for MiniCHANDLER.</a:t>
            </a:r>
          </a:p>
        </p:txBody>
      </p:sp>
    </p:spTree>
    <p:extLst>
      <p:ext uri="{BB962C8B-B14F-4D97-AF65-F5344CB8AC3E}">
        <p14:creationId xmlns:p14="http://schemas.microsoft.com/office/powerpoint/2010/main" val="279777551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Jonathan Link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7691"/>
            <a:ext cx="4476260" cy="4276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342" y="2026335"/>
            <a:ext cx="4669485" cy="356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MiniCHANDLER Mechanical Structure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8655" y="759945"/>
            <a:ext cx="855749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The MiniCHANDLER mechanical structure uses rubber o-rings, aluminum spacers and clamp plates to provide a light tight seal around each PMT.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2A3674"/>
              </a:solidFill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The result is a light tight box that supports each PMT centered on its cube row or column.</a:t>
            </a:r>
          </a:p>
        </p:txBody>
      </p:sp>
    </p:spTree>
    <p:extLst>
      <p:ext uri="{BB962C8B-B14F-4D97-AF65-F5344CB8AC3E}">
        <p14:creationId xmlns:p14="http://schemas.microsoft.com/office/powerpoint/2010/main" val="112230281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2D588-C619-4958-9A26-82A641487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lIns="0" rIns="0"/>
          <a:lstStyle/>
          <a:p>
            <a:r>
              <a:rPr lang="en-US" dirty="0"/>
              <a:t>Vertical Muons: A Novel Calibration Source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D41F7C-C419-4D3F-BFAD-1BFFCA7B9E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1199A5-C410-48BB-B0A4-857CF316B882}"/>
              </a:ext>
            </a:extLst>
          </p:cNvPr>
          <p:cNvSpPr txBox="1"/>
          <p:nvPr/>
        </p:nvSpPr>
        <p:spPr>
          <a:xfrm>
            <a:off x="367862" y="704195"/>
            <a:ext cx="843980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Vertical muons are defined as passing through a vertical column of cubes including all five detector layers.</a:t>
            </a:r>
          </a:p>
          <a:p>
            <a:pPr>
              <a:spcAft>
                <a:spcPts val="1200"/>
              </a:spcAft>
            </a:pPr>
            <a:r>
              <a:rPr lang="en-US" sz="2000" dirty="0" err="1">
                <a:solidFill>
                  <a:srgbClr val="660000"/>
                </a:solidFill>
              </a:rPr>
              <a:t>MiniCHANDLER</a:t>
            </a:r>
            <a:r>
              <a:rPr lang="en-US" sz="2000" dirty="0">
                <a:solidFill>
                  <a:srgbClr val="660000"/>
                </a:solidFill>
              </a:rPr>
              <a:t> has a vertical muon rate of about 10 </a:t>
            </a:r>
            <a:r>
              <a:rPr lang="en-US" sz="2000" dirty="0" err="1">
                <a:solidFill>
                  <a:srgbClr val="660000"/>
                </a:solidFill>
              </a:rPr>
              <a:t>mHz</a:t>
            </a:r>
            <a:r>
              <a:rPr lang="en-US" sz="2000" dirty="0">
                <a:solidFill>
                  <a:srgbClr val="660000"/>
                </a:solidFill>
              </a:rPr>
              <a:t> per cube column.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Selecting vertical muons gives us a narrow distribution of cube path lengths</a:t>
            </a:r>
            <a:r>
              <a:rPr lang="en-US" sz="2000" dirty="0">
                <a:solidFill>
                  <a:srgbClr val="660000"/>
                </a:solidFill>
              </a:rPr>
              <a:t>.</a:t>
            </a:r>
          </a:p>
          <a:p>
            <a:r>
              <a:rPr lang="en-US" sz="2000" dirty="0">
                <a:solidFill>
                  <a:srgbClr val="660000"/>
                </a:solidFill>
              </a:rPr>
              <a:t>As minimum ionizing particles, </a:t>
            </a:r>
          </a:p>
          <a:p>
            <a:r>
              <a:rPr lang="en-US" sz="2000" dirty="0">
                <a:solidFill>
                  <a:srgbClr val="660000"/>
                </a:solidFill>
              </a:rPr>
              <a:t>muons deposit energy from a 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Landau distribution. </a:t>
            </a:r>
          </a:p>
          <a:p>
            <a:r>
              <a:rPr lang="en-US" sz="2000" dirty="0">
                <a:solidFill>
                  <a:srgbClr val="2A3674"/>
                </a:solidFill>
              </a:rPr>
              <a:t>We use the most probable value </a:t>
            </a:r>
          </a:p>
          <a:p>
            <a:r>
              <a:rPr lang="en-US" sz="2000" dirty="0">
                <a:solidFill>
                  <a:srgbClr val="2A3674"/>
                </a:solidFill>
              </a:rPr>
              <a:t>(11.4 MeV/layer) as our calibration 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point.</a:t>
            </a:r>
          </a:p>
          <a:p>
            <a:r>
              <a:rPr lang="en-US" sz="2000" dirty="0">
                <a:solidFill>
                  <a:srgbClr val="660000"/>
                </a:solidFill>
              </a:rPr>
              <a:t>With an energy near the reactor </a:t>
            </a:r>
            <a:r>
              <a:rPr lang="el-GR" sz="2000" dirty="0">
                <a:solidFill>
                  <a:srgbClr val="660000"/>
                </a:solidFill>
              </a:rPr>
              <a:t>ν</a:t>
            </a:r>
            <a:r>
              <a:rPr lang="en-US" sz="2000" dirty="0">
                <a:solidFill>
                  <a:srgbClr val="660000"/>
                </a:solidFill>
              </a:rPr>
              <a:t> </a:t>
            </a:r>
          </a:p>
          <a:p>
            <a:r>
              <a:rPr lang="en-US" sz="2000" dirty="0">
                <a:solidFill>
                  <a:srgbClr val="660000"/>
                </a:solidFill>
              </a:rPr>
              <a:t>endpoint, this is a unique calibration 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source in reactor neutrino detection.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Vertical muons provide an as-built light collection map and energy calibration point for each individual cube.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AEEEB4-6181-422A-B04F-AAF2E0A92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500" y="2589186"/>
            <a:ext cx="4127272" cy="292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68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2D588-C619-4958-9A26-82A641487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lIns="0" rIns="0"/>
          <a:lstStyle/>
          <a:p>
            <a:r>
              <a:rPr lang="en-US" dirty="0"/>
              <a:t>Vertical Muons and Attenuation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D41F7C-C419-4D3F-BFAD-1BFFCA7B9E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1199A5-C410-48BB-B0A4-857CF316B882}"/>
              </a:ext>
            </a:extLst>
          </p:cNvPr>
          <p:cNvSpPr txBox="1"/>
          <p:nvPr/>
        </p:nvSpPr>
        <p:spPr>
          <a:xfrm>
            <a:off x="367862" y="704195"/>
            <a:ext cx="8439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Vertical muons can be used measure the effective light attenuation across the lattice.  The attenuation is significant, but easy to characterize.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4BEA90-1F24-4FD1-BEF5-111001418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544224"/>
            <a:ext cx="5170613" cy="36428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2D9E13-BDAE-464A-A20F-6A288E9F000F}"/>
              </a:ext>
            </a:extLst>
          </p:cNvPr>
          <p:cNvSpPr txBox="1"/>
          <p:nvPr/>
        </p:nvSpPr>
        <p:spPr>
          <a:xfrm>
            <a:off x="350438" y="5238275"/>
            <a:ext cx="843980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660000"/>
                </a:solidFill>
              </a:rPr>
              <a:t>This nicely matches the attenuation found from the </a:t>
            </a:r>
            <a:r>
              <a:rPr lang="en-US" sz="2000" dirty="0" err="1">
                <a:solidFill>
                  <a:srgbClr val="660000"/>
                </a:solidFill>
              </a:rPr>
              <a:t>compton</a:t>
            </a:r>
            <a:r>
              <a:rPr lang="en-US" sz="2000" dirty="0">
                <a:solidFill>
                  <a:srgbClr val="660000"/>
                </a:solidFill>
              </a:rPr>
              <a:t> edge of  </a:t>
            </a:r>
            <a:r>
              <a:rPr lang="en-US" sz="2000" baseline="30000" dirty="0">
                <a:solidFill>
                  <a:srgbClr val="660000"/>
                </a:solidFill>
              </a:rPr>
              <a:t>22</a:t>
            </a:r>
            <a:r>
              <a:rPr lang="en-US" sz="2000" dirty="0">
                <a:solidFill>
                  <a:srgbClr val="660000"/>
                </a:solidFill>
              </a:rPr>
              <a:t>Na, which sits at the lower-end of the energy scale,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2A3674"/>
                </a:solidFill>
              </a:rPr>
              <a:t>Demonstrating that the detector optics are independent of energy.</a:t>
            </a:r>
          </a:p>
        </p:txBody>
      </p:sp>
    </p:spTree>
    <p:extLst>
      <p:ext uri="{BB962C8B-B14F-4D97-AF65-F5344CB8AC3E}">
        <p14:creationId xmlns:p14="http://schemas.microsoft.com/office/powerpoint/2010/main" val="264544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1B3CA5-07EE-482E-8915-BA306FEF2B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6C4E443-A3DB-45BC-ABD6-EF2DEB470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The IBD Event Selection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C05EC6-6369-4F38-8AB4-37398D1393A1}"/>
              </a:ext>
            </a:extLst>
          </p:cNvPr>
          <p:cNvSpPr txBox="1"/>
          <p:nvPr/>
        </p:nvSpPr>
        <p:spPr>
          <a:xfrm>
            <a:off x="316871" y="805758"/>
            <a:ext cx="8492151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</a:rPr>
              <a:t>The inverse beta decay candidates include all positron-like events in the 1000 </a:t>
            </a:r>
            <a:r>
              <a:rPr lang="el-GR" sz="2400" dirty="0">
                <a:solidFill>
                  <a:srgbClr val="2A3674"/>
                </a:solidFill>
              </a:rPr>
              <a:t>μ</a:t>
            </a:r>
            <a:r>
              <a:rPr lang="en-US" sz="2400" dirty="0">
                <a:solidFill>
                  <a:srgbClr val="2A3674"/>
                </a:solidFill>
              </a:rPr>
              <a:t>s preceding a neutron.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660000"/>
                </a:solidFill>
              </a:rPr>
              <a:t>The positron candidate energy is reconstructed from the pattern of PMT light collected in each detector plane.</a:t>
            </a:r>
          </a:p>
        </p:txBody>
      </p:sp>
    </p:spTree>
    <p:extLst>
      <p:ext uri="{BB962C8B-B14F-4D97-AF65-F5344CB8AC3E}">
        <p14:creationId xmlns:p14="http://schemas.microsoft.com/office/powerpoint/2010/main" val="93862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973C2-DBD8-42ED-B836-44583E8869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Raghavan Optical Lattice Reconstruction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56D10C-B40F-45A8-964A-A8055717B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D44138B-0D30-436A-94F4-7A8EE9FB6FD1}"/>
                  </a:ext>
                </a:extLst>
              </p:cNvPr>
              <p:cNvSpPr txBox="1"/>
              <p:nvPr/>
            </p:nvSpPr>
            <p:spPr>
              <a:xfrm>
                <a:off x="367862" y="645472"/>
                <a:ext cx="8439807" cy="5755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>
                    <a:solidFill>
                      <a:srgbClr val="2A3674"/>
                    </a:solidFill>
                  </a:rPr>
                  <a:t>It’s not trivial…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000" dirty="0">
                    <a:solidFill>
                      <a:srgbClr val="660000"/>
                    </a:solidFill>
                  </a:rPr>
                  <a:t>To select IBD events, we need to see 511 keV gammas Compton scattering in the detector, potentially in the same plane as a 7 MeV positron.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2A3674"/>
                    </a:solidFill>
                  </a:rPr>
                  <a:t>Using the cube-by-cube response functions, we create a transfer matrix that maps the energy depositions in </a:t>
                </a:r>
                <a:r>
                  <a:rPr lang="en-US" sz="2000" i="1" dirty="0">
                    <a:solidFill>
                      <a:srgbClr val="2A3674"/>
                    </a:solidFill>
                  </a:rPr>
                  <a:t>n</a:t>
                </a:r>
                <a:r>
                  <a:rPr lang="en-US" sz="2000" baseline="30000" dirty="0">
                    <a:solidFill>
                      <a:srgbClr val="2A3674"/>
                    </a:solidFill>
                  </a:rPr>
                  <a:t>2</a:t>
                </a:r>
                <a:r>
                  <a:rPr lang="en-US" sz="2000" dirty="0">
                    <a:solidFill>
                      <a:srgbClr val="2A3674"/>
                    </a:solidFill>
                  </a:rPr>
                  <a:t> cubes to the light observed in the 2</a:t>
                </a:r>
                <a:r>
                  <a:rPr lang="en-US" sz="2000" i="1" dirty="0">
                    <a:solidFill>
                      <a:srgbClr val="2A3674"/>
                    </a:solidFill>
                  </a:rPr>
                  <a:t>n </a:t>
                </a:r>
                <a:r>
                  <a:rPr lang="en-US" sz="2000" dirty="0">
                    <a:solidFill>
                      <a:srgbClr val="2A3674"/>
                    </a:solidFill>
                  </a:rPr>
                  <a:t>PMT in a layer.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𝑃𝑀𝑇𝑠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ℳ</m:t>
                      </m:r>
                      <m:r>
                        <a:rPr lang="en-US" sz="2000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𝑐𝑢𝑏𝑒𝑠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660000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660000"/>
                    </a:solidFill>
                  </a:rPr>
                  <a:t>The reconstruction requires an effective inversion of this transfer matrix, 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𝑐𝑢𝑏𝑒𝑠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ℳ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2000" i="1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𝑃𝑀𝑇𝑠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660000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000" dirty="0">
                    <a:solidFill>
                      <a:srgbClr val="2A3674"/>
                    </a:solidFill>
                  </a:rPr>
                  <a:t>But since </a:t>
                </a:r>
                <a:r>
                  <a:rPr lang="en-US" sz="2000" i="1" dirty="0">
                    <a:solidFill>
                      <a:srgbClr val="2A3674"/>
                    </a:solidFill>
                  </a:rPr>
                  <a:t>n </a:t>
                </a:r>
                <a:r>
                  <a:rPr lang="en-US" sz="2000" dirty="0">
                    <a:solidFill>
                      <a:srgbClr val="2A3674"/>
                    </a:solidFill>
                  </a:rPr>
                  <a:t>&gt; 2, there are more unknowns than equations, and this problem is underdetermined.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000" dirty="0">
                    <a:solidFill>
                      <a:srgbClr val="660000"/>
                    </a:solidFill>
                  </a:rPr>
                  <a:t>So, we construct a likelihood function which we minimize by varying the cube energy depositions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𝑐𝑢𝑏𝑒𝑠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660000"/>
                    </a:solidFill>
                  </a:rPr>
                  <a:t>).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000" dirty="0">
                    <a:solidFill>
                      <a:srgbClr val="2A3674"/>
                    </a:solidFill>
                  </a:rPr>
                  <a:t>We start with one hit cube.  In each iteration we add one additional cube.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000" dirty="0">
                    <a:solidFill>
                      <a:srgbClr val="660000"/>
                    </a:solidFill>
                  </a:rPr>
                  <a:t>If </a:t>
                </a:r>
                <a:r>
                  <a:rPr lang="en-US" sz="2000" dirty="0">
                    <a:solidFill>
                      <a:srgbClr val="FF6600"/>
                    </a:solidFill>
                  </a:rPr>
                  <a:t> min(</a:t>
                </a:r>
                <a:r>
                  <a:rPr lang="en-US" sz="2000" i="1" dirty="0">
                    <a:solidFill>
                      <a:srgbClr val="FF6600"/>
                    </a:solidFill>
                  </a:rPr>
                  <a:t>L</a:t>
                </a:r>
                <a:r>
                  <a:rPr lang="en-US" sz="2000" i="1" baseline="-25000" dirty="0">
                    <a:solidFill>
                      <a:srgbClr val="FF6600"/>
                    </a:solidFill>
                  </a:rPr>
                  <a:t>i</a:t>
                </a:r>
                <a:r>
                  <a:rPr lang="en-US" sz="2000" dirty="0">
                    <a:solidFill>
                      <a:srgbClr val="FF6600"/>
                    </a:solidFill>
                  </a:rPr>
                  <a:t>) – min(</a:t>
                </a:r>
                <a:r>
                  <a:rPr lang="en-US" sz="2000" i="1" dirty="0">
                    <a:solidFill>
                      <a:srgbClr val="FF6600"/>
                    </a:solidFill>
                  </a:rPr>
                  <a:t>L</a:t>
                </a:r>
                <a:r>
                  <a:rPr lang="en-US" sz="2000" i="1" baseline="-25000" dirty="0">
                    <a:solidFill>
                      <a:srgbClr val="FF6600"/>
                    </a:solidFill>
                  </a:rPr>
                  <a:t>i</a:t>
                </a:r>
                <a:r>
                  <a:rPr lang="en-US" sz="2000" baseline="-25000" dirty="0">
                    <a:solidFill>
                      <a:srgbClr val="FF6600"/>
                    </a:solidFill>
                  </a:rPr>
                  <a:t>+1</a:t>
                </a:r>
                <a:r>
                  <a:rPr lang="en-US" sz="2000" dirty="0">
                    <a:solidFill>
                      <a:srgbClr val="FF6600"/>
                    </a:solidFill>
                  </a:rPr>
                  <a:t>) &lt; </a:t>
                </a:r>
                <a:r>
                  <a:rPr lang="el-GR" sz="2000" dirty="0">
                    <a:solidFill>
                      <a:srgbClr val="FF6600"/>
                    </a:solidFill>
                  </a:rPr>
                  <a:t>Δ</a:t>
                </a:r>
                <a:r>
                  <a:rPr lang="en-US" sz="2000" i="1" dirty="0" err="1">
                    <a:solidFill>
                      <a:srgbClr val="FF6600"/>
                    </a:solidFill>
                  </a:rPr>
                  <a:t>L</a:t>
                </a:r>
                <a:r>
                  <a:rPr lang="en-US" sz="2000" i="1" baseline="-25000" dirty="0" err="1">
                    <a:solidFill>
                      <a:srgbClr val="FF6600"/>
                    </a:solidFill>
                  </a:rPr>
                  <a:t>cutoff</a:t>
                </a:r>
                <a:r>
                  <a:rPr lang="en-US" sz="2000" i="1" baseline="-25000" dirty="0">
                    <a:solidFill>
                      <a:srgbClr val="FF6600"/>
                    </a:solidFill>
                  </a:rPr>
                  <a:t> </a:t>
                </a:r>
                <a:r>
                  <a:rPr lang="en-US" sz="2000" i="1" dirty="0">
                    <a:solidFill>
                      <a:srgbClr val="FF66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we accept that iteration</a:t>
                </a:r>
                <a:r>
                  <a:rPr lang="en-US" sz="2000" i="1" dirty="0">
                    <a:solidFill>
                      <a:srgbClr val="660000"/>
                    </a:solidFill>
                  </a:rPr>
                  <a:t>.</a:t>
                </a:r>
                <a:endParaRPr lang="en-US" sz="2000" dirty="0">
                  <a:solidFill>
                    <a:srgbClr val="FF66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D44138B-0D30-436A-94F4-7A8EE9FB6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862" y="645472"/>
                <a:ext cx="8439807" cy="5755422"/>
              </a:xfrm>
              <a:prstGeom prst="rect">
                <a:avLst/>
              </a:prstGeom>
              <a:blipFill>
                <a:blip r:embed="rId2"/>
                <a:stretch>
                  <a:fillRect l="-1444" t="-1165" r="-1372" b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0647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F3681A0-CE55-439E-80EC-314E120D5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3" y="2012777"/>
            <a:ext cx="5187060" cy="31797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7021FC-1F43-4716-AB01-4BCD3F32E0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err="1"/>
              <a:t>Daya</a:t>
            </a:r>
            <a:r>
              <a:rPr lang="en-US" sz="3200" dirty="0"/>
              <a:t> Bay’s Neutrino Spectral Decomposition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8064B3-05C9-4DCD-9683-C5659EC1D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871D1EF-C13F-4498-A754-17A4EC7ACDDC}"/>
              </a:ext>
            </a:extLst>
          </p:cNvPr>
          <p:cNvSpPr txBox="1">
            <a:spLocks/>
          </p:cNvSpPr>
          <p:nvPr/>
        </p:nvSpPr>
        <p:spPr>
          <a:xfrm>
            <a:off x="218243" y="801768"/>
            <a:ext cx="8627639" cy="10863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>
                <a:solidFill>
                  <a:srgbClr val="2A3674"/>
                </a:solidFill>
                <a:latin typeface="+mn-lt"/>
              </a:rPr>
              <a:t>Using burn-up data from the reactor operators, the Daya Bay Collaboration was able to decompose the neutrino spectra from the different fissile isotopes.  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200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175FE9A-CDD2-4D62-8DC2-A5C7220BDB96}"/>
              </a:ext>
            </a:extLst>
          </p:cNvPr>
          <p:cNvSpPr txBox="1">
            <a:spLocks/>
          </p:cNvSpPr>
          <p:nvPr/>
        </p:nvSpPr>
        <p:spPr>
          <a:xfrm>
            <a:off x="5475835" y="1888162"/>
            <a:ext cx="3569505" cy="43266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200" dirty="0">
                <a:solidFill>
                  <a:srgbClr val="660000"/>
                </a:solidFill>
                <a:latin typeface="+mn-lt"/>
              </a:rPr>
              <a:t>The data clearly show that the different fissile isotopes indeed have unique neutrino spectra.</a:t>
            </a:r>
          </a:p>
          <a:p>
            <a:pPr marL="0" indent="0">
              <a:spcBef>
                <a:spcPts val="0"/>
              </a:spcBef>
              <a:spcAft>
                <a:spcPts val="4200"/>
              </a:spcAft>
              <a:buNone/>
            </a:pPr>
            <a:r>
              <a:rPr lang="en-US" sz="2200" dirty="0">
                <a:solidFill>
                  <a:srgbClr val="2A3674"/>
                </a:solidFill>
                <a:latin typeface="+mn-lt"/>
              </a:rPr>
              <a:t>This study was done with detectors at 360 meters from two reactors, operating with out-of-sync refueling cycles. </a:t>
            </a:r>
            <a:endParaRPr lang="en-US" sz="220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FAA8B3-A7E7-4A73-BBBD-7E9D790A7B9F}"/>
              </a:ext>
            </a:extLst>
          </p:cNvPr>
          <p:cNvSpPr txBox="1"/>
          <p:nvPr/>
        </p:nvSpPr>
        <p:spPr>
          <a:xfrm>
            <a:off x="1263315" y="4505458"/>
            <a:ext cx="1888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Phys. Rev. Lett. 123, 111801 (2019)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2BF711-3520-70DD-55D2-06FD07EC5B8F}"/>
              </a:ext>
            </a:extLst>
          </p:cNvPr>
          <p:cNvSpPr txBox="1"/>
          <p:nvPr/>
        </p:nvSpPr>
        <p:spPr>
          <a:xfrm>
            <a:off x="1692893" y="5445418"/>
            <a:ext cx="56783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200" i="1" dirty="0">
                <a:solidFill>
                  <a:srgbClr val="FF6600"/>
                </a:solidFill>
                <a:latin typeface="+mn-lt"/>
              </a:rPr>
              <a:t>Imagine this analysis with  detectors located 25 meters from a single reactor. </a:t>
            </a:r>
          </a:p>
        </p:txBody>
      </p:sp>
    </p:spTree>
    <p:extLst>
      <p:ext uri="{BB962C8B-B14F-4D97-AF65-F5344CB8AC3E}">
        <p14:creationId xmlns:p14="http://schemas.microsoft.com/office/powerpoint/2010/main" val="64133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1B3CA5-07EE-482E-8915-BA306FEF2B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6C4E443-A3DB-45BC-ABD6-EF2DEB470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</p:spPr>
        <p:txBody>
          <a:bodyPr/>
          <a:lstStyle/>
          <a:p>
            <a:r>
              <a:rPr lang="en-US" dirty="0"/>
              <a:t>The IBD Event Selection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C05EC6-6369-4F38-8AB4-37398D1393A1}"/>
              </a:ext>
            </a:extLst>
          </p:cNvPr>
          <p:cNvSpPr txBox="1"/>
          <p:nvPr/>
        </p:nvSpPr>
        <p:spPr>
          <a:xfrm>
            <a:off x="316871" y="805758"/>
            <a:ext cx="849215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</a:rPr>
              <a:t>The inverse beta decay candidates include all positron-like events in the 1000 </a:t>
            </a:r>
            <a:r>
              <a:rPr lang="el-GR" sz="2400" dirty="0">
                <a:solidFill>
                  <a:srgbClr val="2A3674"/>
                </a:solidFill>
              </a:rPr>
              <a:t>μ</a:t>
            </a:r>
            <a:r>
              <a:rPr lang="en-US" sz="2400" dirty="0">
                <a:solidFill>
                  <a:srgbClr val="2A3674"/>
                </a:solidFill>
              </a:rPr>
              <a:t>s preceding a neutron.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660000"/>
                </a:solidFill>
              </a:rPr>
              <a:t>The positron candidate energy is reconstructed from the pattern of PMT light collected in each detector plane.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</a:rPr>
              <a:t>We apply a spatial separation cut between the positron and neutron.</a:t>
            </a:r>
          </a:p>
        </p:txBody>
      </p:sp>
    </p:spTree>
    <p:extLst>
      <p:ext uri="{BB962C8B-B14F-4D97-AF65-F5344CB8AC3E}">
        <p14:creationId xmlns:p14="http://schemas.microsoft.com/office/powerpoint/2010/main" val="90133311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6280D7C-18E4-4BF5-9D62-EB2275011512}"/>
              </a:ext>
            </a:extLst>
          </p:cNvPr>
          <p:cNvGrpSpPr/>
          <p:nvPr/>
        </p:nvGrpSpPr>
        <p:grpSpPr>
          <a:xfrm>
            <a:off x="4022684" y="2242514"/>
            <a:ext cx="4997392" cy="3305258"/>
            <a:chOff x="4022684" y="2242514"/>
            <a:chExt cx="4997392" cy="330525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865A72C-BA95-4A8B-B4C1-A46684185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22684" y="2242514"/>
              <a:ext cx="4997392" cy="330525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E8CB105-BE91-4466-8FE2-B289F0F0C96C}"/>
                </a:ext>
              </a:extLst>
            </p:cNvPr>
            <p:cNvSpPr/>
            <p:nvPr/>
          </p:nvSpPr>
          <p:spPr>
            <a:xfrm>
              <a:off x="4537388" y="2654832"/>
              <a:ext cx="1116527" cy="275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AA9A3FA-4344-4BB0-B4EC-A3D963FC741D}"/>
              </a:ext>
            </a:extLst>
          </p:cNvPr>
          <p:cNvSpPr txBox="1"/>
          <p:nvPr/>
        </p:nvSpPr>
        <p:spPr>
          <a:xfrm>
            <a:off x="316871" y="742387"/>
            <a:ext cx="849215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2400" dirty="0">
                <a:solidFill>
                  <a:srgbClr val="2A3674"/>
                </a:solidFill>
              </a:rPr>
              <a:t>Random coincident events have no spatial correlation.</a:t>
            </a:r>
          </a:p>
          <a:p>
            <a:pPr>
              <a:spcAft>
                <a:spcPts val="2400"/>
              </a:spcAft>
            </a:pPr>
            <a:r>
              <a:rPr lang="en-US" sz="2400" dirty="0">
                <a:solidFill>
                  <a:srgbClr val="660000"/>
                </a:solidFill>
              </a:rPr>
              <a:t>Fast neutrons </a:t>
            </a:r>
            <a:r>
              <a:rPr lang="en-US" sz="2400" i="1" dirty="0">
                <a:solidFill>
                  <a:srgbClr val="660000"/>
                </a:solidFill>
              </a:rPr>
              <a:t>do</a:t>
            </a:r>
            <a:r>
              <a:rPr lang="en-US" sz="2400" dirty="0">
                <a:solidFill>
                  <a:srgbClr val="660000"/>
                </a:solidFill>
              </a:rPr>
              <a:t> have a spatial correlation, but the neutrons tend to travel further before capture.</a:t>
            </a:r>
          </a:p>
          <a:p>
            <a:r>
              <a:rPr lang="en-US" sz="2400" dirty="0">
                <a:solidFill>
                  <a:srgbClr val="2A3674"/>
                </a:solidFill>
              </a:rPr>
              <a:t>The spatial separation cut </a:t>
            </a:r>
          </a:p>
          <a:p>
            <a:r>
              <a:rPr lang="en-US" sz="2400" dirty="0">
                <a:solidFill>
                  <a:srgbClr val="2A3674"/>
                </a:solidFill>
              </a:rPr>
              <a:t>was optimized on data.</a:t>
            </a:r>
          </a:p>
          <a:p>
            <a:r>
              <a:rPr lang="en-US" sz="2400" dirty="0">
                <a:solidFill>
                  <a:srgbClr val="2A3674"/>
                </a:solidFill>
              </a:rPr>
              <a:t>Fortunately, the optimal </a:t>
            </a:r>
          </a:p>
          <a:p>
            <a:pPr>
              <a:spcAft>
                <a:spcPts val="2400"/>
              </a:spcAft>
            </a:pPr>
            <a:r>
              <a:rPr lang="en-US" sz="2400" dirty="0">
                <a:solidFill>
                  <a:srgbClr val="2A3674"/>
                </a:solidFill>
              </a:rPr>
              <a:t>point is quite clear.</a:t>
            </a:r>
          </a:p>
          <a:p>
            <a:r>
              <a:rPr lang="en-US" sz="2400" dirty="0">
                <a:solidFill>
                  <a:srgbClr val="660000"/>
                </a:solidFill>
              </a:rPr>
              <a:t>In our high background </a:t>
            </a:r>
          </a:p>
          <a:p>
            <a:r>
              <a:rPr lang="en-US" sz="2400" dirty="0">
                <a:solidFill>
                  <a:srgbClr val="660000"/>
                </a:solidFill>
              </a:rPr>
              <a:t>environment a relatively </a:t>
            </a:r>
          </a:p>
          <a:p>
            <a:pPr>
              <a:spcAft>
                <a:spcPts val="3600"/>
              </a:spcAft>
            </a:pPr>
            <a:r>
              <a:rPr lang="en-US" sz="2400" dirty="0">
                <a:solidFill>
                  <a:srgbClr val="660000"/>
                </a:solidFill>
              </a:rPr>
              <a:t>tight cut works best.</a:t>
            </a:r>
          </a:p>
          <a:p>
            <a:pPr algn="ctr"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</a:rPr>
              <a:t>Note: </a:t>
            </a:r>
            <a:r>
              <a:rPr lang="en-US" sz="2400" i="1" dirty="0">
                <a:solidFill>
                  <a:srgbClr val="2A3674"/>
                </a:solidFill>
              </a:rPr>
              <a:t>In an ROL, the separation cut has no reconstruction bias.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0270AD-D8AB-4235-AF9F-5399C93F01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Neutron Positron Spatial Separation Cut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8C5836-AE1F-4F44-9AC0-2E67C427C9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F770FA1-C6E4-40F5-A70C-FBC94CAE371E}"/>
              </a:ext>
            </a:extLst>
          </p:cNvPr>
          <p:cNvGrpSpPr/>
          <p:nvPr/>
        </p:nvGrpSpPr>
        <p:grpSpPr>
          <a:xfrm>
            <a:off x="4492567" y="2329139"/>
            <a:ext cx="2419050" cy="2743200"/>
            <a:chOff x="4492567" y="2329139"/>
            <a:chExt cx="2419050" cy="27432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41EB97E-FDB2-4B49-A293-6FB076A9852D}"/>
                </a:ext>
              </a:extLst>
            </p:cNvPr>
            <p:cNvCxnSpPr/>
            <p:nvPr/>
          </p:nvCxnSpPr>
          <p:spPr>
            <a:xfrm flipV="1">
              <a:off x="6911617" y="2329139"/>
              <a:ext cx="0" cy="2743200"/>
            </a:xfrm>
            <a:prstGeom prst="line">
              <a:avLst/>
            </a:prstGeom>
            <a:ln w="3175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875C4DB-F539-493F-8C25-ED73E4FA2B6C}"/>
                </a:ext>
              </a:extLst>
            </p:cNvPr>
            <p:cNvSpPr txBox="1"/>
            <p:nvPr/>
          </p:nvSpPr>
          <p:spPr>
            <a:xfrm>
              <a:off x="4492567" y="3134375"/>
              <a:ext cx="22330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dirty="0">
                  <a:solidFill>
                    <a:srgbClr val="FF6600"/>
                  </a:solidFill>
                </a:rPr>
                <a:t>Δ</a:t>
              </a:r>
              <a:r>
                <a:rPr lang="en-US" i="1" dirty="0">
                  <a:solidFill>
                    <a:srgbClr val="FF6600"/>
                  </a:solidFill>
                </a:rPr>
                <a:t>d </a:t>
              </a:r>
              <a:r>
                <a:rPr lang="en-US" dirty="0">
                  <a:solidFill>
                    <a:srgbClr val="FF6600"/>
                  </a:solidFill>
                </a:rPr>
                <a:t>≤ 1.5 cube lengths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9027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270AD-D8AB-4235-AF9F-5399C93F01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Topological Selection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8C5836-AE1F-4F44-9AC0-2E67C427C9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9A3FA-4344-4BB0-B4EC-A3D963FC741D}"/>
              </a:ext>
            </a:extLst>
          </p:cNvPr>
          <p:cNvSpPr txBox="1"/>
          <p:nvPr/>
        </p:nvSpPr>
        <p:spPr>
          <a:xfrm>
            <a:off x="257387" y="658764"/>
            <a:ext cx="8622453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300" dirty="0">
                <a:solidFill>
                  <a:srgbClr val="2A3674"/>
                </a:solidFill>
              </a:rPr>
              <a:t>The topological selections were essential to extracting a significant signal in </a:t>
            </a:r>
            <a:r>
              <a:rPr lang="en-US" sz="2300" dirty="0" err="1">
                <a:solidFill>
                  <a:srgbClr val="2A3674"/>
                </a:solidFill>
              </a:rPr>
              <a:t>MiniCHANDLER</a:t>
            </a:r>
            <a:r>
              <a:rPr lang="en-US" sz="2300" dirty="0">
                <a:solidFill>
                  <a:srgbClr val="2A3674"/>
                </a:solidFill>
              </a:rPr>
              <a:t>:</a:t>
            </a:r>
          </a:p>
          <a:p>
            <a:pPr>
              <a:spcAft>
                <a:spcPts val="1800"/>
              </a:spcAft>
            </a:pPr>
            <a:endParaRPr lang="en-US" sz="23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endParaRPr lang="en-US" sz="23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endParaRPr lang="en-US" sz="23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endParaRPr lang="en-US" sz="23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endParaRPr lang="en-US" sz="23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endParaRPr lang="en-US" sz="23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300" dirty="0">
                <a:solidFill>
                  <a:srgbClr val="660000"/>
                </a:solidFill>
              </a:rPr>
              <a:t>These selections will improve dramatically with the improved optics.</a:t>
            </a:r>
          </a:p>
          <a:p>
            <a:pPr>
              <a:spcAft>
                <a:spcPts val="1800"/>
              </a:spcAft>
            </a:pPr>
            <a:r>
              <a:rPr lang="en-US" sz="2300" dirty="0">
                <a:solidFill>
                  <a:srgbClr val="2A3674"/>
                </a:solidFill>
              </a:rPr>
              <a:t>And, a larger detector will better contain the annihilation gammas and multiple proton recoils.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70E2FB6-9D42-4B0B-A9D1-E1D86A0FD849}"/>
              </a:ext>
            </a:extLst>
          </p:cNvPr>
          <p:cNvGrpSpPr/>
          <p:nvPr/>
        </p:nvGrpSpPr>
        <p:grpSpPr>
          <a:xfrm>
            <a:off x="1914529" y="1546773"/>
            <a:ext cx="5409060" cy="3534172"/>
            <a:chOff x="1914529" y="1546773"/>
            <a:chExt cx="5409060" cy="353417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F78DE39-98D6-400E-953A-90DCE8370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80089" y="1546773"/>
              <a:ext cx="5343500" cy="3534172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FBDC4-6F0F-4D61-8CEE-336773A11E72}"/>
                </a:ext>
              </a:extLst>
            </p:cNvPr>
            <p:cNvSpPr/>
            <p:nvPr/>
          </p:nvSpPr>
          <p:spPr>
            <a:xfrm>
              <a:off x="1941620" y="2905760"/>
              <a:ext cx="261611" cy="298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5154FD3-BA7E-4E1D-8AD2-5785A7E02BD6}"/>
                </a:ext>
              </a:extLst>
            </p:cNvPr>
            <p:cNvSpPr txBox="1"/>
            <p:nvPr/>
          </p:nvSpPr>
          <p:spPr>
            <a:xfrm rot="16200000">
              <a:off x="1247410" y="2909097"/>
              <a:ext cx="159584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91440" rIns="0" bIns="0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Signal Significance [</a:t>
              </a:r>
              <a:r>
                <a:rPr lang="el-GR" sz="11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Δ</a:t>
              </a:r>
              <a:r>
                <a:rPr lang="el-GR" sz="1100" i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χ</a:t>
              </a:r>
              <a:r>
                <a:rPr lang="en-US" sz="1100" baseline="300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2</a:t>
              </a:r>
              <a:r>
                <a:rPr lang="en-US" sz="11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018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to Nuclear Non-Proliferation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Jonathan Link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3784" y="942732"/>
            <a:ext cx="84931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Neutrino monitoring has been proposed as a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non-invasive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verification scheme to be used in nuclear treaties with nations such as Iran and North Korea.  </a:t>
            </a:r>
          </a:p>
        </p:txBody>
      </p:sp>
      <p:sp>
        <p:nvSpPr>
          <p:cNvPr id="7" name="Rectangle 6"/>
          <p:cNvSpPr/>
          <p:nvPr/>
        </p:nvSpPr>
        <p:spPr>
          <a:xfrm>
            <a:off x="262951" y="1992943"/>
            <a:ext cx="455842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basic idea is to look for changes in the neutrino energy spectrum indicative of a diversion of weapons grade plutonium.</a:t>
            </a:r>
            <a:endParaRPr lang="en-US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main stumbling block to the full embrace of neutrino safeguards has been the inability to demonstrate a viable detector technology.</a:t>
            </a:r>
          </a:p>
          <a:p>
            <a:r>
              <a:rPr 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Safeguards detectors must:</a:t>
            </a:r>
          </a:p>
          <a:p>
            <a:pPr lvl="1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portable, reliable and low-cost,</a:t>
            </a:r>
          </a:p>
          <a:p>
            <a:pPr lvl="1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good energy resolution, and</a:t>
            </a:r>
          </a:p>
          <a:p>
            <a:pPr lvl="1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free of potential hazards such as flammable liquids.</a:t>
            </a:r>
            <a:endParaRPr lang="en-US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4380E4-F00D-41AE-A7E2-C2BE1440107B}"/>
              </a:ext>
            </a:extLst>
          </p:cNvPr>
          <p:cNvGrpSpPr/>
          <p:nvPr/>
        </p:nvGrpSpPr>
        <p:grpSpPr>
          <a:xfrm>
            <a:off x="4821379" y="1941900"/>
            <a:ext cx="4271818" cy="4271818"/>
            <a:chOff x="4821379" y="1941900"/>
            <a:chExt cx="4271818" cy="4271818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1379" y="1941900"/>
              <a:ext cx="4271818" cy="427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6088035" y="2076391"/>
              <a:ext cx="24184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Huber et al.  PRL 113, 042503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525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82C81-152E-47FC-9057-82969ACEF7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Nu Tools Study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FD73A7-0AD3-4AC3-9632-54EC697AF3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23689E-405B-463F-AAB5-464E36B77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963" y="685802"/>
            <a:ext cx="4500543" cy="579940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FBB3E0B-C0E5-4A84-BA97-E81DA00EC9A4}"/>
              </a:ext>
            </a:extLst>
          </p:cNvPr>
          <p:cNvSpPr/>
          <p:nvPr/>
        </p:nvSpPr>
        <p:spPr>
          <a:xfrm>
            <a:off x="165972" y="1069593"/>
            <a:ext cx="4497468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Commissioned by the National Nuclear Security Administration’s office of Defense Nuclear Non-proliferation,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released its final report in August 2021:</a:t>
            </a:r>
          </a:p>
          <a:p>
            <a:pPr algn="ctr">
              <a:spcAft>
                <a:spcPts val="2400"/>
              </a:spcAft>
            </a:pPr>
            <a:r>
              <a:rPr lang="en-US" dirty="0">
                <a:hlinkClick r:id="rId3"/>
              </a:rPr>
              <a:t>https://www.osti.gov/biblio/1826602/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report found promising potential for applications of neutrino detectors in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Nuclear Deals, and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Monitoring Advanced Nuclear Reactors </a:t>
            </a:r>
          </a:p>
          <a:p>
            <a:r>
              <a:rPr 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NNSA is now funding a follow up program to build a Mobile Antineutrino Demonstrator.</a:t>
            </a:r>
            <a:endParaRPr lang="en-US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5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VT_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60961</TotalTime>
  <Words>5329</Words>
  <Application>Microsoft Office PowerPoint</Application>
  <PresentationFormat>On-screen Show (4:3)</PresentationFormat>
  <Paragraphs>751</Paragraphs>
  <Slides>72</Slides>
  <Notes>5</Notes>
  <HiddenSlides>0</HiddenSlides>
  <MMClips>1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1" baseType="lpstr">
      <vt:lpstr>Arial Unicode MS</vt:lpstr>
      <vt:lpstr>Calibri</vt:lpstr>
      <vt:lpstr>Arial</vt:lpstr>
      <vt:lpstr>Cambria Math</vt:lpstr>
      <vt:lpstr>Times New Roman</vt:lpstr>
      <vt:lpstr>Symbol</vt:lpstr>
      <vt:lpstr>Times</vt:lpstr>
      <vt:lpstr>1_VT_Theme</vt:lpstr>
      <vt:lpstr>Equation</vt:lpstr>
      <vt:lpstr>PowerPoint Presentation</vt:lpstr>
      <vt:lpstr>PowerPoint Presentation</vt:lpstr>
      <vt:lpstr>PowerPoint Presentation</vt:lpstr>
      <vt:lpstr>PowerPoint Presentation</vt:lpstr>
      <vt:lpstr>Burnup Evolution of the Neutrino Spectrum</vt:lpstr>
      <vt:lpstr>Burnup Evolution of the Neutrino Spectrum</vt:lpstr>
      <vt:lpstr>Daya Bay’s Neutrino Spectral Decomposition</vt:lpstr>
      <vt:lpstr>Application to Nuclear Non-Proliferation </vt:lpstr>
      <vt:lpstr>The Nu Tools Study</vt:lpstr>
      <vt:lpstr>Reactor Neutrino Detection</vt:lpstr>
      <vt:lpstr>Reactor Neutrino Backgrounds</vt:lpstr>
      <vt:lpstr>Reactor Neutrino Backgrounds</vt:lpstr>
      <vt:lpstr>PowerPoint Presentation</vt:lpstr>
      <vt:lpstr>PowerPoint Presentation</vt:lpstr>
      <vt:lpstr>Neutron Identification in CHANDLER</vt:lpstr>
      <vt:lpstr>Neutron Identification in MicroCHANDLER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Mobile Neutrino Lab</vt:lpstr>
      <vt:lpstr>PowerPoint Presentation</vt:lpstr>
      <vt:lpstr>The Mobile Neutrino Lab</vt:lpstr>
      <vt:lpstr>PowerPoint Presentation</vt:lpstr>
      <vt:lpstr>The IBD Event Selection</vt:lpstr>
      <vt:lpstr>Fitting Δt for Correlated Events</vt:lpstr>
      <vt:lpstr>Time Correlated Fast Neutrons</vt:lpstr>
      <vt:lpstr>The IBD Analysis Results</vt:lpstr>
      <vt:lpstr>Cross Check with Rate Only Analysis</vt:lpstr>
      <vt:lpstr>Neutron Detection in MiniCHANDLER </vt:lpstr>
      <vt:lpstr>Neutron Detection in MiniCHANDLER </vt:lpstr>
      <vt:lpstr>Neutron Detection in MiniCHANDLER </vt:lpstr>
      <vt:lpstr>Multimodal Detection</vt:lpstr>
      <vt:lpstr>PowerPoint Presentation</vt:lpstr>
      <vt:lpstr>The Mobile Antineutrino Demonstrator (MAD)</vt:lpstr>
      <vt:lpstr>The Detector Structure</vt:lpstr>
      <vt:lpstr>Future Upgrades</vt:lpstr>
      <vt:lpstr>PowerPoint Presentation</vt:lpstr>
      <vt:lpstr>Future Upgrades</vt:lpstr>
      <vt:lpstr>Half Cubes</vt:lpstr>
      <vt:lpstr>Future Upgrades</vt:lpstr>
      <vt:lpstr>Electronics Upgrade</vt:lpstr>
      <vt:lpstr>Future Upgrades</vt:lpstr>
      <vt:lpstr>Final Thoughts…</vt:lpstr>
      <vt:lpstr>PowerPoint Presentation</vt:lpstr>
      <vt:lpstr>Light Collection and Energy Resolution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Attenuation Length in the Lattice (Aside)</vt:lpstr>
      <vt:lpstr>MCNP6: Neutron Transport and Capture</vt:lpstr>
      <vt:lpstr>MCNP6: Neutron Transport and Capture</vt:lpstr>
      <vt:lpstr>Neutron Identification in MicroCHANDLER</vt:lpstr>
      <vt:lpstr>Neutron Identification in MicroCHANDLER</vt:lpstr>
      <vt:lpstr>Improved Neutron Selection </vt:lpstr>
      <vt:lpstr>Improved Neutron Selection </vt:lpstr>
      <vt:lpstr>Improved Neutron Selection </vt:lpstr>
      <vt:lpstr>Neutron Misidentification</vt:lpstr>
      <vt:lpstr>Neutron Misidentification</vt:lpstr>
      <vt:lpstr>PowerPoint Presentation</vt:lpstr>
      <vt:lpstr>PowerPoint Presentation</vt:lpstr>
      <vt:lpstr>Vertical Muons: A Novel Calibration Source</vt:lpstr>
      <vt:lpstr>Vertical Muons and Attenuation</vt:lpstr>
      <vt:lpstr>The IBD Event Selection</vt:lpstr>
      <vt:lpstr>The Raghavan Optical Lattice Reconstruction</vt:lpstr>
      <vt:lpstr>The IBD Event Selection</vt:lpstr>
      <vt:lpstr>Neutron Positron Spatial Separation Cut</vt:lpstr>
      <vt:lpstr>Topological Selection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725</cp:revision>
  <dcterms:created xsi:type="dcterms:W3CDTF">2014-01-16T18:37:11Z</dcterms:created>
  <dcterms:modified xsi:type="dcterms:W3CDTF">2023-10-20T03:42:11Z</dcterms:modified>
</cp:coreProperties>
</file>