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  <p:sldMasterId id="2147483683" r:id="rId2"/>
    <p:sldMasterId id="2147483684" r:id="rId3"/>
  </p:sldMasterIdLst>
  <p:notesMasterIdLst>
    <p:notesMasterId r:id="rId5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56"/>
      <p:bold r:id="rId57"/>
      <p:italic r:id="rId58"/>
      <p:boldItalic r:id="rId59"/>
    </p:embeddedFont>
    <p:embeddedFont>
      <p:font typeface="Open Sans" panose="020B0604020202020204" charset="0"/>
      <p:regular r:id="rId60"/>
      <p:bold r:id="rId61"/>
      <p:italic r:id="rId62"/>
      <p:boldItalic r:id="rId63"/>
    </p:embeddedFont>
    <p:embeddedFont>
      <p:font typeface="Calibri" panose="020F0502020204030204" pitchFamily="34" charset="0"/>
      <p:regular r:id="rId64"/>
      <p:bold r:id="rId65"/>
      <p:italic r:id="rId66"/>
      <p:boldItalic r:id="rId67"/>
    </p:embeddedFont>
    <p:embeddedFont>
      <p:font typeface="PT Sans Narrow" panose="020B0604020202020204" charset="0"/>
      <p:regular r:id="rId68"/>
      <p:bold r:id="rId69"/>
    </p:embeddedFont>
    <p:embeddedFont>
      <p:font typeface="Roboto" panose="020B0604020202020204" charset="0"/>
      <p:regular r:id="rId70"/>
      <p:bold r:id="rId71"/>
      <p:italic r:id="rId72"/>
      <p:boldItalic r:id="rId73"/>
    </p:embeddedFont>
    <p:embeddedFont>
      <p:font typeface="Questrial" panose="020B0604020202020204" charset="0"/>
      <p:regular r:id="rId7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63" Type="http://schemas.openxmlformats.org/officeDocument/2006/relationships/font" Target="fonts/font8.fntdata"/><Relationship Id="rId68" Type="http://schemas.openxmlformats.org/officeDocument/2006/relationships/font" Target="fonts/font13.fntdata"/><Relationship Id="rId76" Type="http://schemas.openxmlformats.org/officeDocument/2006/relationships/viewProps" Target="viewProps.xml"/><Relationship Id="rId7" Type="http://schemas.openxmlformats.org/officeDocument/2006/relationships/slide" Target="slides/slide4.xml"/><Relationship Id="rId71" Type="http://schemas.openxmlformats.org/officeDocument/2006/relationships/font" Target="fonts/font1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font" Target="fonts/font3.fntdata"/><Relationship Id="rId66" Type="http://schemas.openxmlformats.org/officeDocument/2006/relationships/font" Target="fonts/font11.fntdata"/><Relationship Id="rId74" Type="http://schemas.openxmlformats.org/officeDocument/2006/relationships/font" Target="fonts/font19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font" Target="fonts/font2.fntdata"/><Relationship Id="rId61" Type="http://schemas.openxmlformats.org/officeDocument/2006/relationships/font" Target="fonts/font6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font" Target="fonts/font5.fntdata"/><Relationship Id="rId65" Type="http://schemas.openxmlformats.org/officeDocument/2006/relationships/font" Target="fonts/font10.fntdata"/><Relationship Id="rId73" Type="http://schemas.openxmlformats.org/officeDocument/2006/relationships/font" Target="fonts/font18.fntdata"/><Relationship Id="rId78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font" Target="fonts/font1.fntdata"/><Relationship Id="rId64" Type="http://schemas.openxmlformats.org/officeDocument/2006/relationships/font" Target="fonts/font9.fntdata"/><Relationship Id="rId69" Type="http://schemas.openxmlformats.org/officeDocument/2006/relationships/font" Target="fonts/font14.fntdata"/><Relationship Id="rId77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font" Target="fonts/font17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font" Target="fonts/font4.fntdata"/><Relationship Id="rId67" Type="http://schemas.openxmlformats.org/officeDocument/2006/relationships/font" Target="fonts/font12.fntdata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font" Target="fonts/font7.fntdata"/><Relationship Id="rId70" Type="http://schemas.openxmlformats.org/officeDocument/2006/relationships/font" Target="fonts/font15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Philosophy = values behind XYZ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8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8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Lived and worked in DC for 7 years in early 2000s.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Shape 3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Shape 3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Shape 3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Shape 4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Shape 4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I give rather than what can I get . . . </a:t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Shape 4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Shape 4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Shape 4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Shape 4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Shape 4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Shape 4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Shape 4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Shape 4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None/>
              <a:defRPr sz="4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  <a:defRPr sz="44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•"/>
              <a:defRPr sz="32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406400" algn="l" rtl="0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estrial"/>
              <a:buChar char="–"/>
              <a:defRPr sz="2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81000" algn="l" rtl="0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Questrial"/>
              <a:buChar char="•"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–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Questrial"/>
              <a:buChar char="»"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Questrial"/>
              <a:buNone/>
              <a:defRPr sz="24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estrial"/>
              <a:buNone/>
              <a:defRPr sz="1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Shape 106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7" name="Shape 107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08" name="Shape 108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09" name="Shape 109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0" name="Shape 110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1" name="Shape 111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12" name="Shape 11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3" name="Shape 113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14" name="Shape 114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3" name="Shape 1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youtube.com/t/creative_commons" TargetMode="External"/><Relationship Id="rId4" Type="http://schemas.openxmlformats.org/officeDocument/2006/relationships/hyperlink" Target="https://youtu.be/SX0K0hb_xK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open.umn.edu/opentextbooks" TargetMode="External"/><Relationship Id="rId5" Type="http://schemas.openxmlformats.org/officeDocument/2006/relationships/hyperlink" Target="https://openstax.org/" TargetMode="Externa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hdl.handle.net/10919/78748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4.0/" TargetMode="External"/><Relationship Id="rId13" Type="http://schemas.openxmlformats.org/officeDocument/2006/relationships/hyperlink" Target="https://flic.kr/p/dWAhx5" TargetMode="External"/><Relationship Id="rId3" Type="http://schemas.openxmlformats.org/officeDocument/2006/relationships/image" Target="../media/image13.png"/><Relationship Id="rId7" Type="http://schemas.openxmlformats.org/officeDocument/2006/relationships/hyperlink" Target="https://commons.wikimedia.org/wiki/File:Hong_Kong_Skyscrapers.jpg" TargetMode="External"/><Relationship Id="rId12" Type="http://schemas.openxmlformats.org/officeDocument/2006/relationships/hyperlink" Target="https://pixabay.com/photo-1350511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vtechworks.lib.vt.edu/handle/10919/70959" TargetMode="External"/><Relationship Id="rId11" Type="http://schemas.openxmlformats.org/officeDocument/2006/relationships/hyperlink" Target="https://pixabay.com/photo-1335477/" TargetMode="External"/><Relationship Id="rId5" Type="http://schemas.openxmlformats.org/officeDocument/2006/relationships/image" Target="../media/image14.jpg"/><Relationship Id="rId10" Type="http://schemas.openxmlformats.org/officeDocument/2006/relationships/hyperlink" Target="http://creativecommons.org/licenses/by/3.0/" TargetMode="External"/><Relationship Id="rId4" Type="http://schemas.openxmlformats.org/officeDocument/2006/relationships/hyperlink" Target="http://hdl.handle.net/10919/78735" TargetMode="External"/><Relationship Id="rId9" Type="http://schemas.openxmlformats.org/officeDocument/2006/relationships/hyperlink" Target="https://commons.wikimedia.org/wiki/File:Paris_vue_d'ensemble_tour_Eiffel.jpg" TargetMode="External"/><Relationship Id="rId14" Type="http://schemas.openxmlformats.org/officeDocument/2006/relationships/hyperlink" Target="https://creativecommons.org/licenses/by-sa/2.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" TargetMode="External"/><Relationship Id="rId4" Type="http://schemas.openxmlformats.org/officeDocument/2006/relationships/hyperlink" Target="http://opencontent.org/definitio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robinderosa.net/uncategorized/my-open-textbook-pedagogy-and-practice" TargetMode="External"/><Relationship Id="rId4" Type="http://schemas.openxmlformats.org/officeDocument/2006/relationships/hyperlink" Target="https://openamlit.pressbooks.com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openedadvocates.pressbooks.com/chapter/definition-of-open-education" TargetMode="External"/><Relationship Id="rId4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advocates.pressbooks.com/chapter/definition-of-open-education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henounproject.com/term/lever/4927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flic.kr/p/64rz9n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mailto:arwalz@vt.edu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nd/2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ctrTitle"/>
          </p:nvPr>
        </p:nvSpPr>
        <p:spPr>
          <a:xfrm>
            <a:off x="0" y="744575"/>
            <a:ext cx="9144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9900"/>
                </a:solidFill>
              </a:rPr>
              <a:t>Open Education</a:t>
            </a:r>
            <a:r>
              <a:rPr lang="en" sz="3600">
                <a:solidFill>
                  <a:srgbClr val="FF9900"/>
                </a:solidFill>
              </a:rPr>
              <a:t>: </a:t>
            </a:r>
            <a:endParaRPr sz="3600">
              <a:solidFill>
                <a:srgbClr val="FF99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666666"/>
                </a:solidFill>
              </a:rPr>
              <a:t>Exploring Philosophy, Potential &amp; Practices</a:t>
            </a:r>
            <a:endParaRPr sz="3600">
              <a:solidFill>
                <a:srgbClr val="666666"/>
              </a:solidFill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subTitle" idx="1"/>
          </p:nvPr>
        </p:nvSpPr>
        <p:spPr>
          <a:xfrm>
            <a:off x="311700" y="37267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</a:rPr>
              <a:t>Anita Walz, University Libraries, Virginia Tech @arwalz</a:t>
            </a:r>
            <a:endParaRPr sz="1800">
              <a:solidFill>
                <a:srgbClr val="666666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</a:rPr>
              <a:t>March 8, 2018 ~ Colloquium on Scholarly Communication, American University</a:t>
            </a:r>
            <a:endParaRPr sz="1800">
              <a:solidFill>
                <a:srgbClr val="666666"/>
              </a:solidFill>
            </a:endParaRP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3175" y="4623850"/>
            <a:ext cx="1017650" cy="35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ctrTitle"/>
          </p:nvPr>
        </p:nvSpPr>
        <p:spPr>
          <a:xfrm>
            <a:off x="444458" y="201002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Knowledge sharing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Collaboration</a:t>
            </a:r>
            <a:endParaRPr/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service of learning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Shape 2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550" y="152400"/>
            <a:ext cx="3057790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/>
        </p:nvSpPr>
        <p:spPr>
          <a:xfrm>
            <a:off x="138300" y="304025"/>
            <a:ext cx="88674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OER are teaching, learning, and research resources that reside in the </a:t>
            </a:r>
            <a:r>
              <a:rPr lang="en" sz="3000" b="1"/>
              <a:t>public domain </a:t>
            </a:r>
            <a:r>
              <a:rPr lang="en" sz="3000"/>
              <a:t>or</a:t>
            </a:r>
            <a:r>
              <a:rPr lang="en" sz="3000" b="1"/>
              <a:t> have been released under an intellectual property license</a:t>
            </a:r>
            <a:r>
              <a:rPr lang="en" sz="3000"/>
              <a:t> that permits their </a:t>
            </a:r>
            <a:r>
              <a:rPr lang="en" sz="3000" u="sng"/>
              <a:t>free use and re-purposing</a:t>
            </a:r>
            <a:r>
              <a:rPr lang="en" sz="3000"/>
              <a:t> by others. </a:t>
            </a:r>
            <a:endParaRPr sz="30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. . . including full courses, course materials, modules, textbooks, streaming videos, tests, software, and any other tools, materials, or techniques used to support access to knowledge. </a:t>
            </a:r>
            <a:endParaRPr sz="30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-Hewlett Foundation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Shape 241" descr="o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75" y="278038"/>
            <a:ext cx="9321600" cy="458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 txBox="1"/>
          <p:nvPr/>
        </p:nvSpPr>
        <p:spPr>
          <a:xfrm>
            <a:off x="47475" y="4895550"/>
            <a:ext cx="9597900" cy="37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Screenshot from “</a:t>
            </a: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A Review of the Effectiveness &amp; Perceptions of Open Educational Resources As Compared to Textbooks”</a:t>
            </a:r>
            <a:r>
              <a:rPr lang="en" sz="1100">
                <a:solidFill>
                  <a:schemeClr val="dk1"/>
                </a:solidFill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4"/>
              </a:rPr>
              <a:t>https://youtu.be/SX0K0hb_xKE</a:t>
            </a:r>
            <a:r>
              <a:rPr lang="en" sz="800">
                <a:solidFill>
                  <a:schemeClr val="dk1"/>
                </a:solidFill>
              </a:rPr>
              <a:t> © Open Education Research Group. </a:t>
            </a:r>
            <a:r>
              <a:rPr lang="en" sz="800" u="sng">
                <a:solidFill>
                  <a:schemeClr val="accent5"/>
                </a:solidFill>
                <a:hlinkClick r:id="rId5"/>
              </a:rPr>
              <a:t>CC BY 4.0</a:t>
            </a:r>
            <a:r>
              <a:rPr lang="en"/>
              <a:t>c</a:t>
            </a:r>
            <a:endParaRPr/>
          </a:p>
        </p:txBody>
      </p:sp>
      <p:pic>
        <p:nvPicPr>
          <p:cNvPr id="243" name="Shape 243" descr="o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000" y="278038"/>
            <a:ext cx="9321600" cy="458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 txBox="1"/>
          <p:nvPr/>
        </p:nvSpPr>
        <p:spPr>
          <a:xfrm>
            <a:off x="-44150" y="4895550"/>
            <a:ext cx="9597900" cy="379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Screenshot from “</a:t>
            </a: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A Review of the Effectiveness &amp; Perceptions of Open Educational Resources As Compared to Textbooks”</a:t>
            </a:r>
            <a:r>
              <a:rPr lang="en" sz="1100">
                <a:solidFill>
                  <a:schemeClr val="dk1"/>
                </a:solidFill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4"/>
              </a:rPr>
              <a:t>https://youtu.be/SX0K0hb_xKE</a:t>
            </a:r>
            <a:r>
              <a:rPr lang="en" sz="800">
                <a:solidFill>
                  <a:schemeClr val="dk1"/>
                </a:solidFill>
              </a:rPr>
              <a:t> © Open Education Research Group. </a:t>
            </a:r>
            <a:r>
              <a:rPr lang="en" sz="800" u="sng">
                <a:solidFill>
                  <a:schemeClr val="accent5"/>
                </a:solidFill>
                <a:hlinkClick r:id="rId5"/>
              </a:rPr>
              <a:t>CC BY 4.0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Shape 2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3775" y="97438"/>
            <a:ext cx="5399074" cy="494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Shape 2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9325" y="2361750"/>
            <a:ext cx="3707875" cy="19590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43435" y="4712613"/>
            <a:ext cx="46706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Screenshots </a:t>
            </a:r>
            <a:r>
              <a:rPr lang="en-US" sz="1100" dirty="0"/>
              <a:t>from </a:t>
            </a:r>
            <a:r>
              <a:rPr lang="en-US" sz="1100" dirty="0">
                <a:hlinkClick r:id="rId5"/>
              </a:rPr>
              <a:t>https://</a:t>
            </a:r>
            <a:r>
              <a:rPr lang="en-US" sz="1100" dirty="0" smtClean="0">
                <a:hlinkClick r:id="rId5"/>
              </a:rPr>
              <a:t>openstax.org</a:t>
            </a:r>
            <a:r>
              <a:rPr lang="en-US" sz="1100" dirty="0"/>
              <a:t> and </a:t>
            </a:r>
            <a:r>
              <a:rPr lang="en-US" sz="1100" dirty="0" smtClean="0">
                <a:hlinkClick r:id="rId6"/>
              </a:rPr>
              <a:t>https</a:t>
            </a:r>
            <a:r>
              <a:rPr lang="en-US" sz="1100" dirty="0">
                <a:hlinkClick r:id="rId6"/>
              </a:rPr>
              <a:t>://</a:t>
            </a:r>
            <a:r>
              <a:rPr lang="en-US" sz="1100" dirty="0" smtClean="0">
                <a:hlinkClick r:id="rId6"/>
              </a:rPr>
              <a:t>open.umn.edu/opentextbooks</a:t>
            </a:r>
            <a:r>
              <a:rPr lang="en-US" sz="1100" dirty="0" smtClean="0"/>
              <a:t> </a:t>
            </a:r>
            <a:endParaRPr lang="en-US" sz="1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Shape 2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325" y="665300"/>
            <a:ext cx="8405724" cy="3655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97224" y="4778188"/>
            <a:ext cx="33259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4"/>
              </a:rPr>
              <a:t>http://hdl.handle.net/10919/78748</a:t>
            </a:r>
            <a:endParaRPr lang="en-US" sz="11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Shape 2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975" y="762000"/>
            <a:ext cx="2800975" cy="357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Shape 261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7550" y="310975"/>
            <a:ext cx="2926750" cy="3658424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Shape 262"/>
          <p:cNvSpPr txBox="1"/>
          <p:nvPr/>
        </p:nvSpPr>
        <p:spPr>
          <a:xfrm>
            <a:off x="545550" y="135850"/>
            <a:ext cx="41055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Textbooks at Virginia Tech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https://vtechworks.lib.vt.edu/handle/10919/70959</a:t>
            </a:r>
            <a:r>
              <a:rPr lang="en"/>
              <a:t> </a:t>
            </a:r>
            <a:endParaRPr/>
          </a:p>
        </p:txBody>
      </p:sp>
      <p:sp>
        <p:nvSpPr>
          <p:cNvPr id="263" name="Shape 263"/>
          <p:cNvSpPr txBox="1"/>
          <p:nvPr/>
        </p:nvSpPr>
        <p:spPr>
          <a:xfrm>
            <a:off x="148750" y="4402574"/>
            <a:ext cx="3889200" cy="6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dirty="0" smtClean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Cover </a:t>
            </a:r>
            <a:r>
              <a:rPr lang="en" sz="600" dirty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design: Trevor Finney. “</a:t>
            </a:r>
            <a:r>
              <a:rPr lang="en" sz="600" u="sng" dirty="0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7"/>
              </a:rPr>
              <a:t>Hong Kong Skyscrapers</a:t>
            </a:r>
            <a:r>
              <a:rPr lang="en" sz="600" dirty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Estial, cropped and modified by Trevor Finney </a:t>
            </a:r>
            <a:r>
              <a:rPr lang="en" sz="600" u="sng" dirty="0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8"/>
              </a:rPr>
              <a:t>CC BY-SA 4.0</a:t>
            </a:r>
            <a:r>
              <a:rPr lang="en" sz="600" dirty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; “</a:t>
            </a:r>
            <a:r>
              <a:rPr lang="en" sz="600" u="sng" dirty="0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9"/>
              </a:rPr>
              <a:t>Paris vue d’ensemble tour Eiffel</a:t>
            </a:r>
            <a:r>
              <a:rPr lang="en" sz="600" dirty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Taxiarchos228, cropped and modified by Poke2001 and Trevor Finney </a:t>
            </a:r>
            <a:r>
              <a:rPr lang="en" sz="600" u="sng" dirty="0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10"/>
              </a:rPr>
              <a:t>CC BY 3.0</a:t>
            </a:r>
            <a:r>
              <a:rPr lang="en" sz="600" dirty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; “</a:t>
            </a:r>
            <a:r>
              <a:rPr lang="en" sz="600" u="sng" dirty="0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11"/>
              </a:rPr>
              <a:t>London Bridge</a:t>
            </a:r>
            <a:r>
              <a:rPr lang="en" sz="600" dirty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Skitterphoto, cropped and modified by Trevor Finney, Public Domain; “</a:t>
            </a:r>
            <a:r>
              <a:rPr lang="en" sz="600" u="sng" dirty="0">
                <a:solidFill>
                  <a:srgbClr val="74339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12"/>
              </a:rPr>
              <a:t>New York</a:t>
            </a:r>
            <a:r>
              <a:rPr lang="en" sz="600" dirty="0">
                <a:solidFill>
                  <a:srgbClr val="33333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” by Mscamilaalmeida, cropped and modified by Trevor Finney, Public Domain.</a:t>
            </a:r>
            <a:endParaRPr sz="600" dirty="0"/>
          </a:p>
        </p:txBody>
      </p:sp>
      <p:sp>
        <p:nvSpPr>
          <p:cNvPr id="264" name="Shape 264"/>
          <p:cNvSpPr txBox="1"/>
          <p:nvPr/>
        </p:nvSpPr>
        <p:spPr>
          <a:xfrm>
            <a:off x="5387550" y="3969400"/>
            <a:ext cx="3084600" cy="6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Cover design: Robert Browder </a:t>
            </a:r>
            <a:endParaRPr sz="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1"/>
                </a:solidFill>
              </a:rPr>
              <a:t>Cover image: (c) Michelle Yost. </a:t>
            </a:r>
            <a:r>
              <a:rPr lang="en" sz="800" u="sng">
                <a:solidFill>
                  <a:srgbClr val="1155CC"/>
                </a:solidFill>
                <a:hlinkClick r:id="rId13"/>
              </a:rPr>
              <a:t>Total Internal Reflection</a:t>
            </a:r>
            <a:r>
              <a:rPr lang="en" sz="800">
                <a:solidFill>
                  <a:schemeClr val="dk1"/>
                </a:solidFill>
              </a:rPr>
              <a:t> (cropped by Robert Browder) is licensed with a </a:t>
            </a:r>
            <a:r>
              <a:rPr lang="en" sz="800" u="sng">
                <a:solidFill>
                  <a:srgbClr val="1155CC"/>
                </a:solidFill>
                <a:hlinkClick r:id="rId14"/>
              </a:rPr>
              <a:t>Creative Commons Attribution-ShareAlike 2.0 license</a:t>
            </a:r>
            <a:r>
              <a:rPr lang="en" sz="800">
                <a:solidFill>
                  <a:schemeClr val="dk1"/>
                </a:solidFill>
              </a:rPr>
              <a:t>. </a:t>
            </a:r>
            <a:endParaRPr sz="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Shape 2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800" y="63150"/>
            <a:ext cx="5811607" cy="508034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70" name="Shape 2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3950" y="1456875"/>
            <a:ext cx="6390675" cy="3841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Shape 2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900" y="1439400"/>
            <a:ext cx="1074475" cy="3069925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 txBox="1"/>
          <p:nvPr/>
        </p:nvSpPr>
        <p:spPr>
          <a:xfrm>
            <a:off x="641575" y="292975"/>
            <a:ext cx="6205500" cy="6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Creative Commons </a:t>
            </a:r>
            <a:endParaRPr sz="3000" b="1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            Licenses</a:t>
            </a:r>
            <a:endParaRPr sz="3000" b="1"/>
          </a:p>
        </p:txBody>
      </p:sp>
      <p:sp>
        <p:nvSpPr>
          <p:cNvPr id="277" name="Shape 277"/>
          <p:cNvSpPr txBox="1"/>
          <p:nvPr/>
        </p:nvSpPr>
        <p:spPr>
          <a:xfrm>
            <a:off x="5331525" y="1045125"/>
            <a:ext cx="3373800" cy="9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/>
              <a:t>5 R permissions</a:t>
            </a:r>
            <a:endParaRPr sz="3000" b="1"/>
          </a:p>
        </p:txBody>
      </p:sp>
      <p:sp>
        <p:nvSpPr>
          <p:cNvPr id="278" name="Shape 278"/>
          <p:cNvSpPr txBox="1"/>
          <p:nvPr/>
        </p:nvSpPr>
        <p:spPr>
          <a:xfrm>
            <a:off x="5331525" y="1387213"/>
            <a:ext cx="3651110" cy="31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Can anyone . . . </a:t>
            </a:r>
            <a:endParaRPr sz="2400" dirty="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Retain </a:t>
            </a:r>
            <a:r>
              <a:rPr lang="en" sz="2400" dirty="0"/>
              <a:t>it?</a:t>
            </a:r>
            <a:endParaRPr sz="2400" dirty="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Reuse </a:t>
            </a:r>
            <a:r>
              <a:rPr lang="en" sz="2400" dirty="0"/>
              <a:t>it?</a:t>
            </a:r>
            <a:endParaRPr sz="2400" dirty="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Revise </a:t>
            </a:r>
            <a:r>
              <a:rPr lang="en" sz="2400" dirty="0"/>
              <a:t>it?</a:t>
            </a:r>
            <a:endParaRPr sz="2400" dirty="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Remix </a:t>
            </a:r>
            <a:r>
              <a:rPr lang="en" sz="2400" dirty="0"/>
              <a:t>it?</a:t>
            </a:r>
            <a:endParaRPr sz="2400" dirty="0"/>
          </a:p>
          <a:p>
            <a:pPr marL="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Redistribute </a:t>
            </a:r>
            <a:r>
              <a:rPr lang="en" sz="2400" dirty="0"/>
              <a:t>it?</a:t>
            </a:r>
            <a:endParaRPr sz="24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 dirty="0">
                <a:solidFill>
                  <a:srgbClr val="0000FF"/>
                </a:solidFill>
                <a:hlinkClick r:id="rId4"/>
              </a:rPr>
              <a:t>http://</a:t>
            </a:r>
            <a:r>
              <a:rPr lang="en" sz="800" u="sng" dirty="0" smtClean="0">
                <a:solidFill>
                  <a:srgbClr val="0000FF"/>
                </a:solidFill>
                <a:hlinkClick r:id="rId4"/>
              </a:rPr>
              <a:t>opencontent.org/definition</a:t>
            </a:r>
            <a:endParaRPr lang="en" sz="800" u="sng" dirty="0" smtClean="0">
              <a:solidFill>
                <a:srgbClr val="0000FF"/>
              </a:solidFill>
            </a:endParaRPr>
          </a:p>
          <a:p>
            <a:pPr lvl="0"/>
            <a:r>
              <a:rPr lang="en-US" sz="800" dirty="0"/>
              <a:t>This material is based on original writing by David Wiley, which was published freely under a Creative Commons Attribution 4.0 </a:t>
            </a:r>
            <a:r>
              <a:rPr lang="en-US" sz="800" dirty="0" smtClean="0"/>
              <a:t>license</a:t>
            </a:r>
            <a:endParaRPr sz="800" dirty="0"/>
          </a:p>
        </p:txBody>
      </p:sp>
      <p:cxnSp>
        <p:nvCxnSpPr>
          <p:cNvPr id="279" name="Shape 279"/>
          <p:cNvCxnSpPr/>
          <p:nvPr/>
        </p:nvCxnSpPr>
        <p:spPr>
          <a:xfrm>
            <a:off x="4468875" y="1177875"/>
            <a:ext cx="22200" cy="3451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/>
          <p:cNvSpPr txBox="1"/>
          <p:nvPr/>
        </p:nvSpPr>
        <p:spPr>
          <a:xfrm>
            <a:off x="884900" y="4760259"/>
            <a:ext cx="33643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5"/>
              </a:rPr>
              <a:t>https://</a:t>
            </a:r>
            <a:r>
              <a:rPr lang="en-US" sz="800" dirty="0" smtClean="0">
                <a:hlinkClick r:id="rId5"/>
              </a:rPr>
              <a:t>creativecommons.org/licenses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311700" y="11303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0" name="Shape 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812251"/>
            <a:ext cx="9143999" cy="645835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243350" y="805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lt1"/>
                </a:solidFill>
              </a:rPr>
              <a:t>Happy Open Education Week!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376200" y="4277450"/>
            <a:ext cx="4335900" cy="4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#openeducationwk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Shape 2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590" y="1600642"/>
            <a:ext cx="9094800" cy="194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Shape 2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475" y="1245500"/>
            <a:ext cx="1123950" cy="370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Shape 2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6425" y="310625"/>
            <a:ext cx="7602774" cy="441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Shape 2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3575" y="827617"/>
            <a:ext cx="860100" cy="302953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Shape 292"/>
          <p:cNvSpPr/>
          <p:nvPr/>
        </p:nvSpPr>
        <p:spPr>
          <a:xfrm>
            <a:off x="31725" y="827625"/>
            <a:ext cx="239100" cy="39444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Shape 293"/>
          <p:cNvSpPr txBox="1"/>
          <p:nvPr/>
        </p:nvSpPr>
        <p:spPr>
          <a:xfrm>
            <a:off x="1012525" y="-532650"/>
            <a:ext cx="6075000" cy="7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 txBox="1"/>
          <p:nvPr/>
        </p:nvSpPr>
        <p:spPr>
          <a:xfrm>
            <a:off x="0" y="409700"/>
            <a:ext cx="1339500" cy="3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Most open</a:t>
            </a:r>
            <a:endParaRPr/>
          </a:p>
        </p:txBody>
      </p:sp>
      <p:sp>
        <p:nvSpPr>
          <p:cNvPr id="295" name="Shape 295"/>
          <p:cNvSpPr txBox="1"/>
          <p:nvPr/>
        </p:nvSpPr>
        <p:spPr>
          <a:xfrm>
            <a:off x="168250" y="4624725"/>
            <a:ext cx="1339500" cy="2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Least open</a:t>
            </a:r>
            <a:endParaRPr/>
          </a:p>
        </p:txBody>
      </p:sp>
      <p:cxnSp>
        <p:nvCxnSpPr>
          <p:cNvPr id="296" name="Shape 296"/>
          <p:cNvCxnSpPr/>
          <p:nvPr/>
        </p:nvCxnSpPr>
        <p:spPr>
          <a:xfrm>
            <a:off x="164425" y="3393625"/>
            <a:ext cx="1315200" cy="1581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7" name="Shape 297"/>
          <p:cNvCxnSpPr/>
          <p:nvPr/>
        </p:nvCxnSpPr>
        <p:spPr>
          <a:xfrm flipH="1">
            <a:off x="164425" y="3409075"/>
            <a:ext cx="1466100" cy="1550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the potential here?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/>
        </p:nvSpPr>
        <p:spPr>
          <a:xfrm>
            <a:off x="589850" y="658000"/>
            <a:ext cx="7676700" cy="36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Anyone can create, adapt &amp; share if they:</a:t>
            </a:r>
            <a:r>
              <a:rPr lang="en" sz="2400"/>
              <a:t> 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Understand the licenses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Can extract content 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Create in a format others can use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Attribute 3rd party works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/>
          <p:nvPr/>
        </p:nvSpPr>
        <p:spPr>
          <a:xfrm>
            <a:off x="589850" y="658000"/>
            <a:ext cx="7676700" cy="36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CC0000"/>
                </a:solidFill>
              </a:rPr>
              <a:t>Potential areas of growth:</a:t>
            </a:r>
            <a:r>
              <a:rPr lang="en" sz="2400"/>
              <a:t>  </a:t>
            </a:r>
            <a:r>
              <a:rPr lang="en" sz="1800">
                <a:solidFill>
                  <a:srgbClr val="CC0000"/>
                </a:solidFill>
              </a:rPr>
              <a:t>critical thinking, communication</a:t>
            </a:r>
            <a:endParaRPr sz="18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Understand the licenses</a:t>
            </a:r>
            <a:endParaRPr sz="2400">
              <a:solidFill>
                <a:srgbClr val="B7B7B7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-- understanding of copyright, information ethics</a:t>
            </a:r>
            <a:endParaRPr sz="24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Can extract content </a:t>
            </a:r>
            <a:endParaRPr sz="2400">
              <a:solidFill>
                <a:srgbClr val="B7B7B7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-- digital literacy / technical / software skills</a:t>
            </a:r>
            <a:endParaRPr sz="24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Create in a format others can use</a:t>
            </a:r>
            <a:endParaRPr sz="2400">
              <a:solidFill>
                <a:srgbClr val="B7B7B7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-- reflection regarding barriers others may face</a:t>
            </a:r>
            <a:endParaRPr sz="2400">
              <a:solidFill>
                <a:srgbClr val="CC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B7B7B7"/>
                </a:solidFill>
              </a:rPr>
              <a:t>Attribute 3rd party works</a:t>
            </a:r>
            <a:endParaRPr sz="2400">
              <a:solidFill>
                <a:srgbClr val="B7B7B7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-- give credit                           </a:t>
            </a:r>
            <a:endParaRPr sz="2400">
              <a:solidFill>
                <a:srgbClr val="CC0000"/>
              </a:solidFill>
            </a:endParaRPr>
          </a:p>
          <a:p>
            <a:pPr marL="228600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→ Leverages the power of the web</a:t>
            </a:r>
            <a:endParaRPr sz="2400">
              <a:solidFill>
                <a:srgbClr val="CC0000"/>
              </a:solidFill>
            </a:endParaRPr>
          </a:p>
          <a:p>
            <a:pPr marL="2286000" lvl="0" indent="45720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 → Enormous creative potential</a:t>
            </a:r>
            <a:endParaRPr sz="2400">
              <a:solidFill>
                <a:srgbClr val="CC0000"/>
              </a:solidFill>
            </a:endParaRPr>
          </a:p>
          <a:p>
            <a:pPr marL="1828800" lvl="0" indent="457200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CC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ctrTitle"/>
          </p:nvPr>
        </p:nvSpPr>
        <p:spPr>
          <a:xfrm>
            <a:off x="0" y="941100"/>
            <a:ext cx="9144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4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What problems could this solve?</a:t>
            </a:r>
            <a:endParaRPr sz="4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Shape 32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Shape 3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550" y="152400"/>
            <a:ext cx="3057790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Shape 329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Shape 3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000" y="0"/>
            <a:ext cx="7776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Shape 340"/>
          <p:cNvSpPr txBox="1"/>
          <p:nvPr/>
        </p:nvSpPr>
        <p:spPr>
          <a:xfrm>
            <a:off x="3086100" y="257150"/>
            <a:ext cx="7278000" cy="13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Non-disposable assignment</a:t>
            </a:r>
            <a:endParaRPr sz="3000"/>
          </a:p>
        </p:txBody>
      </p:sp>
      <p:sp>
        <p:nvSpPr>
          <p:cNvPr id="2" name="TextBox 1"/>
          <p:cNvSpPr txBox="1"/>
          <p:nvPr/>
        </p:nvSpPr>
        <p:spPr>
          <a:xfrm>
            <a:off x="600635" y="4928056"/>
            <a:ext cx="47692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Image source [</a:t>
            </a:r>
            <a:r>
              <a:rPr lang="en-US" sz="800" dirty="0"/>
              <a:t>Public domain]: https://</a:t>
            </a:r>
            <a:r>
              <a:rPr lang="en-US" sz="800" dirty="0" smtClean="0"/>
              <a:t>images.unsplash.com/photo-1495770283154-c990d0050a12</a:t>
            </a:r>
            <a:endParaRPr lang="en-US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9525" y="816450"/>
            <a:ext cx="3462075" cy="414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232400" y="447825"/>
            <a:ext cx="4988700" cy="43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Economics, Math 	</a:t>
            </a:r>
            <a:endParaRPr sz="3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            + legal studies</a:t>
            </a:r>
            <a:endParaRPr sz="3000"/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Open Education</a:t>
            </a:r>
            <a:endParaRPr sz="3000"/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-"/>
            </a:pPr>
            <a:r>
              <a:rPr lang="en" sz="3000"/>
              <a:t>Copyright / Open Access</a:t>
            </a:r>
            <a:endParaRPr sz="30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Shape 179"/>
          <p:cNvSpPr txBox="1"/>
          <p:nvPr/>
        </p:nvSpPr>
        <p:spPr>
          <a:xfrm>
            <a:off x="232400" y="182350"/>
            <a:ext cx="85392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666666"/>
                </a:solidFill>
              </a:rPr>
              <a:t>Open Education, Copyright &amp; Scholarly Communication Librarian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61365" y="4957925"/>
            <a:ext cx="61587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Image [</a:t>
            </a:r>
            <a:r>
              <a:rPr lang="en-US" sz="800" dirty="0"/>
              <a:t>Public Domain] https://cdn.pixabay.com/photo/2015/02/11/13/08/cactus-632405_640.jpg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4989200" y="290925"/>
            <a:ext cx="3986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Create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Adapt or 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Modify with the intent of sharing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Student agency / choice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Valuing access by others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Instructor as “coach”</a:t>
            </a:r>
            <a:endParaRPr/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Themes: 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autonomy and interdependence; freedom and responsibility; democracy and participation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346" name="Shape 3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58225"/>
            <a:ext cx="4908974" cy="32726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89647" y="4500282"/>
            <a:ext cx="47871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accent2">
                    <a:lumMod val="25000"/>
                    <a:lumOff val="75000"/>
                  </a:schemeClr>
                </a:solidFill>
              </a:rPr>
              <a:t>Image [</a:t>
            </a:r>
            <a:r>
              <a:rPr lang="en-US" sz="800" dirty="0">
                <a:solidFill>
                  <a:schemeClr val="accent2">
                    <a:lumMod val="25000"/>
                    <a:lumOff val="75000"/>
                  </a:schemeClr>
                </a:solidFill>
              </a:rPr>
              <a:t>public domain]: https://</a:t>
            </a:r>
            <a:r>
              <a:rPr lang="en-US" sz="800" dirty="0" smtClean="0">
                <a:solidFill>
                  <a:schemeClr val="accent2">
                    <a:lumMod val="25000"/>
                    <a:lumOff val="75000"/>
                  </a:schemeClr>
                </a:solidFill>
              </a:rPr>
              <a:t>pixabay.com/en/people-girls-women-students-2557396</a:t>
            </a:r>
            <a:endParaRPr lang="en-US" sz="800" dirty="0">
              <a:solidFill>
                <a:schemeClr val="accent2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Shape 3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838701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Shape 352"/>
          <p:cNvSpPr txBox="1"/>
          <p:nvPr/>
        </p:nvSpPr>
        <p:spPr>
          <a:xfrm>
            <a:off x="5194925" y="1800225"/>
            <a:ext cx="3857700" cy="6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Student engagement &amp; motivation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Deeper learning approaches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Real world connections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Produces value for the real world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88259" y="5002306"/>
            <a:ext cx="50066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accent2">
                    <a:lumMod val="25000"/>
                    <a:lumOff val="75000"/>
                  </a:schemeClr>
                </a:solidFill>
              </a:rPr>
              <a:t>Image [</a:t>
            </a:r>
            <a:r>
              <a:rPr lang="en-US" sz="800" dirty="0">
                <a:solidFill>
                  <a:schemeClr val="accent2">
                    <a:lumMod val="25000"/>
                    <a:lumOff val="75000"/>
                  </a:schemeClr>
                </a:solidFill>
              </a:rPr>
              <a:t>public domain]: https://cdn.pixabay.com/photo/2015/10/30/12/18/thumb-1013968_960_720.jpg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195975" y="1623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Baeten, M., Kyndt, E., Struyven,. K., Dochy, F., (2010) Using student-centred learning environments to stimulate deep approaches to learning: Factors encouraging or discouraging their effectiveness. </a:t>
            </a:r>
            <a:r>
              <a:rPr lang="en" sz="1600" i="1" dirty="0"/>
              <a:t>Educational Research Review</a:t>
            </a:r>
            <a:r>
              <a:rPr lang="en" sz="1600" dirty="0"/>
              <a:t>, 5(3), 243-260. doi.org/10.1016/j.edurev.2010.06.001</a:t>
            </a:r>
            <a:endParaRPr sz="1600" dirty="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dirty="0"/>
              <a:t>DeRosa, R., and Jhangiani, R. (2017) Open Pedagogy. In Mays, E. (2017) </a:t>
            </a:r>
            <a:r>
              <a:rPr lang="en" sz="1600" i="1" dirty="0"/>
              <a:t>A guide to making open textbooks with students</a:t>
            </a:r>
            <a:r>
              <a:rPr lang="en" sz="1600" dirty="0"/>
              <a:t>. Retrieved from https://press.rebus.community/makingopentextbookswithstudents/chapter/open-pedagogy</a:t>
            </a:r>
            <a:endParaRPr sz="1600" dirty="0"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 dirty="0"/>
              <a:t>Hendricks, C. (2015) Non-disposable assignments in intro to philosophy [Blog post]. Retrieved from http://blogs.ubc.ca/chendricks/2015/08/18/non-disposable-assignments-intro-philosophy</a:t>
            </a:r>
            <a:br>
              <a:rPr lang="en" sz="1600" dirty="0"/>
            </a:br>
            <a:r>
              <a:rPr lang="en" sz="1600" dirty="0"/>
              <a:t/>
            </a:r>
            <a:br>
              <a:rPr lang="en" sz="1600" dirty="0"/>
            </a:br>
            <a:r>
              <a:rPr lang="en" sz="1600" dirty="0"/>
              <a:t>Morgan, T. (2016, December 21). Open pedagogy and a very brief history of the concept. [Blog post]. Retrieved from https://homonym.ca/uncategorized/open-pedagogy-and-a-very-brief-history-of-the-concept</a:t>
            </a:r>
            <a:r>
              <a:rPr lang="en" dirty="0"/>
              <a:t/>
            </a:r>
            <a:br>
              <a:rPr lang="en" dirty="0"/>
            </a:br>
            <a:endParaRPr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Shape 3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3613" y="-28575"/>
            <a:ext cx="5229225" cy="520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Shape 3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92475"/>
            <a:ext cx="8839201" cy="3542351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Shape 368"/>
          <p:cNvSpPr txBox="1"/>
          <p:nvPr/>
        </p:nvSpPr>
        <p:spPr>
          <a:xfrm>
            <a:off x="231450" y="4320550"/>
            <a:ext cx="69696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https://openamlit.pressbooks.com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http://robinderosa.net/uncategorized/my-open-textbook-pedagogy-and-practice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the potential here?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Allows learners to . . .        Allows instructors to . . . </a:t>
            </a:r>
            <a:endParaRPr/>
          </a:p>
        </p:txBody>
      </p:sp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124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Connect with people and ideas in the real world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Get feedback beyond the instructor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Explore areas of interest in a supportive context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Explore developing their digital persona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380" name="Shape 380"/>
          <p:cNvSpPr txBox="1"/>
          <p:nvPr/>
        </p:nvSpPr>
        <p:spPr>
          <a:xfrm>
            <a:off x="4590600" y="1152475"/>
            <a:ext cx="4436400" cy="23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Learn, alongside students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Develop skill in coaching and authentic assessment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Include students in research programs </a:t>
            </a:r>
            <a:endParaRPr sz="180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Obtain meaningful feedback</a:t>
            </a:r>
            <a:endParaRPr sz="18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11430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Shape 3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11430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Shape 3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550" y="152400"/>
            <a:ext cx="3057790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Shape 398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Educational Resources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Open Pedagogy</a:t>
            </a: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311700" y="1211050"/>
            <a:ext cx="8520600" cy="35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Consultations</a:t>
            </a:r>
            <a:r>
              <a:rPr lang="en" sz="1400">
                <a:solidFill>
                  <a:schemeClr val="dk1"/>
                </a:solidFill>
              </a:rPr>
              <a:t> on: Copyright, Creative Commons, Publishing (broadly defined), Technology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</a:rPr>
              <a:t>Open Textbook Adoption Workshop </a:t>
            </a:r>
            <a:endParaRPr sz="1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OpenVT (&amp; OpenVA) </a:t>
            </a:r>
            <a:r>
              <a:rPr lang="en" sz="1400" b="1">
                <a:solidFill>
                  <a:schemeClr val="dk1"/>
                </a:solidFill>
              </a:rPr>
              <a:t>Listservs</a:t>
            </a:r>
            <a:endParaRPr sz="1400" b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Grants &amp; Technical Support</a:t>
            </a:r>
            <a:r>
              <a:rPr lang="en" sz="1400">
                <a:solidFill>
                  <a:schemeClr val="dk1"/>
                </a:solidFill>
              </a:rPr>
              <a:t> for creating and adapting OER: 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Learning opportunities</a:t>
            </a:r>
            <a:r>
              <a:rPr lang="en" sz="1400">
                <a:solidFill>
                  <a:schemeClr val="dk1"/>
                </a:solidFill>
              </a:rPr>
              <a:t> (Annual “Open Education Week” events)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</a:rPr>
              <a:t>Learning Community</a:t>
            </a:r>
            <a:r>
              <a:rPr lang="en" sz="1400">
                <a:solidFill>
                  <a:schemeClr val="dk1"/>
                </a:solidFill>
              </a:rPr>
              <a:t> / Teaching Inquiry Group</a:t>
            </a: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dk1"/>
                </a:solidFill>
              </a:rPr>
              <a:t>Media / Crowdfunding </a:t>
            </a:r>
            <a:r>
              <a:rPr lang="en" sz="1400">
                <a:solidFill>
                  <a:schemeClr val="dk1"/>
                </a:solidFill>
              </a:rPr>
              <a:t>campaign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453625" y="436775"/>
            <a:ext cx="7853400" cy="6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0000"/>
                </a:solidFill>
              </a:rPr>
              <a:t>Support for Open Education at Virginia Tech</a:t>
            </a:r>
            <a:endParaRPr sz="240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/>
          <p:nvPr/>
        </p:nvSpPr>
        <p:spPr>
          <a:xfrm>
            <a:off x="409375" y="1996500"/>
            <a:ext cx="65040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457200" lvl="0" indent="-457200" rtl="0">
              <a:spcBef>
                <a:spcPts val="0"/>
              </a:spcBef>
              <a:spcAft>
                <a:spcPts val="0"/>
              </a:spcAft>
              <a:buSzPts val="3600"/>
              <a:buChar char="+"/>
            </a:pPr>
            <a:r>
              <a:rPr lang="en" sz="3600"/>
              <a:t>value framework</a:t>
            </a:r>
            <a:endParaRPr sz="3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Education Is:</a:t>
            </a:r>
            <a:endParaRPr/>
          </a:p>
        </p:txBody>
      </p:sp>
      <p:sp>
        <p:nvSpPr>
          <p:cNvPr id="409" name="Shape 40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" sz="2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movement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" sz="2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philosophy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45720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en" sz="2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broad, expanding set of value-driven practices</a:t>
            </a: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10" name="Shape 4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16" name="Shape 4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Shape 417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Outward facing</a:t>
            </a:r>
            <a:endParaRPr sz="5000"/>
          </a:p>
        </p:txBody>
      </p:sp>
      <p:sp>
        <p:nvSpPr>
          <p:cNvPr id="418" name="Shape 418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 txBox="1">
            <a:spLocks noGrp="1"/>
          </p:cNvSpPr>
          <p:nvPr>
            <p:ph type="title"/>
          </p:nvPr>
        </p:nvSpPr>
        <p:spPr>
          <a:xfrm>
            <a:off x="311700" y="393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chemeClr val="dk2"/>
                </a:solidFill>
              </a:rPr>
              <a:t>Inclusive:</a:t>
            </a:r>
            <a:endParaRPr sz="6000"/>
          </a:p>
        </p:txBody>
      </p:sp>
      <p:sp>
        <p:nvSpPr>
          <p:cNvPr id="424" name="Shape 4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39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7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b="1"/>
              <a:t>Reducing</a:t>
            </a:r>
            <a:r>
              <a:rPr lang="en"/>
              <a:t> all sorts of </a:t>
            </a:r>
            <a:r>
              <a:rPr lang="en" b="1"/>
              <a:t>barriers and expand possibilities . . .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425" name="Shape 4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Shape 426"/>
          <p:cNvSpPr txBox="1"/>
          <p:nvPr/>
        </p:nvSpPr>
        <p:spPr>
          <a:xfrm>
            <a:off x="381375" y="4709875"/>
            <a:ext cx="8283900" cy="3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Shape 427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33" name="Shape 4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Shape 434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Open Licenses</a:t>
            </a:r>
            <a:endParaRPr sz="5000"/>
          </a:p>
        </p:txBody>
      </p:sp>
      <p:pic>
        <p:nvPicPr>
          <p:cNvPr id="435" name="Shape 4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901" y="1309175"/>
            <a:ext cx="3588175" cy="3103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Shape 436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5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>
            <a:spLocks noGrp="1"/>
          </p:cNvSpPr>
          <p:nvPr>
            <p:ph type="title"/>
          </p:nvPr>
        </p:nvSpPr>
        <p:spPr>
          <a:xfrm>
            <a:off x="52075" y="555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2"/>
                </a:solidFill>
              </a:rPr>
              <a:t>Feedback:</a:t>
            </a:r>
            <a:endParaRPr sz="6000"/>
          </a:p>
        </p:txBody>
      </p:sp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397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457200" algn="l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b="1"/>
              <a:t>&amp; Collaboration</a:t>
            </a:r>
            <a:endParaRPr b="1"/>
          </a:p>
          <a:p>
            <a:pPr marL="0" lvl="0" indent="0" algn="l" rtl="0">
              <a:spcBef>
                <a:spcPts val="700"/>
              </a:spcBef>
              <a:spcAft>
                <a:spcPts val="0"/>
              </a:spcAft>
              <a:buNone/>
            </a:pPr>
            <a:r>
              <a:rPr lang="en" b="1"/>
              <a:t>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443" name="Shape 4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Shape 444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 . . about teaching</a:t>
            </a:r>
            <a:endParaRPr/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. . . about research</a:t>
            </a:r>
            <a:endParaRPr/>
          </a:p>
        </p:txBody>
      </p:sp>
      <p:pic>
        <p:nvPicPr>
          <p:cNvPr id="450" name="Shape 4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Shape 451"/>
          <p:cNvSpPr txBox="1">
            <a:spLocks noGrp="1"/>
          </p:cNvSpPr>
          <p:nvPr>
            <p:ph type="title"/>
          </p:nvPr>
        </p:nvSpPr>
        <p:spPr>
          <a:xfrm>
            <a:off x="52075" y="555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chemeClr val="dk2"/>
                </a:solidFill>
              </a:rPr>
              <a:t>New Ideas</a:t>
            </a:r>
            <a:endParaRPr sz="6000"/>
          </a:p>
        </p:txBody>
      </p:sp>
      <p:sp>
        <p:nvSpPr>
          <p:cNvPr id="452" name="Shape 452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58" name="Shape 4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9075" y="445025"/>
            <a:ext cx="4479701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Shape 459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Giving Credit</a:t>
            </a:r>
            <a:endParaRPr sz="5000"/>
          </a:p>
        </p:txBody>
      </p:sp>
      <p:sp>
        <p:nvSpPr>
          <p:cNvPr id="460" name="Shape 460"/>
          <p:cNvSpPr/>
          <p:nvPr/>
        </p:nvSpPr>
        <p:spPr>
          <a:xfrm>
            <a:off x="1606525" y="2868075"/>
            <a:ext cx="1906800" cy="446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Shape 461"/>
          <p:cNvSpPr txBox="1"/>
          <p:nvPr/>
        </p:nvSpPr>
        <p:spPr>
          <a:xfrm>
            <a:off x="681075" y="4565700"/>
            <a:ext cx="7794600" cy="4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Adapted from: </a:t>
            </a:r>
            <a:r>
              <a:rPr lang="en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McKernan, R., Skirko, T., &amp; West, Q. (2015) Librarians as open education advocates: Readings on being an open advocate. Retrieved from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/>
              </a:rPr>
              <a:t> </a:t>
            </a:r>
            <a:r>
              <a:rPr lang="en" sz="1200" u="sng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https://openedadvocates.pressbooks.com/chapter/definition-of-open-education</a:t>
            </a:r>
            <a:endParaRPr sz="1200" u="sng">
              <a:solidFill>
                <a:srgbClr val="0097A7"/>
              </a:solidFill>
              <a:latin typeface="Calibri"/>
              <a:ea typeface="Calibri"/>
              <a:cs typeface="Calibri"/>
              <a:sym typeface="Calibri"/>
              <a:hlinkClick r:id="rId4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Shape 4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3550" y="634675"/>
            <a:ext cx="375285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Shape 467"/>
          <p:cNvSpPr txBox="1">
            <a:spLocks noGrp="1"/>
          </p:cNvSpPr>
          <p:nvPr>
            <p:ph type="title"/>
          </p:nvPr>
        </p:nvSpPr>
        <p:spPr>
          <a:xfrm>
            <a:off x="35850" y="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2"/>
                </a:solidFill>
              </a:rPr>
              <a:t>   Lever</a:t>
            </a:r>
            <a:endParaRPr sz="5000"/>
          </a:p>
        </p:txBody>
      </p:sp>
      <p:sp>
        <p:nvSpPr>
          <p:cNvPr id="468" name="Shape 468"/>
          <p:cNvSpPr txBox="1"/>
          <p:nvPr/>
        </p:nvSpPr>
        <p:spPr>
          <a:xfrm>
            <a:off x="365150" y="4709875"/>
            <a:ext cx="5160300" cy="2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Public domain. By Jakob Ukrop.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https://thenounproject.com/term/lever/4927</a:t>
            </a:r>
            <a:r>
              <a:rPr lang="en" sz="800"/>
              <a:t> </a:t>
            </a:r>
            <a:endParaRPr sz="8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Shape 474"/>
          <p:cNvSpPr txBox="1">
            <a:spLocks noGrp="1"/>
          </p:cNvSpPr>
          <p:nvPr>
            <p:ph type="body" idx="1"/>
          </p:nvPr>
        </p:nvSpPr>
        <p:spPr>
          <a:xfrm>
            <a:off x="0" y="646050"/>
            <a:ext cx="914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4800"/>
              <a:t>What can I do </a:t>
            </a:r>
            <a:endParaRPr sz="4800"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4800"/>
              <a:t>to make what I do </a:t>
            </a:r>
            <a:endParaRPr sz="4800"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4800"/>
              <a:t>more OPEN?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200" y="552925"/>
            <a:ext cx="3163325" cy="421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7975" y="2394600"/>
            <a:ext cx="3661726" cy="205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/>
        </p:nvSpPr>
        <p:spPr>
          <a:xfrm>
            <a:off x="4887925" y="4454325"/>
            <a:ext cx="3661800" cy="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~34,000 (full time equivalent) students</a:t>
            </a:r>
            <a:endParaRPr/>
          </a:p>
        </p:txBody>
      </p:sp>
      <p:sp>
        <p:nvSpPr>
          <p:cNvPr id="193" name="Shape 193"/>
          <p:cNvSpPr txBox="1"/>
          <p:nvPr/>
        </p:nvSpPr>
        <p:spPr>
          <a:xfrm>
            <a:off x="4816225" y="469950"/>
            <a:ext cx="3805200" cy="155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Traditional library services +</a:t>
            </a:r>
            <a:endParaRPr b="1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New studios focus on “making”</a:t>
            </a:r>
            <a:endParaRPr b="1"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Data transformation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3D printing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Data Visualization</a:t>
            </a:r>
            <a:endParaRPr/>
          </a:p>
          <a:p>
            <a: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Media Design Studio</a:t>
            </a:r>
            <a:endParaRPr/>
          </a:p>
          <a:p>
            <a: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Virtual Reality Studio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542200" y="4767575"/>
            <a:ext cx="31633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Photo of Newman Library by Anita Walz CC BY 4.0</a:t>
            </a:r>
            <a:endParaRPr lang="en-US" sz="8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" name="Shape 4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340757"/>
            <a:ext cx="8991600" cy="6008308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Shape 480"/>
          <p:cNvSpPr txBox="1"/>
          <p:nvPr/>
        </p:nvSpPr>
        <p:spPr>
          <a:xfrm>
            <a:off x="900" y="5315177"/>
            <a:ext cx="4494900" cy="5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990000"/>
                </a:solidFill>
              </a:rPr>
              <a:t>© Enoch Lai </a:t>
            </a:r>
            <a:r>
              <a:rPr lang="en" u="sng" dirty="0">
                <a:solidFill>
                  <a:srgbClr val="990000"/>
                </a:solidFill>
                <a:hlinkClick r:id="rId4"/>
              </a:rPr>
              <a:t>https://flic.kr/p/64rz9n</a:t>
            </a:r>
            <a:r>
              <a:rPr lang="en" dirty="0">
                <a:solidFill>
                  <a:srgbClr val="990000"/>
                </a:solidFill>
              </a:rPr>
              <a:t> </a:t>
            </a:r>
            <a:r>
              <a:rPr lang="en" u="sng" dirty="0">
                <a:solidFill>
                  <a:srgbClr val="990000"/>
                </a:solidFill>
                <a:hlinkClick r:id="rId4"/>
              </a:rPr>
              <a:t>CC BY NC ND</a:t>
            </a:r>
            <a:endParaRPr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Shape 4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486" name="Shape 486"/>
          <p:cNvSpPr txBox="1">
            <a:spLocks noGrp="1"/>
          </p:cNvSpPr>
          <p:nvPr>
            <p:ph type="body" idx="1"/>
          </p:nvPr>
        </p:nvSpPr>
        <p:spPr>
          <a:xfrm>
            <a:off x="5352325" y="541950"/>
            <a:ext cx="2349900" cy="206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Anita Walz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arwalz@vt.edu</a:t>
            </a: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Twitter: @arwalz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Shape 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624475"/>
            <a:ext cx="9302650" cy="683162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Shape 199"/>
          <p:cNvSpPr txBox="1"/>
          <p:nvPr/>
        </p:nvSpPr>
        <p:spPr>
          <a:xfrm>
            <a:off x="453625" y="482350"/>
            <a:ext cx="8550300" cy="13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Getting to Know You. . . 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Open Education?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ctrTitle"/>
          </p:nvPr>
        </p:nvSpPr>
        <p:spPr>
          <a:xfrm>
            <a:off x="355958" y="199450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Open education encompasses </a:t>
            </a:r>
            <a:r>
              <a:rPr lang="en" sz="3600" b="1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resources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" sz="3600" b="1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tools 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and </a:t>
            </a:r>
            <a:r>
              <a:rPr lang="en" sz="3600" b="1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practices 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that employ a framework of </a:t>
            </a:r>
            <a:r>
              <a:rPr lang="en" sz="3600">
                <a:solidFill>
                  <a:srgbClr val="990000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open sharing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 to improve </a:t>
            </a:r>
            <a:r>
              <a:rPr lang="en" sz="3600">
                <a:solidFill>
                  <a:srgbClr val="A61C00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educational access and effectiveness</a:t>
            </a:r>
            <a:r>
              <a:rPr lang="en" sz="3600">
                <a:solidFill>
                  <a:srgbClr val="4A4A4A"/>
                </a:solidFill>
                <a:highlight>
                  <a:srgbClr val="FEFEFE"/>
                </a:highlight>
                <a:latin typeface="Roboto"/>
                <a:ea typeface="Roboto"/>
                <a:cs typeface="Roboto"/>
                <a:sym typeface="Roboto"/>
              </a:rPr>
              <a:t> worldwide.</a:t>
            </a:r>
            <a:endParaRPr sz="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Shape 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640100"/>
            <a:ext cx="9143999" cy="609597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 txBox="1"/>
          <p:nvPr/>
        </p:nvSpPr>
        <p:spPr>
          <a:xfrm>
            <a:off x="40600" y="5143500"/>
            <a:ext cx="5330700" cy="2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© Enoch </a:t>
            </a:r>
            <a:r>
              <a:rPr lang="en"/>
              <a:t>Lai “Sharing is Caring”  </a:t>
            </a:r>
            <a:r>
              <a:rPr lang="en" u="sng">
                <a:solidFill>
                  <a:schemeClr val="hlink"/>
                </a:solidFill>
                <a:hlinkClick r:id="rId4"/>
              </a:rPr>
              <a:t>CC BY NC ND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1278</Words>
  <Application>Microsoft Office PowerPoint</Application>
  <PresentationFormat>On-screen Show (16:9)</PresentationFormat>
  <Paragraphs>223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62" baseType="lpstr">
      <vt:lpstr>Georgia</vt:lpstr>
      <vt:lpstr>Arial</vt:lpstr>
      <vt:lpstr>Open Sans</vt:lpstr>
      <vt:lpstr>Calibri</vt:lpstr>
      <vt:lpstr>PT Sans Narrow</vt:lpstr>
      <vt:lpstr>Roboto</vt:lpstr>
      <vt:lpstr>Times New Roman</vt:lpstr>
      <vt:lpstr>Questrial</vt:lpstr>
      <vt:lpstr>Simple Light</vt:lpstr>
      <vt:lpstr>Simple Light</vt:lpstr>
      <vt:lpstr>Tropic</vt:lpstr>
      <vt:lpstr>Open Education:  Exploring Philosophy, Potential &amp; Practices</vt:lpstr>
      <vt:lpstr>Happy Open Education Week!</vt:lpstr>
      <vt:lpstr>PowerPoint Presentation</vt:lpstr>
      <vt:lpstr>PowerPoint Presentation</vt:lpstr>
      <vt:lpstr>PowerPoint Presentation</vt:lpstr>
      <vt:lpstr>PowerPoint Presentation</vt:lpstr>
      <vt:lpstr>What is Open Education?</vt:lpstr>
      <vt:lpstr>Open education encompasses resources, tools and practices that employ a framework of open sharing to improve educational access and effectiveness worldwide.</vt:lpstr>
      <vt:lpstr>PowerPoint Presentation</vt:lpstr>
      <vt:lpstr>  Knowledge sharing Technology Collaboration in service of learning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the potential here?</vt:lpstr>
      <vt:lpstr>PowerPoint Presentation</vt:lpstr>
      <vt:lpstr>PowerPoint Presentation</vt:lpstr>
      <vt:lpstr>  What problems could this solve?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the potential here?</vt:lpstr>
      <vt:lpstr>Allows learners to . . .        Allows instructors to . . . </vt:lpstr>
      <vt:lpstr>PowerPoint Presentation</vt:lpstr>
      <vt:lpstr>PowerPoint Presentation</vt:lpstr>
      <vt:lpstr>PowerPoint Presentation</vt:lpstr>
      <vt:lpstr>PowerPoint Presentation</vt:lpstr>
      <vt:lpstr>Open Education Is:</vt:lpstr>
      <vt:lpstr>Outward facing</vt:lpstr>
      <vt:lpstr>Inclusive:</vt:lpstr>
      <vt:lpstr>Open Licenses</vt:lpstr>
      <vt:lpstr>Feedback:</vt:lpstr>
      <vt:lpstr>New Ideas</vt:lpstr>
      <vt:lpstr>Giving Credit</vt:lpstr>
      <vt:lpstr>   Lever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Education:  Exploring Philosophy, Potential &amp; Practices</dc:title>
  <dc:creator>Walz, Anita</dc:creator>
  <cp:lastModifiedBy>Walz, Anita</cp:lastModifiedBy>
  <cp:revision>2</cp:revision>
  <dcterms:modified xsi:type="dcterms:W3CDTF">2018-03-29T17:32:21Z</dcterms:modified>
</cp:coreProperties>
</file>