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8"/>
  </p:notesMasterIdLst>
  <p:sldIdLst>
    <p:sldId id="315" r:id="rId2"/>
    <p:sldId id="316" r:id="rId3"/>
    <p:sldId id="317" r:id="rId4"/>
    <p:sldId id="318" r:id="rId5"/>
    <p:sldId id="319" r:id="rId6"/>
    <p:sldId id="320" r:id="rId7"/>
    <p:sldId id="321" r:id="rId8"/>
    <p:sldId id="322" r:id="rId9"/>
    <p:sldId id="323" r:id="rId10"/>
    <p:sldId id="324" r:id="rId11"/>
    <p:sldId id="325" r:id="rId12"/>
    <p:sldId id="326" r:id="rId13"/>
    <p:sldId id="327" r:id="rId14"/>
    <p:sldId id="328" r:id="rId15"/>
    <p:sldId id="329" r:id="rId16"/>
    <p:sldId id="330" r:id="rId17"/>
    <p:sldId id="331" r:id="rId18"/>
    <p:sldId id="332" r:id="rId19"/>
    <p:sldId id="333" r:id="rId20"/>
    <p:sldId id="334" r:id="rId21"/>
    <p:sldId id="335" r:id="rId22"/>
    <p:sldId id="336" r:id="rId23"/>
    <p:sldId id="337" r:id="rId24"/>
    <p:sldId id="338" r:id="rId25"/>
    <p:sldId id="339" r:id="rId26"/>
    <p:sldId id="340" r:id="rId27"/>
    <p:sldId id="341" r:id="rId28"/>
    <p:sldId id="342" r:id="rId29"/>
    <p:sldId id="343" r:id="rId30"/>
    <p:sldId id="344" r:id="rId31"/>
    <p:sldId id="345" r:id="rId32"/>
    <p:sldId id="346" r:id="rId33"/>
    <p:sldId id="347" r:id="rId34"/>
    <p:sldId id="348" r:id="rId35"/>
    <p:sldId id="349" r:id="rId36"/>
    <p:sldId id="350" r:id="rId37"/>
    <p:sldId id="351" r:id="rId38"/>
    <p:sldId id="352" r:id="rId39"/>
    <p:sldId id="353" r:id="rId40"/>
    <p:sldId id="354" r:id="rId41"/>
    <p:sldId id="355" r:id="rId42"/>
    <p:sldId id="356" r:id="rId43"/>
    <p:sldId id="357" r:id="rId44"/>
    <p:sldId id="358" r:id="rId45"/>
    <p:sldId id="359" r:id="rId46"/>
    <p:sldId id="360" r:id="rId47"/>
    <p:sldId id="361" r:id="rId48"/>
    <p:sldId id="362" r:id="rId49"/>
    <p:sldId id="363" r:id="rId50"/>
    <p:sldId id="364" r:id="rId51"/>
    <p:sldId id="365" r:id="rId52"/>
    <p:sldId id="366" r:id="rId53"/>
    <p:sldId id="367" r:id="rId54"/>
    <p:sldId id="368" r:id="rId55"/>
    <p:sldId id="369" r:id="rId56"/>
    <p:sldId id="370" r:id="rId57"/>
  </p:sldIdLst>
  <p:sldSz cx="18288000" cy="10287000"/>
  <p:notesSz cx="6858000" cy="9144000"/>
  <p:embeddedFontLst>
    <p:embeddedFont>
      <p:font typeface="Playfair Display" panose="00000500000000000000" pitchFamily="2" charset="0"/>
      <p:regular r:id="rId59"/>
      <p:bold r:id="rId60"/>
      <p:italic r:id="rId61"/>
      <p:boldItalic r:id="rId62"/>
    </p:embeddedFont>
    <p:embeddedFont>
      <p:font typeface="Public Sans" panose="020B0604020202020204" charset="0"/>
      <p:regular r:id="rId63"/>
      <p:bold r:id="rId64"/>
      <p:italic r:id="rId65"/>
      <p:boldItalic r:id="rId6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8" roundtripDataSignature="AMtx7mitIO1dvq500PXaO7lV1kWhpOqDx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539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71C0200-1230-4432-8141-86B989AC2CCB}">
  <a:tblStyle styleId="{071C0200-1230-4432-8141-86B989AC2CCB}"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15" autoAdjust="0"/>
    <p:restoredTop sz="86454" autoAdjust="0"/>
  </p:normalViewPr>
  <p:slideViewPr>
    <p:cSldViewPr snapToGrid="0">
      <p:cViewPr varScale="1">
        <p:scale>
          <a:sx n="36" d="100"/>
          <a:sy n="36" d="100"/>
        </p:scale>
        <p:origin x="66" y="156"/>
      </p:cViewPr>
      <p:guideLst>
        <p:guide orient="horz" pos="2160"/>
        <p:guide pos="2880"/>
      </p:guideLst>
    </p:cSldViewPr>
  </p:slideViewPr>
  <p:outlineViewPr>
    <p:cViewPr>
      <p:scale>
        <a:sx n="33" d="100"/>
        <a:sy n="33" d="100"/>
      </p:scale>
      <p:origin x="0" y="-4705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5.fntdata"/><Relationship Id="rId68" Type="http://customschemas.google.com/relationships/presentationmetadata" Target="metadata"/><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66" Type="http://schemas.openxmlformats.org/officeDocument/2006/relationships/font" Target="fonts/font8.fntdata"/><Relationship Id="rId5" Type="http://schemas.openxmlformats.org/officeDocument/2006/relationships/slide" Target="slides/slide4.xml"/><Relationship Id="rId61" Type="http://schemas.openxmlformats.org/officeDocument/2006/relationships/font" Target="fonts/font3.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6.fntdata"/><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4.fntdata"/><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2.fntdata"/><Relationship Id="rId65"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synthesize-analysis-and-determine-a-firms-strategic-issue/#term_41_777"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pressbooks.lib.vt.edu/strategicmanagementandcaseanalysis/chapter/synthesize-analysis-and-determine-a-firms-strategic-issue/#term_41_217"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synthesize-analysis-and-determine-a-firms-strategic-issue/#term_41_777"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pressbooks.lib.vt.edu/strategicmanagementandcaseanalysis/chapter/synthesize-analysis-and-determine-a-firms-strategic-issue/#term_41_217"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synthesize-analysis-and-determine-a-firms-strategic-issue/#term_41_777"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pressbooks.lib.vt.edu/strategicmanagementandcaseanalysis/chapter/synthesize-analysis-and-determine-a-firms-strategic-issue/#term_41_217"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pressbooks.lib.vt.edu/app/uploads/sites/161/2024/12/MGT-4394-Organizational-Performance-Analysis-Instrument-Dr-Lori-Anderson-111024.docx"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synthesize-analysis-and-determine-a-firms-strategic-issue/#term_41_275"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synthesize-analysis-and-determine-a-firms-strategic-issue/#term_41_777"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synthesize-analysis-and-determine-a-firms-strategic-issue/#term_41_217"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a:extLst>
            <a:ext uri="{FF2B5EF4-FFF2-40B4-BE49-F238E27FC236}">
              <a16:creationId xmlns:a16="http://schemas.microsoft.com/office/drawing/2014/main" id="{8BB8FDC6-4A61-7DCA-C939-E1034EB58779}"/>
            </a:ext>
          </a:extLst>
        </p:cNvPr>
        <p:cNvGrpSpPr/>
        <p:nvPr/>
      </p:nvGrpSpPr>
      <p:grpSpPr>
        <a:xfrm>
          <a:off x="0" y="0"/>
          <a:ext cx="0" cy="0"/>
          <a:chOff x="0" y="0"/>
          <a:chExt cx="0" cy="0"/>
        </a:xfrm>
      </p:grpSpPr>
      <p:sp>
        <p:nvSpPr>
          <p:cNvPr id="85" name="Google Shape;85;p1:notes">
            <a:extLst>
              <a:ext uri="{FF2B5EF4-FFF2-40B4-BE49-F238E27FC236}">
                <a16:creationId xmlns:a16="http://schemas.microsoft.com/office/drawing/2014/main" id="{8E5B2EDA-1EAA-31CB-D84E-C39ED5E966D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a:extLst>
              <a:ext uri="{FF2B5EF4-FFF2-40B4-BE49-F238E27FC236}">
                <a16:creationId xmlns:a16="http://schemas.microsoft.com/office/drawing/2014/main" id="{BB5FE5C6-F7F8-FB26-39ED-8A981AED8F0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2B2C30"/>
                </a:solidFill>
                <a:latin typeface="Public Sans"/>
                <a:ea typeface="Public Sans"/>
                <a:cs typeface="Public Sans"/>
                <a:sym typeface="Public Sans"/>
              </a:rPr>
              <a:t>These slides serve as a study guide for </a:t>
            </a:r>
            <a:r>
              <a:rPr lang="en-US" sz="1200" dirty="0">
                <a:solidFill>
                  <a:srgbClr val="2B2C30"/>
                </a:solidFill>
                <a:latin typeface="Playfair Display" pitchFamily="2" charset="77"/>
                <a:ea typeface="Public Sans"/>
                <a:cs typeface="Public Sans"/>
                <a:sym typeface="Public Sans"/>
              </a:rPr>
              <a:t>“Chapter 6: Synthesize Analysis and Determine a Firm’s Strategic Issue”</a:t>
            </a:r>
            <a:r>
              <a:rPr lang="en-US" sz="1200" dirty="0">
                <a:solidFill>
                  <a:srgbClr val="2B2C30"/>
                </a:solidFill>
                <a:latin typeface="Public Sans"/>
                <a:ea typeface="Public Sans"/>
                <a:cs typeface="Public Sans"/>
                <a:sym typeface="Public Sans"/>
              </a:rPr>
              <a:t> </a:t>
            </a:r>
            <a:r>
              <a:rPr lang="en-US" sz="1200" dirty="0">
                <a:solidFill>
                  <a:srgbClr val="2B2C30"/>
                </a:solidFill>
                <a:latin typeface="Playfair Display" pitchFamily="2" charset="77"/>
                <a:ea typeface="Public Sans"/>
                <a:cs typeface="Public Sans"/>
                <a:sym typeface="Public Sans"/>
              </a:rPr>
              <a:t>in</a:t>
            </a:r>
            <a:r>
              <a:rPr lang="en-US" sz="1200" dirty="0">
                <a:solidFill>
                  <a:srgbClr val="2B2C30"/>
                </a:solidFill>
                <a:latin typeface="Public Sans"/>
                <a:ea typeface="Public Sans"/>
                <a:cs typeface="Public Sans"/>
                <a:sym typeface="Public Sans"/>
              </a:rPr>
              <a:t> </a:t>
            </a:r>
            <a:r>
              <a:rPr lang="en-US" sz="1200" i="1" dirty="0">
                <a:solidFill>
                  <a:srgbClr val="2B2C30"/>
                </a:solidFill>
                <a:latin typeface="Public Sans"/>
                <a:ea typeface="Public Sans"/>
                <a:cs typeface="Public Sans"/>
                <a:sym typeface="Public Sans"/>
              </a:rPr>
              <a:t>Strategic Management and Case Analysis: An Integrated Approach </a:t>
            </a:r>
            <a:r>
              <a:rPr lang="en-US" sz="1200" dirty="0">
                <a:solidFill>
                  <a:srgbClr val="2B2C30"/>
                </a:solidFill>
                <a:latin typeface="Public Sans"/>
                <a:ea typeface="Public Sans"/>
                <a:cs typeface="Public Sans"/>
                <a:sym typeface="Public Sans"/>
              </a:rPr>
              <a:t>©Lori Anderson, Dirk </a:t>
            </a:r>
            <a:r>
              <a:rPr lang="en-US" sz="1200" dirty="0" err="1">
                <a:solidFill>
                  <a:srgbClr val="2B2C30"/>
                </a:solidFill>
                <a:latin typeface="Public Sans"/>
                <a:ea typeface="Public Sans"/>
                <a:cs typeface="Public Sans"/>
                <a:sym typeface="Public Sans"/>
              </a:rPr>
              <a:t>Buengel</a:t>
            </a:r>
            <a:r>
              <a:rPr lang="en-US" sz="1200" dirty="0">
                <a:solidFill>
                  <a:srgbClr val="2B2C30"/>
                </a:solidFill>
                <a:latin typeface="Public Sans"/>
                <a:ea typeface="Public Sans"/>
                <a:cs typeface="Public Sans"/>
                <a:sym typeface="Public Sans"/>
              </a:rPr>
              <a:t>, and Joseph J. Simpson, which is provided at https://doi.org/10.21061/strategicmanagementandcaseanalysis under an open license, Creative Commons BY NC-SA 4.0. The slides are also provided at https://hdl.handle.net/10919/138831 under the same open license, Creative Commons BY NC-SA 4.0.</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solidFill>
                <a:srgbClr val="2B2C30"/>
              </a:solidFill>
              <a:latin typeface="Public Sans"/>
              <a:ea typeface="Public Sans"/>
              <a:cs typeface="Public Sans"/>
              <a:sym typeface="Public Sans"/>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2B2C30"/>
                </a:solidFill>
                <a:latin typeface="Public Sans"/>
                <a:ea typeface="Public Sans"/>
                <a:cs typeface="Public Sans"/>
                <a:sym typeface="Public Sans"/>
              </a:rPr>
              <a:t>Note to Instructors: These study guides are intended to be a concise and comprehensive accompaniment that follows the logic of the textbook. </a:t>
            </a:r>
            <a:r>
              <a:rPr lang="en-US" sz="1200">
                <a:solidFill>
                  <a:srgbClr val="2B2C30"/>
                </a:solidFill>
                <a:latin typeface="Public Sans"/>
                <a:ea typeface="Public Sans"/>
                <a:cs typeface="Public Sans"/>
                <a:sym typeface="Public Sans"/>
              </a:rPr>
              <a:t>Our intention is to support you in your instruction and is based on our experience that it can be easier and quicker to remove slides you do not want to include than to create additional slides. </a:t>
            </a:r>
            <a:endParaRPr lang="en-US" sz="1200" dirty="0">
              <a:solidFill>
                <a:srgbClr val="2B2C30"/>
              </a:solidFill>
              <a:latin typeface="Public Sans"/>
              <a:ea typeface="Public Sans"/>
              <a:cs typeface="Public Sans"/>
              <a:sym typeface="Public Sans"/>
            </a:endParaRPr>
          </a:p>
        </p:txBody>
      </p:sp>
      <p:sp>
        <p:nvSpPr>
          <p:cNvPr id="87" name="Google Shape;87;p1:notes">
            <a:extLst>
              <a:ext uri="{FF2B5EF4-FFF2-40B4-BE49-F238E27FC236}">
                <a16:creationId xmlns:a16="http://schemas.microsoft.com/office/drawing/2014/main" id="{45883D96-6B35-27B2-8C88-B99D6EC6E869}"/>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extLst>
      <p:ext uri="{BB962C8B-B14F-4D97-AF65-F5344CB8AC3E}">
        <p14:creationId xmlns:p14="http://schemas.microsoft.com/office/powerpoint/2010/main" val="32518066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a:extLst>
            <a:ext uri="{FF2B5EF4-FFF2-40B4-BE49-F238E27FC236}">
              <a16:creationId xmlns:a16="http://schemas.microsoft.com/office/drawing/2014/main" id="{11C0A3CF-9DE1-C236-16AD-1DFE8CFD7F0C}"/>
            </a:ext>
          </a:extLst>
        </p:cNvPr>
        <p:cNvGrpSpPr/>
        <p:nvPr/>
      </p:nvGrpSpPr>
      <p:grpSpPr>
        <a:xfrm>
          <a:off x="0" y="0"/>
          <a:ext cx="0" cy="0"/>
          <a:chOff x="0" y="0"/>
          <a:chExt cx="0" cy="0"/>
        </a:xfrm>
      </p:grpSpPr>
      <p:sp>
        <p:nvSpPr>
          <p:cNvPr id="129" name="Google Shape;129;p5:notes">
            <a:extLst>
              <a:ext uri="{FF2B5EF4-FFF2-40B4-BE49-F238E27FC236}">
                <a16:creationId xmlns:a16="http://schemas.microsoft.com/office/drawing/2014/main" id="{A950D14B-15DE-BA04-10C8-C68AE0DFF3D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0" name="Google Shape;130;p5:notes">
            <a:extLst>
              <a:ext uri="{FF2B5EF4-FFF2-40B4-BE49-F238E27FC236}">
                <a16:creationId xmlns:a16="http://schemas.microsoft.com/office/drawing/2014/main" id="{A1044D8A-A104-4FC2-902E-77519248498D}"/>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dirty="0">
                <a:solidFill>
                  <a:schemeClr val="dk1"/>
                </a:solidFill>
                <a:latin typeface="Playfair Display"/>
                <a:ea typeface="Playfair Display"/>
                <a:cs typeface="Playfair Display"/>
                <a:sym typeface="Playfair Display"/>
              </a:rPr>
              <a:t>A SWOT framework is a tool used to categorize a firm’s strengths, weaknesses, opportunities, and threats. </a:t>
            </a:r>
            <a:endParaRPr dirty="0">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dirty="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dirty="0">
                <a:solidFill>
                  <a:schemeClr val="dk1"/>
                </a:solidFill>
                <a:latin typeface="Playfair Display"/>
                <a:ea typeface="Playfair Display"/>
                <a:cs typeface="Playfair Display"/>
                <a:sym typeface="Playfair Display"/>
              </a:rPr>
              <a:t>By convention, the SWOT framework places strengths, weaknesses, opportunities, and threats in a grid with four quadrants. Strengths and weaknesses are on the top of the grid and opportunities and threats are on the bottom of the grid.</a:t>
            </a:r>
            <a:endParaRPr dirty="0">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dirty="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dirty="0">
                <a:solidFill>
                  <a:schemeClr val="dk1"/>
                </a:solidFill>
                <a:latin typeface="Playfair Display"/>
                <a:ea typeface="Playfair Display"/>
                <a:cs typeface="Playfair Display"/>
                <a:sym typeface="Playfair Display"/>
              </a:rPr>
              <a:t>In contexts other than as part of the strategic management process, organizations use a SWOT framework as a standalone tool.</a:t>
            </a:r>
            <a:endParaRPr dirty="0">
              <a:latin typeface="Playfair Display"/>
              <a:ea typeface="Playfair Display"/>
              <a:cs typeface="Playfair Display"/>
              <a:sym typeface="Playfair Display"/>
            </a:endParaRPr>
          </a:p>
          <a:p>
            <a:pPr marL="0" lvl="0" indent="0" algn="l" rtl="0">
              <a:spcBef>
                <a:spcPts val="0"/>
              </a:spcBef>
              <a:spcAft>
                <a:spcPts val="0"/>
              </a:spcAft>
              <a:buNone/>
            </a:pPr>
            <a:endParaRPr dirty="0"/>
          </a:p>
        </p:txBody>
      </p:sp>
      <p:sp>
        <p:nvSpPr>
          <p:cNvPr id="131" name="Google Shape;131;p5:notes">
            <a:extLst>
              <a:ext uri="{FF2B5EF4-FFF2-40B4-BE49-F238E27FC236}">
                <a16:creationId xmlns:a16="http://schemas.microsoft.com/office/drawing/2014/main" id="{5E50EFEC-D882-EE40-051D-0A281D3D2C41}"/>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extLst>
      <p:ext uri="{BB962C8B-B14F-4D97-AF65-F5344CB8AC3E}">
        <p14:creationId xmlns:p14="http://schemas.microsoft.com/office/powerpoint/2010/main" val="662929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a:extLst>
            <a:ext uri="{FF2B5EF4-FFF2-40B4-BE49-F238E27FC236}">
              <a16:creationId xmlns:a16="http://schemas.microsoft.com/office/drawing/2014/main" id="{F3E7925F-9714-B6CF-817F-0C4590D2F98F}"/>
            </a:ext>
          </a:extLst>
        </p:cNvPr>
        <p:cNvGrpSpPr/>
        <p:nvPr/>
      </p:nvGrpSpPr>
      <p:grpSpPr>
        <a:xfrm>
          <a:off x="0" y="0"/>
          <a:ext cx="0" cy="0"/>
          <a:chOff x="0" y="0"/>
          <a:chExt cx="0" cy="0"/>
        </a:xfrm>
      </p:grpSpPr>
      <p:sp>
        <p:nvSpPr>
          <p:cNvPr id="139" name="Google Shape;139;p6:notes">
            <a:extLst>
              <a:ext uri="{FF2B5EF4-FFF2-40B4-BE49-F238E27FC236}">
                <a16:creationId xmlns:a16="http://schemas.microsoft.com/office/drawing/2014/main" id="{729BC3CE-C383-C034-048A-02DB946FA11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p6:notes">
            <a:extLst>
              <a:ext uri="{FF2B5EF4-FFF2-40B4-BE49-F238E27FC236}">
                <a16:creationId xmlns:a16="http://schemas.microsoft.com/office/drawing/2014/main" id="{B04A429B-29FF-CDA4-0C60-90C438B8B3E2}"/>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In strategic management, a SWOT framework is used to </a:t>
            </a:r>
            <a:r>
              <a:rPr lang="en-US" sz="1200" i="0" u="sng" strike="noStrike">
                <a:solidFill>
                  <a:schemeClr val="dk1"/>
                </a:solidFill>
                <a:latin typeface="Playfair Display"/>
                <a:ea typeface="Playfair Display"/>
                <a:cs typeface="Playfair Display"/>
                <a:sym typeface="Playfair Display"/>
                <a:hlinkClick r:id="rId3">
                  <a:extLst>
                    <a:ext uri="{A12FA001-AC4F-418D-AE19-62706E023703}">
                      <ahyp:hlinkClr xmlns:ahyp="http://schemas.microsoft.com/office/drawing/2018/hyperlinkcolor" val="tx"/>
                    </a:ext>
                  </a:extLst>
                </a:hlinkClick>
              </a:rPr>
              <a:t>synthesize</a:t>
            </a:r>
            <a:r>
              <a:rPr lang="en-US" sz="1200" i="0">
                <a:solidFill>
                  <a:schemeClr val="dk1"/>
                </a:solidFill>
                <a:latin typeface="Playfair Display"/>
                <a:ea typeface="Playfair Display"/>
                <a:cs typeface="Playfair Display"/>
                <a:sym typeface="Playfair Display"/>
              </a:rPr>
              <a:t> the analysis you have conducted so far. </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Synthesize means to review, critically examine, and combine diverse elements into a coherent whole. Synthesis is combining different concepts to create a new understanding, making a new whole from individual parts.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To conduct a SWOT in strategic management, you synthesize the analysis you have conducted so far of a firm’s organizational performance, external environment, and internal environment. To synthesize the analysis you have conducted so far means to review, critically examine, and combine the diverse elements of your previous analysis into a coherent whole.</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When you synthesize the analysis you have conducted so far using a SWOT framework, this is referred to as a SWOT analysis because you analyze the analysis you have conducted so far to complete the SWOT analysis. You are not returning to the case to conduct additional analysis from the case using a SWOT framework.</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In strategic management, a SWOT framework is never used as a standalone tool. It is used only after you have completed your analysis of a company to synthesize your analysis. In strategic management, once you have completed your SWOT analysis you use your completed SWOT analysis to determine the firm’s </a:t>
            </a:r>
            <a:r>
              <a:rPr lang="en-US" sz="1200" i="0" u="sng" strike="noStrike">
                <a:solidFill>
                  <a:schemeClr val="dk1"/>
                </a:solidFill>
                <a:latin typeface="Playfair Display"/>
                <a:ea typeface="Playfair Display"/>
                <a:cs typeface="Playfair Display"/>
                <a:sym typeface="Playfair Display"/>
                <a:hlinkClick r:id="rId4">
                  <a:extLst>
                    <a:ext uri="{A12FA001-AC4F-418D-AE19-62706E023703}">
                      <ahyp:hlinkClr xmlns:ahyp="http://schemas.microsoft.com/office/drawing/2018/hyperlinkcolor" val="tx"/>
                    </a:ext>
                  </a:extLst>
                </a:hlinkClick>
              </a:rPr>
              <a:t>strategic issue</a:t>
            </a:r>
            <a:r>
              <a:rPr lang="en-US" sz="1200" i="0">
                <a:solidFill>
                  <a:schemeClr val="dk1"/>
                </a:solidFill>
                <a:latin typeface="Playfair Display"/>
                <a:ea typeface="Playfair Display"/>
                <a:cs typeface="Playfair Display"/>
                <a:sym typeface="Playfair Display"/>
              </a:rPr>
              <a:t>.</a:t>
            </a:r>
            <a:endParaRPr>
              <a:latin typeface="Playfair Display"/>
              <a:ea typeface="Playfair Display"/>
              <a:cs typeface="Playfair Display"/>
              <a:sym typeface="Playfair Display"/>
            </a:endParaRPr>
          </a:p>
          <a:p>
            <a:pPr marL="0" lvl="0" indent="0" algn="l" rtl="0">
              <a:spcBef>
                <a:spcPts val="0"/>
              </a:spcBef>
              <a:spcAft>
                <a:spcPts val="0"/>
              </a:spcAft>
              <a:buNone/>
            </a:pPr>
            <a:endParaRPr/>
          </a:p>
        </p:txBody>
      </p:sp>
      <p:sp>
        <p:nvSpPr>
          <p:cNvPr id="141" name="Google Shape;141;p6:notes">
            <a:extLst>
              <a:ext uri="{FF2B5EF4-FFF2-40B4-BE49-F238E27FC236}">
                <a16:creationId xmlns:a16="http://schemas.microsoft.com/office/drawing/2014/main" id="{8B352A96-E684-AB87-10FC-97BFD9FB5407}"/>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extLst>
      <p:ext uri="{BB962C8B-B14F-4D97-AF65-F5344CB8AC3E}">
        <p14:creationId xmlns:p14="http://schemas.microsoft.com/office/powerpoint/2010/main" val="1772483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a:extLst>
            <a:ext uri="{FF2B5EF4-FFF2-40B4-BE49-F238E27FC236}">
              <a16:creationId xmlns:a16="http://schemas.microsoft.com/office/drawing/2014/main" id="{41374B8D-7104-E4E9-3397-8AB599CBDABF}"/>
            </a:ext>
          </a:extLst>
        </p:cNvPr>
        <p:cNvGrpSpPr/>
        <p:nvPr/>
      </p:nvGrpSpPr>
      <p:grpSpPr>
        <a:xfrm>
          <a:off x="0" y="0"/>
          <a:ext cx="0" cy="0"/>
          <a:chOff x="0" y="0"/>
          <a:chExt cx="0" cy="0"/>
        </a:xfrm>
      </p:grpSpPr>
      <p:sp>
        <p:nvSpPr>
          <p:cNvPr id="139" name="Google Shape;139;p6:notes">
            <a:extLst>
              <a:ext uri="{FF2B5EF4-FFF2-40B4-BE49-F238E27FC236}">
                <a16:creationId xmlns:a16="http://schemas.microsoft.com/office/drawing/2014/main" id="{96973006-C9EF-8035-996D-A18B082E982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p6:notes">
            <a:extLst>
              <a:ext uri="{FF2B5EF4-FFF2-40B4-BE49-F238E27FC236}">
                <a16:creationId xmlns:a16="http://schemas.microsoft.com/office/drawing/2014/main" id="{48FFBAAE-2279-0986-89B2-C325C999C02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In strategic management, a SWOT framework is used to </a:t>
            </a:r>
            <a:r>
              <a:rPr lang="en-US" sz="1200" i="0" u="sng" strike="noStrike">
                <a:solidFill>
                  <a:schemeClr val="dk1"/>
                </a:solidFill>
                <a:latin typeface="Playfair Display"/>
                <a:ea typeface="Playfair Display"/>
                <a:cs typeface="Playfair Display"/>
                <a:sym typeface="Playfair Display"/>
                <a:hlinkClick r:id="rId3">
                  <a:extLst>
                    <a:ext uri="{A12FA001-AC4F-418D-AE19-62706E023703}">
                      <ahyp:hlinkClr xmlns:ahyp="http://schemas.microsoft.com/office/drawing/2018/hyperlinkcolor" val="tx"/>
                    </a:ext>
                  </a:extLst>
                </a:hlinkClick>
              </a:rPr>
              <a:t>synthesize</a:t>
            </a:r>
            <a:r>
              <a:rPr lang="en-US" sz="1200" i="0">
                <a:solidFill>
                  <a:schemeClr val="dk1"/>
                </a:solidFill>
                <a:latin typeface="Playfair Display"/>
                <a:ea typeface="Playfair Display"/>
                <a:cs typeface="Playfair Display"/>
                <a:sym typeface="Playfair Display"/>
              </a:rPr>
              <a:t> the analysis you have conducted so far. </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Synthesize means to review, critically examine, and combine diverse elements into a coherent whole. Synthesis is combining different concepts to create a new understanding, making a new whole from individual parts.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To conduct a SWOT in strategic management, you synthesize the analysis you have conducted so far of a firm’s organizational performance, external environment, and internal environment. To synthesize the analysis you have conducted so far means to review, critically examine, and combine the diverse elements of your previous analysis into a coherent whole.</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When you synthesize the analysis you have conducted so far using a SWOT framework, this is referred to as a SWOT analysis because you analyze the analysis you have conducted so far to complete the SWOT analysis. You are not returning to the case to conduct additional analysis from the case using a SWOT framework.</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In strategic management, a SWOT framework is never used as a standalone tool. It is used only after you have completed your analysis of a company to synthesize your analysis. In strategic management, once you have completed your SWOT analysis you use your completed SWOT analysis to determine the firm’s </a:t>
            </a:r>
            <a:r>
              <a:rPr lang="en-US" sz="1200" i="0" u="sng" strike="noStrike">
                <a:solidFill>
                  <a:schemeClr val="dk1"/>
                </a:solidFill>
                <a:latin typeface="Playfair Display"/>
                <a:ea typeface="Playfair Display"/>
                <a:cs typeface="Playfair Display"/>
                <a:sym typeface="Playfair Display"/>
                <a:hlinkClick r:id="rId4">
                  <a:extLst>
                    <a:ext uri="{A12FA001-AC4F-418D-AE19-62706E023703}">
                      <ahyp:hlinkClr xmlns:ahyp="http://schemas.microsoft.com/office/drawing/2018/hyperlinkcolor" val="tx"/>
                    </a:ext>
                  </a:extLst>
                </a:hlinkClick>
              </a:rPr>
              <a:t>strategic issue</a:t>
            </a:r>
            <a:r>
              <a:rPr lang="en-US" sz="1200" i="0">
                <a:solidFill>
                  <a:schemeClr val="dk1"/>
                </a:solidFill>
                <a:latin typeface="Playfair Display"/>
                <a:ea typeface="Playfair Display"/>
                <a:cs typeface="Playfair Display"/>
                <a:sym typeface="Playfair Display"/>
              </a:rPr>
              <a:t>.</a:t>
            </a:r>
            <a:endParaRPr>
              <a:latin typeface="Playfair Display"/>
              <a:ea typeface="Playfair Display"/>
              <a:cs typeface="Playfair Display"/>
              <a:sym typeface="Playfair Display"/>
            </a:endParaRPr>
          </a:p>
          <a:p>
            <a:pPr marL="0" lvl="0" indent="0" algn="l" rtl="0">
              <a:spcBef>
                <a:spcPts val="0"/>
              </a:spcBef>
              <a:spcAft>
                <a:spcPts val="0"/>
              </a:spcAft>
              <a:buNone/>
            </a:pPr>
            <a:endParaRPr/>
          </a:p>
        </p:txBody>
      </p:sp>
      <p:sp>
        <p:nvSpPr>
          <p:cNvPr id="141" name="Google Shape;141;p6:notes">
            <a:extLst>
              <a:ext uri="{FF2B5EF4-FFF2-40B4-BE49-F238E27FC236}">
                <a16:creationId xmlns:a16="http://schemas.microsoft.com/office/drawing/2014/main" id="{8C427DF3-743A-DDA5-5BCB-9397C1B7C4D7}"/>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a:p>
        </p:txBody>
      </p:sp>
    </p:spTree>
    <p:extLst>
      <p:ext uri="{BB962C8B-B14F-4D97-AF65-F5344CB8AC3E}">
        <p14:creationId xmlns:p14="http://schemas.microsoft.com/office/powerpoint/2010/main" val="16716708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a:extLst>
            <a:ext uri="{FF2B5EF4-FFF2-40B4-BE49-F238E27FC236}">
              <a16:creationId xmlns:a16="http://schemas.microsoft.com/office/drawing/2014/main" id="{958E9136-0F37-7161-68FF-7E995CD2CB97}"/>
            </a:ext>
          </a:extLst>
        </p:cNvPr>
        <p:cNvGrpSpPr/>
        <p:nvPr/>
      </p:nvGrpSpPr>
      <p:grpSpPr>
        <a:xfrm>
          <a:off x="0" y="0"/>
          <a:ext cx="0" cy="0"/>
          <a:chOff x="0" y="0"/>
          <a:chExt cx="0" cy="0"/>
        </a:xfrm>
      </p:grpSpPr>
      <p:sp>
        <p:nvSpPr>
          <p:cNvPr id="139" name="Google Shape;139;p6:notes">
            <a:extLst>
              <a:ext uri="{FF2B5EF4-FFF2-40B4-BE49-F238E27FC236}">
                <a16:creationId xmlns:a16="http://schemas.microsoft.com/office/drawing/2014/main" id="{75ED1531-473A-C803-2D9C-ED344B9868E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p6:notes">
            <a:extLst>
              <a:ext uri="{FF2B5EF4-FFF2-40B4-BE49-F238E27FC236}">
                <a16:creationId xmlns:a16="http://schemas.microsoft.com/office/drawing/2014/main" id="{1FAC012B-3667-CAB6-E53D-BAC6EFFED69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In strategic management, a SWOT framework is used to </a:t>
            </a:r>
            <a:r>
              <a:rPr lang="en-US" sz="1200" i="0" u="sng" strike="noStrike">
                <a:solidFill>
                  <a:schemeClr val="dk1"/>
                </a:solidFill>
                <a:latin typeface="Playfair Display"/>
                <a:ea typeface="Playfair Display"/>
                <a:cs typeface="Playfair Display"/>
                <a:sym typeface="Playfair Display"/>
                <a:hlinkClick r:id="rId3">
                  <a:extLst>
                    <a:ext uri="{A12FA001-AC4F-418D-AE19-62706E023703}">
                      <ahyp:hlinkClr xmlns:ahyp="http://schemas.microsoft.com/office/drawing/2018/hyperlinkcolor" val="tx"/>
                    </a:ext>
                  </a:extLst>
                </a:hlinkClick>
              </a:rPr>
              <a:t>synthesize</a:t>
            </a:r>
            <a:r>
              <a:rPr lang="en-US" sz="1200" i="0">
                <a:solidFill>
                  <a:schemeClr val="dk1"/>
                </a:solidFill>
                <a:latin typeface="Playfair Display"/>
                <a:ea typeface="Playfair Display"/>
                <a:cs typeface="Playfair Display"/>
                <a:sym typeface="Playfair Display"/>
              </a:rPr>
              <a:t> the analysis you have conducted so far. </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Synthesize means to review, critically examine, and combine diverse elements into a coherent whole. Synthesis is combining different concepts to create a new understanding, making a new whole from individual parts.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To conduct a SWOT in strategic management, you synthesize the analysis you have conducted so far of a firm’s organizational performance, external environment, and internal environment. To synthesize the analysis you have conducted so far means to review, critically examine, and combine the diverse elements of your previous analysis into a coherent whole.</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When you synthesize the analysis you have conducted so far using a SWOT framework, this is referred to as a SWOT analysis because you analyze the analysis you have conducted so far to complete the SWOT analysis. You are not returning to the case to conduct additional analysis from the case using a SWOT framework.</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In strategic management, a SWOT framework is never used as a standalone tool. It is used only after you have completed your analysis of a company to synthesize your analysis. In strategic management, once you have completed your SWOT analysis you use your completed SWOT analysis to determine the firm’s </a:t>
            </a:r>
            <a:r>
              <a:rPr lang="en-US" sz="1200" i="0" u="sng" strike="noStrike">
                <a:solidFill>
                  <a:schemeClr val="dk1"/>
                </a:solidFill>
                <a:latin typeface="Playfair Display"/>
                <a:ea typeface="Playfair Display"/>
                <a:cs typeface="Playfair Display"/>
                <a:sym typeface="Playfair Display"/>
                <a:hlinkClick r:id="rId4">
                  <a:extLst>
                    <a:ext uri="{A12FA001-AC4F-418D-AE19-62706E023703}">
                      <ahyp:hlinkClr xmlns:ahyp="http://schemas.microsoft.com/office/drawing/2018/hyperlinkcolor" val="tx"/>
                    </a:ext>
                  </a:extLst>
                </a:hlinkClick>
              </a:rPr>
              <a:t>strategic issue</a:t>
            </a:r>
            <a:r>
              <a:rPr lang="en-US" sz="1200" i="0">
                <a:solidFill>
                  <a:schemeClr val="dk1"/>
                </a:solidFill>
                <a:latin typeface="Playfair Display"/>
                <a:ea typeface="Playfair Display"/>
                <a:cs typeface="Playfair Display"/>
                <a:sym typeface="Playfair Display"/>
              </a:rPr>
              <a:t>.</a:t>
            </a:r>
            <a:endParaRPr>
              <a:latin typeface="Playfair Display"/>
              <a:ea typeface="Playfair Display"/>
              <a:cs typeface="Playfair Display"/>
              <a:sym typeface="Playfair Display"/>
            </a:endParaRPr>
          </a:p>
          <a:p>
            <a:pPr marL="0" lvl="0" indent="0" algn="l" rtl="0">
              <a:spcBef>
                <a:spcPts val="0"/>
              </a:spcBef>
              <a:spcAft>
                <a:spcPts val="0"/>
              </a:spcAft>
              <a:buNone/>
            </a:pPr>
            <a:endParaRPr/>
          </a:p>
        </p:txBody>
      </p:sp>
      <p:sp>
        <p:nvSpPr>
          <p:cNvPr id="141" name="Google Shape;141;p6:notes">
            <a:extLst>
              <a:ext uri="{FF2B5EF4-FFF2-40B4-BE49-F238E27FC236}">
                <a16:creationId xmlns:a16="http://schemas.microsoft.com/office/drawing/2014/main" id="{6FE43E73-26E1-10E8-CCF9-41550DCFDB5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a:p>
        </p:txBody>
      </p:sp>
    </p:spTree>
    <p:extLst>
      <p:ext uri="{BB962C8B-B14F-4D97-AF65-F5344CB8AC3E}">
        <p14:creationId xmlns:p14="http://schemas.microsoft.com/office/powerpoint/2010/main" val="27245103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a:extLst>
            <a:ext uri="{FF2B5EF4-FFF2-40B4-BE49-F238E27FC236}">
              <a16:creationId xmlns:a16="http://schemas.microsoft.com/office/drawing/2014/main" id="{91402F2A-0E7A-34D5-5C1F-E1034ACA48FF}"/>
            </a:ext>
          </a:extLst>
        </p:cNvPr>
        <p:cNvGrpSpPr/>
        <p:nvPr/>
      </p:nvGrpSpPr>
      <p:grpSpPr>
        <a:xfrm>
          <a:off x="0" y="0"/>
          <a:ext cx="0" cy="0"/>
          <a:chOff x="0" y="0"/>
          <a:chExt cx="0" cy="0"/>
        </a:xfrm>
      </p:grpSpPr>
      <p:sp>
        <p:nvSpPr>
          <p:cNvPr id="156" name="Google Shape;156;p8:notes">
            <a:extLst>
              <a:ext uri="{FF2B5EF4-FFF2-40B4-BE49-F238E27FC236}">
                <a16:creationId xmlns:a16="http://schemas.microsoft.com/office/drawing/2014/main" id="{0A6F147F-8AAF-5482-6C3E-9D223E668FA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 name="Google Shape;157;p8:notes">
            <a:extLst>
              <a:ext uri="{FF2B5EF4-FFF2-40B4-BE49-F238E27FC236}">
                <a16:creationId xmlns:a16="http://schemas.microsoft.com/office/drawing/2014/main" id="{9DB034B6-039C-E01B-425A-B98459450DB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a:latin typeface="Playfair Display"/>
                <a:ea typeface="Playfair Display"/>
                <a:cs typeface="Playfair Display"/>
                <a:sym typeface="Playfair Display"/>
              </a:rPr>
              <a:t>Organizational performance analysis involves evaluating a firm’s mission, vision, values, goals, financials, market position, and balanced scorecard. This provides insight into both the internal and external aspects of the business. By critically reviewing this information, we can identify which factors reflect internal strengths or weaknesses and which relate to external opportunities or threats. This step is essential in feeding accurate, categorized insights into the SWOT analysis and ensuring our strategic decisions are based on a comprehensive understanding of how the organization is performing.</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Use the </a:t>
            </a:r>
            <a:r>
              <a:rPr lang="en-US" sz="1200" i="0" u="sng">
                <a:solidFill>
                  <a:schemeClr val="dk1"/>
                </a:solidFill>
                <a:latin typeface="Playfair Display"/>
                <a:ea typeface="Playfair Display"/>
                <a:cs typeface="Playfair Display"/>
                <a:sym typeface="Playfair Display"/>
                <a:hlinkClick r:id="rId3">
                  <a:extLst>
                    <a:ext uri="{A12FA001-AC4F-418D-AE19-62706E023703}">
                      <ahyp:hlinkClr xmlns:ahyp="http://schemas.microsoft.com/office/drawing/2018/hyperlinkcolor" val="tx"/>
                    </a:ext>
                  </a:extLst>
                </a:hlinkClick>
              </a:rPr>
              <a:t>organizational performance analysis instrument</a:t>
            </a:r>
            <a:r>
              <a:rPr lang="en-US" sz="1200" i="0" u="none">
                <a:solidFill>
                  <a:schemeClr val="dk1"/>
                </a:solidFill>
                <a:latin typeface="Playfair Display"/>
                <a:ea typeface="Playfair Display"/>
                <a:cs typeface="Playfair Display"/>
                <a:sym typeface="Playfair Display"/>
              </a:rPr>
              <a:t> to support the step.</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u="none">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a:latin typeface="Playfair Display"/>
                <a:ea typeface="Playfair Display"/>
                <a:cs typeface="Playfair Display"/>
                <a:sym typeface="Playfair Display"/>
              </a:rPr>
              <a:t>First examine your analysis of the firm’s organizational performance and decide which elements of your analysis relate to the company’s external environment and which elements relate to the firm’s internal environments. For example, you may decide that your analysis of a firm’s market position relates primarily to the external environment and your analysis of the company’s balanced scorecard may relate predominantly to the internal environment. This requires critical thinking and judgment.</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a:latin typeface="Playfair Display"/>
                <a:ea typeface="Playfair Display"/>
                <a:cs typeface="Playfair Display"/>
                <a:sym typeface="Playfair Display"/>
              </a:rPr>
              <a:t>Next decide whether those elements of your organizational performance analysis that relate primarily to the external environment represent opportunities or threats. Place those elements that you assess as opportunities in the opportunities box of your SWOT analysis.  Place those elements that you assess as threats in the threats box of your SWOT analysis.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a:latin typeface="Playfair Display"/>
                <a:ea typeface="Playfair Display"/>
                <a:cs typeface="Playfair Display"/>
                <a:sym typeface="Playfair Display"/>
              </a:rPr>
              <a:t>Then decide whether those elements of your organizational performance analysis that relate primarily to the internal environment represent strengths or weaknesses. Place those elements that you assess as strengths in the strengths box of your SWOT analysis.  Place those elements that you assess as weaknesses in the weaknesses box of your SWOT analysis.</a:t>
            </a:r>
            <a:endParaRPr>
              <a:latin typeface="Playfair Display"/>
              <a:ea typeface="Playfair Display"/>
              <a:cs typeface="Playfair Display"/>
              <a:sym typeface="Playfair Display"/>
            </a:endParaRPr>
          </a:p>
        </p:txBody>
      </p:sp>
      <p:sp>
        <p:nvSpPr>
          <p:cNvPr id="158" name="Google Shape;158;p8:notes">
            <a:extLst>
              <a:ext uri="{FF2B5EF4-FFF2-40B4-BE49-F238E27FC236}">
                <a16:creationId xmlns:a16="http://schemas.microsoft.com/office/drawing/2014/main" id="{A95954B3-A4F0-BB5F-29C9-B0A5B8366A99}"/>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a:p>
        </p:txBody>
      </p:sp>
    </p:spTree>
    <p:extLst>
      <p:ext uri="{BB962C8B-B14F-4D97-AF65-F5344CB8AC3E}">
        <p14:creationId xmlns:p14="http://schemas.microsoft.com/office/powerpoint/2010/main" val="616014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a:extLst>
            <a:ext uri="{FF2B5EF4-FFF2-40B4-BE49-F238E27FC236}">
              <a16:creationId xmlns:a16="http://schemas.microsoft.com/office/drawing/2014/main" id="{63FBE4DE-B731-13D3-30B9-F681FBEC8051}"/>
            </a:ext>
          </a:extLst>
        </p:cNvPr>
        <p:cNvGrpSpPr/>
        <p:nvPr/>
      </p:nvGrpSpPr>
      <p:grpSpPr>
        <a:xfrm>
          <a:off x="0" y="0"/>
          <a:ext cx="0" cy="0"/>
          <a:chOff x="0" y="0"/>
          <a:chExt cx="0" cy="0"/>
        </a:xfrm>
      </p:grpSpPr>
      <p:sp>
        <p:nvSpPr>
          <p:cNvPr id="165" name="Google Shape;165;p9:notes">
            <a:extLst>
              <a:ext uri="{FF2B5EF4-FFF2-40B4-BE49-F238E27FC236}">
                <a16:creationId xmlns:a16="http://schemas.microsoft.com/office/drawing/2014/main" id="{F980218D-3E45-8BF9-D0E8-7BBA96A5717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6" name="Google Shape;166;p9:notes">
            <a:extLst>
              <a:ext uri="{FF2B5EF4-FFF2-40B4-BE49-F238E27FC236}">
                <a16:creationId xmlns:a16="http://schemas.microsoft.com/office/drawing/2014/main" id="{98DF6AF1-7CBD-FA44-6A58-8D9A08FFBD9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a:latin typeface="Playfair Display"/>
                <a:ea typeface="Playfair Display"/>
                <a:cs typeface="Playfair Display"/>
                <a:sym typeface="Playfair Display"/>
              </a:rPr>
              <a:t>External analysis examines the outside factors that influence a company's success but are beyond its direct control. Using tools like PESTEL, we assess the political, economic, social, technological, environmental, and legal environments. With Porter’s Five Forces, we evaluate industry competition, supplier and buyer power, and the threat of new entrants or substitutes. Strategic group mapping helps position the firm among its competitors. This analysis identifies external opportunities the firm can capitalize on and threats it needs to mitigate, both of which are essential inputs for the SWOT framework and overall strategic planning.</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a:latin typeface="Playfair Display"/>
                <a:ea typeface="Playfair Display"/>
                <a:cs typeface="Playfair Display"/>
                <a:sym typeface="Playfair Display"/>
              </a:rPr>
              <a:t>Use the PESTEL analysis instrument, the Porter’s Five Forces analysis instrument and the strategic group mapping analysis instrument to support this step . Place your external analysis in the bottom half of the grid as opportunities and threats because external analysis addresses those issues outside a firm’s control.</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a:latin typeface="Playfair Display"/>
              <a:ea typeface="Playfair Display"/>
              <a:cs typeface="Playfair Display"/>
              <a:sym typeface="Playfair Display"/>
            </a:endParaRPr>
          </a:p>
          <a:p>
            <a:pPr marL="0" lvl="0" indent="0" algn="l" rtl="0">
              <a:spcBef>
                <a:spcPts val="0"/>
              </a:spcBef>
              <a:spcAft>
                <a:spcPts val="0"/>
              </a:spcAft>
              <a:buNone/>
            </a:pPr>
            <a:endParaRPr/>
          </a:p>
        </p:txBody>
      </p:sp>
      <p:sp>
        <p:nvSpPr>
          <p:cNvPr id="167" name="Google Shape;167;p9:notes">
            <a:extLst>
              <a:ext uri="{FF2B5EF4-FFF2-40B4-BE49-F238E27FC236}">
                <a16:creationId xmlns:a16="http://schemas.microsoft.com/office/drawing/2014/main" id="{EFD75FC7-3647-5008-F89F-0B4D778D3B31}"/>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a:t>
            </a:fld>
            <a:endParaRPr/>
          </a:p>
        </p:txBody>
      </p:sp>
    </p:spTree>
    <p:extLst>
      <p:ext uri="{BB962C8B-B14F-4D97-AF65-F5344CB8AC3E}">
        <p14:creationId xmlns:p14="http://schemas.microsoft.com/office/powerpoint/2010/main" val="23862476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a:extLst>
            <a:ext uri="{FF2B5EF4-FFF2-40B4-BE49-F238E27FC236}">
              <a16:creationId xmlns:a16="http://schemas.microsoft.com/office/drawing/2014/main" id="{5FFFBA55-268E-7E4D-40D7-7621D9E6EF9E}"/>
            </a:ext>
          </a:extLst>
        </p:cNvPr>
        <p:cNvGrpSpPr/>
        <p:nvPr/>
      </p:nvGrpSpPr>
      <p:grpSpPr>
        <a:xfrm>
          <a:off x="0" y="0"/>
          <a:ext cx="0" cy="0"/>
          <a:chOff x="0" y="0"/>
          <a:chExt cx="0" cy="0"/>
        </a:xfrm>
      </p:grpSpPr>
      <p:sp>
        <p:nvSpPr>
          <p:cNvPr id="174" name="Google Shape;174;p10:notes">
            <a:extLst>
              <a:ext uri="{FF2B5EF4-FFF2-40B4-BE49-F238E27FC236}">
                <a16:creationId xmlns:a16="http://schemas.microsoft.com/office/drawing/2014/main" id="{0DAFFBC7-987E-2BC7-A401-00212D2F5C5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5" name="Google Shape;175;p10:notes">
            <a:extLst>
              <a:ext uri="{FF2B5EF4-FFF2-40B4-BE49-F238E27FC236}">
                <a16:creationId xmlns:a16="http://schemas.microsoft.com/office/drawing/2014/main" id="{7A8401C9-01F2-606B-F206-6BA7151458E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dirty="0">
                <a:latin typeface="Playfair Display"/>
                <a:ea typeface="Playfair Display"/>
                <a:cs typeface="Playfair Display"/>
                <a:sym typeface="Playfair Display"/>
              </a:rPr>
              <a:t>Internal analysis involves evaluating the resources, capabilities, and core competencies within a company to determine what the organization does well and where it may fall short. Using tools like the VRIO framework and value chain analysis, you identify areas of strength (such as valuable resources or efficient processes) and weakness (like skill gaps or outdated systems). These findings are then categorized into the top half of the SWOT grid: strengths and weaknesses. This process helps determine which internal factors are most relevant, impactful, and important to the firm’s overall strategic position, creating a solid foundation for strategic decision-making.</a:t>
            </a:r>
            <a:endParaRPr dirty="0">
              <a:latin typeface="Playfair Display"/>
              <a:ea typeface="Playfair Display"/>
              <a:cs typeface="Playfair Display"/>
              <a:sym typeface="Playfair Display"/>
            </a:endParaRPr>
          </a:p>
        </p:txBody>
      </p:sp>
      <p:sp>
        <p:nvSpPr>
          <p:cNvPr id="176" name="Google Shape;176;p10:notes">
            <a:extLst>
              <a:ext uri="{FF2B5EF4-FFF2-40B4-BE49-F238E27FC236}">
                <a16:creationId xmlns:a16="http://schemas.microsoft.com/office/drawing/2014/main" id="{901006B5-BE28-0780-1039-9F922243512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extLst>
      <p:ext uri="{BB962C8B-B14F-4D97-AF65-F5344CB8AC3E}">
        <p14:creationId xmlns:p14="http://schemas.microsoft.com/office/powerpoint/2010/main" val="41291296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a:extLst>
            <a:ext uri="{FF2B5EF4-FFF2-40B4-BE49-F238E27FC236}">
              <a16:creationId xmlns:a16="http://schemas.microsoft.com/office/drawing/2014/main" id="{3B4AC3F7-EFC0-B81D-F9ED-2D875AC863F4}"/>
            </a:ext>
          </a:extLst>
        </p:cNvPr>
        <p:cNvGrpSpPr/>
        <p:nvPr/>
      </p:nvGrpSpPr>
      <p:grpSpPr>
        <a:xfrm>
          <a:off x="0" y="0"/>
          <a:ext cx="0" cy="0"/>
          <a:chOff x="0" y="0"/>
          <a:chExt cx="0" cy="0"/>
        </a:xfrm>
      </p:grpSpPr>
      <p:sp>
        <p:nvSpPr>
          <p:cNvPr id="174" name="Google Shape;174;p10:notes">
            <a:extLst>
              <a:ext uri="{FF2B5EF4-FFF2-40B4-BE49-F238E27FC236}">
                <a16:creationId xmlns:a16="http://schemas.microsoft.com/office/drawing/2014/main" id="{C6A13F17-5EA4-C6D1-8A56-552584A0C99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5" name="Google Shape;175;p10:notes">
            <a:extLst>
              <a:ext uri="{FF2B5EF4-FFF2-40B4-BE49-F238E27FC236}">
                <a16:creationId xmlns:a16="http://schemas.microsoft.com/office/drawing/2014/main" id="{76D61557-3D80-6657-D79D-61505D1B6A9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a:latin typeface="Playfair Display"/>
                <a:ea typeface="Playfair Display"/>
                <a:cs typeface="Playfair Display"/>
                <a:sym typeface="Playfair Display"/>
              </a:rPr>
              <a:t>Internal analysis involves evaluating the resources, capabilities, and core competencies within a company to determine what the organization does well and where it may fall short. Using tools like the VRIO framework and value chain analysis, you identify areas of strength (such as valuable resources or efficient processes) and weakness (like skill gaps or outdated systems). These findings are then categorized into the top half of the SWOT grid: strengths and weaknesses. This process helps determine which internal factors are most relevant, impactful, and important to the firm’s overall strategic position, creating a solid foundation for strategic decision-making.</a:t>
            </a:r>
            <a:endParaRPr>
              <a:latin typeface="Playfair Display"/>
              <a:ea typeface="Playfair Display"/>
              <a:cs typeface="Playfair Display"/>
              <a:sym typeface="Playfair Display"/>
            </a:endParaRPr>
          </a:p>
        </p:txBody>
      </p:sp>
      <p:sp>
        <p:nvSpPr>
          <p:cNvPr id="176" name="Google Shape;176;p10:notes">
            <a:extLst>
              <a:ext uri="{FF2B5EF4-FFF2-40B4-BE49-F238E27FC236}">
                <a16:creationId xmlns:a16="http://schemas.microsoft.com/office/drawing/2014/main" id="{2BB64909-82C6-63C3-1FE5-94A512E74B3D}"/>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17</a:t>
            </a:fld>
            <a:endParaRPr/>
          </a:p>
        </p:txBody>
      </p:sp>
    </p:spTree>
    <p:extLst>
      <p:ext uri="{BB962C8B-B14F-4D97-AF65-F5344CB8AC3E}">
        <p14:creationId xmlns:p14="http://schemas.microsoft.com/office/powerpoint/2010/main" val="36999660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a:extLst>
            <a:ext uri="{FF2B5EF4-FFF2-40B4-BE49-F238E27FC236}">
              <a16:creationId xmlns:a16="http://schemas.microsoft.com/office/drawing/2014/main" id="{720FC748-B278-7EDB-3996-0C72B5888F98}"/>
            </a:ext>
          </a:extLst>
        </p:cNvPr>
        <p:cNvGrpSpPr/>
        <p:nvPr/>
      </p:nvGrpSpPr>
      <p:grpSpPr>
        <a:xfrm>
          <a:off x="0" y="0"/>
          <a:ext cx="0" cy="0"/>
          <a:chOff x="0" y="0"/>
          <a:chExt cx="0" cy="0"/>
        </a:xfrm>
      </p:grpSpPr>
      <p:sp>
        <p:nvSpPr>
          <p:cNvPr id="174" name="Google Shape;174;p10:notes">
            <a:extLst>
              <a:ext uri="{FF2B5EF4-FFF2-40B4-BE49-F238E27FC236}">
                <a16:creationId xmlns:a16="http://schemas.microsoft.com/office/drawing/2014/main" id="{E8731BB5-B294-9144-9B51-D5E5443E03B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5" name="Google Shape;175;p10:notes">
            <a:extLst>
              <a:ext uri="{FF2B5EF4-FFF2-40B4-BE49-F238E27FC236}">
                <a16:creationId xmlns:a16="http://schemas.microsoft.com/office/drawing/2014/main" id="{F5D9401F-D5CB-B216-96D4-9C2857868F5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dirty="0">
                <a:solidFill>
                  <a:schemeClr val="dk1"/>
                </a:solidFill>
                <a:latin typeface="Playfair Display"/>
                <a:ea typeface="Playfair Display"/>
                <a:cs typeface="Playfair Display"/>
                <a:sym typeface="Playfair Display"/>
              </a:rPr>
              <a:t>To conduct a robust SWOT analysis, begin by accurately assessing which elements of the analysis you have conducted far represent strengths, weaknesses, opportunities, and threats. This gives you a draft SWOT analysis. Then synthesize the analysis in your draft SWOT analysis. Next confirm line of sight and congruence. Now you have a final SWOT analysis.</a:t>
            </a:r>
            <a:endParaRPr lang="en-US" dirty="0">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lang="en-US" sz="1200" i="0" dirty="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dirty="0">
                <a:solidFill>
                  <a:schemeClr val="dk1"/>
                </a:solidFill>
                <a:latin typeface="Playfair Display"/>
                <a:ea typeface="Playfair Display"/>
                <a:cs typeface="Playfair Display"/>
                <a:sym typeface="Playfair Display"/>
              </a:rPr>
              <a:t>The first step in conducting a SWOT analysis is to accurately assess which elements of the analysis you have conducted far represent strengths, weaknesses, opportunities, and threats. Then you place your previously conducted analysis into the correct categories of a SWOT analysis.</a:t>
            </a:r>
            <a:endParaRPr lang="en-US" dirty="0">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lang="en-US" sz="1200" i="0" dirty="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dirty="0">
                <a:solidFill>
                  <a:schemeClr val="dk1"/>
                </a:solidFill>
                <a:latin typeface="Playfair Display"/>
                <a:ea typeface="Playfair Display"/>
                <a:cs typeface="Playfair Display"/>
                <a:sym typeface="Playfair Display"/>
              </a:rPr>
              <a:t>In strategic management it is important to place the analysis you have conducted so far that relates to the external environment of the firm in the bottom half of the grid as opportunities and threats. This is because external analysis addresses those issues external to a company and outside a firm’s control. Issues outside a company’s control are the opportunities and threats a company faces.</a:t>
            </a:r>
            <a:endParaRPr lang="en-US" dirty="0">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lang="en-US" sz="1200" i="0" dirty="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dirty="0">
                <a:solidFill>
                  <a:schemeClr val="dk1"/>
                </a:solidFill>
                <a:latin typeface="Playfair Display"/>
                <a:ea typeface="Playfair Display"/>
                <a:cs typeface="Playfair Display"/>
                <a:sym typeface="Playfair Display"/>
              </a:rPr>
              <a:t>Then place the analysis you have conducted so far that relates to the internal environment of the company on the top of a SWOT framework as strengths and weaknesses. This is because internal analysis addresses those issues internal to a company and within a firm’s control. Issues within a company’s control are the company’s strengths and weaknesses.</a:t>
            </a:r>
            <a:endParaRPr lang="en-US" dirty="0">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lang="en-US" sz="1200" i="0" dirty="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dirty="0">
                <a:solidFill>
                  <a:schemeClr val="dk1"/>
                </a:solidFill>
                <a:latin typeface="Playfair Display"/>
                <a:ea typeface="Playfair Display"/>
                <a:cs typeface="Playfair Display"/>
                <a:sym typeface="Playfair Display"/>
              </a:rPr>
              <a:t>You do not place every aspect of your analysis into your SWOT analysis. A SWOT analysis is used to focus the analysis you have conducted so far. Decide which elements of your analysis impact the firm the most, is most relevant to the company, and is most important to the company. The </a:t>
            </a:r>
            <a:r>
              <a:rPr lang="en-US" sz="1200" i="0" u="sng" strike="noStrike" dirty="0">
                <a:solidFill>
                  <a:schemeClr val="dk1"/>
                </a:solidFill>
                <a:latin typeface="Playfair Display"/>
                <a:ea typeface="Playfair Display"/>
                <a:cs typeface="Playfair Display"/>
                <a:sym typeface="Playfair Display"/>
                <a:hlinkClick r:id="rId3">
                  <a:extLst>
                    <a:ext uri="{A12FA001-AC4F-418D-AE19-62706E023703}">
                      <ahyp:hlinkClr xmlns:ahyp="http://schemas.microsoft.com/office/drawing/2018/hyperlinkcolor" val="tx"/>
                    </a:ext>
                  </a:extLst>
                </a:hlinkClick>
              </a:rPr>
              <a:t>evaluation</a:t>
            </a:r>
            <a:r>
              <a:rPr lang="en-US" sz="1200" i="0" dirty="0">
                <a:solidFill>
                  <a:schemeClr val="dk1"/>
                </a:solidFill>
                <a:latin typeface="Playfair Display"/>
                <a:ea typeface="Playfair Display"/>
                <a:cs typeface="Playfair Display"/>
                <a:sym typeface="Playfair Display"/>
              </a:rPr>
              <a:t> step in the analysis you have conducted so far supports you in this assessment. This requires critical thinking and judgment.</a:t>
            </a:r>
            <a:endParaRPr lang="en-US" dirty="0">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lang="en-US" sz="1200" i="0" dirty="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lang="en-US" sz="1200" i="0" dirty="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br>
              <a:rPr lang="en-US" dirty="0">
                <a:latin typeface="Playfair Display"/>
                <a:ea typeface="Playfair Display"/>
                <a:cs typeface="Playfair Display"/>
                <a:sym typeface="Playfair Display"/>
              </a:rPr>
            </a:br>
            <a:endParaRPr lang="en-US" dirty="0">
              <a:latin typeface="Playfair Display"/>
              <a:ea typeface="Playfair Display"/>
              <a:cs typeface="Playfair Display"/>
              <a:sym typeface="Playfair Display"/>
            </a:endParaRPr>
          </a:p>
        </p:txBody>
      </p:sp>
      <p:sp>
        <p:nvSpPr>
          <p:cNvPr id="176" name="Google Shape;176;p10:notes">
            <a:extLst>
              <a:ext uri="{FF2B5EF4-FFF2-40B4-BE49-F238E27FC236}">
                <a16:creationId xmlns:a16="http://schemas.microsoft.com/office/drawing/2014/main" id="{7304F957-A8E8-7C34-C6AD-F565F2811F60}"/>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18</a:t>
            </a:fld>
            <a:endParaRPr/>
          </a:p>
        </p:txBody>
      </p:sp>
    </p:spTree>
    <p:extLst>
      <p:ext uri="{BB962C8B-B14F-4D97-AF65-F5344CB8AC3E}">
        <p14:creationId xmlns:p14="http://schemas.microsoft.com/office/powerpoint/2010/main" val="8625107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a:extLst>
            <a:ext uri="{FF2B5EF4-FFF2-40B4-BE49-F238E27FC236}">
              <a16:creationId xmlns:a16="http://schemas.microsoft.com/office/drawing/2014/main" id="{F2FC139F-F222-C74D-6879-17EB7D5C7234}"/>
            </a:ext>
          </a:extLst>
        </p:cNvPr>
        <p:cNvGrpSpPr/>
        <p:nvPr/>
      </p:nvGrpSpPr>
      <p:grpSpPr>
        <a:xfrm>
          <a:off x="0" y="0"/>
          <a:ext cx="0" cy="0"/>
          <a:chOff x="0" y="0"/>
          <a:chExt cx="0" cy="0"/>
        </a:xfrm>
      </p:grpSpPr>
      <p:sp>
        <p:nvSpPr>
          <p:cNvPr id="183" name="Google Shape;183;p11:notes">
            <a:extLst>
              <a:ext uri="{FF2B5EF4-FFF2-40B4-BE49-F238E27FC236}">
                <a16:creationId xmlns:a16="http://schemas.microsoft.com/office/drawing/2014/main" id="{463095AF-E319-A254-7021-28595A7A4F2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4" name="Google Shape;184;p11:notes">
            <a:extLst>
              <a:ext uri="{FF2B5EF4-FFF2-40B4-BE49-F238E27FC236}">
                <a16:creationId xmlns:a16="http://schemas.microsoft.com/office/drawing/2014/main" id="{0F66C421-2DFC-50C6-A4A4-2EFBF99B153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Now that you have completed a draft SWOT analysis, you </a:t>
            </a:r>
            <a:r>
              <a:rPr lang="en-US" sz="1200" i="0" u="sng" strike="noStrike">
                <a:solidFill>
                  <a:schemeClr val="dk1"/>
                </a:solidFill>
                <a:latin typeface="Playfair Display"/>
                <a:ea typeface="Playfair Display"/>
                <a:cs typeface="Playfair Display"/>
                <a:sym typeface="Playfair Display"/>
                <a:hlinkClick r:id="rId3">
                  <a:extLst>
                    <a:ext uri="{A12FA001-AC4F-418D-AE19-62706E023703}">
                      <ahyp:hlinkClr xmlns:ahyp="http://schemas.microsoft.com/office/drawing/2018/hyperlinkcolor" val="tx"/>
                    </a:ext>
                  </a:extLst>
                </a:hlinkClick>
              </a:rPr>
              <a:t>synthesize</a:t>
            </a:r>
            <a:r>
              <a:rPr lang="en-US" sz="1200" i="0">
                <a:solidFill>
                  <a:schemeClr val="dk1"/>
                </a:solidFill>
                <a:latin typeface="Playfair Display"/>
                <a:ea typeface="Playfair Display"/>
                <a:cs typeface="Playfair Display"/>
                <a:sym typeface="Playfair Display"/>
              </a:rPr>
              <a:t> the analysis you have placed in your draft SWOT analysis.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To synthesize the analysis in your draft SWOT analysis, stand back and review your draft SWOT analysis. Think of your draft SWOT analysis from a holistic perspective. Critically examine each element of your previous analysis that you have now placed into your draft SWOT analysis. Combine elements of your draft SWOT analysis that relate.</a:t>
            </a:r>
            <a:endParaRPr>
              <a:latin typeface="Playfair Display"/>
              <a:ea typeface="Playfair Display"/>
              <a:cs typeface="Playfair Display"/>
              <a:sym typeface="Playfair Display"/>
            </a:endParaRPr>
          </a:p>
        </p:txBody>
      </p:sp>
      <p:sp>
        <p:nvSpPr>
          <p:cNvPr id="185" name="Google Shape;185;p11:notes">
            <a:extLst>
              <a:ext uri="{FF2B5EF4-FFF2-40B4-BE49-F238E27FC236}">
                <a16:creationId xmlns:a16="http://schemas.microsoft.com/office/drawing/2014/main" id="{273D89D0-3B29-D6DC-1EE0-5CA1221BC18C}"/>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19</a:t>
            </a:fld>
            <a:endParaRPr/>
          </a:p>
        </p:txBody>
      </p:sp>
    </p:spTree>
    <p:extLst>
      <p:ext uri="{BB962C8B-B14F-4D97-AF65-F5344CB8AC3E}">
        <p14:creationId xmlns:p14="http://schemas.microsoft.com/office/powerpoint/2010/main" val="1646147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a:extLst>
            <a:ext uri="{FF2B5EF4-FFF2-40B4-BE49-F238E27FC236}">
              <a16:creationId xmlns:a16="http://schemas.microsoft.com/office/drawing/2014/main" id="{DC29BAED-BD67-1039-CEE5-920FBEE8638C}"/>
            </a:ext>
          </a:extLst>
        </p:cNvPr>
        <p:cNvGrpSpPr/>
        <p:nvPr/>
      </p:nvGrpSpPr>
      <p:grpSpPr>
        <a:xfrm>
          <a:off x="0" y="0"/>
          <a:ext cx="0" cy="0"/>
          <a:chOff x="0" y="0"/>
          <a:chExt cx="0" cy="0"/>
        </a:xfrm>
      </p:grpSpPr>
      <p:sp>
        <p:nvSpPr>
          <p:cNvPr id="95" name="Google Shape;95;g3731cb53a51_0_10:notes">
            <a:extLst>
              <a:ext uri="{FF2B5EF4-FFF2-40B4-BE49-F238E27FC236}">
                <a16:creationId xmlns:a16="http://schemas.microsoft.com/office/drawing/2014/main" id="{491E1DC9-D6BD-B012-61B1-DDFFABDC580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2B2C30"/>
                </a:solidFill>
                <a:latin typeface="Public Sans"/>
                <a:ea typeface="Public Sans"/>
                <a:cs typeface="Public Sans"/>
                <a:sym typeface="Public Sans"/>
              </a:rPr>
              <a:t>Note to students: These study guides are intended to be a concise and comprehensive accompaniment that follows the logic of the textbook and may support your learning, mastery, and application of these concepts. They are are intended to supplement, not replace, your review of the textbook and any other sound study strategies you have made, such as taking notes to support your most effective learning.</a:t>
            </a:r>
          </a:p>
        </p:txBody>
      </p:sp>
      <p:sp>
        <p:nvSpPr>
          <p:cNvPr id="96" name="Google Shape;96;g3731cb53a51_0_10:notes">
            <a:extLst>
              <a:ext uri="{FF2B5EF4-FFF2-40B4-BE49-F238E27FC236}">
                <a16:creationId xmlns:a16="http://schemas.microsoft.com/office/drawing/2014/main" id="{9206A34F-2B41-AFA4-48EE-4B9527784F9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397937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a:extLst>
            <a:ext uri="{FF2B5EF4-FFF2-40B4-BE49-F238E27FC236}">
              <a16:creationId xmlns:a16="http://schemas.microsoft.com/office/drawing/2014/main" id="{6E00639B-6BF3-0252-759E-C278C27F73A8}"/>
            </a:ext>
          </a:extLst>
        </p:cNvPr>
        <p:cNvGrpSpPr/>
        <p:nvPr/>
      </p:nvGrpSpPr>
      <p:grpSpPr>
        <a:xfrm>
          <a:off x="0" y="0"/>
          <a:ext cx="0" cy="0"/>
          <a:chOff x="0" y="0"/>
          <a:chExt cx="0" cy="0"/>
        </a:xfrm>
      </p:grpSpPr>
      <p:sp>
        <p:nvSpPr>
          <p:cNvPr id="192" name="Google Shape;192;p12:notes">
            <a:extLst>
              <a:ext uri="{FF2B5EF4-FFF2-40B4-BE49-F238E27FC236}">
                <a16:creationId xmlns:a16="http://schemas.microsoft.com/office/drawing/2014/main" id="{91429B27-7FED-D0CD-98D7-9D0AA55765A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3" name="Google Shape;193;p12:notes">
            <a:extLst>
              <a:ext uri="{FF2B5EF4-FFF2-40B4-BE49-F238E27FC236}">
                <a16:creationId xmlns:a16="http://schemas.microsoft.com/office/drawing/2014/main" id="{5E40D2B2-938F-8F2B-8E15-C85BB487608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Once you have synthesized your analysis in your draft SWOT analysis, determine a clear line of sight and congruence between the analysis from the strategic management frameworks and your SWOT analysis.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A few questions to consider include.</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Is there a clear line of sight between the analysis from the strategic management frameworks and the SWOT analysis?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Is the logic clear how the analysis from the strategic management frameworks supports the SWOT analysis?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Is there a clear logic behind what analysis from the strategic management frameworks is placed in which category of the SWOT analysis?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Is there congruence between the analysis from the strategic management frameworks and the SWOT analysis?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Ensure that everything that is included in your SWOT analysis is included in an analysis instrument.</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Ensure that nothing is present in your SWOT analysis that is not included in an analysis instrument.</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This gives you your final SWOT analysis.</a:t>
            </a:r>
            <a:endParaRPr>
              <a:latin typeface="Playfair Display"/>
              <a:ea typeface="Playfair Display"/>
              <a:cs typeface="Playfair Display"/>
              <a:sym typeface="Playfair Display"/>
            </a:endParaRPr>
          </a:p>
        </p:txBody>
      </p:sp>
      <p:sp>
        <p:nvSpPr>
          <p:cNvPr id="194" name="Google Shape;194;p12:notes">
            <a:extLst>
              <a:ext uri="{FF2B5EF4-FFF2-40B4-BE49-F238E27FC236}">
                <a16:creationId xmlns:a16="http://schemas.microsoft.com/office/drawing/2014/main" id="{995A2696-569E-6F5C-8304-E0B19110F54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20</a:t>
            </a:fld>
            <a:endParaRPr/>
          </a:p>
        </p:txBody>
      </p:sp>
    </p:spTree>
    <p:extLst>
      <p:ext uri="{BB962C8B-B14F-4D97-AF65-F5344CB8AC3E}">
        <p14:creationId xmlns:p14="http://schemas.microsoft.com/office/powerpoint/2010/main" val="18461337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a:extLst>
            <a:ext uri="{FF2B5EF4-FFF2-40B4-BE49-F238E27FC236}">
              <a16:creationId xmlns:a16="http://schemas.microsoft.com/office/drawing/2014/main" id="{FB29F0DA-E5F4-6F9F-846E-6C0987841302}"/>
            </a:ext>
          </a:extLst>
        </p:cNvPr>
        <p:cNvGrpSpPr/>
        <p:nvPr/>
      </p:nvGrpSpPr>
      <p:grpSpPr>
        <a:xfrm>
          <a:off x="0" y="0"/>
          <a:ext cx="0" cy="0"/>
          <a:chOff x="0" y="0"/>
          <a:chExt cx="0" cy="0"/>
        </a:xfrm>
      </p:grpSpPr>
      <p:sp>
        <p:nvSpPr>
          <p:cNvPr id="210" name="Google Shape;210;p14:notes">
            <a:extLst>
              <a:ext uri="{FF2B5EF4-FFF2-40B4-BE49-F238E27FC236}">
                <a16:creationId xmlns:a16="http://schemas.microsoft.com/office/drawing/2014/main" id="{CED23C60-16BF-9A3D-7511-C000E67B13F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1" name="Google Shape;211;p14:notes">
            <a:extLst>
              <a:ext uri="{FF2B5EF4-FFF2-40B4-BE49-F238E27FC236}">
                <a16:creationId xmlns:a16="http://schemas.microsoft.com/office/drawing/2014/main" id="{319B838D-5602-26CA-C942-3B16D671233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A firm’s </a:t>
            </a:r>
            <a:r>
              <a:rPr lang="en-US" sz="1200" i="0" u="sng" strike="noStrike">
                <a:solidFill>
                  <a:schemeClr val="dk1"/>
                </a:solidFill>
                <a:latin typeface="Playfair Display"/>
                <a:ea typeface="Playfair Display"/>
                <a:cs typeface="Playfair Display"/>
                <a:sym typeface="Playfair Display"/>
                <a:hlinkClick r:id="rId3">
                  <a:extLst>
                    <a:ext uri="{A12FA001-AC4F-418D-AE19-62706E023703}">
                      <ahyp:hlinkClr xmlns:ahyp="http://schemas.microsoft.com/office/drawing/2018/hyperlinkcolor" val="tx"/>
                    </a:ext>
                  </a:extLst>
                </a:hlinkClick>
              </a:rPr>
              <a:t>strategic issue</a:t>
            </a:r>
            <a:r>
              <a:rPr lang="en-US" sz="1200" i="0">
                <a:solidFill>
                  <a:schemeClr val="dk1"/>
                </a:solidFill>
                <a:latin typeface="Playfair Display"/>
                <a:ea typeface="Playfair Display"/>
                <a:cs typeface="Playfair Display"/>
                <a:sym typeface="Playfair Display"/>
              </a:rPr>
              <a:t> is the most important, urgent, broad, long-term matter that the company is facing.</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Strategic issues are the result of multiple causes in multiples areas of a business and require significant organizational talent and resources to resolve. </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Addressing a strategic issue moves a firm towards its mission, purpose, and vision, and should be congruent with its values. </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A strategic issue focuses on the present and specific organizational context, and addresses what is happening with this firm, at this time, in this place, and under these circumstances.</a:t>
            </a:r>
            <a:endParaRPr>
              <a:latin typeface="Playfair Display"/>
              <a:ea typeface="Playfair Display"/>
              <a:cs typeface="Playfair Display"/>
              <a:sym typeface="Playfair Display"/>
            </a:endParaRPr>
          </a:p>
        </p:txBody>
      </p:sp>
      <p:sp>
        <p:nvSpPr>
          <p:cNvPr id="212" name="Google Shape;212;p14:notes">
            <a:extLst>
              <a:ext uri="{FF2B5EF4-FFF2-40B4-BE49-F238E27FC236}">
                <a16:creationId xmlns:a16="http://schemas.microsoft.com/office/drawing/2014/main" id="{BFAE4DE8-3EFB-804B-D68F-B90C5911C732}"/>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21</a:t>
            </a:fld>
            <a:endParaRPr/>
          </a:p>
        </p:txBody>
      </p:sp>
    </p:spTree>
    <p:extLst>
      <p:ext uri="{BB962C8B-B14F-4D97-AF65-F5344CB8AC3E}">
        <p14:creationId xmlns:p14="http://schemas.microsoft.com/office/powerpoint/2010/main" val="23595979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a:extLst>
            <a:ext uri="{FF2B5EF4-FFF2-40B4-BE49-F238E27FC236}">
              <a16:creationId xmlns:a16="http://schemas.microsoft.com/office/drawing/2014/main" id="{0F85B242-76A7-94E8-FC93-1A82B37902AC}"/>
            </a:ext>
          </a:extLst>
        </p:cNvPr>
        <p:cNvGrpSpPr/>
        <p:nvPr/>
      </p:nvGrpSpPr>
      <p:grpSpPr>
        <a:xfrm>
          <a:off x="0" y="0"/>
          <a:ext cx="0" cy="0"/>
          <a:chOff x="0" y="0"/>
          <a:chExt cx="0" cy="0"/>
        </a:xfrm>
      </p:grpSpPr>
      <p:sp>
        <p:nvSpPr>
          <p:cNvPr id="219" name="Google Shape;219;p15:notes">
            <a:extLst>
              <a:ext uri="{FF2B5EF4-FFF2-40B4-BE49-F238E27FC236}">
                <a16:creationId xmlns:a16="http://schemas.microsoft.com/office/drawing/2014/main" id="{334EBE61-B7A1-B0B3-164C-495A27ED6BB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0" name="Google Shape;220;p15:notes">
            <a:extLst>
              <a:ext uri="{FF2B5EF4-FFF2-40B4-BE49-F238E27FC236}">
                <a16:creationId xmlns:a16="http://schemas.microsoft.com/office/drawing/2014/main" id="{7EB20F93-FBEA-C512-867B-A4142A0FA20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a:latin typeface="Playfair Display"/>
                <a:ea typeface="Playfair Display"/>
                <a:cs typeface="Playfair Display"/>
                <a:sym typeface="Playfair Display"/>
              </a:rPr>
              <a:t>To determine a firm’s strategic issue, it’s essential to base the issue on a thorough SWOT analysis of the company’s organizational performance, external, and internal environments. Rushing into defining a strategic issue without a structured approach can lead to unreliable results. It's important to identify themes from the SWOT analysis and use those themes to determine the firm's major areas of strategic concern. After identifying these areas, you must confirm that they align with the insights from the SWOT analysis, ensuring that there is a clear connection between the themes and the key strategic concerns the company is facing. This process ensures that the strategic issue is grounded in robust analysis and accurately reflects the company’s current situation.</a:t>
            </a:r>
            <a:endParaRPr>
              <a:latin typeface="Playfair Display"/>
              <a:ea typeface="Playfair Display"/>
              <a:cs typeface="Playfair Display"/>
              <a:sym typeface="Playfair Display"/>
            </a:endParaRPr>
          </a:p>
        </p:txBody>
      </p:sp>
      <p:sp>
        <p:nvSpPr>
          <p:cNvPr id="221" name="Google Shape;221;p15:notes">
            <a:extLst>
              <a:ext uri="{FF2B5EF4-FFF2-40B4-BE49-F238E27FC236}">
                <a16:creationId xmlns:a16="http://schemas.microsoft.com/office/drawing/2014/main" id="{90D726DC-0AD8-74EC-5EA2-8C904275CFE4}"/>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22</a:t>
            </a:fld>
            <a:endParaRPr/>
          </a:p>
        </p:txBody>
      </p:sp>
    </p:spTree>
    <p:extLst>
      <p:ext uri="{BB962C8B-B14F-4D97-AF65-F5344CB8AC3E}">
        <p14:creationId xmlns:p14="http://schemas.microsoft.com/office/powerpoint/2010/main" val="8383637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a:extLst>
            <a:ext uri="{FF2B5EF4-FFF2-40B4-BE49-F238E27FC236}">
              <a16:creationId xmlns:a16="http://schemas.microsoft.com/office/drawing/2014/main" id="{8CB86918-1F70-577C-BAA9-79B5870C092D}"/>
            </a:ext>
          </a:extLst>
        </p:cNvPr>
        <p:cNvGrpSpPr/>
        <p:nvPr/>
      </p:nvGrpSpPr>
      <p:grpSpPr>
        <a:xfrm>
          <a:off x="0" y="0"/>
          <a:ext cx="0" cy="0"/>
          <a:chOff x="0" y="0"/>
          <a:chExt cx="0" cy="0"/>
        </a:xfrm>
      </p:grpSpPr>
      <p:sp>
        <p:nvSpPr>
          <p:cNvPr id="228" name="Google Shape;228;p16:notes">
            <a:extLst>
              <a:ext uri="{FF2B5EF4-FFF2-40B4-BE49-F238E27FC236}">
                <a16:creationId xmlns:a16="http://schemas.microsoft.com/office/drawing/2014/main" id="{3B5E33FA-9766-59BE-2EFA-DB9269F2AC6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9" name="Google Shape;229;p16:notes">
            <a:extLst>
              <a:ext uri="{FF2B5EF4-FFF2-40B4-BE49-F238E27FC236}">
                <a16:creationId xmlns:a16="http://schemas.microsoft.com/office/drawing/2014/main" id="{B2824454-2D68-F43B-1814-4C4F4C60A10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First determine themes in your SWOT analysis. Use these themes to determine a firm’s major areas of strategic concern. Then confirm line of sight and congruence between the themes in your SWOT analysis and the major areas of strategic concern.</a:t>
            </a:r>
            <a:endParaRPr>
              <a:latin typeface="Playfair Display"/>
              <a:ea typeface="Playfair Display"/>
              <a:cs typeface="Playfair Display"/>
              <a:sym typeface="Playfair Display"/>
            </a:endParaRPr>
          </a:p>
          <a:p>
            <a:pPr marL="0" lvl="0" indent="0" algn="l" rtl="0">
              <a:spcBef>
                <a:spcPts val="0"/>
              </a:spcBef>
              <a:spcAft>
                <a:spcPts val="0"/>
              </a:spcAft>
              <a:buNone/>
            </a:pPr>
            <a:br>
              <a:rPr lang="en-US"/>
            </a:br>
            <a:endParaRPr/>
          </a:p>
        </p:txBody>
      </p:sp>
      <p:sp>
        <p:nvSpPr>
          <p:cNvPr id="230" name="Google Shape;230;p16:notes">
            <a:extLst>
              <a:ext uri="{FF2B5EF4-FFF2-40B4-BE49-F238E27FC236}">
                <a16:creationId xmlns:a16="http://schemas.microsoft.com/office/drawing/2014/main" id="{576318B8-A566-CD56-2B6C-22159C4571BA}"/>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23</a:t>
            </a:fld>
            <a:endParaRPr/>
          </a:p>
        </p:txBody>
      </p:sp>
    </p:spTree>
    <p:extLst>
      <p:ext uri="{BB962C8B-B14F-4D97-AF65-F5344CB8AC3E}">
        <p14:creationId xmlns:p14="http://schemas.microsoft.com/office/powerpoint/2010/main" val="42541970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a:extLst>
            <a:ext uri="{FF2B5EF4-FFF2-40B4-BE49-F238E27FC236}">
              <a16:creationId xmlns:a16="http://schemas.microsoft.com/office/drawing/2014/main" id="{15F5E45A-E065-99A8-A707-00DD80E57243}"/>
            </a:ext>
          </a:extLst>
        </p:cNvPr>
        <p:cNvGrpSpPr/>
        <p:nvPr/>
      </p:nvGrpSpPr>
      <p:grpSpPr>
        <a:xfrm>
          <a:off x="0" y="0"/>
          <a:ext cx="0" cy="0"/>
          <a:chOff x="0" y="0"/>
          <a:chExt cx="0" cy="0"/>
        </a:xfrm>
      </p:grpSpPr>
      <p:sp>
        <p:nvSpPr>
          <p:cNvPr id="237" name="Google Shape;237;p17:notes">
            <a:extLst>
              <a:ext uri="{FF2B5EF4-FFF2-40B4-BE49-F238E27FC236}">
                <a16:creationId xmlns:a16="http://schemas.microsoft.com/office/drawing/2014/main" id="{7DA8F58A-59B0-98B7-C738-63DFA3A2006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8" name="Google Shape;238;p17:notes">
            <a:extLst>
              <a:ext uri="{FF2B5EF4-FFF2-40B4-BE49-F238E27FC236}">
                <a16:creationId xmlns:a16="http://schemas.microsoft.com/office/drawing/2014/main" id="{CC98AF21-4870-2837-598B-792406D461E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To determine a firm’s major areas of strategic concern, first determine themes in your SWOT analysis. Critically think about each strength, weakness, opportunity, and threat in your SWOT analysis and identify which ones relate and how they relate.</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A few questions to consider include</a:t>
            </a:r>
            <a:r>
              <a:rPr lang="en-US">
                <a:latin typeface="Playfair Display"/>
                <a:ea typeface="Playfair Display"/>
                <a:cs typeface="Playfair Display"/>
                <a:sym typeface="Playfair Display"/>
              </a:rPr>
              <a:t>:</a:t>
            </a:r>
            <a:endParaRPr>
              <a:latin typeface="Playfair Display"/>
              <a:ea typeface="Playfair Display"/>
              <a:cs typeface="Playfair Display"/>
              <a:sym typeface="Playfair Display"/>
            </a:endParaRPr>
          </a:p>
          <a:p>
            <a:pPr marL="457200" lvl="0" indent="-304800" algn="l" rtl="0">
              <a:lnSpc>
                <a:spcPct val="164000"/>
              </a:lnSpc>
              <a:spcBef>
                <a:spcPts val="0"/>
              </a:spcBef>
              <a:spcAft>
                <a:spcPts val="0"/>
              </a:spcAft>
              <a:buClr>
                <a:schemeClr val="dk1"/>
              </a:buClr>
              <a:buSzPts val="1200"/>
              <a:buFont typeface="Playfair Display"/>
              <a:buChar char="●"/>
            </a:pPr>
            <a:r>
              <a:rPr lang="en-US" sz="1200" i="0">
                <a:solidFill>
                  <a:schemeClr val="dk1"/>
                </a:solidFill>
                <a:latin typeface="Playfair Display"/>
                <a:ea typeface="Playfair Display"/>
                <a:cs typeface="Playfair Display"/>
                <a:sym typeface="Playfair Display"/>
              </a:rPr>
              <a:t>Are there themes within the categories?</a:t>
            </a:r>
            <a:endParaRPr>
              <a:latin typeface="Playfair Display"/>
              <a:ea typeface="Playfair Display"/>
              <a:cs typeface="Playfair Display"/>
              <a:sym typeface="Playfair Display"/>
            </a:endParaRPr>
          </a:p>
          <a:p>
            <a:pPr marL="457200" lvl="0" indent="-304800" algn="l" rtl="0">
              <a:lnSpc>
                <a:spcPct val="164000"/>
              </a:lnSpc>
              <a:spcBef>
                <a:spcPts val="0"/>
              </a:spcBef>
              <a:spcAft>
                <a:spcPts val="0"/>
              </a:spcAft>
              <a:buClr>
                <a:schemeClr val="dk1"/>
              </a:buClr>
              <a:buSzPts val="1200"/>
              <a:buFont typeface="Playfair Display"/>
              <a:buChar char="●"/>
            </a:pPr>
            <a:r>
              <a:rPr lang="en-US" sz="1200" i="0">
                <a:solidFill>
                  <a:schemeClr val="dk1"/>
                </a:solidFill>
                <a:latin typeface="Playfair Display"/>
                <a:ea typeface="Playfair Display"/>
                <a:cs typeface="Playfair Display"/>
                <a:sym typeface="Playfair Display"/>
              </a:rPr>
              <a:t>In the strengths?</a:t>
            </a:r>
            <a:endParaRPr>
              <a:latin typeface="Playfair Display"/>
              <a:ea typeface="Playfair Display"/>
              <a:cs typeface="Playfair Display"/>
              <a:sym typeface="Playfair Display"/>
            </a:endParaRPr>
          </a:p>
          <a:p>
            <a:pPr marL="457200" lvl="0" indent="-304800" algn="l" rtl="0">
              <a:lnSpc>
                <a:spcPct val="164000"/>
              </a:lnSpc>
              <a:spcBef>
                <a:spcPts val="0"/>
              </a:spcBef>
              <a:spcAft>
                <a:spcPts val="0"/>
              </a:spcAft>
              <a:buClr>
                <a:schemeClr val="dk1"/>
              </a:buClr>
              <a:buSzPts val="1200"/>
              <a:buFont typeface="Playfair Display"/>
              <a:buChar char="●"/>
            </a:pPr>
            <a:r>
              <a:rPr lang="en-US" sz="1200" i="0">
                <a:solidFill>
                  <a:schemeClr val="dk1"/>
                </a:solidFill>
                <a:latin typeface="Playfair Display"/>
                <a:ea typeface="Playfair Display"/>
                <a:cs typeface="Playfair Display"/>
                <a:sym typeface="Playfair Display"/>
              </a:rPr>
              <a:t>In the weaknesses?</a:t>
            </a:r>
            <a:endParaRPr>
              <a:latin typeface="Playfair Display"/>
              <a:ea typeface="Playfair Display"/>
              <a:cs typeface="Playfair Display"/>
              <a:sym typeface="Playfair Display"/>
            </a:endParaRPr>
          </a:p>
          <a:p>
            <a:pPr marL="457200" lvl="0" indent="-304800" algn="l" rtl="0">
              <a:lnSpc>
                <a:spcPct val="164000"/>
              </a:lnSpc>
              <a:spcBef>
                <a:spcPts val="0"/>
              </a:spcBef>
              <a:spcAft>
                <a:spcPts val="0"/>
              </a:spcAft>
              <a:buClr>
                <a:schemeClr val="dk1"/>
              </a:buClr>
              <a:buSzPts val="1200"/>
              <a:buFont typeface="Playfair Display"/>
              <a:buChar char="●"/>
            </a:pPr>
            <a:r>
              <a:rPr lang="en-US" sz="1200" i="0">
                <a:solidFill>
                  <a:schemeClr val="dk1"/>
                </a:solidFill>
                <a:latin typeface="Playfair Display"/>
                <a:ea typeface="Playfair Display"/>
                <a:cs typeface="Playfair Display"/>
                <a:sym typeface="Playfair Display"/>
              </a:rPr>
              <a:t>In the opportunities?</a:t>
            </a:r>
            <a:endParaRPr>
              <a:latin typeface="Playfair Display"/>
              <a:ea typeface="Playfair Display"/>
              <a:cs typeface="Playfair Display"/>
              <a:sym typeface="Playfair Display"/>
            </a:endParaRPr>
          </a:p>
          <a:p>
            <a:pPr marL="457200" lvl="0" indent="-304800" algn="l" rtl="0">
              <a:lnSpc>
                <a:spcPct val="164000"/>
              </a:lnSpc>
              <a:spcBef>
                <a:spcPts val="0"/>
              </a:spcBef>
              <a:spcAft>
                <a:spcPts val="0"/>
              </a:spcAft>
              <a:buClr>
                <a:schemeClr val="dk1"/>
              </a:buClr>
              <a:buSzPts val="1200"/>
              <a:buFont typeface="Playfair Display"/>
              <a:buChar char="●"/>
            </a:pPr>
            <a:r>
              <a:rPr lang="en-US" sz="1200" i="0">
                <a:solidFill>
                  <a:schemeClr val="dk1"/>
                </a:solidFill>
                <a:latin typeface="Playfair Display"/>
                <a:ea typeface="Playfair Display"/>
                <a:cs typeface="Playfair Display"/>
                <a:sym typeface="Playfair Display"/>
              </a:rPr>
              <a:t>In the threats?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Are there themes between the categories?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Between any two, three, or four of the categories: strengths, weaknesses, opportunities, threats?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Keep working with your SWOT analysis until all strengths, weaknesses, opportunities, and threats are assigned to a theme.</a:t>
            </a:r>
            <a:endParaRPr>
              <a:latin typeface="Playfair Display"/>
              <a:ea typeface="Playfair Display"/>
              <a:cs typeface="Playfair Display"/>
              <a:sym typeface="Playfair Display"/>
            </a:endParaRPr>
          </a:p>
          <a:p>
            <a:pPr marL="0" lvl="0" indent="0" algn="l" rtl="0">
              <a:spcBef>
                <a:spcPts val="0"/>
              </a:spcBef>
              <a:spcAft>
                <a:spcPts val="0"/>
              </a:spcAft>
              <a:buNone/>
            </a:pPr>
            <a:endParaRPr sz="1200" b="0" i="0">
              <a:solidFill>
                <a:schemeClr val="dk1"/>
              </a:solidFill>
              <a:latin typeface="Arial"/>
              <a:ea typeface="Arial"/>
              <a:cs typeface="Arial"/>
              <a:sym typeface="Arial"/>
            </a:endParaRPr>
          </a:p>
        </p:txBody>
      </p:sp>
      <p:sp>
        <p:nvSpPr>
          <p:cNvPr id="239" name="Google Shape;239;p17:notes">
            <a:extLst>
              <a:ext uri="{FF2B5EF4-FFF2-40B4-BE49-F238E27FC236}">
                <a16:creationId xmlns:a16="http://schemas.microsoft.com/office/drawing/2014/main" id="{405F80D8-ABF5-0F78-CE6E-889CCFD93EEA}"/>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24</a:t>
            </a:fld>
            <a:endParaRPr/>
          </a:p>
        </p:txBody>
      </p:sp>
    </p:spTree>
    <p:extLst>
      <p:ext uri="{BB962C8B-B14F-4D97-AF65-F5344CB8AC3E}">
        <p14:creationId xmlns:p14="http://schemas.microsoft.com/office/powerpoint/2010/main" val="32409168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a:extLst>
            <a:ext uri="{FF2B5EF4-FFF2-40B4-BE49-F238E27FC236}">
              <a16:creationId xmlns:a16="http://schemas.microsoft.com/office/drawing/2014/main" id="{56EC678D-EDD3-F0AE-11BA-DB354811F7DB}"/>
            </a:ext>
          </a:extLst>
        </p:cNvPr>
        <p:cNvGrpSpPr/>
        <p:nvPr/>
      </p:nvGrpSpPr>
      <p:grpSpPr>
        <a:xfrm>
          <a:off x="0" y="0"/>
          <a:ext cx="0" cy="0"/>
          <a:chOff x="0" y="0"/>
          <a:chExt cx="0" cy="0"/>
        </a:xfrm>
      </p:grpSpPr>
      <p:sp>
        <p:nvSpPr>
          <p:cNvPr id="237" name="Google Shape;237;p17:notes">
            <a:extLst>
              <a:ext uri="{FF2B5EF4-FFF2-40B4-BE49-F238E27FC236}">
                <a16:creationId xmlns:a16="http://schemas.microsoft.com/office/drawing/2014/main" id="{796D7451-1882-CB51-9312-196E97AC85C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8" name="Google Shape;238;p17:notes">
            <a:extLst>
              <a:ext uri="{FF2B5EF4-FFF2-40B4-BE49-F238E27FC236}">
                <a16:creationId xmlns:a16="http://schemas.microsoft.com/office/drawing/2014/main" id="{AFE76027-CCFD-A805-A884-D4C1282F9A6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To determine a firm’s major areas of strategic concern, first determine themes in your SWOT analysis. Critically think about each strength, weakness, opportunity, and threat in your SWOT analysis and identify which ones relate and how they relate.</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A few questions to consider include</a:t>
            </a:r>
            <a:r>
              <a:rPr lang="en-US">
                <a:latin typeface="Playfair Display"/>
                <a:ea typeface="Playfair Display"/>
                <a:cs typeface="Playfair Display"/>
                <a:sym typeface="Playfair Display"/>
              </a:rPr>
              <a:t>:</a:t>
            </a:r>
            <a:endParaRPr>
              <a:latin typeface="Playfair Display"/>
              <a:ea typeface="Playfair Display"/>
              <a:cs typeface="Playfair Display"/>
              <a:sym typeface="Playfair Display"/>
            </a:endParaRPr>
          </a:p>
          <a:p>
            <a:pPr marL="457200" lvl="0" indent="-304800" algn="l" rtl="0">
              <a:lnSpc>
                <a:spcPct val="164000"/>
              </a:lnSpc>
              <a:spcBef>
                <a:spcPts val="0"/>
              </a:spcBef>
              <a:spcAft>
                <a:spcPts val="0"/>
              </a:spcAft>
              <a:buClr>
                <a:schemeClr val="dk1"/>
              </a:buClr>
              <a:buSzPts val="1200"/>
              <a:buFont typeface="Playfair Display"/>
              <a:buChar char="●"/>
            </a:pPr>
            <a:r>
              <a:rPr lang="en-US" sz="1200" i="0">
                <a:solidFill>
                  <a:schemeClr val="dk1"/>
                </a:solidFill>
                <a:latin typeface="Playfair Display"/>
                <a:ea typeface="Playfair Display"/>
                <a:cs typeface="Playfair Display"/>
                <a:sym typeface="Playfair Display"/>
              </a:rPr>
              <a:t>Are there themes within the categories?</a:t>
            </a:r>
            <a:endParaRPr>
              <a:latin typeface="Playfair Display"/>
              <a:ea typeface="Playfair Display"/>
              <a:cs typeface="Playfair Display"/>
              <a:sym typeface="Playfair Display"/>
            </a:endParaRPr>
          </a:p>
          <a:p>
            <a:pPr marL="457200" lvl="0" indent="-304800" algn="l" rtl="0">
              <a:lnSpc>
                <a:spcPct val="164000"/>
              </a:lnSpc>
              <a:spcBef>
                <a:spcPts val="0"/>
              </a:spcBef>
              <a:spcAft>
                <a:spcPts val="0"/>
              </a:spcAft>
              <a:buClr>
                <a:schemeClr val="dk1"/>
              </a:buClr>
              <a:buSzPts val="1200"/>
              <a:buFont typeface="Playfair Display"/>
              <a:buChar char="●"/>
            </a:pPr>
            <a:r>
              <a:rPr lang="en-US" sz="1200" i="0">
                <a:solidFill>
                  <a:schemeClr val="dk1"/>
                </a:solidFill>
                <a:latin typeface="Playfair Display"/>
                <a:ea typeface="Playfair Display"/>
                <a:cs typeface="Playfair Display"/>
                <a:sym typeface="Playfair Display"/>
              </a:rPr>
              <a:t>In the strengths?</a:t>
            </a:r>
            <a:endParaRPr>
              <a:latin typeface="Playfair Display"/>
              <a:ea typeface="Playfair Display"/>
              <a:cs typeface="Playfair Display"/>
              <a:sym typeface="Playfair Display"/>
            </a:endParaRPr>
          </a:p>
          <a:p>
            <a:pPr marL="457200" lvl="0" indent="-304800" algn="l" rtl="0">
              <a:lnSpc>
                <a:spcPct val="164000"/>
              </a:lnSpc>
              <a:spcBef>
                <a:spcPts val="0"/>
              </a:spcBef>
              <a:spcAft>
                <a:spcPts val="0"/>
              </a:spcAft>
              <a:buClr>
                <a:schemeClr val="dk1"/>
              </a:buClr>
              <a:buSzPts val="1200"/>
              <a:buFont typeface="Playfair Display"/>
              <a:buChar char="●"/>
            </a:pPr>
            <a:r>
              <a:rPr lang="en-US" sz="1200" i="0">
                <a:solidFill>
                  <a:schemeClr val="dk1"/>
                </a:solidFill>
                <a:latin typeface="Playfair Display"/>
                <a:ea typeface="Playfair Display"/>
                <a:cs typeface="Playfair Display"/>
                <a:sym typeface="Playfair Display"/>
              </a:rPr>
              <a:t>In the weaknesses?</a:t>
            </a:r>
            <a:endParaRPr>
              <a:latin typeface="Playfair Display"/>
              <a:ea typeface="Playfair Display"/>
              <a:cs typeface="Playfair Display"/>
              <a:sym typeface="Playfair Display"/>
            </a:endParaRPr>
          </a:p>
          <a:p>
            <a:pPr marL="457200" lvl="0" indent="-304800" algn="l" rtl="0">
              <a:lnSpc>
                <a:spcPct val="164000"/>
              </a:lnSpc>
              <a:spcBef>
                <a:spcPts val="0"/>
              </a:spcBef>
              <a:spcAft>
                <a:spcPts val="0"/>
              </a:spcAft>
              <a:buClr>
                <a:schemeClr val="dk1"/>
              </a:buClr>
              <a:buSzPts val="1200"/>
              <a:buFont typeface="Playfair Display"/>
              <a:buChar char="●"/>
            </a:pPr>
            <a:r>
              <a:rPr lang="en-US" sz="1200" i="0">
                <a:solidFill>
                  <a:schemeClr val="dk1"/>
                </a:solidFill>
                <a:latin typeface="Playfair Display"/>
                <a:ea typeface="Playfair Display"/>
                <a:cs typeface="Playfair Display"/>
                <a:sym typeface="Playfair Display"/>
              </a:rPr>
              <a:t>In the opportunities?</a:t>
            </a:r>
            <a:endParaRPr>
              <a:latin typeface="Playfair Display"/>
              <a:ea typeface="Playfair Display"/>
              <a:cs typeface="Playfair Display"/>
              <a:sym typeface="Playfair Display"/>
            </a:endParaRPr>
          </a:p>
          <a:p>
            <a:pPr marL="457200" lvl="0" indent="-304800" algn="l" rtl="0">
              <a:lnSpc>
                <a:spcPct val="164000"/>
              </a:lnSpc>
              <a:spcBef>
                <a:spcPts val="0"/>
              </a:spcBef>
              <a:spcAft>
                <a:spcPts val="0"/>
              </a:spcAft>
              <a:buClr>
                <a:schemeClr val="dk1"/>
              </a:buClr>
              <a:buSzPts val="1200"/>
              <a:buFont typeface="Playfair Display"/>
              <a:buChar char="●"/>
            </a:pPr>
            <a:r>
              <a:rPr lang="en-US" sz="1200" i="0">
                <a:solidFill>
                  <a:schemeClr val="dk1"/>
                </a:solidFill>
                <a:latin typeface="Playfair Display"/>
                <a:ea typeface="Playfair Display"/>
                <a:cs typeface="Playfair Display"/>
                <a:sym typeface="Playfair Display"/>
              </a:rPr>
              <a:t>In the threats?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Are there themes between the categories?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Between any two, three, or four of the categories: strengths, weaknesses, opportunities, threats?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Keep working with your SWOT analysis until all strengths, weaknesses, opportunities, and threats are assigned to a theme.</a:t>
            </a:r>
            <a:endParaRPr>
              <a:latin typeface="Playfair Display"/>
              <a:ea typeface="Playfair Display"/>
              <a:cs typeface="Playfair Display"/>
              <a:sym typeface="Playfair Display"/>
            </a:endParaRPr>
          </a:p>
          <a:p>
            <a:pPr marL="0" lvl="0" indent="0" algn="l" rtl="0">
              <a:spcBef>
                <a:spcPts val="0"/>
              </a:spcBef>
              <a:spcAft>
                <a:spcPts val="0"/>
              </a:spcAft>
              <a:buNone/>
            </a:pPr>
            <a:endParaRPr sz="1200" b="0" i="0">
              <a:solidFill>
                <a:schemeClr val="dk1"/>
              </a:solidFill>
              <a:latin typeface="Arial"/>
              <a:ea typeface="Arial"/>
              <a:cs typeface="Arial"/>
              <a:sym typeface="Arial"/>
            </a:endParaRPr>
          </a:p>
        </p:txBody>
      </p:sp>
      <p:sp>
        <p:nvSpPr>
          <p:cNvPr id="239" name="Google Shape;239;p17:notes">
            <a:extLst>
              <a:ext uri="{FF2B5EF4-FFF2-40B4-BE49-F238E27FC236}">
                <a16:creationId xmlns:a16="http://schemas.microsoft.com/office/drawing/2014/main" id="{5438504E-428B-B004-F22F-C283BDFC13B7}"/>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25</a:t>
            </a:fld>
            <a:endParaRPr/>
          </a:p>
        </p:txBody>
      </p:sp>
    </p:spTree>
    <p:extLst>
      <p:ext uri="{BB962C8B-B14F-4D97-AF65-F5344CB8AC3E}">
        <p14:creationId xmlns:p14="http://schemas.microsoft.com/office/powerpoint/2010/main" val="29192755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a:extLst>
            <a:ext uri="{FF2B5EF4-FFF2-40B4-BE49-F238E27FC236}">
              <a16:creationId xmlns:a16="http://schemas.microsoft.com/office/drawing/2014/main" id="{297A1A8E-E1D6-40F6-E080-11770845D816}"/>
            </a:ext>
          </a:extLst>
        </p:cNvPr>
        <p:cNvGrpSpPr/>
        <p:nvPr/>
      </p:nvGrpSpPr>
      <p:grpSpPr>
        <a:xfrm>
          <a:off x="0" y="0"/>
          <a:ext cx="0" cy="0"/>
          <a:chOff x="0" y="0"/>
          <a:chExt cx="0" cy="0"/>
        </a:xfrm>
      </p:grpSpPr>
      <p:sp>
        <p:nvSpPr>
          <p:cNvPr id="248" name="Google Shape;248;p18:notes">
            <a:extLst>
              <a:ext uri="{FF2B5EF4-FFF2-40B4-BE49-F238E27FC236}">
                <a16:creationId xmlns:a16="http://schemas.microsoft.com/office/drawing/2014/main" id="{07B3CAF5-E3A3-73C1-A544-6A80EF8C5B3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9" name="Google Shape;249;p18:notes">
            <a:extLst>
              <a:ext uri="{FF2B5EF4-FFF2-40B4-BE49-F238E27FC236}">
                <a16:creationId xmlns:a16="http://schemas.microsoft.com/office/drawing/2014/main" id="{A608BB60-21B1-A861-FC63-7430B5B5227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Let’s take an example to illustrate this process. Let’s say you determine three themes in your SWOT analysis, competition, innovation, and technology.</a:t>
            </a:r>
            <a:endParaRPr>
              <a:latin typeface="Playfair Display"/>
              <a:ea typeface="Playfair Display"/>
              <a:cs typeface="Playfair Display"/>
              <a:sym typeface="Playfair Display"/>
            </a:endParaRPr>
          </a:p>
        </p:txBody>
      </p:sp>
      <p:sp>
        <p:nvSpPr>
          <p:cNvPr id="250" name="Google Shape;250;p18:notes">
            <a:extLst>
              <a:ext uri="{FF2B5EF4-FFF2-40B4-BE49-F238E27FC236}">
                <a16:creationId xmlns:a16="http://schemas.microsoft.com/office/drawing/2014/main" id="{2F541F27-EF9A-BE89-C69F-84DF84673801}"/>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26</a:t>
            </a:fld>
            <a:endParaRPr/>
          </a:p>
        </p:txBody>
      </p:sp>
    </p:spTree>
    <p:extLst>
      <p:ext uri="{BB962C8B-B14F-4D97-AF65-F5344CB8AC3E}">
        <p14:creationId xmlns:p14="http://schemas.microsoft.com/office/powerpoint/2010/main" val="7994457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a:extLst>
            <a:ext uri="{FF2B5EF4-FFF2-40B4-BE49-F238E27FC236}">
              <a16:creationId xmlns:a16="http://schemas.microsoft.com/office/drawing/2014/main" id="{044A3347-2D13-DEDE-2CCB-098690CAC797}"/>
            </a:ext>
          </a:extLst>
        </p:cNvPr>
        <p:cNvGrpSpPr/>
        <p:nvPr/>
      </p:nvGrpSpPr>
      <p:grpSpPr>
        <a:xfrm>
          <a:off x="0" y="0"/>
          <a:ext cx="0" cy="0"/>
          <a:chOff x="0" y="0"/>
          <a:chExt cx="0" cy="0"/>
        </a:xfrm>
      </p:grpSpPr>
      <p:sp>
        <p:nvSpPr>
          <p:cNvPr id="257" name="Google Shape;257;p19:notes">
            <a:extLst>
              <a:ext uri="{FF2B5EF4-FFF2-40B4-BE49-F238E27FC236}">
                <a16:creationId xmlns:a16="http://schemas.microsoft.com/office/drawing/2014/main" id="{0A8D224B-1F11-AF32-B0D0-E9990C6A20B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8" name="Google Shape;258;p19:notes">
            <a:extLst>
              <a:ext uri="{FF2B5EF4-FFF2-40B4-BE49-F238E27FC236}">
                <a16:creationId xmlns:a16="http://schemas.microsoft.com/office/drawing/2014/main" id="{F043201F-12A5-D131-C465-B4533A38469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a:latin typeface="Playfair Display"/>
                <a:ea typeface="Playfair Display"/>
                <a:cs typeface="Playfair Display"/>
                <a:sym typeface="Playfair Display"/>
              </a:rPr>
              <a:t>Identify major areas of strategic concern based on the themes from your SWOT analysis. These are the most urgent strategic issues a firm must address to ensure success both now and in the future. Aim for about three major areas, as this is typically manageable and reflects the key challenges most companies face. </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a:latin typeface="Playfair Display"/>
                <a:ea typeface="Playfair Display"/>
                <a:cs typeface="Playfair Display"/>
                <a:sym typeface="Playfair Display"/>
              </a:rPr>
              <a:t>Ensure each area is mutually exclusive,and confirm the line of sight and congruence between the themes in your SWOT and the strategic concerns. Key questions to ask include: Is there a clear connection between the SWOT themes and strategic concerns? Do the themes support the concerns? Ensure everything in your SWOT analysis is addressed in the strategic concerns.</a:t>
            </a:r>
            <a:endParaRPr>
              <a:latin typeface="Playfair Display"/>
              <a:ea typeface="Playfair Display"/>
              <a:cs typeface="Playfair Display"/>
              <a:sym typeface="Playfair Display"/>
            </a:endParaRPr>
          </a:p>
        </p:txBody>
      </p:sp>
      <p:sp>
        <p:nvSpPr>
          <p:cNvPr id="259" name="Google Shape;259;p19:notes">
            <a:extLst>
              <a:ext uri="{FF2B5EF4-FFF2-40B4-BE49-F238E27FC236}">
                <a16:creationId xmlns:a16="http://schemas.microsoft.com/office/drawing/2014/main" id="{315C528C-34A0-6741-D205-C0B99AED67C7}"/>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27</a:t>
            </a:fld>
            <a:endParaRPr/>
          </a:p>
        </p:txBody>
      </p:sp>
    </p:spTree>
    <p:extLst>
      <p:ext uri="{BB962C8B-B14F-4D97-AF65-F5344CB8AC3E}">
        <p14:creationId xmlns:p14="http://schemas.microsoft.com/office/powerpoint/2010/main" val="3001809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a:extLst>
            <a:ext uri="{FF2B5EF4-FFF2-40B4-BE49-F238E27FC236}">
              <a16:creationId xmlns:a16="http://schemas.microsoft.com/office/drawing/2014/main" id="{412E9FDE-4FA8-C1C9-38C8-FEBFF08DDE12}"/>
            </a:ext>
          </a:extLst>
        </p:cNvPr>
        <p:cNvGrpSpPr/>
        <p:nvPr/>
      </p:nvGrpSpPr>
      <p:grpSpPr>
        <a:xfrm>
          <a:off x="0" y="0"/>
          <a:ext cx="0" cy="0"/>
          <a:chOff x="0" y="0"/>
          <a:chExt cx="0" cy="0"/>
        </a:xfrm>
      </p:grpSpPr>
      <p:sp>
        <p:nvSpPr>
          <p:cNvPr id="201" name="Google Shape;201;p13:notes">
            <a:extLst>
              <a:ext uri="{FF2B5EF4-FFF2-40B4-BE49-F238E27FC236}">
                <a16:creationId xmlns:a16="http://schemas.microsoft.com/office/drawing/2014/main" id="{C6FB321C-E45B-4D06-9AB5-F318FC590A6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2" name="Google Shape;202;p13:notes">
            <a:extLst>
              <a:ext uri="{FF2B5EF4-FFF2-40B4-BE49-F238E27FC236}">
                <a16:creationId xmlns:a16="http://schemas.microsoft.com/office/drawing/2014/main" id="{177F5135-AEBE-7A75-E28C-4D3FB251D50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b="0" i="0" u="none" strike="noStrike" cap="none" dirty="0">
                <a:solidFill>
                  <a:schemeClr val="dk1"/>
                </a:solidFill>
                <a:effectLst/>
                <a:latin typeface="Arial"/>
                <a:ea typeface="Arial"/>
                <a:cs typeface="Arial"/>
                <a:sym typeface="Arial"/>
              </a:rPr>
              <a:t>This is step six in case analysis.</a:t>
            </a:r>
          </a:p>
          <a:p>
            <a:pPr marL="0" lvl="0" indent="0" algn="l" rtl="0">
              <a:lnSpc>
                <a:spcPct val="164000"/>
              </a:lnSpc>
              <a:spcBef>
                <a:spcPts val="0"/>
              </a:spcBef>
              <a:spcAft>
                <a:spcPts val="0"/>
              </a:spcAft>
              <a:buNone/>
            </a:pPr>
            <a:endParaRPr lang="en-US" sz="1200" b="0" i="0" u="none" strike="noStrike" cap="none" dirty="0">
              <a:solidFill>
                <a:schemeClr val="dk1"/>
              </a:solidFill>
              <a:effectLst/>
              <a:latin typeface="Arial"/>
              <a:ea typeface="Arial"/>
              <a:cs typeface="Arial"/>
              <a:sym typeface="Arial"/>
            </a:endParaRPr>
          </a:p>
          <a:p>
            <a:pPr marL="0" lvl="0" indent="0" algn="l" rtl="0">
              <a:lnSpc>
                <a:spcPct val="164000"/>
              </a:lnSpc>
              <a:spcBef>
                <a:spcPts val="0"/>
              </a:spcBef>
              <a:spcAft>
                <a:spcPts val="0"/>
              </a:spcAft>
              <a:buNone/>
            </a:pPr>
            <a:r>
              <a:rPr lang="en-US" sz="1200" b="0" i="0" u="none" strike="noStrike" cap="none" dirty="0">
                <a:solidFill>
                  <a:schemeClr val="dk1"/>
                </a:solidFill>
                <a:effectLst/>
                <a:latin typeface="Arial"/>
                <a:ea typeface="Arial"/>
                <a:cs typeface="Arial"/>
                <a:sym typeface="Arial"/>
              </a:rPr>
              <a:t>We move to step 6 of case analysis because step 5 is “as appropriate to the case, analyze strategies: corporate level, business level, innovation, sustainability and ethics, technology, and multinational strategies.” That step addresses information that may be considered when determining a strategic issue but is not central to learning how to determine a strategic issue, so it is omitted here.</a:t>
            </a:r>
          </a:p>
          <a:p>
            <a:br>
              <a:rPr lang="en-US" sz="1200" b="0" i="0" u="none" strike="noStrike" cap="none" dirty="0">
                <a:solidFill>
                  <a:schemeClr val="dk1"/>
                </a:solidFill>
                <a:effectLst/>
                <a:latin typeface="Arial"/>
                <a:ea typeface="Arial"/>
                <a:cs typeface="Arial"/>
                <a:sym typeface="Arial"/>
              </a:rPr>
            </a:br>
            <a:endParaRPr lang="en-US" sz="1200" b="0" i="0" u="none" strike="noStrike" cap="none" dirty="0">
              <a:solidFill>
                <a:schemeClr val="dk1"/>
              </a:solidFill>
              <a:effectLst/>
              <a:latin typeface="Arial"/>
              <a:ea typeface="Arial"/>
              <a:cs typeface="Arial"/>
              <a:sym typeface="Arial"/>
            </a:endParaRPr>
          </a:p>
          <a:p>
            <a:pPr marL="0" lvl="0" indent="0" algn="l" rtl="0">
              <a:lnSpc>
                <a:spcPct val="164000"/>
              </a:lnSpc>
              <a:spcBef>
                <a:spcPts val="0"/>
              </a:spcBef>
              <a:spcAft>
                <a:spcPts val="0"/>
              </a:spcAft>
              <a:buNone/>
            </a:pPr>
            <a:endParaRPr sz="1200" b="0" i="0" dirty="0">
              <a:solidFill>
                <a:schemeClr val="dk1"/>
              </a:solidFill>
              <a:latin typeface="Arial"/>
              <a:ea typeface="Arial"/>
              <a:cs typeface="Arial"/>
              <a:sym typeface="Arial"/>
            </a:endParaRPr>
          </a:p>
        </p:txBody>
      </p:sp>
      <p:sp>
        <p:nvSpPr>
          <p:cNvPr id="203" name="Google Shape;203;p13:notes">
            <a:extLst>
              <a:ext uri="{FF2B5EF4-FFF2-40B4-BE49-F238E27FC236}">
                <a16:creationId xmlns:a16="http://schemas.microsoft.com/office/drawing/2014/main" id="{5FDDE599-A9A7-9B71-A149-A32B8C4EEEEB}"/>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28</a:t>
            </a:fld>
            <a:endParaRPr/>
          </a:p>
        </p:txBody>
      </p:sp>
    </p:spTree>
    <p:extLst>
      <p:ext uri="{BB962C8B-B14F-4D97-AF65-F5344CB8AC3E}">
        <p14:creationId xmlns:p14="http://schemas.microsoft.com/office/powerpoint/2010/main" val="9594408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a:extLst>
            <a:ext uri="{FF2B5EF4-FFF2-40B4-BE49-F238E27FC236}">
              <a16:creationId xmlns:a16="http://schemas.microsoft.com/office/drawing/2014/main" id="{524EFD3B-FA23-3609-4521-586712CA8799}"/>
            </a:ext>
          </a:extLst>
        </p:cNvPr>
        <p:cNvGrpSpPr/>
        <p:nvPr/>
      </p:nvGrpSpPr>
      <p:grpSpPr>
        <a:xfrm>
          <a:off x="0" y="0"/>
          <a:ext cx="0" cy="0"/>
          <a:chOff x="0" y="0"/>
          <a:chExt cx="0" cy="0"/>
        </a:xfrm>
      </p:grpSpPr>
      <p:sp>
        <p:nvSpPr>
          <p:cNvPr id="257" name="Google Shape;257;p19:notes">
            <a:extLst>
              <a:ext uri="{FF2B5EF4-FFF2-40B4-BE49-F238E27FC236}">
                <a16:creationId xmlns:a16="http://schemas.microsoft.com/office/drawing/2014/main" id="{B91DCF01-A7AB-7BBB-72B8-808013786E3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8" name="Google Shape;258;p19:notes">
            <a:extLst>
              <a:ext uri="{FF2B5EF4-FFF2-40B4-BE49-F238E27FC236}">
                <a16:creationId xmlns:a16="http://schemas.microsoft.com/office/drawing/2014/main" id="{1BC2EB52-4BF3-811E-6147-817CEDF7BBF5}"/>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a:latin typeface="Playfair Display"/>
                <a:ea typeface="Playfair Display"/>
                <a:cs typeface="Playfair Display"/>
                <a:sym typeface="Playfair Display"/>
              </a:rPr>
              <a:t>Identify major areas of strategic concern based on the themes from your SWOT analysis. These are the most urgent strategic issues a firm must address to ensure success both now and in the future. Aim for about three major areas, as this is typically manageable and reflects the key challenges most companies face. </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a:latin typeface="Playfair Display"/>
                <a:ea typeface="Playfair Display"/>
                <a:cs typeface="Playfair Display"/>
                <a:sym typeface="Playfair Display"/>
              </a:rPr>
              <a:t>Ensure each area is mutually exclusive,and confirm the line of sight and congruence between the themes in your SWOT and the strategic concerns. Key questions to ask include: Is there a clear connection between the SWOT themes and strategic concerns? Do the themes support the concerns? Ensure everything in your SWOT analysis is addressed in the strategic concerns.</a:t>
            </a:r>
            <a:endParaRPr>
              <a:latin typeface="Playfair Display"/>
              <a:ea typeface="Playfair Display"/>
              <a:cs typeface="Playfair Display"/>
              <a:sym typeface="Playfair Display"/>
            </a:endParaRPr>
          </a:p>
        </p:txBody>
      </p:sp>
      <p:sp>
        <p:nvSpPr>
          <p:cNvPr id="259" name="Google Shape;259;p19:notes">
            <a:extLst>
              <a:ext uri="{FF2B5EF4-FFF2-40B4-BE49-F238E27FC236}">
                <a16:creationId xmlns:a16="http://schemas.microsoft.com/office/drawing/2014/main" id="{3E6D85D3-5C55-CD8B-9DE7-DC3516774D45}"/>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29</a:t>
            </a:fld>
            <a:endParaRPr/>
          </a:p>
        </p:txBody>
      </p:sp>
    </p:spTree>
    <p:extLst>
      <p:ext uri="{BB962C8B-B14F-4D97-AF65-F5344CB8AC3E}">
        <p14:creationId xmlns:p14="http://schemas.microsoft.com/office/powerpoint/2010/main" val="2269465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a:extLst>
            <a:ext uri="{FF2B5EF4-FFF2-40B4-BE49-F238E27FC236}">
              <a16:creationId xmlns:a16="http://schemas.microsoft.com/office/drawing/2014/main" id="{EE541328-AFEF-3D46-D48D-B9348F35CD87}"/>
            </a:ext>
          </a:extLst>
        </p:cNvPr>
        <p:cNvGrpSpPr/>
        <p:nvPr/>
      </p:nvGrpSpPr>
      <p:grpSpPr>
        <a:xfrm>
          <a:off x="0" y="0"/>
          <a:ext cx="0" cy="0"/>
          <a:chOff x="0" y="0"/>
          <a:chExt cx="0" cy="0"/>
        </a:xfrm>
      </p:grpSpPr>
      <p:sp>
        <p:nvSpPr>
          <p:cNvPr id="102" name="Google Shape;102;p3:notes">
            <a:extLst>
              <a:ext uri="{FF2B5EF4-FFF2-40B4-BE49-F238E27FC236}">
                <a16:creationId xmlns:a16="http://schemas.microsoft.com/office/drawing/2014/main" id="{47938688-FFE0-D4D6-D6B1-9647A7A7644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3:notes">
            <a:extLst>
              <a:ext uri="{FF2B5EF4-FFF2-40B4-BE49-F238E27FC236}">
                <a16:creationId xmlns:a16="http://schemas.microsoft.com/office/drawing/2014/main" id="{E09A8A72-EF0B-63CF-4F7B-6C0B61967425}"/>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latin typeface="Playfair Display"/>
                <a:ea typeface="Playfair Display"/>
                <a:cs typeface="Playfair Display"/>
                <a:sym typeface="Playfair Display"/>
              </a:rPr>
              <a:t>These are the learning objectives for Chapter 6.</a:t>
            </a:r>
            <a:endParaRPr>
              <a:latin typeface="Playfair Display"/>
              <a:ea typeface="Playfair Display"/>
              <a:cs typeface="Playfair Display"/>
              <a:sym typeface="Playfair Display"/>
            </a:endParaRPr>
          </a:p>
        </p:txBody>
      </p:sp>
      <p:sp>
        <p:nvSpPr>
          <p:cNvPr id="104" name="Google Shape;104;p3:notes">
            <a:extLst>
              <a:ext uri="{FF2B5EF4-FFF2-40B4-BE49-F238E27FC236}">
                <a16:creationId xmlns:a16="http://schemas.microsoft.com/office/drawing/2014/main" id="{5DED1A41-2C5D-B3E9-1492-F80E0EA3910D}"/>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extLst>
      <p:ext uri="{BB962C8B-B14F-4D97-AF65-F5344CB8AC3E}">
        <p14:creationId xmlns:p14="http://schemas.microsoft.com/office/powerpoint/2010/main" val="280608104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a:extLst>
            <a:ext uri="{FF2B5EF4-FFF2-40B4-BE49-F238E27FC236}">
              <a16:creationId xmlns:a16="http://schemas.microsoft.com/office/drawing/2014/main" id="{7947C187-834C-F1B5-6048-1AF79A596153}"/>
            </a:ext>
          </a:extLst>
        </p:cNvPr>
        <p:cNvGrpSpPr/>
        <p:nvPr/>
      </p:nvGrpSpPr>
      <p:grpSpPr>
        <a:xfrm>
          <a:off x="0" y="0"/>
          <a:ext cx="0" cy="0"/>
          <a:chOff x="0" y="0"/>
          <a:chExt cx="0" cy="0"/>
        </a:xfrm>
      </p:grpSpPr>
      <p:sp>
        <p:nvSpPr>
          <p:cNvPr id="267" name="Google Shape;267;p20:notes">
            <a:extLst>
              <a:ext uri="{FF2B5EF4-FFF2-40B4-BE49-F238E27FC236}">
                <a16:creationId xmlns:a16="http://schemas.microsoft.com/office/drawing/2014/main" id="{2FA867BD-AE4B-C4FE-9866-22AB20AB6E1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8" name="Google Shape;268;p20:notes">
            <a:extLst>
              <a:ext uri="{FF2B5EF4-FFF2-40B4-BE49-F238E27FC236}">
                <a16:creationId xmlns:a16="http://schemas.microsoft.com/office/drawing/2014/main" id="{9EAFCCCB-F9DF-5FA0-625B-586CBD53A6C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latin typeface="Playfair Display"/>
                <a:ea typeface="Playfair Display"/>
                <a:cs typeface="Playfair Display"/>
                <a:sym typeface="Playfair Display"/>
              </a:rPr>
              <a:t>For example, competition, innovation, and technology are the 3 main areas of strategic concern.</a:t>
            </a:r>
            <a:endParaRPr>
              <a:latin typeface="Playfair Display"/>
              <a:ea typeface="Playfair Display"/>
              <a:cs typeface="Playfair Display"/>
              <a:sym typeface="Playfair Display"/>
            </a:endParaRPr>
          </a:p>
          <a:p>
            <a:pPr marL="0" lvl="0" indent="0" algn="l" rtl="0">
              <a:spcBef>
                <a:spcPts val="0"/>
              </a:spcBef>
              <a:spcAft>
                <a:spcPts val="0"/>
              </a:spcAft>
              <a:buNone/>
            </a:pPr>
            <a:endParaRPr/>
          </a:p>
          <a:p>
            <a:pPr marL="0" lvl="0" indent="0" algn="l" rtl="0">
              <a:spcBef>
                <a:spcPts val="0"/>
              </a:spcBef>
              <a:spcAft>
                <a:spcPts val="0"/>
              </a:spcAft>
              <a:buNone/>
            </a:pPr>
            <a:br>
              <a:rPr lang="en-US"/>
            </a:br>
            <a:endParaRPr/>
          </a:p>
        </p:txBody>
      </p:sp>
      <p:sp>
        <p:nvSpPr>
          <p:cNvPr id="269" name="Google Shape;269;p20:notes">
            <a:extLst>
              <a:ext uri="{FF2B5EF4-FFF2-40B4-BE49-F238E27FC236}">
                <a16:creationId xmlns:a16="http://schemas.microsoft.com/office/drawing/2014/main" id="{D9342738-DEB5-C87F-21EA-EC8BA85CEA4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30</a:t>
            </a:fld>
            <a:endParaRPr/>
          </a:p>
        </p:txBody>
      </p:sp>
    </p:spTree>
    <p:extLst>
      <p:ext uri="{BB962C8B-B14F-4D97-AF65-F5344CB8AC3E}">
        <p14:creationId xmlns:p14="http://schemas.microsoft.com/office/powerpoint/2010/main" val="15872549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a:extLst>
            <a:ext uri="{FF2B5EF4-FFF2-40B4-BE49-F238E27FC236}">
              <a16:creationId xmlns:a16="http://schemas.microsoft.com/office/drawing/2014/main" id="{0E749961-C816-7324-E67A-ADA4C81CE8F6}"/>
            </a:ext>
          </a:extLst>
        </p:cNvPr>
        <p:cNvGrpSpPr/>
        <p:nvPr/>
      </p:nvGrpSpPr>
      <p:grpSpPr>
        <a:xfrm>
          <a:off x="0" y="0"/>
          <a:ext cx="0" cy="0"/>
          <a:chOff x="0" y="0"/>
          <a:chExt cx="0" cy="0"/>
        </a:xfrm>
      </p:grpSpPr>
      <p:sp>
        <p:nvSpPr>
          <p:cNvPr id="276" name="Google Shape;276;p21:notes">
            <a:extLst>
              <a:ext uri="{FF2B5EF4-FFF2-40B4-BE49-F238E27FC236}">
                <a16:creationId xmlns:a16="http://schemas.microsoft.com/office/drawing/2014/main" id="{B0F7FAD8-A902-1AF3-46A1-616192BFBFC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7" name="Google Shape;277;p21:notes">
            <a:extLst>
              <a:ext uri="{FF2B5EF4-FFF2-40B4-BE49-F238E27FC236}">
                <a16:creationId xmlns:a16="http://schemas.microsoft.com/office/drawing/2014/main" id="{91960F7D-4A12-25AB-45F2-4FC6B7B1063C}"/>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64000"/>
              </a:lnSpc>
              <a:spcBef>
                <a:spcPts val="0"/>
              </a:spcBef>
              <a:spcAft>
                <a:spcPts val="0"/>
              </a:spcAft>
              <a:buClr>
                <a:schemeClr val="dk1"/>
              </a:buClr>
              <a:buSzPts val="1200"/>
              <a:buFont typeface="Arial"/>
              <a:buNone/>
            </a:pPr>
            <a:r>
              <a:rPr lang="en-US" sz="1200" i="0">
                <a:solidFill>
                  <a:schemeClr val="dk1"/>
                </a:solidFill>
                <a:latin typeface="Playfair Display"/>
                <a:ea typeface="Playfair Display"/>
                <a:cs typeface="Playfair Display"/>
                <a:sym typeface="Playfair Display"/>
              </a:rPr>
              <a:t>This is step 6 in case analysis.</a:t>
            </a:r>
            <a:endParaRPr>
              <a:latin typeface="Playfair Display"/>
              <a:ea typeface="Playfair Display"/>
              <a:cs typeface="Playfair Display"/>
              <a:sym typeface="Playfair Display"/>
            </a:endParaRPr>
          </a:p>
          <a:p>
            <a:pPr marL="0" marR="0" lvl="0" indent="0" algn="l" rtl="0">
              <a:lnSpc>
                <a:spcPct val="164000"/>
              </a:lnSpc>
              <a:spcBef>
                <a:spcPts val="0"/>
              </a:spcBef>
              <a:spcAft>
                <a:spcPts val="0"/>
              </a:spcAft>
              <a:buClr>
                <a:schemeClr val="dk1"/>
              </a:buClr>
              <a:buSzPts val="1200"/>
              <a:buFont typeface="Arial"/>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b="1" i="0">
                <a:solidFill>
                  <a:schemeClr val="dk1"/>
                </a:solidFill>
                <a:latin typeface="Playfair Display"/>
                <a:ea typeface="Playfair Display"/>
                <a:cs typeface="Playfair Display"/>
                <a:sym typeface="Playfair Display"/>
              </a:rPr>
              <a:t>6. Determine Major Areas of Strategic Concern</a:t>
            </a:r>
            <a:endParaRPr sz="1200" b="1"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Identify the major areas of strategic concern from the SWOT analysis and any additional analysis of strategies.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Ensure line of sight and congruence between the SWOT analysis and the major areas of strategic concern.</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Step 5 of case analysis is, ‘as appropriate to the case, analyze strategies: corporate level, business level, innovation, sustainability and ethics, technology, and multinational strategies.’ It addresses information that may be considered when determining a strategic issue but is not central to learning how to determine a strategic issue, so it is omitted here.</a:t>
            </a:r>
            <a:endParaRPr>
              <a:latin typeface="Playfair Display"/>
              <a:ea typeface="Playfair Display"/>
              <a:cs typeface="Playfair Display"/>
              <a:sym typeface="Playfair Display"/>
            </a:endParaRPr>
          </a:p>
          <a:p>
            <a:pPr marL="0" lvl="0" indent="0" algn="l" rtl="0">
              <a:spcBef>
                <a:spcPts val="0"/>
              </a:spcBef>
              <a:spcAft>
                <a:spcPts val="0"/>
              </a:spcAft>
              <a:buNone/>
            </a:pPr>
            <a:endParaRPr sz="1200" b="0" i="0">
              <a:solidFill>
                <a:schemeClr val="dk1"/>
              </a:solidFill>
              <a:latin typeface="Arial"/>
              <a:ea typeface="Arial"/>
              <a:cs typeface="Arial"/>
              <a:sym typeface="Arial"/>
            </a:endParaRPr>
          </a:p>
        </p:txBody>
      </p:sp>
      <p:sp>
        <p:nvSpPr>
          <p:cNvPr id="278" name="Google Shape;278;p21:notes">
            <a:extLst>
              <a:ext uri="{FF2B5EF4-FFF2-40B4-BE49-F238E27FC236}">
                <a16:creationId xmlns:a16="http://schemas.microsoft.com/office/drawing/2014/main" id="{5DE31EE2-E811-8552-10CF-EAE8C880CA2E}"/>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31</a:t>
            </a:fld>
            <a:endParaRPr/>
          </a:p>
        </p:txBody>
      </p:sp>
    </p:spTree>
    <p:extLst>
      <p:ext uri="{BB962C8B-B14F-4D97-AF65-F5344CB8AC3E}">
        <p14:creationId xmlns:p14="http://schemas.microsoft.com/office/powerpoint/2010/main" val="39929360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a:extLst>
            <a:ext uri="{FF2B5EF4-FFF2-40B4-BE49-F238E27FC236}">
              <a16:creationId xmlns:a16="http://schemas.microsoft.com/office/drawing/2014/main" id="{6CC2FB9C-1F8A-F310-085A-C8DA65D04DA6}"/>
            </a:ext>
          </a:extLst>
        </p:cNvPr>
        <p:cNvGrpSpPr/>
        <p:nvPr/>
      </p:nvGrpSpPr>
      <p:grpSpPr>
        <a:xfrm>
          <a:off x="0" y="0"/>
          <a:ext cx="0" cy="0"/>
          <a:chOff x="0" y="0"/>
          <a:chExt cx="0" cy="0"/>
        </a:xfrm>
      </p:grpSpPr>
      <p:sp>
        <p:nvSpPr>
          <p:cNvPr id="285" name="Google Shape;285;p22:notes">
            <a:extLst>
              <a:ext uri="{FF2B5EF4-FFF2-40B4-BE49-F238E27FC236}">
                <a16:creationId xmlns:a16="http://schemas.microsoft.com/office/drawing/2014/main" id="{BD3BE154-4ABB-E2D2-BFD8-6E6B11AFBD8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6" name="Google Shape;286;p22:notes">
            <a:extLst>
              <a:ext uri="{FF2B5EF4-FFF2-40B4-BE49-F238E27FC236}">
                <a16:creationId xmlns:a16="http://schemas.microsoft.com/office/drawing/2014/main" id="{63732E7B-3E09-6D05-1760-0517F7F08685}"/>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First, rank order the major areas of strategic concern and place them in descending order of importance to the firm. Then identify the relationships between the major areas of strategic concern and write phrases that capture these relationships. Place the phrases between the major areas of strategic concern. This is your draft strategic issue.</a:t>
            </a:r>
            <a:endParaRPr>
              <a:latin typeface="Playfair Display"/>
              <a:ea typeface="Playfair Display"/>
              <a:cs typeface="Playfair Display"/>
              <a:sym typeface="Playfair Display"/>
            </a:endParaRPr>
          </a:p>
        </p:txBody>
      </p:sp>
      <p:sp>
        <p:nvSpPr>
          <p:cNvPr id="287" name="Google Shape;287;p22:notes">
            <a:extLst>
              <a:ext uri="{FF2B5EF4-FFF2-40B4-BE49-F238E27FC236}">
                <a16:creationId xmlns:a16="http://schemas.microsoft.com/office/drawing/2014/main" id="{A1F576D7-8B17-23B7-0246-21E96912016D}"/>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32</a:t>
            </a:fld>
            <a:endParaRPr/>
          </a:p>
        </p:txBody>
      </p:sp>
    </p:spTree>
    <p:extLst>
      <p:ext uri="{BB962C8B-B14F-4D97-AF65-F5344CB8AC3E}">
        <p14:creationId xmlns:p14="http://schemas.microsoft.com/office/powerpoint/2010/main" val="41119281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a:extLst>
            <a:ext uri="{FF2B5EF4-FFF2-40B4-BE49-F238E27FC236}">
              <a16:creationId xmlns:a16="http://schemas.microsoft.com/office/drawing/2014/main" id="{0A67FE58-9201-A5B8-2A18-65BD7AA8BFD7}"/>
            </a:ext>
          </a:extLst>
        </p:cNvPr>
        <p:cNvGrpSpPr/>
        <p:nvPr/>
      </p:nvGrpSpPr>
      <p:grpSpPr>
        <a:xfrm>
          <a:off x="0" y="0"/>
          <a:ext cx="0" cy="0"/>
          <a:chOff x="0" y="0"/>
          <a:chExt cx="0" cy="0"/>
        </a:xfrm>
      </p:grpSpPr>
      <p:sp>
        <p:nvSpPr>
          <p:cNvPr id="294" name="Google Shape;294;p23:notes">
            <a:extLst>
              <a:ext uri="{FF2B5EF4-FFF2-40B4-BE49-F238E27FC236}">
                <a16:creationId xmlns:a16="http://schemas.microsoft.com/office/drawing/2014/main" id="{80BB427F-F760-CAF4-B1CF-F462C573746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p23:notes">
            <a:extLst>
              <a:ext uri="{FF2B5EF4-FFF2-40B4-BE49-F238E27FC236}">
                <a16:creationId xmlns:a16="http://schemas.microsoft.com/office/drawing/2014/main" id="{5E77BCDE-3FB9-C67F-0E6E-4AAD4C6553B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96" name="Google Shape;296;p23:notes">
            <a:extLst>
              <a:ext uri="{FF2B5EF4-FFF2-40B4-BE49-F238E27FC236}">
                <a16:creationId xmlns:a16="http://schemas.microsoft.com/office/drawing/2014/main" id="{A9F5D027-0F23-6752-0653-267621367BB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33</a:t>
            </a:fld>
            <a:endParaRPr/>
          </a:p>
        </p:txBody>
      </p:sp>
    </p:spTree>
    <p:extLst>
      <p:ext uri="{BB962C8B-B14F-4D97-AF65-F5344CB8AC3E}">
        <p14:creationId xmlns:p14="http://schemas.microsoft.com/office/powerpoint/2010/main" val="19391785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a:extLst>
            <a:ext uri="{FF2B5EF4-FFF2-40B4-BE49-F238E27FC236}">
              <a16:creationId xmlns:a16="http://schemas.microsoft.com/office/drawing/2014/main" id="{851A7564-3D47-E21F-D7C3-70B021A091F8}"/>
            </a:ext>
          </a:extLst>
        </p:cNvPr>
        <p:cNvGrpSpPr/>
        <p:nvPr/>
      </p:nvGrpSpPr>
      <p:grpSpPr>
        <a:xfrm>
          <a:off x="0" y="0"/>
          <a:ext cx="0" cy="0"/>
          <a:chOff x="0" y="0"/>
          <a:chExt cx="0" cy="0"/>
        </a:xfrm>
      </p:grpSpPr>
      <p:sp>
        <p:nvSpPr>
          <p:cNvPr id="305" name="Google Shape;305;p24:notes">
            <a:extLst>
              <a:ext uri="{FF2B5EF4-FFF2-40B4-BE49-F238E27FC236}">
                <a16:creationId xmlns:a16="http://schemas.microsoft.com/office/drawing/2014/main" id="{2D9A3642-8C22-86F8-18B0-138E74F4814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6" name="Google Shape;306;p24:notes">
            <a:extLst>
              <a:ext uri="{FF2B5EF4-FFF2-40B4-BE49-F238E27FC236}">
                <a16:creationId xmlns:a16="http://schemas.microsoft.com/office/drawing/2014/main" id="{20C500CA-8A37-98BB-B172-3261C507502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dirty="0">
                <a:solidFill>
                  <a:schemeClr val="dk1"/>
                </a:solidFill>
                <a:latin typeface="Playfair Display"/>
                <a:ea typeface="Playfair Display"/>
                <a:cs typeface="Playfair Display"/>
                <a:sym typeface="Playfair Display"/>
              </a:rPr>
              <a:t>In our example, you determined competition, innovation, and technology are the major areas of strategic concern. Let’s say you rank order these in order of importance to the case as follows, innovation, technology, and competition.</a:t>
            </a:r>
            <a:endParaRPr dirty="0">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dirty="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dirty="0">
                <a:solidFill>
                  <a:schemeClr val="dk1"/>
                </a:solidFill>
                <a:latin typeface="Playfair Display"/>
                <a:ea typeface="Playfair Display"/>
                <a:cs typeface="Playfair Display"/>
                <a:sym typeface="Playfair Display"/>
              </a:rPr>
              <a:t>Now you determine the relationships of the major areas of strategic concern are as follows. The firm needs to innovate so that it can address technology and deal with competition. This is your draft strategic issue.</a:t>
            </a:r>
            <a:endParaRPr dirty="0">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dirty="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dirty="0">
                <a:solidFill>
                  <a:schemeClr val="dk1"/>
                </a:solidFill>
                <a:latin typeface="Playfair Display"/>
                <a:ea typeface="Playfair Display"/>
                <a:cs typeface="Playfair Display"/>
                <a:sym typeface="Playfair Display"/>
              </a:rPr>
              <a:t>Now stand back and critically think about your draft strategic issue from a holistic perspective and finalize it based on your in-depth knowledge of the case. Your final strategic issue may be, ‘How can [company] continue to innovate so that it can successfully capitalize on rapidly changing technology in an increasingly competitive market. You have moved from a draft strategic issue to a more refined and final strategic issue.</a:t>
            </a:r>
            <a:endParaRPr dirty="0">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dirty="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dirty="0">
                <a:solidFill>
                  <a:schemeClr val="dk1"/>
                </a:solidFill>
                <a:latin typeface="Playfair Display"/>
                <a:ea typeface="Playfair Display"/>
                <a:cs typeface="Playfair Display"/>
                <a:sym typeface="Playfair Display"/>
              </a:rPr>
              <a:t>You arrived at this final strategic issue through your in-depth knowledge of the case. You know that the company is a leader in innovation, so you frame innovation as something they are going to continue to do.</a:t>
            </a:r>
            <a:endParaRPr dirty="0">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dirty="0">
                <a:solidFill>
                  <a:schemeClr val="dk1"/>
                </a:solidFill>
                <a:latin typeface="Playfair Display"/>
                <a:ea typeface="Playfair Display"/>
                <a:cs typeface="Playfair Display"/>
                <a:sym typeface="Playfair Display"/>
              </a:rPr>
              <a:t>You also know that although they are a leader in innovating to use existing, and especially new technology, developing new technology is not aligned to their mission and vision. Therefore, you frame your final strategic issue as capitalizing on rapidly changing technology. You know they want to use the latest technology, but not develop it.</a:t>
            </a:r>
            <a:endParaRPr dirty="0">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dirty="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dirty="0">
                <a:solidFill>
                  <a:schemeClr val="dk1"/>
                </a:solidFill>
                <a:latin typeface="Playfair Display"/>
                <a:ea typeface="Playfair Display"/>
                <a:cs typeface="Playfair Display"/>
                <a:sym typeface="Playfair Display"/>
              </a:rPr>
              <a:t>Finally, you know that while their market position has been historically strong, they have had some very recent challenges to their market position from some new companies in the market. You frame the final strategic issue as competing in an increasingly competitive market.</a:t>
            </a:r>
            <a:endParaRPr dirty="0">
              <a:latin typeface="Playfair Display"/>
              <a:ea typeface="Playfair Display"/>
              <a:cs typeface="Playfair Display"/>
              <a:sym typeface="Playfair Display"/>
            </a:endParaRPr>
          </a:p>
          <a:p>
            <a:pPr marL="0" lvl="0" indent="0" algn="l" rtl="0">
              <a:lnSpc>
                <a:spcPct val="164000"/>
              </a:lnSpc>
              <a:spcBef>
                <a:spcPts val="0"/>
              </a:spcBef>
              <a:spcAft>
                <a:spcPts val="0"/>
              </a:spcAft>
              <a:buNone/>
            </a:pPr>
            <a:br>
              <a:rPr lang="en-US" dirty="0">
                <a:latin typeface="Playfair Display"/>
                <a:ea typeface="Playfair Display"/>
                <a:cs typeface="Playfair Display"/>
                <a:sym typeface="Playfair Display"/>
              </a:rPr>
            </a:br>
            <a:endParaRPr dirty="0">
              <a:latin typeface="Playfair Display"/>
              <a:ea typeface="Playfair Display"/>
              <a:cs typeface="Playfair Display"/>
              <a:sym typeface="Playfair Display"/>
            </a:endParaRPr>
          </a:p>
        </p:txBody>
      </p:sp>
      <p:sp>
        <p:nvSpPr>
          <p:cNvPr id="307" name="Google Shape;307;p24:notes">
            <a:extLst>
              <a:ext uri="{FF2B5EF4-FFF2-40B4-BE49-F238E27FC236}">
                <a16:creationId xmlns:a16="http://schemas.microsoft.com/office/drawing/2014/main" id="{E1B024C5-3F86-AD65-7462-00CADF4D880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34</a:t>
            </a:fld>
            <a:endParaRPr/>
          </a:p>
        </p:txBody>
      </p:sp>
    </p:spTree>
    <p:extLst>
      <p:ext uri="{BB962C8B-B14F-4D97-AF65-F5344CB8AC3E}">
        <p14:creationId xmlns:p14="http://schemas.microsoft.com/office/powerpoint/2010/main" val="28260254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a:extLst>
            <a:ext uri="{FF2B5EF4-FFF2-40B4-BE49-F238E27FC236}">
              <a16:creationId xmlns:a16="http://schemas.microsoft.com/office/drawing/2014/main" id="{93BB0029-B87B-126A-F53C-DD194905B11F}"/>
            </a:ext>
          </a:extLst>
        </p:cNvPr>
        <p:cNvGrpSpPr/>
        <p:nvPr/>
      </p:nvGrpSpPr>
      <p:grpSpPr>
        <a:xfrm>
          <a:off x="0" y="0"/>
          <a:ext cx="0" cy="0"/>
          <a:chOff x="0" y="0"/>
          <a:chExt cx="0" cy="0"/>
        </a:xfrm>
      </p:grpSpPr>
      <p:sp>
        <p:nvSpPr>
          <p:cNvPr id="314" name="Google Shape;314;p25:notes">
            <a:extLst>
              <a:ext uri="{FF2B5EF4-FFF2-40B4-BE49-F238E27FC236}">
                <a16:creationId xmlns:a16="http://schemas.microsoft.com/office/drawing/2014/main" id="{9AB673CF-2DDD-72CB-79CE-3E9AF83A209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5" name="Google Shape;315;p25:notes">
            <a:extLst>
              <a:ext uri="{FF2B5EF4-FFF2-40B4-BE49-F238E27FC236}">
                <a16:creationId xmlns:a16="http://schemas.microsoft.com/office/drawing/2014/main" id="{610ED7B1-521D-52E6-6435-F128B2A1D81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Confirm line of sight and congruence between the major areas of strategic concern and the draft strategic issue.</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A few questions to consider include.</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Is there a clear line of sight between the major areas of strategic concern and the draft strategic issue?</a:t>
            </a:r>
            <a:endParaRPr>
              <a:latin typeface="Playfair Display"/>
              <a:ea typeface="Playfair Display"/>
              <a:cs typeface="Playfair Display"/>
              <a:sym typeface="Playfair Display"/>
            </a:endParaRPr>
          </a:p>
          <a:p>
            <a:pPr marL="457200" lvl="1"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Is the logic clear between the major areas of strategic concern and the draft strategic issue?</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Is there congruence between the major areas of strategic concern and the draft strategic issue?</a:t>
            </a:r>
            <a:endParaRPr>
              <a:latin typeface="Playfair Display"/>
              <a:ea typeface="Playfair Display"/>
              <a:cs typeface="Playfair Display"/>
              <a:sym typeface="Playfair Display"/>
            </a:endParaRPr>
          </a:p>
          <a:p>
            <a:pPr marL="457200" lvl="1"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Ensure that everything that is included in your major areas of strategic concern is included and the draft strategic issue.</a:t>
            </a:r>
            <a:endParaRPr>
              <a:latin typeface="Playfair Display"/>
              <a:ea typeface="Playfair Display"/>
              <a:cs typeface="Playfair Display"/>
              <a:sym typeface="Playfair Display"/>
            </a:endParaRPr>
          </a:p>
          <a:p>
            <a:pPr marL="457200" lvl="1"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Ensure that nothing present in your major areas of strategic concern is not included in the draft strategic issue.</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Review the draft strategic issue from a macro, big picture orientation that considers the entire situation facing the firm. Stand back and critically think about your draft strategic issue from a holistic perspective and finalize it based on your in-depth knowledge of the case.</a:t>
            </a:r>
            <a:endParaRPr>
              <a:latin typeface="Playfair Display"/>
              <a:ea typeface="Playfair Display"/>
              <a:cs typeface="Playfair Display"/>
              <a:sym typeface="Playfair Display"/>
            </a:endParaRPr>
          </a:p>
          <a:p>
            <a:pPr marL="0" lvl="0" indent="0" algn="l" rtl="0">
              <a:spcBef>
                <a:spcPts val="0"/>
              </a:spcBef>
              <a:spcAft>
                <a:spcPts val="0"/>
              </a:spcAft>
              <a:buNone/>
            </a:pPr>
            <a:endParaRPr/>
          </a:p>
        </p:txBody>
      </p:sp>
      <p:sp>
        <p:nvSpPr>
          <p:cNvPr id="316" name="Google Shape;316;p25:notes">
            <a:extLst>
              <a:ext uri="{FF2B5EF4-FFF2-40B4-BE49-F238E27FC236}">
                <a16:creationId xmlns:a16="http://schemas.microsoft.com/office/drawing/2014/main" id="{53F3EFBA-FBD8-0903-8CBA-FF50A4C845CE}"/>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35</a:t>
            </a:fld>
            <a:endParaRPr/>
          </a:p>
        </p:txBody>
      </p:sp>
    </p:spTree>
    <p:extLst>
      <p:ext uri="{BB962C8B-B14F-4D97-AF65-F5344CB8AC3E}">
        <p14:creationId xmlns:p14="http://schemas.microsoft.com/office/powerpoint/2010/main" val="203094429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a:extLst>
            <a:ext uri="{FF2B5EF4-FFF2-40B4-BE49-F238E27FC236}">
              <a16:creationId xmlns:a16="http://schemas.microsoft.com/office/drawing/2014/main" id="{DD8E2B3C-D47A-A195-E491-5CDDF1136E2D}"/>
            </a:ext>
          </a:extLst>
        </p:cNvPr>
        <p:cNvGrpSpPr/>
        <p:nvPr/>
      </p:nvGrpSpPr>
      <p:grpSpPr>
        <a:xfrm>
          <a:off x="0" y="0"/>
          <a:ext cx="0" cy="0"/>
          <a:chOff x="0" y="0"/>
          <a:chExt cx="0" cy="0"/>
        </a:xfrm>
      </p:grpSpPr>
      <p:sp>
        <p:nvSpPr>
          <p:cNvPr id="323" name="Google Shape;323;p26:notes">
            <a:extLst>
              <a:ext uri="{FF2B5EF4-FFF2-40B4-BE49-F238E27FC236}">
                <a16:creationId xmlns:a16="http://schemas.microsoft.com/office/drawing/2014/main" id="{30BA76CB-3EA5-90CC-DE6B-54AFE051697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4" name="Google Shape;324;p26:notes">
            <a:extLst>
              <a:ext uri="{FF2B5EF4-FFF2-40B4-BE49-F238E27FC236}">
                <a16:creationId xmlns:a16="http://schemas.microsoft.com/office/drawing/2014/main" id="{191B742A-4AA3-3AD1-1A2A-63B81E2D978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64000"/>
              </a:lnSpc>
              <a:spcBef>
                <a:spcPts val="0"/>
              </a:spcBef>
              <a:spcAft>
                <a:spcPts val="0"/>
              </a:spcAft>
              <a:buClr>
                <a:schemeClr val="dk1"/>
              </a:buClr>
              <a:buSzPts val="1200"/>
              <a:buFont typeface="Arial"/>
              <a:buNone/>
            </a:pPr>
            <a:r>
              <a:rPr lang="en-US" sz="1200" i="0">
                <a:solidFill>
                  <a:schemeClr val="dk1"/>
                </a:solidFill>
                <a:latin typeface="Playfair Display"/>
                <a:ea typeface="Playfair Display"/>
                <a:cs typeface="Playfair Display"/>
                <a:sym typeface="Playfair Display"/>
              </a:rPr>
              <a:t>This is step 7 in case analysis.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b="1" i="0">
                <a:solidFill>
                  <a:schemeClr val="dk1"/>
                </a:solidFill>
                <a:latin typeface="Playfair Display"/>
                <a:ea typeface="Playfair Display"/>
                <a:cs typeface="Playfair Display"/>
                <a:sym typeface="Playfair Display"/>
              </a:rPr>
              <a:t>7. Determine Strategic Issue</a:t>
            </a:r>
            <a:endParaRPr sz="1200" b="1"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Determine the strategic issue from the major areas of strategic concern.</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Ensure line of sight and congruence between the major areas of strategic concern and the strategic issue.</a:t>
            </a:r>
            <a:endParaRPr>
              <a:latin typeface="Playfair Display"/>
              <a:ea typeface="Playfair Display"/>
              <a:cs typeface="Playfair Display"/>
              <a:sym typeface="Playfair Display"/>
            </a:endParaRPr>
          </a:p>
          <a:p>
            <a:pPr marL="0" lvl="0" indent="0" algn="l" rtl="0">
              <a:spcBef>
                <a:spcPts val="0"/>
              </a:spcBef>
              <a:spcAft>
                <a:spcPts val="0"/>
              </a:spcAft>
              <a:buNone/>
            </a:pPr>
            <a:endParaRPr sz="1200" b="0" i="0">
              <a:solidFill>
                <a:schemeClr val="dk1"/>
              </a:solidFill>
              <a:latin typeface="Arial"/>
              <a:ea typeface="Arial"/>
              <a:cs typeface="Arial"/>
              <a:sym typeface="Arial"/>
            </a:endParaRPr>
          </a:p>
        </p:txBody>
      </p:sp>
      <p:sp>
        <p:nvSpPr>
          <p:cNvPr id="325" name="Google Shape;325;p26:notes">
            <a:extLst>
              <a:ext uri="{FF2B5EF4-FFF2-40B4-BE49-F238E27FC236}">
                <a16:creationId xmlns:a16="http://schemas.microsoft.com/office/drawing/2014/main" id="{67D20B54-9B25-480D-B3B2-C90137B08132}"/>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36</a:t>
            </a:fld>
            <a:endParaRPr/>
          </a:p>
        </p:txBody>
      </p:sp>
    </p:spTree>
    <p:extLst>
      <p:ext uri="{BB962C8B-B14F-4D97-AF65-F5344CB8AC3E}">
        <p14:creationId xmlns:p14="http://schemas.microsoft.com/office/powerpoint/2010/main" val="375676486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a:extLst>
            <a:ext uri="{FF2B5EF4-FFF2-40B4-BE49-F238E27FC236}">
              <a16:creationId xmlns:a16="http://schemas.microsoft.com/office/drawing/2014/main" id="{4EAE3B31-FFF5-18F9-2D7C-840DAEFE4DE4}"/>
            </a:ext>
          </a:extLst>
        </p:cNvPr>
        <p:cNvGrpSpPr/>
        <p:nvPr/>
      </p:nvGrpSpPr>
      <p:grpSpPr>
        <a:xfrm>
          <a:off x="0" y="0"/>
          <a:ext cx="0" cy="0"/>
          <a:chOff x="0" y="0"/>
          <a:chExt cx="0" cy="0"/>
        </a:xfrm>
      </p:grpSpPr>
      <p:sp>
        <p:nvSpPr>
          <p:cNvPr id="332" name="Google Shape;332;p27:notes">
            <a:extLst>
              <a:ext uri="{FF2B5EF4-FFF2-40B4-BE49-F238E27FC236}">
                <a16:creationId xmlns:a16="http://schemas.microsoft.com/office/drawing/2014/main" id="{4561E601-83B7-E9B9-9B77-BC01A9320D3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3" name="Google Shape;333;p27:notes">
            <a:extLst>
              <a:ext uri="{FF2B5EF4-FFF2-40B4-BE49-F238E27FC236}">
                <a16:creationId xmlns:a16="http://schemas.microsoft.com/office/drawing/2014/main" id="{CD691B3A-2A11-E4DF-6C89-B015977C461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i="0">
                <a:solidFill>
                  <a:schemeClr val="dk1"/>
                </a:solidFill>
                <a:latin typeface="Playfair Display"/>
                <a:ea typeface="Playfair Display"/>
                <a:cs typeface="Playfair Display"/>
                <a:sym typeface="Playfair Display"/>
              </a:rPr>
              <a:t>A strategic alternative is an action that addresses and has the potential to resolve every aspect of a strategic issue.</a:t>
            </a:r>
            <a:endParaRPr>
              <a:latin typeface="Playfair Display"/>
              <a:ea typeface="Playfair Display"/>
              <a:cs typeface="Playfair Display"/>
              <a:sym typeface="Playfair Display"/>
            </a:endParaRPr>
          </a:p>
          <a:p>
            <a:pPr marL="0" lvl="0" indent="0" algn="l" rtl="0">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spcBef>
                <a:spcPts val="0"/>
              </a:spcBef>
              <a:spcAft>
                <a:spcPts val="0"/>
              </a:spcAft>
              <a:buNone/>
            </a:pPr>
            <a:r>
              <a:rPr lang="en-US" sz="1200" i="0">
                <a:solidFill>
                  <a:schemeClr val="dk1"/>
                </a:solidFill>
                <a:latin typeface="Playfair Display"/>
                <a:ea typeface="Playfair Display"/>
                <a:cs typeface="Playfair Display"/>
                <a:sym typeface="Playfair Display"/>
              </a:rPr>
              <a:t>All strategic alternatives resolve the same strategic issue, just in different ways.</a:t>
            </a:r>
            <a:endParaRPr>
              <a:latin typeface="Playfair Display"/>
              <a:ea typeface="Playfair Display"/>
              <a:cs typeface="Playfair Display"/>
              <a:sym typeface="Playfair Display"/>
            </a:endParaRPr>
          </a:p>
          <a:p>
            <a:pPr marL="0" lvl="0" indent="0" algn="l" rtl="0">
              <a:lnSpc>
                <a:spcPct val="655416"/>
              </a:lnSpc>
              <a:spcBef>
                <a:spcPts val="0"/>
              </a:spcBef>
              <a:spcAft>
                <a:spcPts val="0"/>
              </a:spcAft>
              <a:buClr>
                <a:schemeClr val="dk1"/>
              </a:buClr>
              <a:buSzPts val="1200"/>
              <a:buFont typeface="Arial"/>
              <a:buNone/>
            </a:pPr>
            <a:endParaRPr/>
          </a:p>
        </p:txBody>
      </p:sp>
      <p:sp>
        <p:nvSpPr>
          <p:cNvPr id="334" name="Google Shape;334;p27:notes">
            <a:extLst>
              <a:ext uri="{FF2B5EF4-FFF2-40B4-BE49-F238E27FC236}">
                <a16:creationId xmlns:a16="http://schemas.microsoft.com/office/drawing/2014/main" id="{E4D41FBE-9156-5B8D-0A66-814D2421FAAB}"/>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37</a:t>
            </a:fld>
            <a:endParaRPr/>
          </a:p>
        </p:txBody>
      </p:sp>
    </p:spTree>
    <p:extLst>
      <p:ext uri="{BB962C8B-B14F-4D97-AF65-F5344CB8AC3E}">
        <p14:creationId xmlns:p14="http://schemas.microsoft.com/office/powerpoint/2010/main" val="85350351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a:extLst>
            <a:ext uri="{FF2B5EF4-FFF2-40B4-BE49-F238E27FC236}">
              <a16:creationId xmlns:a16="http://schemas.microsoft.com/office/drawing/2014/main" id="{C7EEED91-AC52-C043-0437-95E35C162111}"/>
            </a:ext>
          </a:extLst>
        </p:cNvPr>
        <p:cNvGrpSpPr/>
        <p:nvPr/>
      </p:nvGrpSpPr>
      <p:grpSpPr>
        <a:xfrm>
          <a:off x="0" y="0"/>
          <a:ext cx="0" cy="0"/>
          <a:chOff x="0" y="0"/>
          <a:chExt cx="0" cy="0"/>
        </a:xfrm>
      </p:grpSpPr>
      <p:sp>
        <p:nvSpPr>
          <p:cNvPr id="341" name="Google Shape;341;p28:notes">
            <a:extLst>
              <a:ext uri="{FF2B5EF4-FFF2-40B4-BE49-F238E27FC236}">
                <a16:creationId xmlns:a16="http://schemas.microsoft.com/office/drawing/2014/main" id="{10C5A8B7-63B7-1951-6AB1-EF557C2F27B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2" name="Google Shape;342;p28:notes">
            <a:extLst>
              <a:ext uri="{FF2B5EF4-FFF2-40B4-BE49-F238E27FC236}">
                <a16:creationId xmlns:a16="http://schemas.microsoft.com/office/drawing/2014/main" id="{626F7821-E941-309E-84D6-6AE563C8B35F}"/>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Strategic alternatives address root causes; they do not address or mask symptoms. Strategic alternatives are forward looking. They do not fix yesterday’s problems. Strategic alternatives are realistic practically and ethically. They are economically viable.</a:t>
            </a:r>
            <a:endParaRPr>
              <a:latin typeface="Playfair Display"/>
              <a:ea typeface="Playfair Display"/>
              <a:cs typeface="Playfair Display"/>
              <a:sym typeface="Playfair Display"/>
            </a:endParaRPr>
          </a:p>
        </p:txBody>
      </p:sp>
      <p:sp>
        <p:nvSpPr>
          <p:cNvPr id="343" name="Google Shape;343;p28:notes">
            <a:extLst>
              <a:ext uri="{FF2B5EF4-FFF2-40B4-BE49-F238E27FC236}">
                <a16:creationId xmlns:a16="http://schemas.microsoft.com/office/drawing/2014/main" id="{E648492B-6648-CC10-B6B3-235F9FF0DED2}"/>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38</a:t>
            </a:fld>
            <a:endParaRPr/>
          </a:p>
        </p:txBody>
      </p:sp>
    </p:spTree>
    <p:extLst>
      <p:ext uri="{BB962C8B-B14F-4D97-AF65-F5344CB8AC3E}">
        <p14:creationId xmlns:p14="http://schemas.microsoft.com/office/powerpoint/2010/main" val="11519577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a:extLst>
            <a:ext uri="{FF2B5EF4-FFF2-40B4-BE49-F238E27FC236}">
              <a16:creationId xmlns:a16="http://schemas.microsoft.com/office/drawing/2014/main" id="{D8C5B9C9-0F2F-F95B-7478-FBE1BFD4CC57}"/>
            </a:ext>
          </a:extLst>
        </p:cNvPr>
        <p:cNvGrpSpPr/>
        <p:nvPr/>
      </p:nvGrpSpPr>
      <p:grpSpPr>
        <a:xfrm>
          <a:off x="0" y="0"/>
          <a:ext cx="0" cy="0"/>
          <a:chOff x="0" y="0"/>
          <a:chExt cx="0" cy="0"/>
        </a:xfrm>
      </p:grpSpPr>
      <p:sp>
        <p:nvSpPr>
          <p:cNvPr id="350" name="Google Shape;350;p29:notes">
            <a:extLst>
              <a:ext uri="{FF2B5EF4-FFF2-40B4-BE49-F238E27FC236}">
                <a16:creationId xmlns:a16="http://schemas.microsoft.com/office/drawing/2014/main" id="{FA1D20DD-87C4-50FC-BEB1-370452A0585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1" name="Google Shape;351;p29:notes">
            <a:extLst>
              <a:ext uri="{FF2B5EF4-FFF2-40B4-BE49-F238E27FC236}">
                <a16:creationId xmlns:a16="http://schemas.microsoft.com/office/drawing/2014/main" id="{AB7994AC-2853-FB4A-2DBC-0F16E2C003E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2B2C30"/>
              </a:buClr>
              <a:buSzPts val="1200"/>
              <a:buFont typeface="Playfair Display"/>
              <a:buNone/>
            </a:pPr>
            <a:r>
              <a:rPr lang="en-US" sz="1200">
                <a:solidFill>
                  <a:srgbClr val="2B2C30"/>
                </a:solidFill>
                <a:latin typeface="Playfair Display"/>
                <a:ea typeface="Playfair Display"/>
                <a:cs typeface="Playfair Display"/>
                <a:sym typeface="Playfair Display"/>
              </a:rPr>
              <a:t>It is important that strategic alternatives are well developed and explained and can be implemented by the firm.</a:t>
            </a:r>
            <a:endParaRPr>
              <a:latin typeface="Playfair Display"/>
              <a:ea typeface="Playfair Display"/>
              <a:cs typeface="Playfair Display"/>
              <a:sym typeface="Playfair Display"/>
            </a:endParaRPr>
          </a:p>
          <a:p>
            <a:pPr marL="0" lvl="0" indent="0" algn="l" rtl="0">
              <a:spcBef>
                <a:spcPts val="0"/>
              </a:spcBef>
              <a:spcAft>
                <a:spcPts val="0"/>
              </a:spcAft>
              <a:buNone/>
            </a:pPr>
            <a:endParaRPr/>
          </a:p>
        </p:txBody>
      </p:sp>
      <p:sp>
        <p:nvSpPr>
          <p:cNvPr id="352" name="Google Shape;352;p29:notes">
            <a:extLst>
              <a:ext uri="{FF2B5EF4-FFF2-40B4-BE49-F238E27FC236}">
                <a16:creationId xmlns:a16="http://schemas.microsoft.com/office/drawing/2014/main" id="{F07DE4B3-560B-83EB-02DC-C6ECD6BD6331}"/>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39</a:t>
            </a:fld>
            <a:endParaRPr/>
          </a:p>
        </p:txBody>
      </p:sp>
    </p:spTree>
    <p:extLst>
      <p:ext uri="{BB962C8B-B14F-4D97-AF65-F5344CB8AC3E}">
        <p14:creationId xmlns:p14="http://schemas.microsoft.com/office/powerpoint/2010/main" val="1889655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a:extLst>
            <a:ext uri="{FF2B5EF4-FFF2-40B4-BE49-F238E27FC236}">
              <a16:creationId xmlns:a16="http://schemas.microsoft.com/office/drawing/2014/main" id="{EE559640-72B2-2472-D27F-1136C5C13533}"/>
            </a:ext>
          </a:extLst>
        </p:cNvPr>
        <p:cNvGrpSpPr/>
        <p:nvPr/>
      </p:nvGrpSpPr>
      <p:grpSpPr>
        <a:xfrm>
          <a:off x="0" y="0"/>
          <a:ext cx="0" cy="0"/>
          <a:chOff x="0" y="0"/>
          <a:chExt cx="0" cy="0"/>
        </a:xfrm>
      </p:grpSpPr>
      <p:sp>
        <p:nvSpPr>
          <p:cNvPr id="111" name="Google Shape;111;g3731cb53a51_0_99:notes">
            <a:extLst>
              <a:ext uri="{FF2B5EF4-FFF2-40B4-BE49-F238E27FC236}">
                <a16:creationId xmlns:a16="http://schemas.microsoft.com/office/drawing/2014/main" id="{E53274ED-970D-870B-3722-6294BA02716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g3731cb53a51_0_99:notes">
            <a:extLst>
              <a:ext uri="{FF2B5EF4-FFF2-40B4-BE49-F238E27FC236}">
                <a16:creationId xmlns:a16="http://schemas.microsoft.com/office/drawing/2014/main" id="{DD1AAF06-1B4C-0128-9431-EF29B4E21ED7}"/>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latin typeface="Playfair Display"/>
                <a:ea typeface="Playfair Display"/>
                <a:cs typeface="Playfair Display"/>
                <a:sym typeface="Playfair Display"/>
              </a:rPr>
              <a:t>These are the learning objectives for Chapter 6.</a:t>
            </a:r>
            <a:endParaRPr>
              <a:latin typeface="Playfair Display"/>
              <a:ea typeface="Playfair Display"/>
              <a:cs typeface="Playfair Display"/>
              <a:sym typeface="Playfair Display"/>
            </a:endParaRPr>
          </a:p>
        </p:txBody>
      </p:sp>
      <p:sp>
        <p:nvSpPr>
          <p:cNvPr id="113" name="Google Shape;113;g3731cb53a51_0_99:notes">
            <a:extLst>
              <a:ext uri="{FF2B5EF4-FFF2-40B4-BE49-F238E27FC236}">
                <a16:creationId xmlns:a16="http://schemas.microsoft.com/office/drawing/2014/main" id="{102A58C9-698D-66CD-D8B1-F7FD0589C595}"/>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extLst>
      <p:ext uri="{BB962C8B-B14F-4D97-AF65-F5344CB8AC3E}">
        <p14:creationId xmlns:p14="http://schemas.microsoft.com/office/powerpoint/2010/main" val="19960822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a:extLst>
            <a:ext uri="{FF2B5EF4-FFF2-40B4-BE49-F238E27FC236}">
              <a16:creationId xmlns:a16="http://schemas.microsoft.com/office/drawing/2014/main" id="{D860B55C-62E0-F084-7AB5-38B5C6C91EB7}"/>
            </a:ext>
          </a:extLst>
        </p:cNvPr>
        <p:cNvGrpSpPr/>
        <p:nvPr/>
      </p:nvGrpSpPr>
      <p:grpSpPr>
        <a:xfrm>
          <a:off x="0" y="0"/>
          <a:ext cx="0" cy="0"/>
          <a:chOff x="0" y="0"/>
          <a:chExt cx="0" cy="0"/>
        </a:xfrm>
      </p:grpSpPr>
      <p:sp>
        <p:nvSpPr>
          <p:cNvPr id="359" name="Google Shape;359;p30:notes">
            <a:extLst>
              <a:ext uri="{FF2B5EF4-FFF2-40B4-BE49-F238E27FC236}">
                <a16:creationId xmlns:a16="http://schemas.microsoft.com/office/drawing/2014/main" id="{102E9B4D-9587-3FA3-FDD7-7EDF9294551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0" name="Google Shape;360;p30:notes">
            <a:extLst>
              <a:ext uri="{FF2B5EF4-FFF2-40B4-BE49-F238E27FC236}">
                <a16:creationId xmlns:a16="http://schemas.microsoft.com/office/drawing/2014/main" id="{E6582D0B-5542-879D-129E-0434B53FC94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655416"/>
              </a:lnSpc>
              <a:spcBef>
                <a:spcPts val="0"/>
              </a:spcBef>
              <a:spcAft>
                <a:spcPts val="0"/>
              </a:spcAft>
              <a:buClr>
                <a:srgbClr val="2B2C30"/>
              </a:buClr>
              <a:buSzPts val="1200"/>
              <a:buFont typeface="Playfair Display"/>
              <a:buNone/>
            </a:pPr>
            <a:r>
              <a:rPr lang="en-US" sz="1200">
                <a:solidFill>
                  <a:srgbClr val="2B2C30"/>
                </a:solidFill>
                <a:latin typeface="Playfair Display"/>
                <a:ea typeface="Playfair Display"/>
                <a:cs typeface="Playfair Display"/>
                <a:sym typeface="Playfair Display"/>
              </a:rPr>
              <a:t>Develop 3 strategic alternatives that fully address all areas of the strategic issue. </a:t>
            </a:r>
            <a:endParaRPr/>
          </a:p>
          <a:p>
            <a:pPr marL="0" lvl="0" indent="0" algn="l" rtl="0">
              <a:lnSpc>
                <a:spcPct val="655416"/>
              </a:lnSpc>
              <a:spcBef>
                <a:spcPts val="0"/>
              </a:spcBef>
              <a:spcAft>
                <a:spcPts val="0"/>
              </a:spcAft>
              <a:buClr>
                <a:schemeClr val="dk1"/>
              </a:buClr>
              <a:buSzPts val="1200"/>
              <a:buFont typeface="Arial"/>
              <a:buNone/>
            </a:pPr>
            <a:endParaRPr sz="1200">
              <a:solidFill>
                <a:srgbClr val="2B2C30"/>
              </a:solidFill>
              <a:latin typeface="Playfair Display"/>
              <a:ea typeface="Playfair Display"/>
              <a:cs typeface="Playfair Display"/>
              <a:sym typeface="Playfair Display"/>
            </a:endParaRPr>
          </a:p>
          <a:p>
            <a:pPr marL="0" lvl="0" indent="0" algn="l" rtl="0">
              <a:lnSpc>
                <a:spcPct val="655416"/>
              </a:lnSpc>
              <a:spcBef>
                <a:spcPts val="0"/>
              </a:spcBef>
              <a:spcAft>
                <a:spcPts val="0"/>
              </a:spcAft>
              <a:buClr>
                <a:srgbClr val="2B2C30"/>
              </a:buClr>
              <a:buSzPts val="1200"/>
              <a:buFont typeface="Playfair Display"/>
              <a:buNone/>
            </a:pPr>
            <a:r>
              <a:rPr lang="en-US" sz="1200">
                <a:solidFill>
                  <a:srgbClr val="2B2C30"/>
                </a:solidFill>
                <a:latin typeface="Playfair Display"/>
                <a:ea typeface="Playfair Display"/>
                <a:cs typeface="Playfair Display"/>
                <a:sym typeface="Playfair Display"/>
              </a:rPr>
              <a:t>Alternatives must tackle root causes, be realistic and ethical </a:t>
            </a:r>
            <a:endParaRPr/>
          </a:p>
          <a:p>
            <a:pPr marL="0" lvl="0" indent="0" algn="l" rtl="0">
              <a:lnSpc>
                <a:spcPct val="655416"/>
              </a:lnSpc>
              <a:spcBef>
                <a:spcPts val="0"/>
              </a:spcBef>
              <a:spcAft>
                <a:spcPts val="0"/>
              </a:spcAft>
              <a:buClr>
                <a:schemeClr val="dk1"/>
              </a:buClr>
              <a:buSzPts val="1200"/>
              <a:buFont typeface="Arial"/>
              <a:buNone/>
            </a:pPr>
            <a:endParaRPr sz="1200">
              <a:solidFill>
                <a:srgbClr val="2B2C30"/>
              </a:solidFill>
              <a:latin typeface="Playfair Display"/>
              <a:ea typeface="Playfair Display"/>
              <a:cs typeface="Playfair Display"/>
              <a:sym typeface="Playfair Display"/>
            </a:endParaRPr>
          </a:p>
          <a:p>
            <a:pPr marL="0" lvl="0" indent="0" algn="l" rtl="0">
              <a:lnSpc>
                <a:spcPct val="655416"/>
              </a:lnSpc>
              <a:spcBef>
                <a:spcPts val="0"/>
              </a:spcBef>
              <a:spcAft>
                <a:spcPts val="0"/>
              </a:spcAft>
              <a:buClr>
                <a:srgbClr val="2B2C30"/>
              </a:buClr>
              <a:buSzPts val="1200"/>
              <a:buFont typeface="Playfair Display"/>
              <a:buNone/>
            </a:pPr>
            <a:r>
              <a:rPr lang="en-US" sz="1200">
                <a:solidFill>
                  <a:srgbClr val="2B2C30"/>
                </a:solidFill>
                <a:latin typeface="Playfair Display"/>
                <a:ea typeface="Playfair Display"/>
                <a:cs typeface="Playfair Display"/>
                <a:sym typeface="Playfair Display"/>
              </a:rPr>
              <a:t>Each alternative should be clearly aligned with the strategic issue and offer a viable solution path</a:t>
            </a:r>
            <a:endParaRPr/>
          </a:p>
          <a:p>
            <a:pPr marL="0" lvl="0" indent="0" algn="l" rtl="0">
              <a:spcBef>
                <a:spcPts val="0"/>
              </a:spcBef>
              <a:spcAft>
                <a:spcPts val="0"/>
              </a:spcAft>
              <a:buNone/>
            </a:pPr>
            <a:endParaRPr/>
          </a:p>
        </p:txBody>
      </p:sp>
      <p:sp>
        <p:nvSpPr>
          <p:cNvPr id="361" name="Google Shape;361;p30:notes">
            <a:extLst>
              <a:ext uri="{FF2B5EF4-FFF2-40B4-BE49-F238E27FC236}">
                <a16:creationId xmlns:a16="http://schemas.microsoft.com/office/drawing/2014/main" id="{0EFECBAA-93DE-A4DE-271B-322C5FD00370}"/>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40</a:t>
            </a:fld>
            <a:endParaRPr/>
          </a:p>
        </p:txBody>
      </p:sp>
    </p:spTree>
    <p:extLst>
      <p:ext uri="{BB962C8B-B14F-4D97-AF65-F5344CB8AC3E}">
        <p14:creationId xmlns:p14="http://schemas.microsoft.com/office/powerpoint/2010/main" val="302864518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a:extLst>
            <a:ext uri="{FF2B5EF4-FFF2-40B4-BE49-F238E27FC236}">
              <a16:creationId xmlns:a16="http://schemas.microsoft.com/office/drawing/2014/main" id="{FE03A305-EAB1-28D7-05CA-7AEEB280444A}"/>
            </a:ext>
          </a:extLst>
        </p:cNvPr>
        <p:cNvGrpSpPr/>
        <p:nvPr/>
      </p:nvGrpSpPr>
      <p:grpSpPr>
        <a:xfrm>
          <a:off x="0" y="0"/>
          <a:ext cx="0" cy="0"/>
          <a:chOff x="0" y="0"/>
          <a:chExt cx="0" cy="0"/>
        </a:xfrm>
      </p:grpSpPr>
      <p:sp>
        <p:nvSpPr>
          <p:cNvPr id="368" name="Google Shape;368;p31:notes">
            <a:extLst>
              <a:ext uri="{FF2B5EF4-FFF2-40B4-BE49-F238E27FC236}">
                <a16:creationId xmlns:a16="http://schemas.microsoft.com/office/drawing/2014/main" id="{7E9C606B-65A9-F626-3CB9-D5C0D56DB61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p31:notes">
            <a:extLst>
              <a:ext uri="{FF2B5EF4-FFF2-40B4-BE49-F238E27FC236}">
                <a16:creationId xmlns:a16="http://schemas.microsoft.com/office/drawing/2014/main" id="{9E558F22-BEC4-61D4-4CF7-335F33374E4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One strategic alternative may be ‘to partner with a [technology company name]’. From your knowledge of the case, you know which company the firm is likely to consider. You also know that the firm you are analyzing is not in direct competition with the technology company, so a partnership may be a viable option to explore. It could be mutually advantageous for both companies. You also know the firm engages in a variety of cooperative relationships with other firms, so their culture would support such an alternative.</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Another strategic alternative may be ‘to invest heavily in talent acquisition and succession planning specifically aimed at innovation leaders.’ You know from your knowledge of the case that the founders of the company remain their corporate leaders and are instrumental in setting the culture of innovation in the firm. However, while this hands-on approach was a key to their early success, the firm’s age and maturity and changing market conditions means it is time to ensure the company’s early success can continue into the future.</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A third strategic alternative may be ‘to backwardly integrate into their value chain and acquire a [technology company name]’. You know that one of their current suppliers is small technology company that may be inclined to consider this option. This would require the firm to change their mission and vision to align with becoming a producer of the technology, rather than just a consumer of it.</a:t>
            </a:r>
            <a:endParaRPr>
              <a:latin typeface="Playfair Display"/>
              <a:ea typeface="Playfair Display"/>
              <a:cs typeface="Playfair Display"/>
              <a:sym typeface="Playfair Display"/>
            </a:endParaRPr>
          </a:p>
        </p:txBody>
      </p:sp>
      <p:sp>
        <p:nvSpPr>
          <p:cNvPr id="370" name="Google Shape;370;p31:notes">
            <a:extLst>
              <a:ext uri="{FF2B5EF4-FFF2-40B4-BE49-F238E27FC236}">
                <a16:creationId xmlns:a16="http://schemas.microsoft.com/office/drawing/2014/main" id="{9AFE0679-CBAE-8BE4-EAA0-24963CDA7DA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41</a:t>
            </a:fld>
            <a:endParaRPr/>
          </a:p>
        </p:txBody>
      </p:sp>
    </p:spTree>
    <p:extLst>
      <p:ext uri="{BB962C8B-B14F-4D97-AF65-F5344CB8AC3E}">
        <p14:creationId xmlns:p14="http://schemas.microsoft.com/office/powerpoint/2010/main" val="30110955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a:extLst>
            <a:ext uri="{FF2B5EF4-FFF2-40B4-BE49-F238E27FC236}">
              <a16:creationId xmlns:a16="http://schemas.microsoft.com/office/drawing/2014/main" id="{F1755C79-BDDB-2AF2-DCC9-404F6A190E0B}"/>
            </a:ext>
          </a:extLst>
        </p:cNvPr>
        <p:cNvGrpSpPr/>
        <p:nvPr/>
      </p:nvGrpSpPr>
      <p:grpSpPr>
        <a:xfrm>
          <a:off x="0" y="0"/>
          <a:ext cx="0" cy="0"/>
          <a:chOff x="0" y="0"/>
          <a:chExt cx="0" cy="0"/>
        </a:xfrm>
      </p:grpSpPr>
      <p:sp>
        <p:nvSpPr>
          <p:cNvPr id="377" name="Google Shape;377;p32:notes">
            <a:extLst>
              <a:ext uri="{FF2B5EF4-FFF2-40B4-BE49-F238E27FC236}">
                <a16:creationId xmlns:a16="http://schemas.microsoft.com/office/drawing/2014/main" id="{2F62B7FD-5BCA-9761-DC9D-EAF0D9059C6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8" name="Google Shape;378;p32:notes">
            <a:extLst>
              <a:ext uri="{FF2B5EF4-FFF2-40B4-BE49-F238E27FC236}">
                <a16:creationId xmlns:a16="http://schemas.microsoft.com/office/drawing/2014/main" id="{919C3864-C37C-31AE-04A9-59F92B96266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Confirm line of sight and congruence between the strategic issue and the strategic alternatives.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A few questions to consider include</a:t>
            </a:r>
            <a:r>
              <a:rPr lang="en-US">
                <a:latin typeface="Playfair Display"/>
                <a:ea typeface="Playfair Display"/>
                <a:cs typeface="Playfair Display"/>
                <a:sym typeface="Playfair Display"/>
              </a:rPr>
              <a:t>:</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Is there a clear line of sight between the strategic issue and the strategic alternatives?</a:t>
            </a:r>
            <a:endParaRPr>
              <a:latin typeface="Playfair Display"/>
              <a:ea typeface="Playfair Display"/>
              <a:cs typeface="Playfair Display"/>
              <a:sym typeface="Playfair Display"/>
            </a:endParaRPr>
          </a:p>
          <a:p>
            <a:pPr marL="457200" lvl="1"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Is the logic clear between the strategic issue and the strategic alternatives?</a:t>
            </a:r>
            <a:endParaRPr>
              <a:latin typeface="Playfair Display"/>
              <a:ea typeface="Playfair Display"/>
              <a:cs typeface="Playfair Display"/>
              <a:sym typeface="Playfair Display"/>
            </a:endParaRPr>
          </a:p>
          <a:p>
            <a:pPr marL="457200" lvl="1"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Is there congruence between the strategic issue and the strategic alternatives?</a:t>
            </a:r>
            <a:endParaRPr>
              <a:latin typeface="Playfair Display"/>
              <a:ea typeface="Playfair Display"/>
              <a:cs typeface="Playfair Display"/>
              <a:sym typeface="Playfair Display"/>
            </a:endParaRPr>
          </a:p>
          <a:p>
            <a:pPr marL="457200" lvl="1"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Ensure that everything that is included in the strategic issue is addressed by each strategic alternative.</a:t>
            </a:r>
            <a:endParaRPr>
              <a:latin typeface="Playfair Display"/>
              <a:ea typeface="Playfair Display"/>
              <a:cs typeface="Playfair Display"/>
              <a:sym typeface="Playfair Display"/>
            </a:endParaRPr>
          </a:p>
          <a:p>
            <a:pPr marL="457200" lvl="1"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Ensure that nothing present in the strategic issue is not addressed by each strategic alternative.</a:t>
            </a:r>
            <a:endParaRPr>
              <a:latin typeface="Playfair Display"/>
              <a:ea typeface="Playfair Display"/>
              <a:cs typeface="Playfair Display"/>
              <a:sym typeface="Playfair Display"/>
            </a:endParaRPr>
          </a:p>
        </p:txBody>
      </p:sp>
      <p:sp>
        <p:nvSpPr>
          <p:cNvPr id="379" name="Google Shape;379;p32:notes">
            <a:extLst>
              <a:ext uri="{FF2B5EF4-FFF2-40B4-BE49-F238E27FC236}">
                <a16:creationId xmlns:a16="http://schemas.microsoft.com/office/drawing/2014/main" id="{721129F4-50F9-8DF4-2053-B515426E2716}"/>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42</a:t>
            </a:fld>
            <a:endParaRPr/>
          </a:p>
        </p:txBody>
      </p:sp>
    </p:spTree>
    <p:extLst>
      <p:ext uri="{BB962C8B-B14F-4D97-AF65-F5344CB8AC3E}">
        <p14:creationId xmlns:p14="http://schemas.microsoft.com/office/powerpoint/2010/main" val="392111612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a:extLst>
            <a:ext uri="{FF2B5EF4-FFF2-40B4-BE49-F238E27FC236}">
              <a16:creationId xmlns:a16="http://schemas.microsoft.com/office/drawing/2014/main" id="{9495790B-EF37-9DC4-E57A-D78A426D67BB}"/>
            </a:ext>
          </a:extLst>
        </p:cNvPr>
        <p:cNvGrpSpPr/>
        <p:nvPr/>
      </p:nvGrpSpPr>
      <p:grpSpPr>
        <a:xfrm>
          <a:off x="0" y="0"/>
          <a:ext cx="0" cy="0"/>
          <a:chOff x="0" y="0"/>
          <a:chExt cx="0" cy="0"/>
        </a:xfrm>
      </p:grpSpPr>
      <p:sp>
        <p:nvSpPr>
          <p:cNvPr id="387" name="Google Shape;387;p33:notes">
            <a:extLst>
              <a:ext uri="{FF2B5EF4-FFF2-40B4-BE49-F238E27FC236}">
                <a16:creationId xmlns:a16="http://schemas.microsoft.com/office/drawing/2014/main" id="{B3A67435-1429-5145-1F2B-29267547064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8" name="Google Shape;388;p33:notes">
            <a:extLst>
              <a:ext uri="{FF2B5EF4-FFF2-40B4-BE49-F238E27FC236}">
                <a16:creationId xmlns:a16="http://schemas.microsoft.com/office/drawing/2014/main" id="{A6D60FC5-6157-0A5E-1885-34725AF7268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This is step 8 in the case analysis process.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b="1" i="0">
                <a:solidFill>
                  <a:schemeClr val="dk1"/>
                </a:solidFill>
                <a:latin typeface="Playfair Display"/>
                <a:ea typeface="Playfair Display"/>
                <a:cs typeface="Playfair Display"/>
                <a:sym typeface="Playfair Display"/>
              </a:rPr>
              <a:t>8. Determine Strategic Alternatives</a:t>
            </a:r>
            <a:endParaRPr sz="1200" b="1"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Determine the strategic issue from the major areas of strategic concern.</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Ensure line of sight and congruence between the major areas of strategic concern and the strategic issue.</a:t>
            </a:r>
            <a:endParaRPr>
              <a:latin typeface="Playfair Display"/>
              <a:ea typeface="Playfair Display"/>
              <a:cs typeface="Playfair Display"/>
              <a:sym typeface="Playfair Display"/>
            </a:endParaRPr>
          </a:p>
          <a:p>
            <a:pPr marL="0" lvl="0" indent="0" algn="l" rtl="0">
              <a:spcBef>
                <a:spcPts val="0"/>
              </a:spcBef>
              <a:spcAft>
                <a:spcPts val="0"/>
              </a:spcAft>
              <a:buNone/>
            </a:pPr>
            <a:endParaRPr sz="1200" b="0" i="0">
              <a:solidFill>
                <a:schemeClr val="dk1"/>
              </a:solidFill>
              <a:latin typeface="Arial"/>
              <a:ea typeface="Arial"/>
              <a:cs typeface="Arial"/>
              <a:sym typeface="Arial"/>
            </a:endParaRPr>
          </a:p>
        </p:txBody>
      </p:sp>
      <p:sp>
        <p:nvSpPr>
          <p:cNvPr id="389" name="Google Shape;389;p33:notes">
            <a:extLst>
              <a:ext uri="{FF2B5EF4-FFF2-40B4-BE49-F238E27FC236}">
                <a16:creationId xmlns:a16="http://schemas.microsoft.com/office/drawing/2014/main" id="{BA4C39B6-20E0-5F7A-A1BB-3368D6756A7D}"/>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43</a:t>
            </a:fld>
            <a:endParaRPr/>
          </a:p>
        </p:txBody>
      </p:sp>
    </p:spTree>
    <p:extLst>
      <p:ext uri="{BB962C8B-B14F-4D97-AF65-F5344CB8AC3E}">
        <p14:creationId xmlns:p14="http://schemas.microsoft.com/office/powerpoint/2010/main" val="72765735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a:extLst>
            <a:ext uri="{FF2B5EF4-FFF2-40B4-BE49-F238E27FC236}">
              <a16:creationId xmlns:a16="http://schemas.microsoft.com/office/drawing/2014/main" id="{A1A769B2-FB8E-8BBD-44D6-496149A7750C}"/>
            </a:ext>
          </a:extLst>
        </p:cNvPr>
        <p:cNvGrpSpPr/>
        <p:nvPr/>
      </p:nvGrpSpPr>
      <p:grpSpPr>
        <a:xfrm>
          <a:off x="0" y="0"/>
          <a:ext cx="0" cy="0"/>
          <a:chOff x="0" y="0"/>
          <a:chExt cx="0" cy="0"/>
        </a:xfrm>
      </p:grpSpPr>
      <p:sp>
        <p:nvSpPr>
          <p:cNvPr id="396" name="Google Shape;396;p34:notes">
            <a:extLst>
              <a:ext uri="{FF2B5EF4-FFF2-40B4-BE49-F238E27FC236}">
                <a16:creationId xmlns:a16="http://schemas.microsoft.com/office/drawing/2014/main" id="{99259F6F-40F9-F835-ACDF-BFEC2D2A984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7" name="Google Shape;397;p34:notes">
            <a:extLst>
              <a:ext uri="{FF2B5EF4-FFF2-40B4-BE49-F238E27FC236}">
                <a16:creationId xmlns:a16="http://schemas.microsoft.com/office/drawing/2014/main" id="{2EAAF4AA-F21E-9654-B9B2-4B99C822F24D}"/>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Clr>
                <a:schemeClr val="dk1"/>
              </a:buClr>
              <a:buSzPts val="1200"/>
              <a:buFont typeface="Arial"/>
              <a:buNone/>
            </a:pPr>
            <a:r>
              <a:rPr lang="en-US">
                <a:latin typeface="Playfair Display"/>
                <a:ea typeface="Playfair Display"/>
                <a:cs typeface="Playfair Display"/>
                <a:sym typeface="Playfair Display"/>
              </a:rPr>
              <a:t>Once you have identified three strategic alternatives, the next step is to evaluate and recommend one. If you are conducting an abbreviated case analysis, you may not evaluate your three strategic alternatives.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Clr>
                <a:schemeClr val="dk1"/>
              </a:buClr>
              <a:buSzPts val="1200"/>
              <a:buFont typeface="Arial"/>
              <a:buNone/>
            </a:pP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Clr>
                <a:schemeClr val="dk1"/>
              </a:buClr>
              <a:buSzPts val="1200"/>
              <a:buFont typeface="Arial"/>
              <a:buNone/>
            </a:pP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Clr>
                <a:schemeClr val="dk1"/>
              </a:buClr>
              <a:buSzPts val="1200"/>
              <a:buFont typeface="Arial"/>
              <a:buNone/>
            </a:pPr>
            <a:r>
              <a:rPr lang="en-US">
                <a:latin typeface="Playfair Display"/>
                <a:ea typeface="Playfair Display"/>
                <a:cs typeface="Playfair Display"/>
                <a:sym typeface="Playfair Display"/>
              </a:rPr>
              <a:t>This process begins by selecting evaluation criteria that reflect the firm’s specific context. Common criteria include how well each alternative addresses the strategic issue, whether it aligns with the firm’s mission, vision, values, and whether it fits within the internal and external environments. It is also important to assess whether each alternative leverages the firm’s current or needed resources, capabilities, and core competencies to create a competitive advantage. Financial feasibility is another critical factor. Alternatives must be realistic given the firm’s resources and should aim to improve profitability by adding value. Once the criteria are chosen, each strategic alternative is evaluated using a comparison table that explains how it meets or fails to meet each criterion. The most suitable and feasible alternative is then recommended based on this analysis.</a:t>
            </a:r>
            <a:endParaRPr>
              <a:latin typeface="Playfair Display"/>
              <a:ea typeface="Playfair Display"/>
              <a:cs typeface="Playfair Display"/>
              <a:sym typeface="Playfair Display"/>
            </a:endParaRPr>
          </a:p>
        </p:txBody>
      </p:sp>
      <p:sp>
        <p:nvSpPr>
          <p:cNvPr id="398" name="Google Shape;398;p34:notes">
            <a:extLst>
              <a:ext uri="{FF2B5EF4-FFF2-40B4-BE49-F238E27FC236}">
                <a16:creationId xmlns:a16="http://schemas.microsoft.com/office/drawing/2014/main" id="{B195270E-DBBA-8B67-CA98-6AEAABFB02EB}"/>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44</a:t>
            </a:fld>
            <a:endParaRPr/>
          </a:p>
        </p:txBody>
      </p:sp>
    </p:spTree>
    <p:extLst>
      <p:ext uri="{BB962C8B-B14F-4D97-AF65-F5344CB8AC3E}">
        <p14:creationId xmlns:p14="http://schemas.microsoft.com/office/powerpoint/2010/main" val="247187416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a:extLst>
            <a:ext uri="{FF2B5EF4-FFF2-40B4-BE49-F238E27FC236}">
              <a16:creationId xmlns:a16="http://schemas.microsoft.com/office/drawing/2014/main" id="{A748E066-6E55-A017-D476-5A7316D9D9C4}"/>
            </a:ext>
          </a:extLst>
        </p:cNvPr>
        <p:cNvGrpSpPr/>
        <p:nvPr/>
      </p:nvGrpSpPr>
      <p:grpSpPr>
        <a:xfrm>
          <a:off x="0" y="0"/>
          <a:ext cx="0" cy="0"/>
          <a:chOff x="0" y="0"/>
          <a:chExt cx="0" cy="0"/>
        </a:xfrm>
      </p:grpSpPr>
      <p:sp>
        <p:nvSpPr>
          <p:cNvPr id="405" name="Google Shape;405;p35:notes">
            <a:extLst>
              <a:ext uri="{FF2B5EF4-FFF2-40B4-BE49-F238E27FC236}">
                <a16:creationId xmlns:a16="http://schemas.microsoft.com/office/drawing/2014/main" id="{CE40BE5A-54CF-99D6-9F77-6C2902EB301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6" name="Google Shape;406;p35:notes">
            <a:extLst>
              <a:ext uri="{FF2B5EF4-FFF2-40B4-BE49-F238E27FC236}">
                <a16:creationId xmlns:a16="http://schemas.microsoft.com/office/drawing/2014/main" id="{875D4008-C7CF-C35B-D9CE-EE20D6C1E2B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Clr>
                <a:schemeClr val="dk1"/>
              </a:buClr>
              <a:buSzPts val="1200"/>
              <a:buFont typeface="Arial"/>
              <a:buNone/>
            </a:pPr>
            <a:r>
              <a:rPr lang="en-US">
                <a:latin typeface="Playfair Display"/>
                <a:ea typeface="Playfair Display"/>
                <a:cs typeface="Playfair Display"/>
                <a:sym typeface="Playfair Display"/>
              </a:rPr>
              <a:t>Once you have identified three strategic alternatives, the next step is to evaluate and recommend one. If you are conducting an abbreviated case analysis, you may not evaluate your three strategic alternatives.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Clr>
                <a:schemeClr val="dk1"/>
              </a:buClr>
              <a:buSzPts val="1200"/>
              <a:buFont typeface="Arial"/>
              <a:buNone/>
            </a:pP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Clr>
                <a:schemeClr val="dk1"/>
              </a:buClr>
              <a:buSzPts val="1200"/>
              <a:buFont typeface="Arial"/>
              <a:buNone/>
            </a:pPr>
            <a:r>
              <a:rPr lang="en-US">
                <a:latin typeface="Playfair Display"/>
                <a:ea typeface="Playfair Display"/>
                <a:cs typeface="Playfair Display"/>
                <a:sym typeface="Playfair Display"/>
              </a:rPr>
              <a:t>This process begins by selecting evaluation criteria that reflect the firm’s specific context. Common criteria include how well each alternative addresses the strategic issue, whether it aligns with the firm’s mission, vision, values, and whether it fits within the internal and external environments. It is also important to assess whether each alternative leverages the firm’s current or needed resources, capabilities, and core competencies to create a competitive advantage. Financial feasibility is another critical factor. Alternatives must be realistic given the firm’s resources and should aim to improve profitability by adding value. Once the criteria are chosen, each strategic alternative is evaluated using a comparison table that explains how it meets or fails to meet each criterion. The most suitable and feasible alternative is then recommended based on this analysis.</a:t>
            </a:r>
            <a:endParaRPr>
              <a:latin typeface="Playfair Display"/>
              <a:ea typeface="Playfair Display"/>
              <a:cs typeface="Playfair Display"/>
              <a:sym typeface="Playfair Display"/>
            </a:endParaRPr>
          </a:p>
        </p:txBody>
      </p:sp>
      <p:sp>
        <p:nvSpPr>
          <p:cNvPr id="407" name="Google Shape;407;p35:notes">
            <a:extLst>
              <a:ext uri="{FF2B5EF4-FFF2-40B4-BE49-F238E27FC236}">
                <a16:creationId xmlns:a16="http://schemas.microsoft.com/office/drawing/2014/main" id="{63E772D4-A8C3-D7C8-41F4-383E20B5DA4D}"/>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45</a:t>
            </a:fld>
            <a:endParaRPr/>
          </a:p>
        </p:txBody>
      </p:sp>
    </p:spTree>
    <p:extLst>
      <p:ext uri="{BB962C8B-B14F-4D97-AF65-F5344CB8AC3E}">
        <p14:creationId xmlns:p14="http://schemas.microsoft.com/office/powerpoint/2010/main" val="3775932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a:extLst>
            <a:ext uri="{FF2B5EF4-FFF2-40B4-BE49-F238E27FC236}">
              <a16:creationId xmlns:a16="http://schemas.microsoft.com/office/drawing/2014/main" id="{540B21A5-6961-FBAE-53F8-4197480F4124}"/>
            </a:ext>
          </a:extLst>
        </p:cNvPr>
        <p:cNvGrpSpPr/>
        <p:nvPr/>
      </p:nvGrpSpPr>
      <p:grpSpPr>
        <a:xfrm>
          <a:off x="0" y="0"/>
          <a:ext cx="0" cy="0"/>
          <a:chOff x="0" y="0"/>
          <a:chExt cx="0" cy="0"/>
        </a:xfrm>
      </p:grpSpPr>
      <p:sp>
        <p:nvSpPr>
          <p:cNvPr id="414" name="Google Shape;414;p36:notes">
            <a:extLst>
              <a:ext uri="{FF2B5EF4-FFF2-40B4-BE49-F238E27FC236}">
                <a16:creationId xmlns:a16="http://schemas.microsoft.com/office/drawing/2014/main" id="{FDA8E4F5-3806-3E66-9BF4-63FC1F37189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5" name="Google Shape;415;p36:notes">
            <a:extLst>
              <a:ext uri="{FF2B5EF4-FFF2-40B4-BE49-F238E27FC236}">
                <a16:creationId xmlns:a16="http://schemas.microsoft.com/office/drawing/2014/main" id="{64982EC2-29E0-A6B0-70DD-835227D223C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This is step 9 in the case analysis process.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b="1"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b="1" i="0">
                <a:solidFill>
                  <a:schemeClr val="dk1"/>
                </a:solidFill>
                <a:latin typeface="Playfair Display"/>
                <a:ea typeface="Playfair Display"/>
                <a:cs typeface="Playfair Display"/>
                <a:sym typeface="Playfair Display"/>
              </a:rPr>
              <a:t>9. Evaluate Strategic Alternatives</a:t>
            </a:r>
            <a:endParaRPr sz="1200" b="1" i="0">
              <a:solidFill>
                <a:schemeClr val="dk1"/>
              </a:solidFill>
              <a:latin typeface="Playfair Display"/>
              <a:ea typeface="Playfair Display"/>
              <a:cs typeface="Playfair Display"/>
              <a:sym typeface="Playfair Display"/>
            </a:endParaRPr>
          </a:p>
          <a:p>
            <a:pPr marL="171450" lvl="0" indent="-171450" algn="l" rtl="0">
              <a:lnSpc>
                <a:spcPct val="164000"/>
              </a:lnSpc>
              <a:spcBef>
                <a:spcPts val="0"/>
              </a:spcBef>
              <a:spcAft>
                <a:spcPts val="0"/>
              </a:spcAft>
              <a:buClr>
                <a:schemeClr val="dk1"/>
              </a:buClr>
              <a:buSzPts val="1200"/>
              <a:buFont typeface="Playfair Display"/>
              <a:buChar char="•"/>
            </a:pPr>
            <a:r>
              <a:rPr lang="en-US" sz="1200" i="0">
                <a:solidFill>
                  <a:schemeClr val="dk1"/>
                </a:solidFill>
                <a:latin typeface="Playfair Display"/>
                <a:ea typeface="Playfair Display"/>
                <a:cs typeface="Playfair Display"/>
                <a:sym typeface="Playfair Display"/>
              </a:rPr>
              <a:t>Determine criteria to evaluate the strategic alternatives.</a:t>
            </a:r>
            <a:endParaRPr>
              <a:latin typeface="Playfair Display"/>
              <a:ea typeface="Playfair Display"/>
              <a:cs typeface="Playfair Display"/>
              <a:sym typeface="Playfair Display"/>
            </a:endParaRPr>
          </a:p>
          <a:p>
            <a:pPr marL="171450" lvl="0" indent="-171450" algn="l" rtl="0">
              <a:lnSpc>
                <a:spcPct val="164000"/>
              </a:lnSpc>
              <a:spcBef>
                <a:spcPts val="0"/>
              </a:spcBef>
              <a:spcAft>
                <a:spcPts val="0"/>
              </a:spcAft>
              <a:buClr>
                <a:schemeClr val="dk1"/>
              </a:buClr>
              <a:buSzPts val="1200"/>
              <a:buFont typeface="Playfair Display"/>
              <a:buChar char="•"/>
            </a:pPr>
            <a:r>
              <a:rPr lang="en-US" sz="1200" i="0">
                <a:solidFill>
                  <a:schemeClr val="dk1"/>
                </a:solidFill>
                <a:latin typeface="Playfair Display"/>
                <a:ea typeface="Playfair Display"/>
                <a:cs typeface="Playfair Display"/>
                <a:sym typeface="Playfair Display"/>
              </a:rPr>
              <a:t>Use criteria to evaluate the strategic alternatives.</a:t>
            </a:r>
            <a:endParaRPr>
              <a:latin typeface="Playfair Display"/>
              <a:ea typeface="Playfair Display"/>
              <a:cs typeface="Playfair Display"/>
              <a:sym typeface="Playfair Display"/>
            </a:endParaRPr>
          </a:p>
          <a:p>
            <a:pPr marL="171450" lvl="0" indent="-171450" algn="l" rtl="0">
              <a:lnSpc>
                <a:spcPct val="164000"/>
              </a:lnSpc>
              <a:spcBef>
                <a:spcPts val="0"/>
              </a:spcBef>
              <a:spcAft>
                <a:spcPts val="0"/>
              </a:spcAft>
              <a:buClr>
                <a:schemeClr val="dk1"/>
              </a:buClr>
              <a:buSzPts val="1200"/>
              <a:buFont typeface="Playfair Display"/>
              <a:buChar char="•"/>
            </a:pPr>
            <a:r>
              <a:rPr lang="en-US" sz="1200" i="0">
                <a:solidFill>
                  <a:schemeClr val="dk1"/>
                </a:solidFill>
                <a:latin typeface="Playfair Display"/>
                <a:ea typeface="Playfair Display"/>
                <a:cs typeface="Playfair Display"/>
                <a:sym typeface="Playfair Display"/>
              </a:rPr>
              <a:t>Clearly indicate how the strategic alternatives meet the evaluation criteria.</a:t>
            </a:r>
            <a:endParaRPr>
              <a:latin typeface="Playfair Display"/>
              <a:ea typeface="Playfair Display"/>
              <a:cs typeface="Playfair Display"/>
              <a:sym typeface="Playfair Display"/>
            </a:endParaRPr>
          </a:p>
          <a:p>
            <a:pPr marL="0" lvl="0" indent="0" algn="l" rtl="0">
              <a:spcBef>
                <a:spcPts val="0"/>
              </a:spcBef>
              <a:spcAft>
                <a:spcPts val="0"/>
              </a:spcAft>
              <a:buNone/>
            </a:pPr>
            <a:endParaRPr sz="1200" b="0" i="0">
              <a:solidFill>
                <a:schemeClr val="dk1"/>
              </a:solidFill>
              <a:latin typeface="Arial"/>
              <a:ea typeface="Arial"/>
              <a:cs typeface="Arial"/>
              <a:sym typeface="Arial"/>
            </a:endParaRPr>
          </a:p>
        </p:txBody>
      </p:sp>
      <p:sp>
        <p:nvSpPr>
          <p:cNvPr id="416" name="Google Shape;416;p36:notes">
            <a:extLst>
              <a:ext uri="{FF2B5EF4-FFF2-40B4-BE49-F238E27FC236}">
                <a16:creationId xmlns:a16="http://schemas.microsoft.com/office/drawing/2014/main" id="{4AACF4ED-6436-1C91-FB0A-05B7B6BE88EB}"/>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46</a:t>
            </a:fld>
            <a:endParaRPr/>
          </a:p>
        </p:txBody>
      </p:sp>
    </p:spTree>
    <p:extLst>
      <p:ext uri="{BB962C8B-B14F-4D97-AF65-F5344CB8AC3E}">
        <p14:creationId xmlns:p14="http://schemas.microsoft.com/office/powerpoint/2010/main" val="154739847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a:extLst>
            <a:ext uri="{FF2B5EF4-FFF2-40B4-BE49-F238E27FC236}">
              <a16:creationId xmlns:a16="http://schemas.microsoft.com/office/drawing/2014/main" id="{A4D66883-C09B-E474-6ECD-6DCBA5B8CD3E}"/>
            </a:ext>
          </a:extLst>
        </p:cNvPr>
        <p:cNvGrpSpPr/>
        <p:nvPr/>
      </p:nvGrpSpPr>
      <p:grpSpPr>
        <a:xfrm>
          <a:off x="0" y="0"/>
          <a:ext cx="0" cy="0"/>
          <a:chOff x="0" y="0"/>
          <a:chExt cx="0" cy="0"/>
        </a:xfrm>
      </p:grpSpPr>
      <p:sp>
        <p:nvSpPr>
          <p:cNvPr id="423" name="Google Shape;423;p37:notes">
            <a:extLst>
              <a:ext uri="{FF2B5EF4-FFF2-40B4-BE49-F238E27FC236}">
                <a16:creationId xmlns:a16="http://schemas.microsoft.com/office/drawing/2014/main" id="{702A9B12-2559-262F-E918-0D224EA16C0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4" name="Google Shape;424;p37:notes">
            <a:extLst>
              <a:ext uri="{FF2B5EF4-FFF2-40B4-BE49-F238E27FC236}">
                <a16:creationId xmlns:a16="http://schemas.microsoft.com/office/drawing/2014/main" id="{621358DE-A4DD-B1F4-19DC-BCCBE4010C7D}"/>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Once you have determined three strategic alternatives, you now recommend one. . If you conduct an abbreviated case analysis, you may not have used criteria to evaluate your strategic alternatives. In this case, use critical thinking to recommend the best strategic alternative. You may still explain why you chose the strategic alternative that you did. If you use criteria to evaluate your strategic alternatives, explain how the strategic alternative you recommend best meets the criteria you use.</a:t>
            </a:r>
            <a:endParaRPr>
              <a:latin typeface="Playfair Display"/>
              <a:ea typeface="Playfair Display"/>
              <a:cs typeface="Playfair Display"/>
              <a:sym typeface="Playfair Display"/>
            </a:endParaRPr>
          </a:p>
        </p:txBody>
      </p:sp>
      <p:sp>
        <p:nvSpPr>
          <p:cNvPr id="425" name="Google Shape;425;p37:notes">
            <a:extLst>
              <a:ext uri="{FF2B5EF4-FFF2-40B4-BE49-F238E27FC236}">
                <a16:creationId xmlns:a16="http://schemas.microsoft.com/office/drawing/2014/main" id="{06780557-D712-1B90-BB6F-646C8B9D0DF4}"/>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47</a:t>
            </a:fld>
            <a:endParaRPr/>
          </a:p>
        </p:txBody>
      </p:sp>
    </p:spTree>
    <p:extLst>
      <p:ext uri="{BB962C8B-B14F-4D97-AF65-F5344CB8AC3E}">
        <p14:creationId xmlns:p14="http://schemas.microsoft.com/office/powerpoint/2010/main" val="195726336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a:extLst>
            <a:ext uri="{FF2B5EF4-FFF2-40B4-BE49-F238E27FC236}">
              <a16:creationId xmlns:a16="http://schemas.microsoft.com/office/drawing/2014/main" id="{6EBB5441-572A-75D7-6C94-EB782811D9F1}"/>
            </a:ext>
          </a:extLst>
        </p:cNvPr>
        <p:cNvGrpSpPr/>
        <p:nvPr/>
      </p:nvGrpSpPr>
      <p:grpSpPr>
        <a:xfrm>
          <a:off x="0" y="0"/>
          <a:ext cx="0" cy="0"/>
          <a:chOff x="0" y="0"/>
          <a:chExt cx="0" cy="0"/>
        </a:xfrm>
      </p:grpSpPr>
      <p:sp>
        <p:nvSpPr>
          <p:cNvPr id="432" name="Google Shape;432;p38:notes">
            <a:extLst>
              <a:ext uri="{FF2B5EF4-FFF2-40B4-BE49-F238E27FC236}">
                <a16:creationId xmlns:a16="http://schemas.microsoft.com/office/drawing/2014/main" id="{1CD42BE7-F69F-03B0-2FD4-8397539403B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3" name="Google Shape;433;p38:notes">
            <a:extLst>
              <a:ext uri="{FF2B5EF4-FFF2-40B4-BE49-F238E27FC236}">
                <a16:creationId xmlns:a16="http://schemas.microsoft.com/office/drawing/2014/main" id="{CA8DED54-1FC4-D3EA-D2C1-54EE9E0D479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i="0">
                <a:solidFill>
                  <a:schemeClr val="dk1"/>
                </a:solidFill>
                <a:latin typeface="Playfair Display"/>
                <a:ea typeface="Playfair Display"/>
                <a:cs typeface="Playfair Display"/>
                <a:sym typeface="Playfair Display"/>
              </a:rPr>
              <a:t>This is step 10 in the case analysis process.</a:t>
            </a:r>
            <a:endParaRPr>
              <a:latin typeface="Playfair Display"/>
              <a:ea typeface="Playfair Display"/>
              <a:cs typeface="Playfair Display"/>
              <a:sym typeface="Playfair Display"/>
            </a:endParaRPr>
          </a:p>
          <a:p>
            <a:pPr marL="0" lvl="0" indent="0" algn="l" rtl="0">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spcBef>
                <a:spcPts val="0"/>
              </a:spcBef>
              <a:spcAft>
                <a:spcPts val="0"/>
              </a:spcAft>
              <a:buNone/>
            </a:pPr>
            <a:r>
              <a:rPr lang="en-US" sz="1200" b="1" i="0">
                <a:solidFill>
                  <a:schemeClr val="dk1"/>
                </a:solidFill>
                <a:latin typeface="Playfair Display"/>
                <a:ea typeface="Playfair Display"/>
                <a:cs typeface="Playfair Display"/>
                <a:sym typeface="Playfair Display"/>
              </a:rPr>
              <a:t>10. Recommend Strategic Alternative</a:t>
            </a:r>
            <a:endParaRPr sz="1200" b="1" i="0">
              <a:solidFill>
                <a:schemeClr val="dk1"/>
              </a:solidFill>
              <a:latin typeface="Playfair Display"/>
              <a:ea typeface="Playfair Display"/>
              <a:cs typeface="Playfair Display"/>
              <a:sym typeface="Playfair Display"/>
            </a:endParaRPr>
          </a:p>
          <a:p>
            <a:pPr marL="0" lvl="0" indent="0" algn="l" rtl="0">
              <a:spcBef>
                <a:spcPts val="0"/>
              </a:spcBef>
              <a:spcAft>
                <a:spcPts val="0"/>
              </a:spcAft>
              <a:buNone/>
            </a:pPr>
            <a:r>
              <a:rPr lang="en-US" sz="1200" i="0">
                <a:solidFill>
                  <a:schemeClr val="dk1"/>
                </a:solidFill>
                <a:latin typeface="Playfair Display"/>
                <a:ea typeface="Playfair Display"/>
                <a:cs typeface="Playfair Display"/>
                <a:sym typeface="Playfair Display"/>
              </a:rPr>
              <a:t>Recommend one strategic alternative using the evaluation criteria.</a:t>
            </a:r>
            <a:endParaRPr>
              <a:latin typeface="Playfair Display"/>
              <a:ea typeface="Playfair Display"/>
              <a:cs typeface="Playfair Display"/>
              <a:sym typeface="Playfair Display"/>
            </a:endParaRPr>
          </a:p>
          <a:p>
            <a:pPr marL="0" lvl="0" indent="0" algn="l" rtl="0">
              <a:spcBef>
                <a:spcPts val="0"/>
              </a:spcBef>
              <a:spcAft>
                <a:spcPts val="0"/>
              </a:spcAft>
              <a:buNone/>
            </a:pPr>
            <a:endParaRPr sz="1200" b="0" i="0">
              <a:solidFill>
                <a:schemeClr val="dk1"/>
              </a:solidFill>
              <a:latin typeface="Arial"/>
              <a:ea typeface="Arial"/>
              <a:cs typeface="Arial"/>
              <a:sym typeface="Arial"/>
            </a:endParaRPr>
          </a:p>
        </p:txBody>
      </p:sp>
      <p:sp>
        <p:nvSpPr>
          <p:cNvPr id="434" name="Google Shape;434;p38:notes">
            <a:extLst>
              <a:ext uri="{FF2B5EF4-FFF2-40B4-BE49-F238E27FC236}">
                <a16:creationId xmlns:a16="http://schemas.microsoft.com/office/drawing/2014/main" id="{63B6E79C-9090-23D2-670B-7AF5FA573176}"/>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48</a:t>
            </a:fld>
            <a:endParaRPr/>
          </a:p>
        </p:txBody>
      </p:sp>
    </p:spTree>
    <p:extLst>
      <p:ext uri="{BB962C8B-B14F-4D97-AF65-F5344CB8AC3E}">
        <p14:creationId xmlns:p14="http://schemas.microsoft.com/office/powerpoint/2010/main" val="256636391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a:extLst>
            <a:ext uri="{FF2B5EF4-FFF2-40B4-BE49-F238E27FC236}">
              <a16:creationId xmlns:a16="http://schemas.microsoft.com/office/drawing/2014/main" id="{60F9EE9C-87AA-9FD7-E714-C9289919F841}"/>
            </a:ext>
          </a:extLst>
        </p:cNvPr>
        <p:cNvGrpSpPr/>
        <p:nvPr/>
      </p:nvGrpSpPr>
      <p:grpSpPr>
        <a:xfrm>
          <a:off x="0" y="0"/>
          <a:ext cx="0" cy="0"/>
          <a:chOff x="0" y="0"/>
          <a:chExt cx="0" cy="0"/>
        </a:xfrm>
      </p:grpSpPr>
      <p:sp>
        <p:nvSpPr>
          <p:cNvPr id="441" name="Google Shape;441;p39:notes">
            <a:extLst>
              <a:ext uri="{FF2B5EF4-FFF2-40B4-BE49-F238E27FC236}">
                <a16:creationId xmlns:a16="http://schemas.microsoft.com/office/drawing/2014/main" id="{47A7CAA4-EA17-740F-F401-E27A325FACC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2" name="Google Shape;442;p39:notes">
            <a:extLst>
              <a:ext uri="{FF2B5EF4-FFF2-40B4-BE49-F238E27FC236}">
                <a16:creationId xmlns:a16="http://schemas.microsoft.com/office/drawing/2014/main" id="{7667B3CF-F692-4B52-8688-0818D4AAA94D}"/>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Clr>
                <a:schemeClr val="dk1"/>
              </a:buClr>
              <a:buSzPts val="1200"/>
              <a:buFont typeface="Arial"/>
              <a:buNone/>
            </a:pPr>
            <a:r>
              <a:rPr lang="en-US">
                <a:latin typeface="Playfair Display"/>
                <a:ea typeface="Playfair Display"/>
                <a:cs typeface="Playfair Display"/>
                <a:sym typeface="Playfair Display"/>
              </a:rPr>
              <a:t>An implementation plan outlines how to execute the recommended strategic alternative. It includes assumptions about factors like demand, costs, competitor reactions, and customer behavior. The plan should define the timeline, stages, activities, and who is responsible for each task. It also addresses new resources needed, such as financial, human, and technological resources. The plan may require changes in the value chain, new capabilities, or adjustments to the organizational structure. It's essential to ensure the plan is realistic and considers how the firm will handle the implementation process, including necessary adjustments to systems and incentives for successful execution.</a:t>
            </a:r>
            <a:endParaRPr>
              <a:latin typeface="Playfair Display"/>
              <a:ea typeface="Playfair Display"/>
              <a:cs typeface="Playfair Display"/>
              <a:sym typeface="Playfair Display"/>
            </a:endParaRPr>
          </a:p>
        </p:txBody>
      </p:sp>
      <p:sp>
        <p:nvSpPr>
          <p:cNvPr id="443" name="Google Shape;443;p39:notes">
            <a:extLst>
              <a:ext uri="{FF2B5EF4-FFF2-40B4-BE49-F238E27FC236}">
                <a16:creationId xmlns:a16="http://schemas.microsoft.com/office/drawing/2014/main" id="{EBACD39B-FF83-5B4D-64AC-28F911CB846E}"/>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49</a:t>
            </a:fld>
            <a:endParaRPr/>
          </a:p>
        </p:txBody>
      </p:sp>
    </p:spTree>
    <p:extLst>
      <p:ext uri="{BB962C8B-B14F-4D97-AF65-F5344CB8AC3E}">
        <p14:creationId xmlns:p14="http://schemas.microsoft.com/office/powerpoint/2010/main" val="2930966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a:extLst>
            <a:ext uri="{FF2B5EF4-FFF2-40B4-BE49-F238E27FC236}">
              <a16:creationId xmlns:a16="http://schemas.microsoft.com/office/drawing/2014/main" id="{1B7EC82A-F1DA-3FA0-008B-2E1093E405EB}"/>
            </a:ext>
          </a:extLst>
        </p:cNvPr>
        <p:cNvGrpSpPr/>
        <p:nvPr/>
      </p:nvGrpSpPr>
      <p:grpSpPr>
        <a:xfrm>
          <a:off x="0" y="0"/>
          <a:ext cx="0" cy="0"/>
          <a:chOff x="0" y="0"/>
          <a:chExt cx="0" cy="0"/>
        </a:xfrm>
      </p:grpSpPr>
      <p:sp>
        <p:nvSpPr>
          <p:cNvPr id="120" name="Google Shape;120;p4:notes">
            <a:extLst>
              <a:ext uri="{FF2B5EF4-FFF2-40B4-BE49-F238E27FC236}">
                <a16:creationId xmlns:a16="http://schemas.microsoft.com/office/drawing/2014/main" id="{87FC177F-6697-E8BA-C052-89C0A18E560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 name="Google Shape;121;p4:notes">
            <a:extLst>
              <a:ext uri="{FF2B5EF4-FFF2-40B4-BE49-F238E27FC236}">
                <a16:creationId xmlns:a16="http://schemas.microsoft.com/office/drawing/2014/main" id="{9ED9875C-29F5-795E-CFCE-9F9D02D7004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latin typeface="Playfair Display"/>
                <a:ea typeface="Playfair Display"/>
                <a:cs typeface="Playfair Display"/>
                <a:sym typeface="Playfair Display"/>
              </a:rPr>
              <a:t>These are the learning objectives for Chapter 6.</a:t>
            </a:r>
            <a:endParaRPr>
              <a:latin typeface="Playfair Display"/>
              <a:ea typeface="Playfair Display"/>
              <a:cs typeface="Playfair Display"/>
              <a:sym typeface="Playfair Display"/>
            </a:endParaRPr>
          </a:p>
        </p:txBody>
      </p:sp>
      <p:sp>
        <p:nvSpPr>
          <p:cNvPr id="122" name="Google Shape;122;p4:notes">
            <a:extLst>
              <a:ext uri="{FF2B5EF4-FFF2-40B4-BE49-F238E27FC236}">
                <a16:creationId xmlns:a16="http://schemas.microsoft.com/office/drawing/2014/main" id="{403246EC-2683-90D1-8CA9-2E2D033F3A7D}"/>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extLst>
      <p:ext uri="{BB962C8B-B14F-4D97-AF65-F5344CB8AC3E}">
        <p14:creationId xmlns:p14="http://schemas.microsoft.com/office/powerpoint/2010/main" val="36561806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a:extLst>
            <a:ext uri="{FF2B5EF4-FFF2-40B4-BE49-F238E27FC236}">
              <a16:creationId xmlns:a16="http://schemas.microsoft.com/office/drawing/2014/main" id="{4008731C-57B0-AAA4-431D-1942300BCF01}"/>
            </a:ext>
          </a:extLst>
        </p:cNvPr>
        <p:cNvGrpSpPr/>
        <p:nvPr/>
      </p:nvGrpSpPr>
      <p:grpSpPr>
        <a:xfrm>
          <a:off x="0" y="0"/>
          <a:ext cx="0" cy="0"/>
          <a:chOff x="0" y="0"/>
          <a:chExt cx="0" cy="0"/>
        </a:xfrm>
      </p:grpSpPr>
      <p:sp>
        <p:nvSpPr>
          <p:cNvPr id="450" name="Google Shape;450;p40:notes">
            <a:extLst>
              <a:ext uri="{FF2B5EF4-FFF2-40B4-BE49-F238E27FC236}">
                <a16:creationId xmlns:a16="http://schemas.microsoft.com/office/drawing/2014/main" id="{A4F77E79-36A7-B4AB-074A-CE4A84CDC72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1" name="Google Shape;451;p40:notes">
            <a:extLst>
              <a:ext uri="{FF2B5EF4-FFF2-40B4-BE49-F238E27FC236}">
                <a16:creationId xmlns:a16="http://schemas.microsoft.com/office/drawing/2014/main" id="{E0CDD1F7-9E76-D467-A228-C7DC00144D12}"/>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Clr>
                <a:schemeClr val="dk1"/>
              </a:buClr>
              <a:buSzPts val="1200"/>
              <a:buFont typeface="Arial"/>
              <a:buNone/>
            </a:pPr>
            <a:r>
              <a:rPr lang="en-US">
                <a:latin typeface="Playfair Display"/>
                <a:ea typeface="Playfair Display"/>
                <a:cs typeface="Playfair Display"/>
                <a:sym typeface="Playfair Display"/>
              </a:rPr>
              <a:t>Use this table </a:t>
            </a:r>
            <a:r>
              <a:rPr lang="en-US" sz="1200" i="0">
                <a:solidFill>
                  <a:schemeClr val="dk1"/>
                </a:solidFill>
                <a:latin typeface="Playfair Display"/>
                <a:ea typeface="Playfair Display"/>
                <a:cs typeface="Playfair Display"/>
                <a:sym typeface="Playfair Display"/>
              </a:rPr>
              <a:t>to design the implementation plan against the criteria you choose. Delete criterion that you do not use and add criterion that you use that do not appear in the table.  Place a robust description of whether, how, and in what ways the strategic alternative you recommend to be implemented meets each criterion.</a:t>
            </a:r>
            <a:endParaRPr>
              <a:latin typeface="Playfair Display"/>
              <a:ea typeface="Playfair Display"/>
              <a:cs typeface="Playfair Display"/>
              <a:sym typeface="Playfair Display"/>
            </a:endParaRPr>
          </a:p>
        </p:txBody>
      </p:sp>
      <p:sp>
        <p:nvSpPr>
          <p:cNvPr id="452" name="Google Shape;452;p40:notes">
            <a:extLst>
              <a:ext uri="{FF2B5EF4-FFF2-40B4-BE49-F238E27FC236}">
                <a16:creationId xmlns:a16="http://schemas.microsoft.com/office/drawing/2014/main" id="{27524E1B-018B-221E-2BC7-0C6AB4EFA6F9}"/>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50</a:t>
            </a:fld>
            <a:endParaRPr/>
          </a:p>
        </p:txBody>
      </p:sp>
    </p:spTree>
    <p:extLst>
      <p:ext uri="{BB962C8B-B14F-4D97-AF65-F5344CB8AC3E}">
        <p14:creationId xmlns:p14="http://schemas.microsoft.com/office/powerpoint/2010/main" val="49302264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0">
          <a:extLst>
            <a:ext uri="{FF2B5EF4-FFF2-40B4-BE49-F238E27FC236}">
              <a16:creationId xmlns:a16="http://schemas.microsoft.com/office/drawing/2014/main" id="{29CA9B6F-62C1-139E-4F02-49F999931DA9}"/>
            </a:ext>
          </a:extLst>
        </p:cNvPr>
        <p:cNvGrpSpPr/>
        <p:nvPr/>
      </p:nvGrpSpPr>
      <p:grpSpPr>
        <a:xfrm>
          <a:off x="0" y="0"/>
          <a:ext cx="0" cy="0"/>
          <a:chOff x="0" y="0"/>
          <a:chExt cx="0" cy="0"/>
        </a:xfrm>
      </p:grpSpPr>
      <p:sp>
        <p:nvSpPr>
          <p:cNvPr id="461" name="Google Shape;461;p41:notes">
            <a:extLst>
              <a:ext uri="{FF2B5EF4-FFF2-40B4-BE49-F238E27FC236}">
                <a16:creationId xmlns:a16="http://schemas.microsoft.com/office/drawing/2014/main" id="{0130605A-11F2-B74C-8F25-FCFBFEEDF53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2" name="Google Shape;462;p41:notes">
            <a:extLst>
              <a:ext uri="{FF2B5EF4-FFF2-40B4-BE49-F238E27FC236}">
                <a16:creationId xmlns:a16="http://schemas.microsoft.com/office/drawing/2014/main" id="{F12639CF-0A13-829F-E548-2EC5DDD411C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Line of sight and congruence are important throughout the case analysis process. Up to now, you have considered line of sight and congruence within a strategic management tool, among strategic management frameworks, and between steps in the case analysis process. It is now time to assess line of sight and congruence across the entire case analysis. Review the entire strategic analysis and ensure there is direct and clear logic connecting all elements in the strategic analysis and confirm there is a one-to-one relationship between two or more things.</a:t>
            </a:r>
            <a:endParaRPr>
              <a:latin typeface="Playfair Display"/>
              <a:ea typeface="Playfair Display"/>
              <a:cs typeface="Playfair Display"/>
              <a:sym typeface="Playfair Display"/>
            </a:endParaRPr>
          </a:p>
        </p:txBody>
      </p:sp>
      <p:sp>
        <p:nvSpPr>
          <p:cNvPr id="463" name="Google Shape;463;p41:notes">
            <a:extLst>
              <a:ext uri="{FF2B5EF4-FFF2-40B4-BE49-F238E27FC236}">
                <a16:creationId xmlns:a16="http://schemas.microsoft.com/office/drawing/2014/main" id="{019ECE74-4F8F-A74F-8449-C0EDF8F37DB7}"/>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51</a:t>
            </a:fld>
            <a:endParaRPr/>
          </a:p>
        </p:txBody>
      </p:sp>
    </p:spTree>
    <p:extLst>
      <p:ext uri="{BB962C8B-B14F-4D97-AF65-F5344CB8AC3E}">
        <p14:creationId xmlns:p14="http://schemas.microsoft.com/office/powerpoint/2010/main" val="26778225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a:extLst>
            <a:ext uri="{FF2B5EF4-FFF2-40B4-BE49-F238E27FC236}">
              <a16:creationId xmlns:a16="http://schemas.microsoft.com/office/drawing/2014/main" id="{CAD0558A-B459-5B50-D2B0-B70A39490016}"/>
            </a:ext>
          </a:extLst>
        </p:cNvPr>
        <p:cNvGrpSpPr/>
        <p:nvPr/>
      </p:nvGrpSpPr>
      <p:grpSpPr>
        <a:xfrm>
          <a:off x="0" y="0"/>
          <a:ext cx="0" cy="0"/>
          <a:chOff x="0" y="0"/>
          <a:chExt cx="0" cy="0"/>
        </a:xfrm>
      </p:grpSpPr>
      <p:sp>
        <p:nvSpPr>
          <p:cNvPr id="470" name="Google Shape;470;p42:notes">
            <a:extLst>
              <a:ext uri="{FF2B5EF4-FFF2-40B4-BE49-F238E27FC236}">
                <a16:creationId xmlns:a16="http://schemas.microsoft.com/office/drawing/2014/main" id="{2FDDC57D-2744-51BB-6BDB-23D117E4874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1" name="Google Shape;471;p42:notes">
            <a:extLst>
              <a:ext uri="{FF2B5EF4-FFF2-40B4-BE49-F238E27FC236}">
                <a16:creationId xmlns:a16="http://schemas.microsoft.com/office/drawing/2014/main" id="{BC3AE2CF-48FD-5883-B7C0-F21255450B0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This is step 12 in the case analysis process.</a:t>
            </a: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b="1" i="0">
                <a:solidFill>
                  <a:schemeClr val="dk1"/>
                </a:solidFill>
                <a:latin typeface="Playfair Display"/>
                <a:ea typeface="Playfair Display"/>
                <a:cs typeface="Playfair Display"/>
                <a:sym typeface="Playfair Display"/>
              </a:rPr>
              <a:t>12. Confirm Line of Sight and Coherence Across the Entire Case Analysis.</a:t>
            </a:r>
            <a:endParaRPr sz="1200" b="1" i="0">
              <a:solidFill>
                <a:schemeClr val="dk1"/>
              </a:solidFill>
              <a:latin typeface="Playfair Display"/>
              <a:ea typeface="Playfair Display"/>
              <a:cs typeface="Playfair Display"/>
              <a:sym typeface="Playfair Display"/>
            </a:endParaRPr>
          </a:p>
        </p:txBody>
      </p:sp>
      <p:sp>
        <p:nvSpPr>
          <p:cNvPr id="472" name="Google Shape;472;p42:notes">
            <a:extLst>
              <a:ext uri="{FF2B5EF4-FFF2-40B4-BE49-F238E27FC236}">
                <a16:creationId xmlns:a16="http://schemas.microsoft.com/office/drawing/2014/main" id="{3B29C49A-9552-EC9C-82C1-D5B283D0CC40}"/>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52</a:t>
            </a:fld>
            <a:endParaRPr/>
          </a:p>
        </p:txBody>
      </p:sp>
    </p:spTree>
    <p:extLst>
      <p:ext uri="{BB962C8B-B14F-4D97-AF65-F5344CB8AC3E}">
        <p14:creationId xmlns:p14="http://schemas.microsoft.com/office/powerpoint/2010/main" val="56760005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a:extLst>
            <a:ext uri="{FF2B5EF4-FFF2-40B4-BE49-F238E27FC236}">
              <a16:creationId xmlns:a16="http://schemas.microsoft.com/office/drawing/2014/main" id="{CDA9BEE7-69FE-19BA-B080-9C89985F5112}"/>
            </a:ext>
          </a:extLst>
        </p:cNvPr>
        <p:cNvGrpSpPr/>
        <p:nvPr/>
      </p:nvGrpSpPr>
      <p:grpSpPr>
        <a:xfrm>
          <a:off x="0" y="0"/>
          <a:ext cx="0" cy="0"/>
          <a:chOff x="0" y="0"/>
          <a:chExt cx="0" cy="0"/>
        </a:xfrm>
      </p:grpSpPr>
      <p:sp>
        <p:nvSpPr>
          <p:cNvPr id="479" name="Google Shape;479;p43:notes">
            <a:extLst>
              <a:ext uri="{FF2B5EF4-FFF2-40B4-BE49-F238E27FC236}">
                <a16:creationId xmlns:a16="http://schemas.microsoft.com/office/drawing/2014/main" id="{A0C3A9FC-2F47-75A2-9A0D-2FB0A1EB7E8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0" name="Google Shape;480;p43:notes">
            <a:extLst>
              <a:ext uri="{FF2B5EF4-FFF2-40B4-BE49-F238E27FC236}">
                <a16:creationId xmlns:a16="http://schemas.microsoft.com/office/drawing/2014/main" id="{DBDFF18F-9330-1777-75A5-D4462B0E9D6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Now that you have conducted a case analysis you will likely write it as an assignment and/or present it. A case analysis is not a data dump of every point of information produced. It is a presentation of a coherent and logical narrative.</a:t>
            </a:r>
            <a:endParaRPr>
              <a:latin typeface="Playfair Display"/>
              <a:ea typeface="Playfair Display"/>
              <a:cs typeface="Playfair Display"/>
              <a:sym typeface="Playfair Display"/>
            </a:endParaRPr>
          </a:p>
        </p:txBody>
      </p:sp>
      <p:sp>
        <p:nvSpPr>
          <p:cNvPr id="481" name="Google Shape;481;p43:notes">
            <a:extLst>
              <a:ext uri="{FF2B5EF4-FFF2-40B4-BE49-F238E27FC236}">
                <a16:creationId xmlns:a16="http://schemas.microsoft.com/office/drawing/2014/main" id="{052C0129-5BA0-1770-32BB-5BB968D0E326}"/>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53</a:t>
            </a:fld>
            <a:endParaRPr/>
          </a:p>
        </p:txBody>
      </p:sp>
    </p:spTree>
    <p:extLst>
      <p:ext uri="{BB962C8B-B14F-4D97-AF65-F5344CB8AC3E}">
        <p14:creationId xmlns:p14="http://schemas.microsoft.com/office/powerpoint/2010/main" val="421719551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a:extLst>
            <a:ext uri="{FF2B5EF4-FFF2-40B4-BE49-F238E27FC236}">
              <a16:creationId xmlns:a16="http://schemas.microsoft.com/office/drawing/2014/main" id="{C434A1BE-6FC0-7842-F01F-0FC86BC05246}"/>
            </a:ext>
          </a:extLst>
        </p:cNvPr>
        <p:cNvGrpSpPr/>
        <p:nvPr/>
      </p:nvGrpSpPr>
      <p:grpSpPr>
        <a:xfrm>
          <a:off x="0" y="0"/>
          <a:ext cx="0" cy="0"/>
          <a:chOff x="0" y="0"/>
          <a:chExt cx="0" cy="0"/>
        </a:xfrm>
      </p:grpSpPr>
      <p:sp>
        <p:nvSpPr>
          <p:cNvPr id="488" name="Google Shape;488;p44:notes">
            <a:extLst>
              <a:ext uri="{FF2B5EF4-FFF2-40B4-BE49-F238E27FC236}">
                <a16:creationId xmlns:a16="http://schemas.microsoft.com/office/drawing/2014/main" id="{DDC2DD7C-4701-886B-9D6F-69241A62876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9" name="Google Shape;489;p44:notes">
            <a:extLst>
              <a:ext uri="{FF2B5EF4-FFF2-40B4-BE49-F238E27FC236}">
                <a16:creationId xmlns:a16="http://schemas.microsoft.com/office/drawing/2014/main" id="{46E9E89F-4520-D021-14ED-C833F77252C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This is step 13 in the case analysis process.</a:t>
            </a: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b="1" i="0">
                <a:solidFill>
                  <a:schemeClr val="dk1"/>
                </a:solidFill>
                <a:latin typeface="Playfair Display"/>
                <a:ea typeface="Playfair Display"/>
                <a:cs typeface="Playfair Display"/>
                <a:sym typeface="Playfair Display"/>
              </a:rPr>
              <a:t>13. Write and/or Present Case Analysis</a:t>
            </a:r>
            <a:endParaRPr sz="1200" b="1" i="0">
              <a:solidFill>
                <a:schemeClr val="dk1"/>
              </a:solidFill>
              <a:latin typeface="Playfair Display"/>
              <a:ea typeface="Playfair Display"/>
              <a:cs typeface="Playfair Display"/>
              <a:sym typeface="Playfair Display"/>
            </a:endParaRPr>
          </a:p>
        </p:txBody>
      </p:sp>
      <p:sp>
        <p:nvSpPr>
          <p:cNvPr id="490" name="Google Shape;490;p44:notes">
            <a:extLst>
              <a:ext uri="{FF2B5EF4-FFF2-40B4-BE49-F238E27FC236}">
                <a16:creationId xmlns:a16="http://schemas.microsoft.com/office/drawing/2014/main" id="{B6643B4B-1DC9-0E54-A44B-67140B96CCDC}"/>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54</a:t>
            </a:fld>
            <a:endParaRPr/>
          </a:p>
        </p:txBody>
      </p:sp>
    </p:spTree>
    <p:extLst>
      <p:ext uri="{BB962C8B-B14F-4D97-AF65-F5344CB8AC3E}">
        <p14:creationId xmlns:p14="http://schemas.microsoft.com/office/powerpoint/2010/main" val="141321410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a:extLst>
            <a:ext uri="{FF2B5EF4-FFF2-40B4-BE49-F238E27FC236}">
              <a16:creationId xmlns:a16="http://schemas.microsoft.com/office/drawing/2014/main" id="{98F83CCD-0F32-6477-5C81-8EBD638442EA}"/>
            </a:ext>
          </a:extLst>
        </p:cNvPr>
        <p:cNvGrpSpPr/>
        <p:nvPr/>
      </p:nvGrpSpPr>
      <p:grpSpPr>
        <a:xfrm>
          <a:off x="0" y="0"/>
          <a:ext cx="0" cy="0"/>
          <a:chOff x="0" y="0"/>
          <a:chExt cx="0" cy="0"/>
        </a:xfrm>
      </p:grpSpPr>
      <p:sp>
        <p:nvSpPr>
          <p:cNvPr id="497" name="Google Shape;497;p45:notes">
            <a:extLst>
              <a:ext uri="{FF2B5EF4-FFF2-40B4-BE49-F238E27FC236}">
                <a16:creationId xmlns:a16="http://schemas.microsoft.com/office/drawing/2014/main" id="{A38DF0F6-05C9-AF30-2679-53FC6B70779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8" name="Google Shape;498;p45:notes">
            <a:extLst>
              <a:ext uri="{FF2B5EF4-FFF2-40B4-BE49-F238E27FC236}">
                <a16:creationId xmlns:a16="http://schemas.microsoft.com/office/drawing/2014/main" id="{3CB3BEE7-73EC-4C7B-5F7E-502C6DBC962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Use these questions to test your knowledge of the chapter.</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228600" lvl="0" indent="-228600" algn="l" rtl="0">
              <a:lnSpc>
                <a:spcPct val="164000"/>
              </a:lnSpc>
              <a:spcBef>
                <a:spcPts val="0"/>
              </a:spcBef>
              <a:spcAft>
                <a:spcPts val="0"/>
              </a:spcAft>
              <a:buClr>
                <a:schemeClr val="dk1"/>
              </a:buClr>
              <a:buSzPts val="1200"/>
              <a:buFont typeface="Playfair Display"/>
              <a:buAutoNum type="arabicPeriod"/>
            </a:pPr>
            <a:r>
              <a:rPr lang="en-US" sz="1200" i="0">
                <a:solidFill>
                  <a:schemeClr val="dk1"/>
                </a:solidFill>
                <a:latin typeface="Playfair Display"/>
                <a:ea typeface="Playfair Display"/>
                <a:cs typeface="Playfair Display"/>
                <a:sym typeface="Playfair Display"/>
              </a:rPr>
              <a:t>Describe a SWOT framework and how it is utilized in strategic management. Explain why you place your external analysis on the bottom of the grid and your internal analysis on the top of the grid. Discuss why a SWOT analysis is never used as a stand-alone tool in strategic management.</a:t>
            </a:r>
            <a:endParaRPr>
              <a:latin typeface="Playfair Display"/>
              <a:ea typeface="Playfair Display"/>
              <a:cs typeface="Playfair Display"/>
              <a:sym typeface="Playfair Display"/>
            </a:endParaRPr>
          </a:p>
          <a:p>
            <a:pPr marL="228600" lvl="0" indent="-228600" algn="l" rtl="0">
              <a:lnSpc>
                <a:spcPct val="164000"/>
              </a:lnSpc>
              <a:spcBef>
                <a:spcPts val="0"/>
              </a:spcBef>
              <a:spcAft>
                <a:spcPts val="0"/>
              </a:spcAft>
              <a:buClr>
                <a:schemeClr val="dk1"/>
              </a:buClr>
              <a:buSzPts val="1200"/>
              <a:buFont typeface="Playfair Display"/>
              <a:buAutoNum type="arabicPeriod"/>
            </a:pPr>
            <a:r>
              <a:rPr lang="en-US" sz="1200" i="0">
                <a:solidFill>
                  <a:schemeClr val="dk1"/>
                </a:solidFill>
                <a:latin typeface="Playfair Display"/>
                <a:ea typeface="Playfair Display"/>
                <a:cs typeface="Playfair Display"/>
                <a:sym typeface="Playfair Display"/>
              </a:rPr>
              <a:t>Unpack the definition of a strategic issue to be sure you understand all its critical elements.</a:t>
            </a:r>
            <a:endParaRPr>
              <a:latin typeface="Playfair Display"/>
              <a:ea typeface="Playfair Display"/>
              <a:cs typeface="Playfair Display"/>
              <a:sym typeface="Playfair Display"/>
            </a:endParaRPr>
          </a:p>
          <a:p>
            <a:pPr marL="228600" lvl="0" indent="-228600" algn="l" rtl="0">
              <a:lnSpc>
                <a:spcPct val="164000"/>
              </a:lnSpc>
              <a:spcBef>
                <a:spcPts val="0"/>
              </a:spcBef>
              <a:spcAft>
                <a:spcPts val="0"/>
              </a:spcAft>
              <a:buClr>
                <a:schemeClr val="dk1"/>
              </a:buClr>
              <a:buSzPts val="1200"/>
              <a:buFont typeface="Playfair Display"/>
              <a:buAutoNum type="arabicPeriod"/>
            </a:pPr>
            <a:r>
              <a:rPr lang="en-US" sz="1200" i="0">
                <a:solidFill>
                  <a:schemeClr val="dk1"/>
                </a:solidFill>
                <a:latin typeface="Playfair Display"/>
                <a:ea typeface="Playfair Display"/>
                <a:cs typeface="Playfair Display"/>
                <a:sym typeface="Playfair Display"/>
              </a:rPr>
              <a:t>Describe how you determine the major areas of strategic concern for a firm.</a:t>
            </a:r>
            <a:endParaRPr>
              <a:latin typeface="Playfair Display"/>
              <a:ea typeface="Playfair Display"/>
              <a:cs typeface="Playfair Display"/>
              <a:sym typeface="Playfair Display"/>
            </a:endParaRPr>
          </a:p>
          <a:p>
            <a:pPr marL="228600" lvl="0" indent="-228600" algn="l" rtl="0">
              <a:lnSpc>
                <a:spcPct val="164000"/>
              </a:lnSpc>
              <a:spcBef>
                <a:spcPts val="0"/>
              </a:spcBef>
              <a:spcAft>
                <a:spcPts val="0"/>
              </a:spcAft>
              <a:buClr>
                <a:schemeClr val="dk1"/>
              </a:buClr>
              <a:buSzPts val="1200"/>
              <a:buFont typeface="Playfair Display"/>
              <a:buAutoNum type="arabicPeriod"/>
            </a:pPr>
            <a:r>
              <a:rPr lang="en-US" sz="1200" i="0">
                <a:solidFill>
                  <a:schemeClr val="dk1"/>
                </a:solidFill>
                <a:latin typeface="Playfair Display"/>
                <a:ea typeface="Playfair Display"/>
                <a:cs typeface="Playfair Display"/>
                <a:sym typeface="Playfair Display"/>
              </a:rPr>
              <a:t>Describe how to use major areas of strategic concern to identify of a company’s strategic issue.</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By answering these questions robustly, you have demonstrated your thorough knowledge of how to synthesize your analysis and determine a firm’s strategic issue. This is essential to robust case analysis. Well done!</a:t>
            </a:r>
            <a:endParaRPr>
              <a:latin typeface="Playfair Display"/>
              <a:ea typeface="Playfair Display"/>
              <a:cs typeface="Playfair Display"/>
              <a:sym typeface="Playfair Display"/>
            </a:endParaRPr>
          </a:p>
          <a:p>
            <a:pPr marL="0" lvl="0" indent="0" algn="l" rtl="0">
              <a:spcBef>
                <a:spcPts val="0"/>
              </a:spcBef>
              <a:spcAft>
                <a:spcPts val="0"/>
              </a:spcAft>
              <a:buNone/>
            </a:pPr>
            <a:endParaRPr sz="1200" b="0" i="0">
              <a:solidFill>
                <a:schemeClr val="dk1"/>
              </a:solidFill>
              <a:latin typeface="Arial"/>
              <a:ea typeface="Arial"/>
              <a:cs typeface="Arial"/>
              <a:sym typeface="Arial"/>
            </a:endParaRPr>
          </a:p>
        </p:txBody>
      </p:sp>
      <p:sp>
        <p:nvSpPr>
          <p:cNvPr id="499" name="Google Shape;499;p45:notes">
            <a:extLst>
              <a:ext uri="{FF2B5EF4-FFF2-40B4-BE49-F238E27FC236}">
                <a16:creationId xmlns:a16="http://schemas.microsoft.com/office/drawing/2014/main" id="{4CD1B2CB-CF7E-D05C-95D6-AFAAC82A050C}"/>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55</a:t>
            </a:fld>
            <a:endParaRPr/>
          </a:p>
        </p:txBody>
      </p:sp>
    </p:spTree>
    <p:extLst>
      <p:ext uri="{BB962C8B-B14F-4D97-AF65-F5344CB8AC3E}">
        <p14:creationId xmlns:p14="http://schemas.microsoft.com/office/powerpoint/2010/main" val="85408788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
          <a:extLst>
            <a:ext uri="{FF2B5EF4-FFF2-40B4-BE49-F238E27FC236}">
              <a16:creationId xmlns:a16="http://schemas.microsoft.com/office/drawing/2014/main" id="{2590C8C3-B68F-B828-B58E-F6D35F13536E}"/>
            </a:ext>
          </a:extLst>
        </p:cNvPr>
        <p:cNvGrpSpPr/>
        <p:nvPr/>
      </p:nvGrpSpPr>
      <p:grpSpPr>
        <a:xfrm>
          <a:off x="0" y="0"/>
          <a:ext cx="0" cy="0"/>
          <a:chOff x="0" y="0"/>
          <a:chExt cx="0" cy="0"/>
        </a:xfrm>
      </p:grpSpPr>
      <p:sp>
        <p:nvSpPr>
          <p:cNvPr id="506" name="Google Shape;506;g3731cb53a51_0_0:notes">
            <a:extLst>
              <a:ext uri="{FF2B5EF4-FFF2-40B4-BE49-F238E27FC236}">
                <a16:creationId xmlns:a16="http://schemas.microsoft.com/office/drawing/2014/main" id="{ECCD9A1E-B5CD-56B7-74A5-428A49D4A4B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7" name="Google Shape;507;g3731cb53a51_0_0:notes">
            <a:extLst>
              <a:ext uri="{FF2B5EF4-FFF2-40B4-BE49-F238E27FC236}">
                <a16:creationId xmlns:a16="http://schemas.microsoft.com/office/drawing/2014/main" id="{1110F959-9811-3948-769A-62A20B1347E1}"/>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Use these questions to test your knowledge of the chapter.</a:t>
            </a:r>
            <a:endParaRPr>
              <a:latin typeface="Playfair Display"/>
              <a:ea typeface="Playfair Display"/>
              <a:cs typeface="Playfair Display"/>
              <a:sym typeface="Playfair Display"/>
            </a:endParaRPr>
          </a:p>
          <a:p>
            <a:pPr marL="228600" lvl="0" indent="-228600" algn="l" rtl="0">
              <a:lnSpc>
                <a:spcPct val="164000"/>
              </a:lnSpc>
              <a:spcBef>
                <a:spcPts val="0"/>
              </a:spcBef>
              <a:spcAft>
                <a:spcPts val="0"/>
              </a:spcAft>
              <a:buClr>
                <a:schemeClr val="dk1"/>
              </a:buClr>
              <a:buSzPts val="1200"/>
              <a:buFont typeface="Playfair Display"/>
              <a:buAutoNum type="arabicPeriod"/>
            </a:pPr>
            <a:r>
              <a:rPr lang="en-US" sz="1200" i="0">
                <a:solidFill>
                  <a:schemeClr val="dk1"/>
                </a:solidFill>
                <a:latin typeface="Playfair Display"/>
                <a:ea typeface="Playfair Display"/>
                <a:cs typeface="Playfair Display"/>
                <a:sym typeface="Playfair Display"/>
              </a:rPr>
              <a:t>Describe the criteria you may use to evaluate a firm’s strategic alternatives and how you would use these to recommend a strategic alternative.</a:t>
            </a:r>
            <a:endParaRPr>
              <a:latin typeface="Playfair Display"/>
              <a:ea typeface="Playfair Display"/>
              <a:cs typeface="Playfair Display"/>
              <a:sym typeface="Playfair Display"/>
            </a:endParaRPr>
          </a:p>
          <a:p>
            <a:pPr marL="228600" lvl="0" indent="-228600" algn="l" rtl="0">
              <a:lnSpc>
                <a:spcPct val="164000"/>
              </a:lnSpc>
              <a:spcBef>
                <a:spcPts val="0"/>
              </a:spcBef>
              <a:spcAft>
                <a:spcPts val="0"/>
              </a:spcAft>
              <a:buClr>
                <a:schemeClr val="dk1"/>
              </a:buClr>
              <a:buSzPts val="1200"/>
              <a:buFont typeface="Playfair Display"/>
              <a:buAutoNum type="arabicPeriod"/>
            </a:pPr>
            <a:r>
              <a:rPr lang="en-US" sz="1200" i="0">
                <a:solidFill>
                  <a:schemeClr val="dk1"/>
                </a:solidFill>
                <a:latin typeface="Playfair Display"/>
                <a:ea typeface="Playfair Display"/>
                <a:cs typeface="Playfair Display"/>
                <a:sym typeface="Playfair Display"/>
              </a:rPr>
              <a:t>Describe the criteria you may use to design an implementation plan.</a:t>
            </a:r>
            <a:endParaRPr>
              <a:latin typeface="Playfair Display"/>
              <a:ea typeface="Playfair Display"/>
              <a:cs typeface="Playfair Display"/>
              <a:sym typeface="Playfair Display"/>
            </a:endParaRPr>
          </a:p>
          <a:p>
            <a:pPr marL="228600" lvl="0" indent="-228600" algn="l" rtl="0">
              <a:lnSpc>
                <a:spcPct val="164000"/>
              </a:lnSpc>
              <a:spcBef>
                <a:spcPts val="0"/>
              </a:spcBef>
              <a:spcAft>
                <a:spcPts val="0"/>
              </a:spcAft>
              <a:buClr>
                <a:schemeClr val="dk1"/>
              </a:buClr>
              <a:buSzPts val="1200"/>
              <a:buFont typeface="Playfair Display"/>
              <a:buAutoNum type="arabicPeriod"/>
            </a:pPr>
            <a:r>
              <a:rPr lang="en-US" sz="1200" i="0">
                <a:solidFill>
                  <a:schemeClr val="dk1"/>
                </a:solidFill>
                <a:latin typeface="Playfair Display"/>
                <a:ea typeface="Playfair Display"/>
                <a:cs typeface="Playfair Display"/>
                <a:sym typeface="Playfair Display"/>
              </a:rPr>
              <a:t>Describe what confirming line of sight and congruence across the entire case analysis involves and why this is essential to a robust case analysis.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solidFill>
                <a:schemeClr val="dk1"/>
              </a:solidFill>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i="0">
                <a:solidFill>
                  <a:schemeClr val="dk1"/>
                </a:solidFill>
                <a:latin typeface="Playfair Display"/>
                <a:ea typeface="Playfair Display"/>
                <a:cs typeface="Playfair Display"/>
                <a:sym typeface="Playfair Display"/>
              </a:rPr>
              <a:t>By answering these questions robustly, you have demonstrated your thorough knowledge of how to synthesize your analysis and determine a firm’s strategic issue. This is essential to robust case analysis. Well done!</a:t>
            </a:r>
            <a:endParaRPr>
              <a:latin typeface="Playfair Display"/>
              <a:ea typeface="Playfair Display"/>
              <a:cs typeface="Playfair Display"/>
              <a:sym typeface="Playfair Display"/>
            </a:endParaRPr>
          </a:p>
          <a:p>
            <a:pPr marL="0" lvl="0" indent="0" algn="l" rtl="0">
              <a:spcBef>
                <a:spcPts val="0"/>
              </a:spcBef>
              <a:spcAft>
                <a:spcPts val="0"/>
              </a:spcAft>
              <a:buNone/>
            </a:pPr>
            <a:endParaRPr sz="1200" b="0" i="0">
              <a:solidFill>
                <a:schemeClr val="dk1"/>
              </a:solidFill>
              <a:latin typeface="Arial"/>
              <a:ea typeface="Arial"/>
              <a:cs typeface="Arial"/>
              <a:sym typeface="Arial"/>
            </a:endParaRPr>
          </a:p>
        </p:txBody>
      </p:sp>
      <p:sp>
        <p:nvSpPr>
          <p:cNvPr id="508" name="Google Shape;508;g3731cb53a51_0_0:notes">
            <a:extLst>
              <a:ext uri="{FF2B5EF4-FFF2-40B4-BE49-F238E27FC236}">
                <a16:creationId xmlns:a16="http://schemas.microsoft.com/office/drawing/2014/main" id="{CEA16590-7854-2D24-C530-C07559E4C3B2}"/>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56</a:t>
            </a:fld>
            <a:endParaRPr/>
          </a:p>
        </p:txBody>
      </p:sp>
    </p:spTree>
    <p:extLst>
      <p:ext uri="{BB962C8B-B14F-4D97-AF65-F5344CB8AC3E}">
        <p14:creationId xmlns:p14="http://schemas.microsoft.com/office/powerpoint/2010/main" val="1359197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a:extLst>
            <a:ext uri="{FF2B5EF4-FFF2-40B4-BE49-F238E27FC236}">
              <a16:creationId xmlns:a16="http://schemas.microsoft.com/office/drawing/2014/main" id="{338083E8-77E6-EECC-103A-00B9F21DA220}"/>
            </a:ext>
          </a:extLst>
        </p:cNvPr>
        <p:cNvGrpSpPr/>
        <p:nvPr/>
      </p:nvGrpSpPr>
      <p:grpSpPr>
        <a:xfrm>
          <a:off x="0" y="0"/>
          <a:ext cx="0" cy="0"/>
          <a:chOff x="0" y="0"/>
          <a:chExt cx="0" cy="0"/>
        </a:xfrm>
      </p:grpSpPr>
      <p:sp>
        <p:nvSpPr>
          <p:cNvPr id="120" name="Google Shape;120;p4:notes">
            <a:extLst>
              <a:ext uri="{FF2B5EF4-FFF2-40B4-BE49-F238E27FC236}">
                <a16:creationId xmlns:a16="http://schemas.microsoft.com/office/drawing/2014/main" id="{96879DD0-B36A-1F6F-3D64-0F2D52AD80C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 name="Google Shape;121;p4:notes">
            <a:extLst>
              <a:ext uri="{FF2B5EF4-FFF2-40B4-BE49-F238E27FC236}">
                <a16:creationId xmlns:a16="http://schemas.microsoft.com/office/drawing/2014/main" id="{8041C2A1-8DC2-AF62-37AB-4C9B4720848C}"/>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Playfair Display"/>
              <a:ea typeface="Playfair Display"/>
              <a:cs typeface="Playfair Display"/>
              <a:sym typeface="Playfair Display"/>
            </a:endParaRPr>
          </a:p>
        </p:txBody>
      </p:sp>
      <p:sp>
        <p:nvSpPr>
          <p:cNvPr id="122" name="Google Shape;122;p4:notes">
            <a:extLst>
              <a:ext uri="{FF2B5EF4-FFF2-40B4-BE49-F238E27FC236}">
                <a16:creationId xmlns:a16="http://schemas.microsoft.com/office/drawing/2014/main" id="{F6AF9997-9E10-4777-DFB6-EAF347D737EB}"/>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extLst>
      <p:ext uri="{BB962C8B-B14F-4D97-AF65-F5344CB8AC3E}">
        <p14:creationId xmlns:p14="http://schemas.microsoft.com/office/powerpoint/2010/main" val="2310806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a:extLst>
            <a:ext uri="{FF2B5EF4-FFF2-40B4-BE49-F238E27FC236}">
              <a16:creationId xmlns:a16="http://schemas.microsoft.com/office/drawing/2014/main" id="{6961F8F4-3627-3905-3D70-823DB883EB16}"/>
            </a:ext>
          </a:extLst>
        </p:cNvPr>
        <p:cNvGrpSpPr/>
        <p:nvPr/>
      </p:nvGrpSpPr>
      <p:grpSpPr>
        <a:xfrm>
          <a:off x="0" y="0"/>
          <a:ext cx="0" cy="0"/>
          <a:chOff x="0" y="0"/>
          <a:chExt cx="0" cy="0"/>
        </a:xfrm>
      </p:grpSpPr>
      <p:sp>
        <p:nvSpPr>
          <p:cNvPr id="201" name="Google Shape;201;p13:notes">
            <a:extLst>
              <a:ext uri="{FF2B5EF4-FFF2-40B4-BE49-F238E27FC236}">
                <a16:creationId xmlns:a16="http://schemas.microsoft.com/office/drawing/2014/main" id="{129DA5A3-D1CD-E7D4-30CE-3EDE928A110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2" name="Google Shape;202;p13:notes">
            <a:extLst>
              <a:ext uri="{FF2B5EF4-FFF2-40B4-BE49-F238E27FC236}">
                <a16:creationId xmlns:a16="http://schemas.microsoft.com/office/drawing/2014/main" id="{93D638E5-E8AA-E852-44C3-5BA3105327F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sz="1200" b="0" i="0" dirty="0">
              <a:solidFill>
                <a:schemeClr val="dk1"/>
              </a:solidFill>
              <a:latin typeface="Arial"/>
              <a:ea typeface="Arial"/>
              <a:cs typeface="Arial"/>
              <a:sym typeface="Arial"/>
            </a:endParaRPr>
          </a:p>
        </p:txBody>
      </p:sp>
      <p:sp>
        <p:nvSpPr>
          <p:cNvPr id="203" name="Google Shape;203;p13:notes">
            <a:extLst>
              <a:ext uri="{FF2B5EF4-FFF2-40B4-BE49-F238E27FC236}">
                <a16:creationId xmlns:a16="http://schemas.microsoft.com/office/drawing/2014/main" id="{FB1D03AC-EBDE-A164-6CA1-E575398A0F7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extLst>
      <p:ext uri="{BB962C8B-B14F-4D97-AF65-F5344CB8AC3E}">
        <p14:creationId xmlns:p14="http://schemas.microsoft.com/office/powerpoint/2010/main" val="1520428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a:extLst>
            <a:ext uri="{FF2B5EF4-FFF2-40B4-BE49-F238E27FC236}">
              <a16:creationId xmlns:a16="http://schemas.microsoft.com/office/drawing/2014/main" id="{03E26239-9ED9-122E-0D9A-F0E489CBFDC6}"/>
            </a:ext>
          </a:extLst>
        </p:cNvPr>
        <p:cNvGrpSpPr/>
        <p:nvPr/>
      </p:nvGrpSpPr>
      <p:grpSpPr>
        <a:xfrm>
          <a:off x="0" y="0"/>
          <a:ext cx="0" cy="0"/>
          <a:chOff x="0" y="0"/>
          <a:chExt cx="0" cy="0"/>
        </a:xfrm>
      </p:grpSpPr>
      <p:sp>
        <p:nvSpPr>
          <p:cNvPr id="201" name="Google Shape;201;p13:notes">
            <a:extLst>
              <a:ext uri="{FF2B5EF4-FFF2-40B4-BE49-F238E27FC236}">
                <a16:creationId xmlns:a16="http://schemas.microsoft.com/office/drawing/2014/main" id="{9B0DF821-1E5B-28FA-462C-AEC53AC44C0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2" name="Google Shape;202;p13:notes">
            <a:extLst>
              <a:ext uri="{FF2B5EF4-FFF2-40B4-BE49-F238E27FC236}">
                <a16:creationId xmlns:a16="http://schemas.microsoft.com/office/drawing/2014/main" id="{E12324FE-7AEA-3735-31EF-FD6B8854BD65}"/>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r>
              <a:rPr lang="en-US" sz="1200" i="0">
                <a:latin typeface="Playfair Display"/>
                <a:ea typeface="Playfair Display"/>
                <a:cs typeface="Playfair Display"/>
                <a:sym typeface="Playfair Display"/>
              </a:rPr>
              <a:t>This is step 4 in case analysis.</a:t>
            </a:r>
            <a:endParaRPr>
              <a:latin typeface="Playfair Display"/>
              <a:ea typeface="Playfair Display"/>
              <a:cs typeface="Playfair Display"/>
              <a:sym typeface="Playfair Display"/>
            </a:endParaRPr>
          </a:p>
          <a:p>
            <a:pPr marL="0" lvl="0" indent="0" algn="l" rtl="0">
              <a:lnSpc>
                <a:spcPct val="164000"/>
              </a:lnSpc>
              <a:spcBef>
                <a:spcPts val="0"/>
              </a:spcBef>
              <a:spcAft>
                <a:spcPts val="0"/>
              </a:spcAft>
              <a:buNone/>
            </a:pPr>
            <a:endParaRPr sz="1200" i="0">
              <a:latin typeface="Playfair Display"/>
              <a:ea typeface="Playfair Display"/>
              <a:cs typeface="Playfair Display"/>
              <a:sym typeface="Playfair Display"/>
            </a:endParaRPr>
          </a:p>
          <a:p>
            <a:pPr marL="0" lvl="0" indent="0" algn="l" rtl="0">
              <a:lnSpc>
                <a:spcPct val="164000"/>
              </a:lnSpc>
              <a:spcBef>
                <a:spcPts val="0"/>
              </a:spcBef>
              <a:spcAft>
                <a:spcPts val="0"/>
              </a:spcAft>
              <a:buNone/>
            </a:pPr>
            <a:r>
              <a:rPr lang="en-US" sz="1200" b="1" i="0">
                <a:latin typeface="Playfair Display"/>
                <a:ea typeface="Playfair Display"/>
                <a:cs typeface="Playfair Display"/>
                <a:sym typeface="Playfair Display"/>
              </a:rPr>
              <a:t>4. Synthesize the Organization Performance, and External and Internal Analysis using SWOT Analysis.</a:t>
            </a:r>
            <a:endParaRPr sz="1200" b="1" i="0">
              <a:latin typeface="Playfair Display"/>
              <a:ea typeface="Playfair Display"/>
              <a:cs typeface="Playfair Display"/>
              <a:sym typeface="Playfair Display"/>
            </a:endParaRPr>
          </a:p>
          <a:p>
            <a:pPr marL="457200" lvl="1" indent="0" algn="l" rtl="0">
              <a:lnSpc>
                <a:spcPct val="164000"/>
              </a:lnSpc>
              <a:spcBef>
                <a:spcPts val="0"/>
              </a:spcBef>
              <a:spcAft>
                <a:spcPts val="0"/>
              </a:spcAft>
              <a:buNone/>
            </a:pPr>
            <a:r>
              <a:rPr lang="en-US" sz="1200" i="0">
                <a:latin typeface="Playfair Display"/>
                <a:ea typeface="Playfair Display"/>
                <a:cs typeface="Playfair Display"/>
                <a:sym typeface="Playfair Display"/>
              </a:rPr>
              <a:t>Synthesize the organizational performance, and internal and external analysis using a SWOT analysis.</a:t>
            </a:r>
            <a:endParaRPr>
              <a:latin typeface="Playfair Display"/>
              <a:ea typeface="Playfair Display"/>
              <a:cs typeface="Playfair Display"/>
              <a:sym typeface="Playfair Display"/>
            </a:endParaRPr>
          </a:p>
          <a:p>
            <a:pPr marL="457200" lvl="1" indent="0" algn="l" rtl="0">
              <a:lnSpc>
                <a:spcPct val="164000"/>
              </a:lnSpc>
              <a:spcBef>
                <a:spcPts val="0"/>
              </a:spcBef>
              <a:spcAft>
                <a:spcPts val="0"/>
              </a:spcAft>
              <a:buNone/>
            </a:pPr>
            <a:r>
              <a:rPr lang="en-US" sz="1200" i="0">
                <a:latin typeface="Playfair Display"/>
                <a:ea typeface="Playfair Display"/>
                <a:cs typeface="Playfair Display"/>
                <a:sym typeface="Playfair Display"/>
              </a:rPr>
              <a:t>Ensure line of sight and congruence between the analysis from the strategic management frameworks and the SWOT analysis.</a:t>
            </a:r>
            <a:endParaRPr>
              <a:latin typeface="Playfair Display"/>
              <a:ea typeface="Playfair Display"/>
              <a:cs typeface="Playfair Display"/>
              <a:sym typeface="Playfair Display"/>
            </a:endParaRPr>
          </a:p>
          <a:p>
            <a:pPr marL="0" lvl="0" indent="0" algn="l" rtl="0">
              <a:spcBef>
                <a:spcPts val="0"/>
              </a:spcBef>
              <a:spcAft>
                <a:spcPts val="0"/>
              </a:spcAft>
              <a:buNone/>
            </a:pPr>
            <a:endParaRPr sz="1200" b="0" i="0">
              <a:solidFill>
                <a:schemeClr val="dk1"/>
              </a:solidFill>
              <a:latin typeface="Arial"/>
              <a:ea typeface="Arial"/>
              <a:cs typeface="Arial"/>
              <a:sym typeface="Arial"/>
            </a:endParaRPr>
          </a:p>
        </p:txBody>
      </p:sp>
      <p:sp>
        <p:nvSpPr>
          <p:cNvPr id="203" name="Google Shape;203;p13:notes">
            <a:extLst>
              <a:ext uri="{FF2B5EF4-FFF2-40B4-BE49-F238E27FC236}">
                <a16:creationId xmlns:a16="http://schemas.microsoft.com/office/drawing/2014/main" id="{BC604183-2220-01F3-AE47-D124A279A61D}"/>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extLst>
      <p:ext uri="{BB962C8B-B14F-4D97-AF65-F5344CB8AC3E}">
        <p14:creationId xmlns:p14="http://schemas.microsoft.com/office/powerpoint/2010/main" val="36315677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a:extLst>
            <a:ext uri="{FF2B5EF4-FFF2-40B4-BE49-F238E27FC236}">
              <a16:creationId xmlns:a16="http://schemas.microsoft.com/office/drawing/2014/main" id="{EA00F9BC-5162-B921-BF65-101D9D694AE0}"/>
            </a:ext>
          </a:extLst>
        </p:cNvPr>
        <p:cNvGrpSpPr/>
        <p:nvPr/>
      </p:nvGrpSpPr>
      <p:grpSpPr>
        <a:xfrm>
          <a:off x="0" y="0"/>
          <a:ext cx="0" cy="0"/>
          <a:chOff x="0" y="0"/>
          <a:chExt cx="0" cy="0"/>
        </a:xfrm>
      </p:grpSpPr>
      <p:sp>
        <p:nvSpPr>
          <p:cNvPr id="201" name="Google Shape;201;p13:notes">
            <a:extLst>
              <a:ext uri="{FF2B5EF4-FFF2-40B4-BE49-F238E27FC236}">
                <a16:creationId xmlns:a16="http://schemas.microsoft.com/office/drawing/2014/main" id="{5ABACCDD-4641-A1F7-5B7D-9E39C0FA2EC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2" name="Google Shape;202;p13:notes">
            <a:extLst>
              <a:ext uri="{FF2B5EF4-FFF2-40B4-BE49-F238E27FC236}">
                <a16:creationId xmlns:a16="http://schemas.microsoft.com/office/drawing/2014/main" id="{1AA7942F-2A75-910A-502C-4F91A96906F2}"/>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sz="1200" b="0" i="0" dirty="0">
              <a:solidFill>
                <a:schemeClr val="dk1"/>
              </a:solidFill>
              <a:latin typeface="Arial"/>
              <a:ea typeface="Arial"/>
              <a:cs typeface="Arial"/>
              <a:sym typeface="Arial"/>
            </a:endParaRPr>
          </a:p>
        </p:txBody>
      </p:sp>
      <p:sp>
        <p:nvSpPr>
          <p:cNvPr id="203" name="Google Shape;203;p13:notes">
            <a:extLst>
              <a:ext uri="{FF2B5EF4-FFF2-40B4-BE49-F238E27FC236}">
                <a16:creationId xmlns:a16="http://schemas.microsoft.com/office/drawing/2014/main" id="{4F8B5498-B6AD-30BC-E954-FB8D315398C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extLst>
      <p:ext uri="{BB962C8B-B14F-4D97-AF65-F5344CB8AC3E}">
        <p14:creationId xmlns:p14="http://schemas.microsoft.com/office/powerpoint/2010/main" val="305720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userDrawn="1">
  <p:cSld name="BLANK">
    <p:spTree>
      <p:nvGrpSpPr>
        <p:cNvPr id="1" name="Shape 15"/>
        <p:cNvGrpSpPr/>
        <p:nvPr/>
      </p:nvGrpSpPr>
      <p:grpSpPr>
        <a:xfrm>
          <a:off x="0" y="0"/>
          <a:ext cx="0" cy="0"/>
          <a:chOff x="0" y="0"/>
          <a:chExt cx="0" cy="0"/>
        </a:xfrm>
      </p:grpSpPr>
      <p:sp>
        <p:nvSpPr>
          <p:cNvPr id="2" name="Title 1">
            <a:extLst>
              <a:ext uri="{FF2B5EF4-FFF2-40B4-BE49-F238E27FC236}">
                <a16:creationId xmlns:a16="http://schemas.microsoft.com/office/drawing/2014/main" id="{708C72B2-093C-7C39-ECBA-B129664B33E1}"/>
              </a:ext>
            </a:extLst>
          </p:cNvPr>
          <p:cNvSpPr>
            <a:spLocks noGrp="1"/>
          </p:cNvSpPr>
          <p:nvPr>
            <p:ph type="title"/>
          </p:nvPr>
        </p:nvSpPr>
        <p:spPr/>
        <p:txBody>
          <a:bodyPr/>
          <a:lstStyle/>
          <a:p>
            <a:r>
              <a:rPr lang="en-US"/>
              <a:t>Click to edit Master title style</a:t>
            </a:r>
            <a:endParaRPr lang="en-IN"/>
          </a:p>
        </p:txBody>
      </p:sp>
      <p:sp>
        <p:nvSpPr>
          <p:cNvPr id="4" name="Content Placeholder 3">
            <a:extLst>
              <a:ext uri="{FF2B5EF4-FFF2-40B4-BE49-F238E27FC236}">
                <a16:creationId xmlns:a16="http://schemas.microsoft.com/office/drawing/2014/main" id="{66F6CB72-A544-3B07-E636-AE7BF28C37B9}"/>
              </a:ext>
            </a:extLst>
          </p:cNvPr>
          <p:cNvSpPr>
            <a:spLocks noGrp="1"/>
          </p:cNvSpPr>
          <p:nvPr>
            <p:ph sz="quarter" idx="10"/>
          </p:nvPr>
        </p:nvSpPr>
        <p:spPr>
          <a:xfrm>
            <a:off x="457200" y="2298700"/>
            <a:ext cx="7432675" cy="1489075"/>
          </a:xfrm>
        </p:spPr>
        <p:txBody>
          <a:bodyPr/>
          <a:lstStyle>
            <a:lvl1pPr>
              <a:buNone/>
              <a:defRPr/>
            </a:lvl1pPr>
          </a:lstStyle>
          <a:p>
            <a:pPr lvl="0"/>
            <a:endParaRPr lang="en-IN" dirty="0"/>
          </a:p>
        </p:txBody>
      </p:sp>
      <p:sp>
        <p:nvSpPr>
          <p:cNvPr id="5" name="Content Placeholder 3">
            <a:extLst>
              <a:ext uri="{FF2B5EF4-FFF2-40B4-BE49-F238E27FC236}">
                <a16:creationId xmlns:a16="http://schemas.microsoft.com/office/drawing/2014/main" id="{21B259B9-4D49-B0D4-CA5B-CA8DBBC3837C}"/>
              </a:ext>
            </a:extLst>
          </p:cNvPr>
          <p:cNvSpPr>
            <a:spLocks noGrp="1"/>
          </p:cNvSpPr>
          <p:nvPr>
            <p:ph sz="quarter" idx="11"/>
          </p:nvPr>
        </p:nvSpPr>
        <p:spPr>
          <a:xfrm>
            <a:off x="609600" y="2451100"/>
            <a:ext cx="7432675" cy="1489075"/>
          </a:xfrm>
        </p:spPr>
        <p:txBody>
          <a:bodyPr/>
          <a:lstStyle>
            <a:lvl1pPr>
              <a:buNone/>
              <a:defRPr/>
            </a:lvl1pPr>
          </a:lstStyle>
          <a:p>
            <a:pPr lvl="0"/>
            <a:endParaRPr lang="en-IN" dirty="0"/>
          </a:p>
        </p:txBody>
      </p:sp>
      <p:sp>
        <p:nvSpPr>
          <p:cNvPr id="6" name="Content Placeholder 3">
            <a:extLst>
              <a:ext uri="{FF2B5EF4-FFF2-40B4-BE49-F238E27FC236}">
                <a16:creationId xmlns:a16="http://schemas.microsoft.com/office/drawing/2014/main" id="{27760B96-62F0-7157-E148-CBA31FFC1DD5}"/>
              </a:ext>
            </a:extLst>
          </p:cNvPr>
          <p:cNvSpPr>
            <a:spLocks noGrp="1"/>
          </p:cNvSpPr>
          <p:nvPr>
            <p:ph sz="quarter" idx="12"/>
          </p:nvPr>
        </p:nvSpPr>
        <p:spPr>
          <a:xfrm>
            <a:off x="762000" y="2603500"/>
            <a:ext cx="7432675" cy="1489075"/>
          </a:xfrm>
        </p:spPr>
        <p:txBody>
          <a:bodyPr/>
          <a:lstStyle>
            <a:lvl1pPr>
              <a:buNone/>
              <a:defRPr/>
            </a:lvl1pPr>
          </a:lstStyle>
          <a:p>
            <a:pPr lvl="0"/>
            <a:endParaRPr lang="en-IN" dirty="0"/>
          </a:p>
        </p:txBody>
      </p:sp>
      <p:sp>
        <p:nvSpPr>
          <p:cNvPr id="7" name="Content Placeholder 3">
            <a:extLst>
              <a:ext uri="{FF2B5EF4-FFF2-40B4-BE49-F238E27FC236}">
                <a16:creationId xmlns:a16="http://schemas.microsoft.com/office/drawing/2014/main" id="{2D46B7FD-1B7D-2933-F642-510C2930233E}"/>
              </a:ext>
            </a:extLst>
          </p:cNvPr>
          <p:cNvSpPr>
            <a:spLocks noGrp="1"/>
          </p:cNvSpPr>
          <p:nvPr>
            <p:ph sz="quarter" idx="13"/>
          </p:nvPr>
        </p:nvSpPr>
        <p:spPr>
          <a:xfrm>
            <a:off x="914400" y="2755900"/>
            <a:ext cx="7432675" cy="1489075"/>
          </a:xfrm>
        </p:spPr>
        <p:txBody>
          <a:bodyPr/>
          <a:lstStyle>
            <a:lvl1pPr>
              <a:buNone/>
              <a:defRPr/>
            </a:lvl1pPr>
          </a:lstStyle>
          <a:p>
            <a:pPr lvl="0"/>
            <a:endParaRPr lang="en-IN" dirty="0"/>
          </a:p>
        </p:txBody>
      </p:sp>
      <p:sp>
        <p:nvSpPr>
          <p:cNvPr id="8" name="Content Placeholder 3">
            <a:extLst>
              <a:ext uri="{FF2B5EF4-FFF2-40B4-BE49-F238E27FC236}">
                <a16:creationId xmlns:a16="http://schemas.microsoft.com/office/drawing/2014/main" id="{5E0CF79C-50E1-644F-BCA4-59AADE772651}"/>
              </a:ext>
            </a:extLst>
          </p:cNvPr>
          <p:cNvSpPr>
            <a:spLocks noGrp="1"/>
          </p:cNvSpPr>
          <p:nvPr>
            <p:ph sz="quarter" idx="14"/>
          </p:nvPr>
        </p:nvSpPr>
        <p:spPr>
          <a:xfrm>
            <a:off x="1066800" y="2908300"/>
            <a:ext cx="7432675" cy="1489075"/>
          </a:xfrm>
        </p:spPr>
        <p:txBody>
          <a:bodyPr/>
          <a:lstStyle>
            <a:lvl1pPr>
              <a:buNone/>
              <a:defRPr/>
            </a:lvl1pPr>
          </a:lstStyle>
          <a:p>
            <a:pPr lvl="0"/>
            <a:endParaRPr lang="en-IN" dirty="0"/>
          </a:p>
        </p:txBody>
      </p:sp>
      <p:sp>
        <p:nvSpPr>
          <p:cNvPr id="9" name="Content Placeholder 3">
            <a:extLst>
              <a:ext uri="{FF2B5EF4-FFF2-40B4-BE49-F238E27FC236}">
                <a16:creationId xmlns:a16="http://schemas.microsoft.com/office/drawing/2014/main" id="{4570224B-3FA7-E243-D812-732BAAB4E921}"/>
              </a:ext>
            </a:extLst>
          </p:cNvPr>
          <p:cNvSpPr>
            <a:spLocks noGrp="1"/>
          </p:cNvSpPr>
          <p:nvPr>
            <p:ph sz="quarter" idx="15"/>
          </p:nvPr>
        </p:nvSpPr>
        <p:spPr>
          <a:xfrm>
            <a:off x="1219200" y="3060700"/>
            <a:ext cx="7432675" cy="1489075"/>
          </a:xfrm>
        </p:spPr>
        <p:txBody>
          <a:bodyPr/>
          <a:lstStyle>
            <a:lvl1pPr>
              <a:buNone/>
              <a:defRPr/>
            </a:lvl1pPr>
          </a:lstStyle>
          <a:p>
            <a:pPr lvl="0"/>
            <a:endParaRPr lang="en-I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5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56"/>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5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5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5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57"/>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57"/>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5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5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5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Google Shape;20;p48"/>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48"/>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22" name="Google Shape;22;p4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4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4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4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4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8" name="Google Shape;28;p4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4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4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50"/>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50"/>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4" name="Google Shape;34;p5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5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5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Google Shape;38;p5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51"/>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0" name="Google Shape;40;p51"/>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1" name="Google Shape;41;p5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5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5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5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52"/>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7" name="Google Shape;47;p52"/>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8" name="Google Shape;48;p52"/>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9" name="Google Shape;49;p52"/>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0" name="Google Shape;50;p5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5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5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5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5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5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5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54"/>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54"/>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54"/>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5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5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5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55"/>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55"/>
          <p:cNvSpPr>
            <a:spLocks noGrp="1"/>
          </p:cNvSpPr>
          <p:nvPr>
            <p:ph type="pic" idx="2"/>
          </p:nvPr>
        </p:nvSpPr>
        <p:spPr>
          <a:xfrm>
            <a:off x="1792288" y="612775"/>
            <a:ext cx="5486400" cy="4114800"/>
          </a:xfrm>
          <a:prstGeom prst="rect">
            <a:avLst/>
          </a:prstGeom>
          <a:noFill/>
          <a:ln>
            <a:noFill/>
          </a:ln>
        </p:spPr>
      </p:sp>
      <p:sp>
        <p:nvSpPr>
          <p:cNvPr id="68" name="Google Shape;68;p55"/>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5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5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5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46"/>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4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4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4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https://doi.org/10.21061/strategicmanagementandcaseanalysi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88">
          <a:extLst>
            <a:ext uri="{FF2B5EF4-FFF2-40B4-BE49-F238E27FC236}">
              <a16:creationId xmlns:a16="http://schemas.microsoft.com/office/drawing/2014/main" id="{5A9C53C5-5B7C-055A-2644-8E47E507C9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F02CDB4-2191-5BE9-B083-28E0004EFF66}"/>
              </a:ext>
            </a:extLst>
          </p:cNvPr>
          <p:cNvSpPr>
            <a:spLocks noGrp="1"/>
          </p:cNvSpPr>
          <p:nvPr>
            <p:ph type="title"/>
          </p:nvPr>
        </p:nvSpPr>
        <p:spPr>
          <a:xfrm>
            <a:off x="-2566738" y="2280419"/>
            <a:ext cx="16282731" cy="3058497"/>
          </a:xfrm>
        </p:spPr>
        <p:txBody>
          <a:bodyPr/>
          <a:lstStyle/>
          <a:p>
            <a:pPr marL="0" marR="0" lvl="0" indent="0" defTabSz="914400" rtl="0" eaLnBrk="1" fontAlgn="auto" latinLnBrk="0" hangingPunct="1">
              <a:lnSpc>
                <a:spcPct val="91001"/>
              </a:lnSpc>
              <a:spcBef>
                <a:spcPts val="0"/>
              </a:spcBef>
              <a:spcAft>
                <a:spcPts val="0"/>
              </a:spcAft>
              <a:tabLst/>
              <a:defRPr/>
            </a:pPr>
            <a:r>
              <a:rPr kumimoji="0" lang="en-US" sz="16758" b="0"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Chapter 6</a:t>
            </a:r>
            <a:br>
              <a:rPr kumimoji="0" lang="en-US" sz="1400" b="0" i="0" u="none" strike="noStrike" kern="0" cap="none" spc="0" normalizeH="0" baseline="0" noProof="0" dirty="0">
                <a:ln>
                  <a:noFill/>
                </a:ln>
                <a:solidFill>
                  <a:srgbClr val="000000"/>
                </a:solidFill>
                <a:effectLst/>
                <a:uLnTx/>
                <a:uFillTx/>
                <a:latin typeface="Arial"/>
                <a:cs typeface="Arial"/>
                <a:sym typeface="Arial"/>
              </a:rPr>
            </a:br>
            <a:endParaRPr lang="en-IN" dirty="0"/>
          </a:p>
        </p:txBody>
      </p:sp>
      <p:cxnSp>
        <p:nvCxnSpPr>
          <p:cNvPr id="10" name="Google Shape;89;p1">
            <a:extLst>
              <a:ext uri="{FF2B5EF4-FFF2-40B4-BE49-F238E27FC236}">
                <a16:creationId xmlns:a16="http://schemas.microsoft.com/office/drawing/2014/main" id="{43AB3C11-EE85-5475-7B81-3C62815FB099}"/>
              </a:ext>
              <a:ext uri="{C183D7F6-B498-43B3-948B-1728B52AA6E4}">
                <adec:decorative xmlns:adec="http://schemas.microsoft.com/office/drawing/2017/decorative" val="1"/>
              </a:ext>
            </a:extLst>
          </p:cNvPr>
          <p:cNvCxnSpPr/>
          <p:nvPr/>
        </p:nvCxnSpPr>
        <p:spPr>
          <a:xfrm rot="10800000" flipH="1">
            <a:off x="1028706" y="4514765"/>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D5DC620D-E968-E527-3712-4D4F1CB6EDE2}"/>
              </a:ext>
            </a:extLst>
          </p:cNvPr>
          <p:cNvSpPr>
            <a:spLocks noGrp="1"/>
          </p:cNvSpPr>
          <p:nvPr>
            <p:ph sz="quarter" idx="10"/>
          </p:nvPr>
        </p:nvSpPr>
        <p:spPr>
          <a:xfrm>
            <a:off x="918550" y="4687939"/>
            <a:ext cx="14095310" cy="1063931"/>
          </a:xfrm>
        </p:spPr>
        <p:txBody>
          <a:bodyPr/>
          <a:lstStyle/>
          <a:p>
            <a:pPr marL="0" marR="0" lvl="0" indent="0" algn="l" defTabSz="914400" rtl="0" eaLnBrk="1" fontAlgn="auto" latinLnBrk="0" hangingPunct="1">
              <a:lnSpc>
                <a:spcPct val="140010"/>
              </a:lnSpc>
              <a:spcBef>
                <a:spcPts val="0"/>
              </a:spcBef>
              <a:spcAft>
                <a:spcPts val="0"/>
              </a:spcAft>
              <a:buClr>
                <a:srgbClr val="000000"/>
              </a:buClr>
              <a:buSzTx/>
              <a:buFont typeface="Arial"/>
              <a:buNone/>
              <a:tabLst/>
              <a:defRPr/>
            </a:pPr>
            <a:r>
              <a:rPr kumimoji="0" lang="en-US" sz="3714" b="1" i="0" u="none" strike="noStrike" kern="0" cap="none" spc="0" normalizeH="0" baseline="0" noProof="0" dirty="0">
                <a:ln>
                  <a:noFill/>
                </a:ln>
                <a:solidFill>
                  <a:srgbClr val="2B2C30"/>
                </a:solidFill>
                <a:effectLst/>
                <a:uLnTx/>
                <a:uFillTx/>
                <a:latin typeface="Public Sans"/>
                <a:ea typeface="Public Sans"/>
                <a:cs typeface="Public Sans"/>
                <a:sym typeface="Public Sans"/>
              </a:rPr>
              <a:t>Synthesize Analysis and Determine a Firm’s Strategic Issue</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endParaRPr lang="en-IN" dirty="0"/>
          </a:p>
        </p:txBody>
      </p:sp>
      <p:sp>
        <p:nvSpPr>
          <p:cNvPr id="5" name="Content Placeholder 4">
            <a:extLst>
              <a:ext uri="{FF2B5EF4-FFF2-40B4-BE49-F238E27FC236}">
                <a16:creationId xmlns:a16="http://schemas.microsoft.com/office/drawing/2014/main" id="{EDA9E0D3-165B-8E2C-FD7B-F736C649D467}"/>
              </a:ext>
            </a:extLst>
          </p:cNvPr>
          <p:cNvSpPr>
            <a:spLocks noGrp="1"/>
          </p:cNvSpPr>
          <p:nvPr>
            <p:ph sz="quarter" idx="11"/>
          </p:nvPr>
        </p:nvSpPr>
        <p:spPr>
          <a:xfrm>
            <a:off x="934067" y="8379955"/>
            <a:ext cx="3844413" cy="1489075"/>
          </a:xfrm>
        </p:spPr>
        <p:txBody>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US" sz="2300" b="1" i="0" u="none" strike="noStrike" kern="0" cap="none" spc="0" normalizeH="0" baseline="0" noProof="0" dirty="0">
                <a:ln>
                  <a:noFill/>
                </a:ln>
                <a:solidFill>
                  <a:srgbClr val="2B2C30"/>
                </a:solidFill>
                <a:effectLst/>
                <a:uLnTx/>
                <a:uFillTx/>
                <a:latin typeface="Public Sans"/>
                <a:ea typeface="Public Sans"/>
                <a:cs typeface="Public Sans"/>
                <a:sym typeface="Public Sans"/>
              </a:rPr>
              <a:t>Strategic Management </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US" sz="2300" b="1" i="0" u="none" strike="noStrike" kern="0" cap="none" spc="0" normalizeH="0" baseline="0" noProof="0" dirty="0">
                <a:ln>
                  <a:noFill/>
                </a:ln>
                <a:solidFill>
                  <a:srgbClr val="2B2C30"/>
                </a:solidFill>
                <a:effectLst/>
                <a:uLnTx/>
                <a:uFillTx/>
                <a:latin typeface="Public Sans"/>
                <a:ea typeface="Public Sans"/>
                <a:cs typeface="Public Sans"/>
                <a:sym typeface="Public Sans"/>
              </a:rPr>
              <a:t>MGT 4394</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pic>
        <p:nvPicPr>
          <p:cNvPr id="15" name="Picture 14" descr="A Creative Commons license icon set with the following icons: CC, BY, NC, SA.">
            <a:extLst>
              <a:ext uri="{FF2B5EF4-FFF2-40B4-BE49-F238E27FC236}">
                <a16:creationId xmlns:a16="http://schemas.microsoft.com/office/drawing/2014/main" id="{7D4E6D11-F6B3-4CE6-76FA-8220E1F6E0CC}"/>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11455242" y="8879216"/>
            <a:ext cx="2400300" cy="838200"/>
          </a:xfrm>
          <a:prstGeom prst="rect">
            <a:avLst/>
          </a:prstGeom>
        </p:spPr>
      </p:pic>
      <p:sp>
        <p:nvSpPr>
          <p:cNvPr id="11" name="Google Shape;90;p1" descr="Logo for Pamplin College of Business at Virginia Tech, featuring the stylized 'VT' monogram next to the college's name.">
            <a:extLst>
              <a:ext uri="{FF2B5EF4-FFF2-40B4-BE49-F238E27FC236}">
                <a16:creationId xmlns:a16="http://schemas.microsoft.com/office/drawing/2014/main" id="{AC14E853-ECE7-51C2-A9A2-9A2626EE881C}"/>
              </a:ext>
              <a:ext uri="{C183D7F6-B498-43B3-948B-1728B52AA6E4}">
                <adec:decorative xmlns:adec="http://schemas.microsoft.com/office/drawing/2017/decorative" val="0"/>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87620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32">
          <a:extLst>
            <a:ext uri="{FF2B5EF4-FFF2-40B4-BE49-F238E27FC236}">
              <a16:creationId xmlns:a16="http://schemas.microsoft.com/office/drawing/2014/main" id="{AEECE9F0-055D-C1EA-B903-6FE4340FC4C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46AFD22-4050-8207-C77D-34EE1D615844}"/>
              </a:ext>
            </a:extLst>
          </p:cNvPr>
          <p:cNvSpPr>
            <a:spLocks noGrp="1"/>
          </p:cNvSpPr>
          <p:nvPr>
            <p:ph type="title"/>
          </p:nvPr>
        </p:nvSpPr>
        <p:spPr>
          <a:xfrm>
            <a:off x="722671" y="776087"/>
            <a:ext cx="4645743"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SWOT Framework</a:t>
            </a:r>
            <a:endParaRPr lang="en-IN" dirty="0"/>
          </a:p>
        </p:txBody>
      </p:sp>
      <p:cxnSp>
        <p:nvCxnSpPr>
          <p:cNvPr id="12" name="Google Shape;135;p5">
            <a:extLst>
              <a:ext uri="{FF2B5EF4-FFF2-40B4-BE49-F238E27FC236}">
                <a16:creationId xmlns:a16="http://schemas.microsoft.com/office/drawing/2014/main" id="{2511F334-1E4A-CFBB-474F-568B2A168013}"/>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CED72909-7414-63B8-2491-8574332C238D}"/>
              </a:ext>
            </a:extLst>
          </p:cNvPr>
          <p:cNvSpPr>
            <a:spLocks noGrp="1"/>
          </p:cNvSpPr>
          <p:nvPr>
            <p:ph sz="quarter" idx="10"/>
          </p:nvPr>
        </p:nvSpPr>
        <p:spPr>
          <a:xfrm>
            <a:off x="929148" y="1767755"/>
            <a:ext cx="15382568" cy="2417729"/>
          </a:xfrm>
        </p:spPr>
        <p:txBody>
          <a:bodyPr>
            <a:normAutofit lnSpcReduction="10000"/>
          </a:bodyPr>
          <a:lstStyle/>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 tool used to analyze a firm’s strengths, weaknesses, opportunities, and threats</a:t>
            </a:r>
            <a:endParaRPr lang="en-IN" dirty="0"/>
          </a:p>
        </p:txBody>
      </p:sp>
      <p:pic>
        <p:nvPicPr>
          <p:cNvPr id="14" name="Google Shape;137;p5" descr="Four separate yellow boxes representing strengths, weaknesses, opportunities, and threats">
            <a:extLst>
              <a:ext uri="{FF2B5EF4-FFF2-40B4-BE49-F238E27FC236}">
                <a16:creationId xmlns:a16="http://schemas.microsoft.com/office/drawing/2014/main" id="{BA9D9CD7-546A-F5E6-3F9D-C48611951D0D}"/>
              </a:ext>
            </a:extLst>
          </p:cNvPr>
          <p:cNvPicPr preferRelativeResize="0"/>
          <p:nvPr/>
        </p:nvPicPr>
        <p:blipFill rotWithShape="1">
          <a:blip r:embed="rId3">
            <a:alphaModFix/>
          </a:blip>
          <a:srcRect/>
          <a:stretch/>
        </p:blipFill>
        <p:spPr>
          <a:xfrm>
            <a:off x="4650448" y="4305300"/>
            <a:ext cx="7526477" cy="5715596"/>
          </a:xfrm>
          <a:prstGeom prst="rect">
            <a:avLst/>
          </a:prstGeom>
          <a:noFill/>
          <a:ln>
            <a:noFill/>
          </a:ln>
        </p:spPr>
      </p:pic>
      <p:sp>
        <p:nvSpPr>
          <p:cNvPr id="5" name="Content Placeholder 4">
            <a:extLst>
              <a:ext uri="{FF2B5EF4-FFF2-40B4-BE49-F238E27FC236}">
                <a16:creationId xmlns:a16="http://schemas.microsoft.com/office/drawing/2014/main" id="{1DF1ACD1-E9EA-97B0-8F5D-A8F5AE0F07E6}"/>
              </a:ext>
            </a:extLst>
          </p:cNvPr>
          <p:cNvSpPr>
            <a:spLocks noGrp="1"/>
          </p:cNvSpPr>
          <p:nvPr>
            <p:ph sz="quarter" idx="11"/>
          </p:nvPr>
        </p:nvSpPr>
        <p:spPr>
          <a:xfrm>
            <a:off x="9547129" y="9589322"/>
            <a:ext cx="2074606" cy="380589"/>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1" u="none" strike="noStrike" kern="0" cap="none" spc="0" normalizeH="0" baseline="0" noProof="0" dirty="0">
                <a:ln>
                  <a:noFill/>
                </a:ln>
                <a:solidFill>
                  <a:srgbClr val="000000"/>
                </a:solidFill>
                <a:effectLst/>
                <a:uLnTx/>
                <a:uFillTx/>
                <a:latin typeface="Arial"/>
                <a:cs typeface="Arial"/>
                <a:sym typeface="Arial"/>
              </a:rPr>
              <a:t>[ Kindred Grey. 2025. CC BY-NC-SA.]</a:t>
            </a:r>
            <a:r>
              <a:rPr kumimoji="0" lang="en-IN" sz="800" b="0" i="1" u="none" strike="noStrike" kern="0" cap="none" spc="0" normalizeH="0" baseline="0" noProof="0" dirty="0">
                <a:ln>
                  <a:noFill/>
                </a:ln>
                <a:solidFill>
                  <a:srgbClr val="000000"/>
                </a:solidFill>
                <a:effectLst/>
                <a:uLnTx/>
                <a:uFillTx/>
                <a:latin typeface="Arial"/>
                <a:cs typeface="Arial"/>
                <a:sym typeface="Arial"/>
              </a:rPr>
              <a:t>\</a:t>
            </a:r>
            <a:endParaRPr kumimoji="0" lang="en-US" sz="800" b="0" i="1" u="none" strike="noStrike" kern="0" cap="none" spc="0" normalizeH="0" baseline="0" noProof="0" dirty="0">
              <a:ln>
                <a:noFill/>
              </a:ln>
              <a:solidFill>
                <a:srgbClr val="000000"/>
              </a:solidFill>
              <a:effectLst/>
              <a:uLnTx/>
              <a:uFillTx/>
              <a:latin typeface="Arial"/>
              <a:cs typeface="Arial"/>
              <a:sym typeface="Arial"/>
            </a:endParaRPr>
          </a:p>
        </p:txBody>
      </p:sp>
      <p:sp>
        <p:nvSpPr>
          <p:cNvPr id="13" name="Google Shape;136;p5">
            <a:extLst>
              <a:ext uri="{FF2B5EF4-FFF2-40B4-BE49-F238E27FC236}">
                <a16:creationId xmlns:a16="http://schemas.microsoft.com/office/drawing/2014/main" id="{1ACA0E43-AC1E-2B4F-197F-46795CFEDD6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252498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42">
          <a:extLst>
            <a:ext uri="{FF2B5EF4-FFF2-40B4-BE49-F238E27FC236}">
              <a16:creationId xmlns:a16="http://schemas.microsoft.com/office/drawing/2014/main" id="{234CE44A-3FB1-B932-4FC1-72713C016BE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0747C6-3F52-57CB-8BAD-A5DE76ACC86D}"/>
              </a:ext>
            </a:extLst>
          </p:cNvPr>
          <p:cNvSpPr>
            <a:spLocks noGrp="1"/>
          </p:cNvSpPr>
          <p:nvPr>
            <p:ph type="title"/>
          </p:nvPr>
        </p:nvSpPr>
        <p:spPr>
          <a:xfrm>
            <a:off x="-283695" y="776084"/>
            <a:ext cx="11135032"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SWOT in Strategic Management</a:t>
            </a: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 </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1 of 2</a:t>
            </a:r>
            <a:endParaRPr lang="en-IN" sz="3710" dirty="0"/>
          </a:p>
        </p:txBody>
      </p:sp>
      <p:cxnSp>
        <p:nvCxnSpPr>
          <p:cNvPr id="11" name="Google Shape;145;p6">
            <a:extLst>
              <a:ext uri="{FF2B5EF4-FFF2-40B4-BE49-F238E27FC236}">
                <a16:creationId xmlns:a16="http://schemas.microsoft.com/office/drawing/2014/main" id="{88F919AD-F92F-8A89-430B-07C9A3A81673}"/>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40410F07-63CE-10E5-E1F5-88738ADD541F}"/>
              </a:ext>
            </a:extLst>
          </p:cNvPr>
          <p:cNvSpPr>
            <a:spLocks noGrp="1"/>
          </p:cNvSpPr>
          <p:nvPr>
            <p:ph sz="quarter" idx="10"/>
          </p:nvPr>
        </p:nvSpPr>
        <p:spPr>
          <a:xfrm>
            <a:off x="929150" y="2121718"/>
            <a:ext cx="16342443" cy="6284861"/>
          </a:xfrm>
        </p:spPr>
        <p:txBody>
          <a:bodyPr>
            <a:normAutofit/>
          </a:bodyPr>
          <a:lstStyle/>
          <a:p>
            <a:pPr marL="685800" marR="0" lvl="0" indent="-68580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SWOT</a:t>
            </a: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is a tool for </a:t>
            </a:r>
            <a:r>
              <a:rPr kumimoji="0" lang="en-US" sz="48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synthesizing analysis</a:t>
            </a: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combining organizational factors</a:t>
            </a:r>
            <a:r>
              <a:rPr kumimoji="0" lang="en-US" sz="4800" b="0" i="0" u="none" strike="noStrike" kern="0" cap="none" spc="0" normalizeH="0" baseline="0" noProof="0" dirty="0">
                <a:ln>
                  <a:noFill/>
                </a:ln>
                <a:solidFill>
                  <a:srgbClr val="000000"/>
                </a:solidFill>
                <a:effectLst/>
                <a:uLnTx/>
                <a:uFillTx/>
                <a:latin typeface="Arial"/>
                <a:ea typeface="Playfair Display"/>
                <a:cs typeface="Arial"/>
                <a:sym typeface="Arial"/>
              </a:rPr>
              <a:t>, </a:t>
            </a: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internal performance, and external factors</a:t>
            </a:r>
          </a:p>
          <a:p>
            <a:pPr marL="685800" marR="0" lvl="0" indent="-68580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The goal: Identify the strategic issue the firm must address</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2" name="Google Shape;146;p6">
            <a:extLst>
              <a:ext uri="{FF2B5EF4-FFF2-40B4-BE49-F238E27FC236}">
                <a16:creationId xmlns:a16="http://schemas.microsoft.com/office/drawing/2014/main" id="{AA91B028-0B0D-B3DF-5329-04BA54FC05C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346242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42">
          <a:extLst>
            <a:ext uri="{FF2B5EF4-FFF2-40B4-BE49-F238E27FC236}">
              <a16:creationId xmlns:a16="http://schemas.microsoft.com/office/drawing/2014/main" id="{D09F9D9E-F612-8EBA-3488-50FB27E832B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1441FFC-4824-455D-6019-B5BD3D8FB4A4}"/>
              </a:ext>
            </a:extLst>
          </p:cNvPr>
          <p:cNvSpPr>
            <a:spLocks noGrp="1"/>
          </p:cNvSpPr>
          <p:nvPr>
            <p:ph type="title"/>
          </p:nvPr>
        </p:nvSpPr>
        <p:spPr>
          <a:xfrm>
            <a:off x="-85026" y="776087"/>
            <a:ext cx="10899058"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SWOT in Strategic Management</a:t>
            </a: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 </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2 of 2</a:t>
            </a:r>
            <a:endParaRPr lang="en-IN" sz="3710" dirty="0"/>
          </a:p>
        </p:txBody>
      </p:sp>
      <p:cxnSp>
        <p:nvCxnSpPr>
          <p:cNvPr id="11" name="Google Shape;145;p6">
            <a:extLst>
              <a:ext uri="{FF2B5EF4-FFF2-40B4-BE49-F238E27FC236}">
                <a16:creationId xmlns:a16="http://schemas.microsoft.com/office/drawing/2014/main" id="{ED49D897-6C80-9983-C226-3D0CC90F859D}"/>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8F3119B5-9C3A-0575-AFC8-1065B6D2F3FD}"/>
              </a:ext>
            </a:extLst>
          </p:cNvPr>
          <p:cNvSpPr>
            <a:spLocks noGrp="1"/>
          </p:cNvSpPr>
          <p:nvPr>
            <p:ph sz="quarter" idx="10"/>
          </p:nvPr>
        </p:nvSpPr>
        <p:spPr>
          <a:xfrm>
            <a:off x="752170" y="1767754"/>
            <a:ext cx="16532942" cy="7810637"/>
          </a:xfrm>
        </p:spPr>
        <p:txBody>
          <a:bodyPr>
            <a:normAutofit/>
          </a:bodyPr>
          <a:lstStyle/>
          <a:p>
            <a:pPr marL="685800" marR="0" lvl="0" indent="-68580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36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In strategic management, a SWOT framework is used to synthesize the analysis you have conducted so far</a:t>
            </a:r>
            <a:r>
              <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a:t>
            </a:r>
          </a:p>
          <a:p>
            <a:pPr marL="685800" marR="0" lvl="0" indent="-68580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Synthesize means to review, critically examine, and combine diverse elements into a coherent whole. </a:t>
            </a:r>
          </a:p>
          <a:p>
            <a:pPr marL="685800" marR="0" lvl="0" indent="-68580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Synthesis is combining different concepts to create a new understanding, making a new whole from individual parts. This means to review, critically examine, and combine the diverse elements of your previous analysis into a coherent concept.</a:t>
            </a:r>
          </a:p>
        </p:txBody>
      </p:sp>
      <p:sp>
        <p:nvSpPr>
          <p:cNvPr id="12" name="Google Shape;146;p6">
            <a:extLst>
              <a:ext uri="{FF2B5EF4-FFF2-40B4-BE49-F238E27FC236}">
                <a16:creationId xmlns:a16="http://schemas.microsoft.com/office/drawing/2014/main" id="{26C44AD2-ED90-65C3-268F-0FDDCBAAA4B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864255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42">
          <a:extLst>
            <a:ext uri="{FF2B5EF4-FFF2-40B4-BE49-F238E27FC236}">
              <a16:creationId xmlns:a16="http://schemas.microsoft.com/office/drawing/2014/main" id="{C4E2CE78-3C41-FDC7-59FA-67ED3B6E202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BD450DC-FC49-97F9-B82D-CC1D6BEC093B}"/>
              </a:ext>
            </a:extLst>
          </p:cNvPr>
          <p:cNvSpPr>
            <a:spLocks noGrp="1"/>
          </p:cNvSpPr>
          <p:nvPr>
            <p:ph type="title"/>
          </p:nvPr>
        </p:nvSpPr>
        <p:spPr>
          <a:xfrm>
            <a:off x="-988144" y="776087"/>
            <a:ext cx="12668865"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Using SWOT in Strategic Management</a:t>
            </a:r>
            <a:endParaRPr lang="en-IN" dirty="0"/>
          </a:p>
        </p:txBody>
      </p:sp>
      <p:cxnSp>
        <p:nvCxnSpPr>
          <p:cNvPr id="11" name="Google Shape;145;p6">
            <a:extLst>
              <a:ext uri="{FF2B5EF4-FFF2-40B4-BE49-F238E27FC236}">
                <a16:creationId xmlns:a16="http://schemas.microsoft.com/office/drawing/2014/main" id="{C87C0972-9A49-ADB1-06FD-A2258A3389B0}"/>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FCF50A4-74E7-5C5A-6EEB-C655F3960D75}"/>
              </a:ext>
            </a:extLst>
          </p:cNvPr>
          <p:cNvSpPr>
            <a:spLocks noGrp="1"/>
          </p:cNvSpPr>
          <p:nvPr>
            <p:ph sz="quarter" idx="10"/>
          </p:nvPr>
        </p:nvSpPr>
        <p:spPr>
          <a:xfrm>
            <a:off x="752170" y="1531776"/>
            <a:ext cx="16328710" cy="9175552"/>
          </a:xfrm>
        </p:spPr>
        <p:txBody>
          <a:bodyPr>
            <a:normAutofit/>
          </a:bodyPr>
          <a:lstStyle/>
          <a:p>
            <a:pPr marL="685800" marR="0" lvl="0" indent="-68580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When you synthesize the current analysis using a SWOT framework, this is referred to as a SWOT analysis. You are not returning to the case to conduct additional analysis from the case when you use a SWOT framework.</a:t>
            </a:r>
          </a:p>
          <a:p>
            <a:pPr marL="685800" marR="0" lvl="0" indent="-68580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You are </a:t>
            </a: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conducting a second level of analysis on the analysis you have conducted</a:t>
            </a: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 on the organizational performance, external environment and internal environment. </a:t>
            </a:r>
          </a:p>
          <a:p>
            <a:pPr marL="685800" marR="0" lvl="0" indent="-68580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In strategic management, a SWOT framework is never used as a standalone tool.</a:t>
            </a:r>
          </a:p>
        </p:txBody>
      </p:sp>
      <p:sp>
        <p:nvSpPr>
          <p:cNvPr id="12" name="Google Shape;146;p6">
            <a:extLst>
              <a:ext uri="{FF2B5EF4-FFF2-40B4-BE49-F238E27FC236}">
                <a16:creationId xmlns:a16="http://schemas.microsoft.com/office/drawing/2014/main" id="{08BEA700-465E-7443-D66C-A62B70BEB99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459291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59">
          <a:extLst>
            <a:ext uri="{FF2B5EF4-FFF2-40B4-BE49-F238E27FC236}">
              <a16:creationId xmlns:a16="http://schemas.microsoft.com/office/drawing/2014/main" id="{7575D373-27A6-1367-777F-7149F23C4F4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3628B18-B3F2-BF63-F69E-E3B1ACDFA359}"/>
              </a:ext>
            </a:extLst>
          </p:cNvPr>
          <p:cNvSpPr>
            <a:spLocks noGrp="1"/>
          </p:cNvSpPr>
          <p:nvPr>
            <p:ph type="title"/>
          </p:nvPr>
        </p:nvSpPr>
        <p:spPr>
          <a:xfrm>
            <a:off x="362805" y="774114"/>
            <a:ext cx="7622955"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Organizational Performance</a:t>
            </a:r>
            <a:endParaRPr lang="en-IN" dirty="0"/>
          </a:p>
        </p:txBody>
      </p:sp>
      <p:cxnSp>
        <p:nvCxnSpPr>
          <p:cNvPr id="13" name="Google Shape;162;p8">
            <a:extLst>
              <a:ext uri="{FF2B5EF4-FFF2-40B4-BE49-F238E27FC236}">
                <a16:creationId xmlns:a16="http://schemas.microsoft.com/office/drawing/2014/main" id="{23B38DE3-18E1-FD50-7D83-8AFC8EB0A3DC}"/>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7463F8BE-8669-8589-FD3D-59FC107CE60D}"/>
              </a:ext>
            </a:extLst>
          </p:cNvPr>
          <p:cNvSpPr>
            <a:spLocks noGrp="1"/>
          </p:cNvSpPr>
          <p:nvPr>
            <p:ph sz="quarter" idx="10"/>
          </p:nvPr>
        </p:nvSpPr>
        <p:spPr>
          <a:xfrm>
            <a:off x="914400" y="1750061"/>
            <a:ext cx="16379029" cy="8714906"/>
          </a:xfrm>
        </p:spPr>
        <p:txBody>
          <a:bodyPr>
            <a:normAutofit/>
          </a:bodyPr>
          <a:lstStyle/>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Review mission, purpose, vision, values, goals, financials, market position, and balanced scorecard</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SWOT Placement: </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1771650" marR="0" lvl="2"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External related -&gt; opportunities or threats (bottom of grid)</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1771650" marR="0" lvl="2"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Internal related -&gt; strengths or weaknesses (top of grid)</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4" name="Google Shape;163;p8">
            <a:extLst>
              <a:ext uri="{FF2B5EF4-FFF2-40B4-BE49-F238E27FC236}">
                <a16:creationId xmlns:a16="http://schemas.microsoft.com/office/drawing/2014/main" id="{8F6AED0E-51FC-10D1-CAC5-897A8F093D2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388016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68">
          <a:extLst>
            <a:ext uri="{FF2B5EF4-FFF2-40B4-BE49-F238E27FC236}">
              <a16:creationId xmlns:a16="http://schemas.microsoft.com/office/drawing/2014/main" id="{570EF2E3-15D8-B71B-EF20-5D6D44B7C6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04FFF71-E8C2-04B9-4582-9DC8E086A586}"/>
              </a:ext>
            </a:extLst>
          </p:cNvPr>
          <p:cNvSpPr>
            <a:spLocks noGrp="1"/>
          </p:cNvSpPr>
          <p:nvPr>
            <p:ph type="title"/>
          </p:nvPr>
        </p:nvSpPr>
        <p:spPr>
          <a:xfrm>
            <a:off x="575189" y="776086"/>
            <a:ext cx="4881716"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External Analysis</a:t>
            </a:r>
            <a:endParaRPr lang="en-IN" dirty="0"/>
          </a:p>
        </p:txBody>
      </p:sp>
      <p:cxnSp>
        <p:nvCxnSpPr>
          <p:cNvPr id="15" name="Google Shape;171;p9">
            <a:extLst>
              <a:ext uri="{FF2B5EF4-FFF2-40B4-BE49-F238E27FC236}">
                <a16:creationId xmlns:a16="http://schemas.microsoft.com/office/drawing/2014/main" id="{B32BA113-36C6-91CB-9289-AE8D5ED2F5FD}"/>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061402F4-44A2-4361-4843-CE1F6F7A9F28}"/>
              </a:ext>
            </a:extLst>
          </p:cNvPr>
          <p:cNvSpPr>
            <a:spLocks noGrp="1"/>
          </p:cNvSpPr>
          <p:nvPr>
            <p:ph sz="quarter" idx="10"/>
          </p:nvPr>
        </p:nvSpPr>
        <p:spPr>
          <a:xfrm>
            <a:off x="929151" y="2121718"/>
            <a:ext cx="16230594" cy="7376242"/>
          </a:xfrm>
        </p:spPr>
        <p:txBody>
          <a:bodyPr/>
          <a:lstStyle/>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Use tools like PESTEL, Porter’s Five Forces, and Strategic Group Mapping</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Focus on elements outside the firm’s control </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SWOT Placement: </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1314450" marR="0" lvl="1"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External analysis -&gt; opportunities or threats (bottom of grid)</a:t>
            </a:r>
            <a:endParaRPr lang="en-IN" dirty="0"/>
          </a:p>
        </p:txBody>
      </p:sp>
      <p:sp>
        <p:nvSpPr>
          <p:cNvPr id="16" name="Google Shape;172;p9">
            <a:extLst>
              <a:ext uri="{FF2B5EF4-FFF2-40B4-BE49-F238E27FC236}">
                <a16:creationId xmlns:a16="http://schemas.microsoft.com/office/drawing/2014/main" id="{7AADB025-5662-5177-92FE-82D950AFB763}"/>
              </a:ext>
              <a:ext uri="{C183D7F6-B498-43B3-948B-1728B52AA6E4}">
                <adec:decorative xmlns:adec="http://schemas.microsoft.com/office/drawing/2017/decorative" val="1"/>
              </a:ext>
            </a:extLst>
          </p:cNvPr>
          <p:cNvSpPr/>
          <p:nvPr/>
        </p:nvSpPr>
        <p:spPr>
          <a:xfrm>
            <a:off x="14271851" y="8739791"/>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06861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77">
          <a:extLst>
            <a:ext uri="{FF2B5EF4-FFF2-40B4-BE49-F238E27FC236}">
              <a16:creationId xmlns:a16="http://schemas.microsoft.com/office/drawing/2014/main" id="{356105F8-ACA5-1738-A320-DDB1BF892BF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4534B3-6185-EC1A-E14A-876546BBB1B1}"/>
              </a:ext>
            </a:extLst>
          </p:cNvPr>
          <p:cNvSpPr>
            <a:spLocks noGrp="1"/>
          </p:cNvSpPr>
          <p:nvPr>
            <p:ph type="title"/>
          </p:nvPr>
        </p:nvSpPr>
        <p:spPr>
          <a:xfrm>
            <a:off x="368708" y="776085"/>
            <a:ext cx="5117691"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Internal Analysis</a:t>
            </a:r>
            <a:endParaRPr lang="en-IN" dirty="0"/>
          </a:p>
        </p:txBody>
      </p:sp>
      <p:cxnSp>
        <p:nvCxnSpPr>
          <p:cNvPr id="11" name="Google Shape;180;p10">
            <a:extLst>
              <a:ext uri="{FF2B5EF4-FFF2-40B4-BE49-F238E27FC236}">
                <a16:creationId xmlns:a16="http://schemas.microsoft.com/office/drawing/2014/main" id="{ACB27EEC-2BBB-031A-0217-486EC23B7891}"/>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BDEC03EB-F751-FCED-0047-DAFF38F3E182}"/>
              </a:ext>
            </a:extLst>
          </p:cNvPr>
          <p:cNvSpPr>
            <a:spLocks noGrp="1"/>
          </p:cNvSpPr>
          <p:nvPr>
            <p:ph sz="quarter" idx="10"/>
          </p:nvPr>
        </p:nvSpPr>
        <p:spPr>
          <a:xfrm>
            <a:off x="958647" y="2092221"/>
            <a:ext cx="16503445" cy="6373352"/>
          </a:xfrm>
        </p:spPr>
        <p:txBody>
          <a:bodyPr/>
          <a:lstStyle/>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Focuses on factors within the firm’s control</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Use tools like VRIO and Value Chain analysis </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SWOT Placement: </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1314450" marR="0" lvl="1"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Internal analysis -&gt; strengths or weaknesses (top of grid)</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2" name="Google Shape;181;p10">
            <a:extLst>
              <a:ext uri="{FF2B5EF4-FFF2-40B4-BE49-F238E27FC236}">
                <a16:creationId xmlns:a16="http://schemas.microsoft.com/office/drawing/2014/main" id="{4F127789-2F69-5E3F-0DFA-EE4CD3645E7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379730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77">
          <a:extLst>
            <a:ext uri="{FF2B5EF4-FFF2-40B4-BE49-F238E27FC236}">
              <a16:creationId xmlns:a16="http://schemas.microsoft.com/office/drawing/2014/main" id="{6D1AB0FC-8D4E-9518-218C-10DD5E87731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DF91EA-606E-9B2C-C839-1F5E3A861504}"/>
              </a:ext>
            </a:extLst>
          </p:cNvPr>
          <p:cNvSpPr>
            <a:spLocks noGrp="1"/>
          </p:cNvSpPr>
          <p:nvPr>
            <p:ph type="title"/>
          </p:nvPr>
        </p:nvSpPr>
        <p:spPr>
          <a:xfrm>
            <a:off x="280218" y="776087"/>
            <a:ext cx="4970206"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SWOT Analysis</a:t>
            </a:r>
            <a:endParaRPr lang="en-IN" dirty="0"/>
          </a:p>
        </p:txBody>
      </p:sp>
      <p:cxnSp>
        <p:nvCxnSpPr>
          <p:cNvPr id="11" name="Google Shape;180;p10">
            <a:extLst>
              <a:ext uri="{FF2B5EF4-FFF2-40B4-BE49-F238E27FC236}">
                <a16:creationId xmlns:a16="http://schemas.microsoft.com/office/drawing/2014/main" id="{F36B7A2E-5D30-A545-EC10-23ABBD816E0C}"/>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F5C10C8E-4E86-FD02-7D29-9069378A6518}"/>
              </a:ext>
            </a:extLst>
          </p:cNvPr>
          <p:cNvSpPr>
            <a:spLocks noGrp="1"/>
          </p:cNvSpPr>
          <p:nvPr>
            <p:ph sz="quarter" idx="10"/>
          </p:nvPr>
        </p:nvSpPr>
        <p:spPr>
          <a:xfrm>
            <a:off x="899656" y="1708764"/>
            <a:ext cx="16359634" cy="7317248"/>
          </a:xfrm>
        </p:spPr>
        <p:txBody>
          <a:bodyPr/>
          <a:lstStyle/>
          <a:p>
            <a:pPr marL="571500" marR="0" lvl="0" indent="-571500" algn="l" defTabSz="914400" rtl="0" eaLnBrk="1" fontAlgn="auto" latinLnBrk="0" hangingPunct="1">
              <a:lnSpc>
                <a:spcPct val="163854"/>
              </a:lnSpc>
              <a:spcBef>
                <a:spcPts val="0"/>
              </a:spcBef>
              <a:spcAft>
                <a:spcPts val="0"/>
              </a:spcAft>
              <a:buClr>
                <a:srgbClr val="2B2C30"/>
              </a:buClr>
              <a:buSzPts val="4800"/>
              <a:buFont typeface="Arial" panose="020B0604020202020204" pitchFamily="34" charset="0"/>
              <a:buChar char="•"/>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Consider the analysis you have conducted so far. </a:t>
            </a:r>
          </a:p>
          <a:p>
            <a:pPr marL="571500" marR="0" lvl="0" indent="-571500" algn="l" defTabSz="914400" rtl="0" eaLnBrk="1" fontAlgn="auto" latinLnBrk="0" hangingPunct="1">
              <a:lnSpc>
                <a:spcPct val="163854"/>
              </a:lnSpc>
              <a:spcBef>
                <a:spcPts val="0"/>
              </a:spcBef>
              <a:spcAft>
                <a:spcPts val="0"/>
              </a:spcAft>
              <a:buClr>
                <a:srgbClr val="2B2C30"/>
              </a:buClr>
              <a:buSzPts val="4800"/>
              <a:buFont typeface="Arial" panose="020B0604020202020204" pitchFamily="34" charset="0"/>
              <a:buChar char="•"/>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Do not place every aspect of your analysis into your SWOT analysis. </a:t>
            </a:r>
          </a:p>
          <a:p>
            <a:pPr marL="571500" marR="0" lvl="0" indent="-571500" algn="l" defTabSz="914400" rtl="0" eaLnBrk="1" fontAlgn="auto" latinLnBrk="0" hangingPunct="1">
              <a:lnSpc>
                <a:spcPct val="163854"/>
              </a:lnSpc>
              <a:spcBef>
                <a:spcPts val="0"/>
              </a:spcBef>
              <a:spcAft>
                <a:spcPts val="0"/>
              </a:spcAft>
              <a:buClr>
                <a:srgbClr val="2B2C30"/>
              </a:buClr>
              <a:buSzPts val="4800"/>
              <a:buFont typeface="Arial" panose="020B0604020202020204" pitchFamily="34" charset="0"/>
              <a:buChar char="•"/>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Decide which elements of your analysis impact the firm the most, are most relevant to the company, and are most important to the company. </a:t>
            </a:r>
          </a:p>
          <a:p>
            <a:pPr marL="571500" marR="0" lvl="0" indent="-571500" algn="l" defTabSz="914400" rtl="0" eaLnBrk="1" fontAlgn="auto" latinLnBrk="0" hangingPunct="1">
              <a:lnSpc>
                <a:spcPct val="163854"/>
              </a:lnSpc>
              <a:spcBef>
                <a:spcPts val="0"/>
              </a:spcBef>
              <a:spcAft>
                <a:spcPts val="0"/>
              </a:spcAft>
              <a:buClr>
                <a:srgbClr val="2B2C30"/>
              </a:buClr>
              <a:buSzPts val="4800"/>
              <a:buFont typeface="Arial" panose="020B0604020202020204" pitchFamily="34" charset="0"/>
              <a:buChar char="•"/>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The evaluation step in the analysis you have conducted so far supports you in this assessment. </a:t>
            </a:r>
          </a:p>
          <a:p>
            <a:pPr marL="571500" marR="0" lvl="0" indent="-571500" algn="l" defTabSz="914400" rtl="0" eaLnBrk="1" fontAlgn="auto" latinLnBrk="0" hangingPunct="1">
              <a:lnSpc>
                <a:spcPct val="163854"/>
              </a:lnSpc>
              <a:spcBef>
                <a:spcPts val="0"/>
              </a:spcBef>
              <a:spcAft>
                <a:spcPts val="0"/>
              </a:spcAft>
              <a:buClr>
                <a:srgbClr val="2B2C30"/>
              </a:buClr>
              <a:buSzPts val="4800"/>
              <a:buFont typeface="Arial" panose="020B0604020202020204" pitchFamily="34" charset="0"/>
              <a:buChar char="•"/>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Deciding which elements to place in the SWOT framework requires critical thinking and judgment.</a:t>
            </a:r>
          </a:p>
          <a:p>
            <a:pPr marL="571500" marR="0" lvl="0" indent="-571500" algn="l" defTabSz="914400" rtl="0" eaLnBrk="1" fontAlgn="auto" latinLnBrk="0" hangingPunct="1">
              <a:lnSpc>
                <a:spcPct val="163854"/>
              </a:lnSpc>
              <a:spcBef>
                <a:spcPts val="0"/>
              </a:spcBef>
              <a:spcAft>
                <a:spcPts val="0"/>
              </a:spcAft>
              <a:buClr>
                <a:srgbClr val="2B2C30"/>
              </a:buClr>
              <a:buSzPts val="4800"/>
              <a:buFont typeface="Arial" panose="020B0604020202020204" pitchFamily="34" charset="0"/>
              <a:buChar char="•"/>
              <a:tabLst/>
              <a:defRPr/>
            </a:pPr>
            <a:r>
              <a:rPr kumimoji="0" lang="en-US" sz="3200" b="0" i="0" u="none" strike="noStrike" kern="0" cap="none" spc="0" normalizeH="0" baseline="0" noProof="0" dirty="0">
                <a:ln>
                  <a:noFill/>
                </a:ln>
                <a:solidFill>
                  <a:srgbClr val="000000"/>
                </a:solidFill>
                <a:effectLst/>
                <a:uLnTx/>
                <a:uFillTx/>
                <a:latin typeface="Playfair Display" pitchFamily="2" charset="77"/>
                <a:cs typeface="Arial"/>
                <a:sym typeface="Arial"/>
              </a:rPr>
              <a:t>This step of conducting your SWOT analysis provides you with a draft SWOT analysis.</a:t>
            </a:r>
          </a:p>
        </p:txBody>
      </p:sp>
      <p:sp>
        <p:nvSpPr>
          <p:cNvPr id="12" name="Google Shape;181;p10">
            <a:extLst>
              <a:ext uri="{FF2B5EF4-FFF2-40B4-BE49-F238E27FC236}">
                <a16:creationId xmlns:a16="http://schemas.microsoft.com/office/drawing/2014/main" id="{937F0B5B-E8FA-0612-7A2A-9B61E043B69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926157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77">
          <a:extLst>
            <a:ext uri="{FF2B5EF4-FFF2-40B4-BE49-F238E27FC236}">
              <a16:creationId xmlns:a16="http://schemas.microsoft.com/office/drawing/2014/main" id="{D3AEDE9A-0336-08C9-0FB5-03C7F92417C8}"/>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AFC421AE-7604-0B72-1EE5-FBE4782846AA}"/>
              </a:ext>
            </a:extLst>
          </p:cNvPr>
          <p:cNvSpPr>
            <a:spLocks noGrp="1"/>
          </p:cNvSpPr>
          <p:nvPr>
            <p:ph type="title"/>
          </p:nvPr>
        </p:nvSpPr>
        <p:spPr>
          <a:xfrm>
            <a:off x="309714" y="776086"/>
            <a:ext cx="8686801" cy="890832"/>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SWOT in Strategic Management</a:t>
            </a:r>
            <a:endParaRPr lang="en-IN" dirty="0"/>
          </a:p>
        </p:txBody>
      </p:sp>
      <p:cxnSp>
        <p:nvCxnSpPr>
          <p:cNvPr id="19" name="Google Shape;180;p10">
            <a:extLst>
              <a:ext uri="{FF2B5EF4-FFF2-40B4-BE49-F238E27FC236}">
                <a16:creationId xmlns:a16="http://schemas.microsoft.com/office/drawing/2014/main" id="{8121DD4D-A408-4320-2876-0EDE593C5C07}"/>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pic>
        <p:nvPicPr>
          <p:cNvPr id="21" name="Picture 20" descr="Internal analysis for strengths and weaknesses, and external analyses for opportunities and threats&#10;Internal analyses for strengths and weaknesses include organizational performance, VRIO, and VCA. Strengths: strong resources, strong capabilities, strong core competencies, competitive advantages, and primary and secondary activities. Weaknesses: missing/weak resources, missing/weak capabilities, missing/weak core competencies, competitive disadvantages, primary and secondary activities, and weaknesses in the general, industry, and competitive environments. External analyses for opportunities and threats include organizational performance, PESTEL, P5, and strategic mapping. Opportunities: opportunities in the general, industry, and competitive environments, and industry opportunities. Threats: threats in the general environment and industry threats. This graphic is yellow.">
            <a:extLst>
              <a:ext uri="{FF2B5EF4-FFF2-40B4-BE49-F238E27FC236}">
                <a16:creationId xmlns:a16="http://schemas.microsoft.com/office/drawing/2014/main" id="{C880DA34-9E39-4471-71C3-B8BBE8D97030}"/>
              </a:ext>
            </a:extLst>
          </p:cNvPr>
          <p:cNvPicPr>
            <a:picLocks noChangeAspect="1"/>
          </p:cNvPicPr>
          <p:nvPr/>
        </p:nvPicPr>
        <p:blipFill>
          <a:blip r:embed="rId3"/>
          <a:stretch>
            <a:fillRect/>
          </a:stretch>
        </p:blipFill>
        <p:spPr>
          <a:xfrm>
            <a:off x="1006871" y="1816837"/>
            <a:ext cx="12892009" cy="7998194"/>
          </a:xfrm>
          <a:prstGeom prst="rect">
            <a:avLst/>
          </a:prstGeom>
        </p:spPr>
      </p:pic>
      <p:sp>
        <p:nvSpPr>
          <p:cNvPr id="12" name="Content Placeholder 11">
            <a:extLst>
              <a:ext uri="{FF2B5EF4-FFF2-40B4-BE49-F238E27FC236}">
                <a16:creationId xmlns:a16="http://schemas.microsoft.com/office/drawing/2014/main" id="{105987C0-18B2-16ED-7734-E22F2BA46A14}"/>
              </a:ext>
            </a:extLst>
          </p:cNvPr>
          <p:cNvSpPr>
            <a:spLocks noGrp="1"/>
          </p:cNvSpPr>
          <p:nvPr>
            <p:ph sz="quarter" idx="10"/>
          </p:nvPr>
        </p:nvSpPr>
        <p:spPr>
          <a:xfrm>
            <a:off x="7447942" y="9908873"/>
            <a:ext cx="8554058" cy="455968"/>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dirty="0">
                <a:ln>
                  <a:noFill/>
                </a:ln>
                <a:solidFill>
                  <a:srgbClr val="000000"/>
                </a:solidFill>
                <a:effectLst/>
                <a:uLnTx/>
                <a:uFillTx/>
                <a:latin typeface="Arial"/>
                <a:cs typeface="Arial"/>
                <a:sym typeface="Arial"/>
              </a:rPr>
              <a:t>Figure 6.2: Synthesize analysis using a SWOT framework  </a:t>
            </a:r>
            <a:r>
              <a:rPr kumimoji="0" lang="en-US" sz="800" b="0" i="1" u="none" strike="noStrike" kern="0" cap="none" spc="0" normalizeH="0" baseline="0" noProof="0" dirty="0">
                <a:ln>
                  <a:noFill/>
                </a:ln>
                <a:solidFill>
                  <a:srgbClr val="000000"/>
                </a:solidFill>
                <a:effectLst/>
                <a:uLnTx/>
                <a:uFillTx/>
                <a:latin typeface="Arial"/>
                <a:cs typeface="Arial"/>
                <a:sym typeface="Arial"/>
              </a:rPr>
              <a:t>[Kindred Grey. 2025. CC BY-NC-SA.]</a:t>
            </a:r>
          </a:p>
        </p:txBody>
      </p:sp>
      <p:sp>
        <p:nvSpPr>
          <p:cNvPr id="20" name="Google Shape;181;p10">
            <a:extLst>
              <a:ext uri="{FF2B5EF4-FFF2-40B4-BE49-F238E27FC236}">
                <a16:creationId xmlns:a16="http://schemas.microsoft.com/office/drawing/2014/main" id="{5755DC97-1E04-94C4-84F1-E482EEED5BE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908606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86">
          <a:extLst>
            <a:ext uri="{FF2B5EF4-FFF2-40B4-BE49-F238E27FC236}">
              <a16:creationId xmlns:a16="http://schemas.microsoft.com/office/drawing/2014/main" id="{C7B0DA7B-518F-A57D-64F1-C23687CB47B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A83A4C-CA43-126A-D2A0-C017460DD9D0}"/>
              </a:ext>
            </a:extLst>
          </p:cNvPr>
          <p:cNvSpPr>
            <a:spLocks noGrp="1"/>
          </p:cNvSpPr>
          <p:nvPr>
            <p:ph type="title"/>
          </p:nvPr>
        </p:nvSpPr>
        <p:spPr>
          <a:xfrm>
            <a:off x="457200" y="776085"/>
            <a:ext cx="7211961"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Synthesize SWOT Analysis</a:t>
            </a:r>
            <a:endParaRPr lang="en-IN" dirty="0"/>
          </a:p>
        </p:txBody>
      </p:sp>
      <p:cxnSp>
        <p:nvCxnSpPr>
          <p:cNvPr id="11" name="Google Shape;189;p11">
            <a:extLst>
              <a:ext uri="{FF2B5EF4-FFF2-40B4-BE49-F238E27FC236}">
                <a16:creationId xmlns:a16="http://schemas.microsoft.com/office/drawing/2014/main" id="{2554DB9C-1691-34BF-6BA2-B59A2AABE42D}"/>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444B60EB-FD8E-6D5C-D1AB-93E02011B52E}"/>
              </a:ext>
            </a:extLst>
          </p:cNvPr>
          <p:cNvSpPr>
            <a:spLocks noGrp="1"/>
          </p:cNvSpPr>
          <p:nvPr>
            <p:ph sz="quarter" idx="10"/>
          </p:nvPr>
        </p:nvSpPr>
        <p:spPr>
          <a:xfrm>
            <a:off x="899652" y="1738257"/>
            <a:ext cx="16393770" cy="7840134"/>
          </a:xfrm>
        </p:spPr>
        <p:txBody>
          <a:bodyPr>
            <a:normAutofit/>
          </a:bodyPr>
          <a:lstStyle/>
          <a:p>
            <a:pPr marL="857250" marR="0" lvl="0" indent="-857250" algn="l" defTabSz="914400" rtl="0" eaLnBrk="1" fontAlgn="auto" latinLnBrk="0" hangingPunct="1">
              <a:lnSpc>
                <a:spcPct val="178750"/>
              </a:lnSpc>
              <a:spcBef>
                <a:spcPts val="0"/>
              </a:spcBef>
              <a:spcAft>
                <a:spcPts val="0"/>
              </a:spcAft>
              <a:buClr>
                <a:srgbClr val="2B2C30"/>
              </a:buClr>
              <a:buSzPts val="4400"/>
              <a:buFont typeface="Arial"/>
              <a:buChar char="•"/>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Stand back and review your draft SWOT analysis.</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857250" marR="0" lvl="0" indent="-857250" algn="l" defTabSz="914400" rtl="0" eaLnBrk="1" fontAlgn="auto" latinLnBrk="0" hangingPunct="1">
              <a:lnSpc>
                <a:spcPct val="178750"/>
              </a:lnSpc>
              <a:spcBef>
                <a:spcPts val="0"/>
              </a:spcBef>
              <a:spcAft>
                <a:spcPts val="0"/>
              </a:spcAft>
              <a:buClr>
                <a:srgbClr val="2B2C30"/>
              </a:buClr>
              <a:buSzPts val="4400"/>
              <a:buFont typeface="Arial"/>
              <a:buChar char="•"/>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Think of your draft SWOT analysis from a holistic perspective. </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857250" marR="0" lvl="0" indent="-857250" algn="l" defTabSz="914400" rtl="0" eaLnBrk="1" fontAlgn="auto" latinLnBrk="0" hangingPunct="1">
              <a:lnSpc>
                <a:spcPct val="178750"/>
              </a:lnSpc>
              <a:spcBef>
                <a:spcPts val="0"/>
              </a:spcBef>
              <a:spcAft>
                <a:spcPts val="0"/>
              </a:spcAft>
              <a:buClr>
                <a:srgbClr val="2B2C30"/>
              </a:buClr>
              <a:buSzPts val="4400"/>
              <a:buFont typeface="Arial"/>
              <a:buChar char="•"/>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Critically examine each element of your previous analysis that you have now placed into your draft SWOT analysis. </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857250" marR="0" lvl="0" indent="-857250" algn="l" defTabSz="914400" rtl="0" eaLnBrk="1" fontAlgn="auto" latinLnBrk="0" hangingPunct="1">
              <a:lnSpc>
                <a:spcPct val="178750"/>
              </a:lnSpc>
              <a:spcBef>
                <a:spcPts val="0"/>
              </a:spcBef>
              <a:spcAft>
                <a:spcPts val="0"/>
              </a:spcAft>
              <a:buClr>
                <a:srgbClr val="2B2C30"/>
              </a:buClr>
              <a:buSzPts val="4400"/>
              <a:buFont typeface="Arial"/>
              <a:buChar char="•"/>
              <a:tabLst/>
              <a:defRPr/>
            </a:pP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Combine elements of your draft SWOT analysis that relate</a:t>
            </a: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2" name="Google Shape;190;p11">
            <a:extLst>
              <a:ext uri="{FF2B5EF4-FFF2-40B4-BE49-F238E27FC236}">
                <a16:creationId xmlns:a16="http://schemas.microsoft.com/office/drawing/2014/main" id="{17334A79-E023-D323-8376-0292362D11F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875402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97">
          <a:extLst>
            <a:ext uri="{FF2B5EF4-FFF2-40B4-BE49-F238E27FC236}">
              <a16:creationId xmlns:a16="http://schemas.microsoft.com/office/drawing/2014/main" id="{C98C906D-8381-259A-1B9A-D8A3950C349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54FCF4F-F186-8339-A605-92CA54B099F0}"/>
              </a:ext>
            </a:extLst>
          </p:cNvPr>
          <p:cNvSpPr>
            <a:spLocks noGrp="1"/>
          </p:cNvSpPr>
          <p:nvPr>
            <p:ph type="title"/>
          </p:nvPr>
        </p:nvSpPr>
        <p:spPr>
          <a:xfrm>
            <a:off x="6681022" y="392626"/>
            <a:ext cx="8229600" cy="1143000"/>
          </a:xfrm>
        </p:spPr>
        <p:txBody>
          <a:bodyPr>
            <a:normAutofit/>
          </a:bodyPr>
          <a:lstStyle/>
          <a:p>
            <a:pPr marL="0" marR="0" lvl="0" indent="0" defTabSz="914400" rtl="0" eaLnBrk="1" fontAlgn="auto" latinLnBrk="0" hangingPunct="1">
              <a:lnSpc>
                <a:spcPct val="100000"/>
              </a:lnSpc>
              <a:spcBef>
                <a:spcPts val="0"/>
              </a:spcBef>
              <a:spcAft>
                <a:spcPts val="0"/>
              </a:spcAft>
              <a:tabLst/>
              <a:defRPr/>
            </a:pPr>
            <a:r>
              <a:rPr kumimoji="0" lang="en-US" sz="4400" b="1" i="0" u="none" strike="noStrike" kern="0" cap="none" spc="0" normalizeH="0" baseline="0" noProof="0" dirty="0">
                <a:ln>
                  <a:noFill/>
                </a:ln>
                <a:solidFill>
                  <a:srgbClr val="54152A"/>
                </a:solidFill>
                <a:effectLst/>
                <a:uLnTx/>
                <a:uFillTx/>
                <a:latin typeface="Public Sans"/>
                <a:ea typeface="Public Sans"/>
                <a:cs typeface="Public Sans"/>
                <a:sym typeface="Public Sans"/>
              </a:rPr>
              <a:t>Study Guide</a:t>
            </a:r>
            <a:endParaRPr lang="en-IN" dirty="0"/>
          </a:p>
        </p:txBody>
      </p:sp>
      <p:pic>
        <p:nvPicPr>
          <p:cNvPr id="12" name="Google Shape;100;g3731cb53a51_0_10" descr="Cover of the book &quot;Strategic Management and Case Analysis: An Integrated Approach&quot; by Lori Anderson, Dirk Buengel, and Joseph J. Simpson, featuring a human hand reaching toward a robotic hand over a background of binary code and abstract icons.">
            <a:extLst>
              <a:ext uri="{FF2B5EF4-FFF2-40B4-BE49-F238E27FC236}">
                <a16:creationId xmlns:a16="http://schemas.microsoft.com/office/drawing/2014/main" id="{D749B3E1-60AD-972F-558D-CF5DB0684B5A}"/>
              </a:ext>
              <a:ext uri="{C183D7F6-B498-43B3-948B-1728B52AA6E4}">
                <adec:decorative xmlns:adec="http://schemas.microsoft.com/office/drawing/2017/decorative" val="0"/>
              </a:ext>
            </a:extLst>
          </p:cNvPr>
          <p:cNvPicPr preferRelativeResize="0"/>
          <p:nvPr/>
        </p:nvPicPr>
        <p:blipFill>
          <a:blip r:embed="rId3">
            <a:alphaModFix/>
          </a:blip>
          <a:stretch>
            <a:fillRect/>
          </a:stretch>
        </p:blipFill>
        <p:spPr>
          <a:xfrm>
            <a:off x="0" y="0"/>
            <a:ext cx="8027935" cy="10287000"/>
          </a:xfrm>
          <a:prstGeom prst="rect">
            <a:avLst/>
          </a:prstGeom>
          <a:noFill/>
          <a:ln>
            <a:noFill/>
          </a:ln>
        </p:spPr>
      </p:pic>
      <p:sp>
        <p:nvSpPr>
          <p:cNvPr id="4" name="Content Placeholder 3">
            <a:extLst>
              <a:ext uri="{FF2B5EF4-FFF2-40B4-BE49-F238E27FC236}">
                <a16:creationId xmlns:a16="http://schemas.microsoft.com/office/drawing/2014/main" id="{1E4267B8-131A-36B7-9EF6-6295EAD6D308}"/>
              </a:ext>
            </a:extLst>
          </p:cNvPr>
          <p:cNvSpPr>
            <a:spLocks noGrp="1"/>
          </p:cNvSpPr>
          <p:nvPr>
            <p:ph sz="quarter" idx="10"/>
          </p:nvPr>
        </p:nvSpPr>
        <p:spPr>
          <a:xfrm>
            <a:off x="8627812" y="1826749"/>
            <a:ext cx="9011259" cy="6963975"/>
          </a:xfrm>
        </p:spPr>
        <p:txBody>
          <a:bodyPr>
            <a:normAutofit/>
          </a:bodyPr>
          <a:lstStyle/>
          <a:p>
            <a:r>
              <a:rPr kumimoji="0" lang="en-US" sz="3600"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   These slides serve as a study guide for “Chapter 6: Synthesize Analysis and Determine a Firm’s Strategic Issue” in</a:t>
            </a:r>
            <a:r>
              <a:rPr kumimoji="0" lang="en-US" sz="3600" b="0" i="1"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 </a:t>
            </a:r>
            <a:r>
              <a:rPr kumimoji="0" lang="en-US" sz="3600" b="0" i="1"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hlinkClick r:id="rId4"/>
              </a:rPr>
              <a:t>Strategic Management and Case Analysis: An Integrated Approach</a:t>
            </a:r>
            <a:r>
              <a:rPr kumimoji="0" lang="en-US" sz="3600" b="0" i="1"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 </a:t>
            </a:r>
            <a:r>
              <a:rPr kumimoji="0" lang="en-US" sz="3600"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by Lori Anderson, Dirk </a:t>
            </a:r>
            <a:r>
              <a:rPr kumimoji="0" lang="en-US" sz="3600" b="0" i="0" u="none" strike="noStrike" kern="0" cap="none" spc="0" normalizeH="0" baseline="0" noProof="0" dirty="0" err="1">
                <a:ln>
                  <a:noFill/>
                </a:ln>
                <a:solidFill>
                  <a:srgbClr val="2B2C30"/>
                </a:solidFill>
                <a:effectLst/>
                <a:uLnTx/>
                <a:uFillTx/>
                <a:latin typeface="Playfair Display" pitchFamily="2" charset="77"/>
                <a:ea typeface="Public Sans"/>
                <a:cs typeface="Public Sans"/>
                <a:sym typeface="Public Sans"/>
              </a:rPr>
              <a:t>Buengel</a:t>
            </a:r>
            <a:r>
              <a:rPr kumimoji="0" lang="en-US" sz="3600"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 and Joseph J. Simpson, which is provided under an open license, Creative Commons BY NC-SA 4.0. The slides are also provided under the same open license, Creative Commons BY NC-SA 4.0.</a:t>
            </a:r>
            <a:endParaRPr lang="en-IN" dirty="0"/>
          </a:p>
        </p:txBody>
      </p:sp>
      <p:pic>
        <p:nvPicPr>
          <p:cNvPr id="13" name="Picture 12">
            <a:extLst>
              <a:ext uri="{FF2B5EF4-FFF2-40B4-BE49-F238E27FC236}">
                <a16:creationId xmlns:a16="http://schemas.microsoft.com/office/drawing/2014/main" id="{5A8AF09B-84A8-E78F-6728-46FF9EFFA31C}"/>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1455242" y="8879216"/>
            <a:ext cx="2400300" cy="838200"/>
          </a:xfrm>
          <a:prstGeom prst="rect">
            <a:avLst/>
          </a:prstGeom>
        </p:spPr>
      </p:pic>
      <p:sp>
        <p:nvSpPr>
          <p:cNvPr id="11" name="Google Shape;99;g3731cb53a51_0_10">
            <a:extLst>
              <a:ext uri="{FF2B5EF4-FFF2-40B4-BE49-F238E27FC236}">
                <a16:creationId xmlns:a16="http://schemas.microsoft.com/office/drawing/2014/main" id="{69CE8C9A-3FE4-8607-CD68-25FA78E5092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222004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95">
          <a:extLst>
            <a:ext uri="{FF2B5EF4-FFF2-40B4-BE49-F238E27FC236}">
              <a16:creationId xmlns:a16="http://schemas.microsoft.com/office/drawing/2014/main" id="{C4523FF3-17AD-F9BE-2540-6CEDEE7B4C6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349F52-A7A0-11AD-8D97-8CC9CE65578E}"/>
              </a:ext>
            </a:extLst>
          </p:cNvPr>
          <p:cNvSpPr>
            <a:spLocks noGrp="1"/>
          </p:cNvSpPr>
          <p:nvPr>
            <p:ph type="title"/>
          </p:nvPr>
        </p:nvSpPr>
        <p:spPr>
          <a:xfrm>
            <a:off x="457200" y="776084"/>
            <a:ext cx="11026588" cy="1143000"/>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Confirm Line of Sight and Congruence,</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 1 of 4</a:t>
            </a:r>
            <a:endParaRPr lang="en-IN" sz="3710" dirty="0"/>
          </a:p>
        </p:txBody>
      </p:sp>
      <p:cxnSp>
        <p:nvCxnSpPr>
          <p:cNvPr id="11" name="Google Shape;198;p12">
            <a:extLst>
              <a:ext uri="{FF2B5EF4-FFF2-40B4-BE49-F238E27FC236}">
                <a16:creationId xmlns:a16="http://schemas.microsoft.com/office/drawing/2014/main" id="{CFABD51C-57C2-6EB4-C727-4FD1E6A0A1FA}"/>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79430FD8-E01B-0F0F-6B39-2BF7B8EB146F}"/>
              </a:ext>
            </a:extLst>
          </p:cNvPr>
          <p:cNvSpPr>
            <a:spLocks noGrp="1"/>
          </p:cNvSpPr>
          <p:nvPr>
            <p:ph sz="quarter" idx="10"/>
          </p:nvPr>
        </p:nvSpPr>
        <p:spPr>
          <a:xfrm>
            <a:off x="929151" y="2121718"/>
            <a:ext cx="17063884" cy="5252474"/>
          </a:xfrm>
        </p:spPr>
        <p:txBody>
          <a:bodyPr/>
          <a:lstStyle/>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Once you have synthesized your analysis in your draft SWOT analysis, determine a clear line of sight and congruence between the analysis from the strategic management frameworks and your SWOT analysis.</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2" name="Google Shape;199;p12">
            <a:extLst>
              <a:ext uri="{FF2B5EF4-FFF2-40B4-BE49-F238E27FC236}">
                <a16:creationId xmlns:a16="http://schemas.microsoft.com/office/drawing/2014/main" id="{3FFC1869-E2FA-DB7E-67A1-3C4E0419F70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517922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13">
          <a:extLst>
            <a:ext uri="{FF2B5EF4-FFF2-40B4-BE49-F238E27FC236}">
              <a16:creationId xmlns:a16="http://schemas.microsoft.com/office/drawing/2014/main" id="{D84A41CD-E1F1-7388-3831-84248A7159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A7FBB6-B767-62C2-4B20-A9178BD2FFFF}"/>
              </a:ext>
            </a:extLst>
          </p:cNvPr>
          <p:cNvSpPr>
            <a:spLocks noGrp="1"/>
          </p:cNvSpPr>
          <p:nvPr>
            <p:ph type="title"/>
          </p:nvPr>
        </p:nvSpPr>
        <p:spPr>
          <a:xfrm>
            <a:off x="250721" y="776087"/>
            <a:ext cx="494071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Strategic Issue</a:t>
            </a:r>
            <a:endParaRPr lang="en-IN" dirty="0"/>
          </a:p>
        </p:txBody>
      </p:sp>
      <p:cxnSp>
        <p:nvCxnSpPr>
          <p:cNvPr id="11" name="Google Shape;216;p14">
            <a:extLst>
              <a:ext uri="{FF2B5EF4-FFF2-40B4-BE49-F238E27FC236}">
                <a16:creationId xmlns:a16="http://schemas.microsoft.com/office/drawing/2014/main" id="{373119F8-6F53-413D-E78F-05420BB4825C}"/>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6E3DB98C-6B2C-E1BA-08F3-DFDAB219E1BC}"/>
              </a:ext>
            </a:extLst>
          </p:cNvPr>
          <p:cNvSpPr>
            <a:spLocks noGrp="1"/>
          </p:cNvSpPr>
          <p:nvPr>
            <p:ph sz="quarter" idx="10"/>
          </p:nvPr>
        </p:nvSpPr>
        <p:spPr>
          <a:xfrm>
            <a:off x="929150" y="1974233"/>
            <a:ext cx="16330145" cy="7287752"/>
          </a:xfrm>
        </p:spPr>
        <p:txBody>
          <a:bodyPr/>
          <a:lstStyle/>
          <a:p>
            <a:pPr marL="857250" marR="0" lvl="0" indent="-857250" algn="l" defTabSz="914400" rtl="0" eaLnBrk="1" fontAlgn="auto" latinLnBrk="0" hangingPunct="1">
              <a:lnSpc>
                <a:spcPct val="200000"/>
              </a:lnSpc>
              <a:spcBef>
                <a:spcPts val="0"/>
              </a:spcBef>
              <a:spcAft>
                <a:spcPts val="0"/>
              </a:spcAft>
              <a:buClr>
                <a:srgbClr val="2B2C30"/>
              </a:buClr>
              <a:buSzPts val="3200"/>
              <a:buFont typeface="Arial"/>
              <a:buChar char="•"/>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The most important, urgent, broad, long-term matter that the company is facing. </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857250" marR="0" lvl="0" indent="-857250" algn="l" defTabSz="914400" rtl="0" eaLnBrk="1" fontAlgn="auto" latinLnBrk="0" hangingPunct="1">
              <a:lnSpc>
                <a:spcPct val="200000"/>
              </a:lnSpc>
              <a:spcBef>
                <a:spcPts val="0"/>
              </a:spcBef>
              <a:spcAft>
                <a:spcPts val="0"/>
              </a:spcAft>
              <a:buClr>
                <a:srgbClr val="2B2C30"/>
              </a:buClr>
              <a:buSzPts val="3200"/>
              <a:buFont typeface="Arial"/>
              <a:buChar char="•"/>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Result of multiple causes in multiples areas of a business and require significant organizational talent and resources to resolve. </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857250" marR="0" lvl="0" indent="-857250" algn="l" defTabSz="914400" rtl="0" eaLnBrk="1" fontAlgn="auto" latinLnBrk="0" hangingPunct="1">
              <a:lnSpc>
                <a:spcPct val="200000"/>
              </a:lnSpc>
              <a:spcBef>
                <a:spcPts val="0"/>
              </a:spcBef>
              <a:spcAft>
                <a:spcPts val="0"/>
              </a:spcAft>
              <a:buClr>
                <a:srgbClr val="2B2C30"/>
              </a:buClr>
              <a:buSzPts val="3200"/>
              <a:buFont typeface="Arial"/>
              <a:buChar char="•"/>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Addressing a strategic issue moves a firm towards its mission, purpose, and vision, and should be congruent with its values. </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857250" marR="0" lvl="0" indent="-857250" algn="l" defTabSz="914400" rtl="0" eaLnBrk="1" fontAlgn="auto" latinLnBrk="0" hangingPunct="1">
              <a:lnSpc>
                <a:spcPct val="200000"/>
              </a:lnSpc>
              <a:spcBef>
                <a:spcPts val="0"/>
              </a:spcBef>
              <a:spcAft>
                <a:spcPts val="0"/>
              </a:spcAft>
              <a:buClr>
                <a:srgbClr val="2B2C30"/>
              </a:buClr>
              <a:buSzPts val="3200"/>
              <a:buFont typeface="Arial"/>
              <a:buChar char="•"/>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Focuses on the present and specific organizational context and addresses what is happening with this firm, at this time, in this place, and under these circumstances.</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2" name="Google Shape;217;p14">
            <a:extLst>
              <a:ext uri="{FF2B5EF4-FFF2-40B4-BE49-F238E27FC236}">
                <a16:creationId xmlns:a16="http://schemas.microsoft.com/office/drawing/2014/main" id="{2C5AD0C2-CD6A-A77C-65BD-224C9C7CEC0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841457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22">
          <a:extLst>
            <a:ext uri="{FF2B5EF4-FFF2-40B4-BE49-F238E27FC236}">
              <a16:creationId xmlns:a16="http://schemas.microsoft.com/office/drawing/2014/main" id="{AA13D427-D688-50A2-B1D5-7E3D4A73B30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14043D3-FD7C-AF72-4A1D-DB6814463DA6}"/>
              </a:ext>
            </a:extLst>
          </p:cNvPr>
          <p:cNvSpPr>
            <a:spLocks noGrp="1"/>
          </p:cNvSpPr>
          <p:nvPr>
            <p:ph type="title"/>
          </p:nvPr>
        </p:nvSpPr>
        <p:spPr>
          <a:xfrm>
            <a:off x="743486" y="864578"/>
            <a:ext cx="9719188" cy="892908"/>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Determine a Firm’s Strategic Issue</a:t>
            </a: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 1 of 2</a:t>
            </a:r>
            <a:endParaRPr lang="en-IN" sz="3710" dirty="0"/>
          </a:p>
        </p:txBody>
      </p:sp>
      <p:cxnSp>
        <p:nvCxnSpPr>
          <p:cNvPr id="11" name="Google Shape;225;p15">
            <a:extLst>
              <a:ext uri="{FF2B5EF4-FFF2-40B4-BE49-F238E27FC236}">
                <a16:creationId xmlns:a16="http://schemas.microsoft.com/office/drawing/2014/main" id="{2E9E11DC-4C6C-918E-9312-53DA3A229627}"/>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ADDE08F6-3011-E3C9-C98F-C346FE4BF8FC}"/>
              </a:ext>
            </a:extLst>
          </p:cNvPr>
          <p:cNvSpPr>
            <a:spLocks noGrp="1"/>
          </p:cNvSpPr>
          <p:nvPr>
            <p:ph sz="quarter" idx="10"/>
          </p:nvPr>
        </p:nvSpPr>
        <p:spPr>
          <a:xfrm>
            <a:off x="899656" y="2151215"/>
            <a:ext cx="16680422" cy="6638823"/>
          </a:xfrm>
        </p:spPr>
        <p:txBody>
          <a:bodyPr/>
          <a:lstStyle/>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Based on SWOT analysis, a strategic issue must reflect the analysis of organizational performance, and the external and internal environments </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It is important to avoid jumping to conclusions without using a structured approach based on thorough analysis </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2" name="Google Shape;226;p15">
            <a:extLst>
              <a:ext uri="{FF2B5EF4-FFF2-40B4-BE49-F238E27FC236}">
                <a16:creationId xmlns:a16="http://schemas.microsoft.com/office/drawing/2014/main" id="{E388A322-4489-89CD-F10B-C1EBFAB4B09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421005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31">
          <a:extLst>
            <a:ext uri="{FF2B5EF4-FFF2-40B4-BE49-F238E27FC236}">
              <a16:creationId xmlns:a16="http://schemas.microsoft.com/office/drawing/2014/main" id="{43627EA8-8A0F-EA3B-FFAC-E587730F0A2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E1FFA47-BC56-31F1-CC71-5A868936B9AC}"/>
              </a:ext>
            </a:extLst>
          </p:cNvPr>
          <p:cNvSpPr>
            <a:spLocks noGrp="1"/>
          </p:cNvSpPr>
          <p:nvPr>
            <p:ph type="title"/>
          </p:nvPr>
        </p:nvSpPr>
        <p:spPr>
          <a:xfrm>
            <a:off x="641990" y="835081"/>
            <a:ext cx="10034975" cy="946162"/>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Determine a Firm’s Strategic Issue, </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2 of 2</a:t>
            </a:r>
            <a:endParaRPr lang="en-IN" sz="3710" dirty="0"/>
          </a:p>
        </p:txBody>
      </p:sp>
      <p:cxnSp>
        <p:nvCxnSpPr>
          <p:cNvPr id="11" name="Google Shape;234;p16">
            <a:extLst>
              <a:ext uri="{FF2B5EF4-FFF2-40B4-BE49-F238E27FC236}">
                <a16:creationId xmlns:a16="http://schemas.microsoft.com/office/drawing/2014/main" id="{8941A0B5-4C5F-5BF4-A888-47C1A9482D2C}"/>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2B587B0F-9663-5965-80A1-DE722C1FBCB1}"/>
              </a:ext>
            </a:extLst>
          </p:cNvPr>
          <p:cNvSpPr>
            <a:spLocks noGrp="1"/>
          </p:cNvSpPr>
          <p:nvPr>
            <p:ph sz="quarter" idx="10"/>
          </p:nvPr>
        </p:nvSpPr>
        <p:spPr>
          <a:xfrm>
            <a:off x="929151" y="2121715"/>
            <a:ext cx="16230594" cy="7515670"/>
          </a:xfrm>
        </p:spPr>
        <p:txBody>
          <a:bodyPr>
            <a:noAutofit/>
          </a:bodyPr>
          <a:lstStyle/>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Determine themes in your SWOT analysis</a:t>
            </a: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a:t>
            </a:r>
            <a:endParaRPr kumimoji="0" lang="en-US" sz="4800" b="0" i="0" u="none" strike="noStrike" kern="0" cap="none" spc="0" normalizeH="0" baseline="0" noProof="0" dirty="0">
              <a:ln>
                <a:noFill/>
              </a:ln>
              <a:solidFill>
                <a:srgbClr val="000000"/>
              </a:solidFill>
              <a:effectLst/>
              <a:uLnTx/>
              <a:uFillTx/>
              <a:latin typeface="Arial"/>
              <a:cs typeface="Arial"/>
              <a:sym typeface="Arial"/>
            </a:endParaRPr>
          </a:p>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Use these themes to determine a firm’s major areas of strategic concern</a:t>
            </a: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a:t>
            </a:r>
            <a:endParaRPr kumimoji="0" lang="en-US" sz="4800" b="0" i="0" u="none" strike="noStrike" kern="0" cap="none" spc="0" normalizeH="0" baseline="0" noProof="0" dirty="0">
              <a:ln>
                <a:noFill/>
              </a:ln>
              <a:solidFill>
                <a:srgbClr val="000000"/>
              </a:solidFill>
              <a:effectLst/>
              <a:uLnTx/>
              <a:uFillTx/>
              <a:latin typeface="Arial"/>
              <a:cs typeface="Arial"/>
              <a:sym typeface="Arial"/>
            </a:endParaRPr>
          </a:p>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Confirm line of sight and congruence between the themes in your SWOT analysis and the major areas of strategic concern.</a:t>
            </a:r>
            <a:endParaRPr kumimoji="0" lang="en-US" sz="4800" b="0" i="0" u="none" strike="noStrike" kern="0" cap="none" spc="0" normalizeH="0" baseline="0" noProof="0" dirty="0">
              <a:ln>
                <a:noFill/>
              </a:ln>
              <a:solidFill>
                <a:srgbClr val="000000"/>
              </a:solidFill>
              <a:effectLst/>
              <a:uLnTx/>
              <a:uFillTx/>
              <a:latin typeface="Arial"/>
              <a:cs typeface="Arial"/>
              <a:sym typeface="Arial"/>
            </a:endParaRPr>
          </a:p>
        </p:txBody>
      </p:sp>
      <p:sp>
        <p:nvSpPr>
          <p:cNvPr id="12" name="Google Shape;235;p16">
            <a:extLst>
              <a:ext uri="{FF2B5EF4-FFF2-40B4-BE49-F238E27FC236}">
                <a16:creationId xmlns:a16="http://schemas.microsoft.com/office/drawing/2014/main" id="{3F741BBB-2872-35E5-5BD9-F7FC60ECFFA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03788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40">
          <a:extLst>
            <a:ext uri="{FF2B5EF4-FFF2-40B4-BE49-F238E27FC236}">
              <a16:creationId xmlns:a16="http://schemas.microsoft.com/office/drawing/2014/main" id="{5D7427ED-A3C4-2D52-677C-DEA1A0EBE88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3B2CB3B-618C-7D7E-CF2F-B9CE031D191C}"/>
              </a:ext>
            </a:extLst>
          </p:cNvPr>
          <p:cNvSpPr>
            <a:spLocks noGrp="1"/>
          </p:cNvSpPr>
          <p:nvPr>
            <p:ph type="title"/>
          </p:nvPr>
        </p:nvSpPr>
        <p:spPr>
          <a:xfrm>
            <a:off x="607288" y="746589"/>
            <a:ext cx="11683324" cy="1143000"/>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 Determine Themes in Your SWOT Analysis, </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1 of 2</a:t>
            </a:r>
            <a:endParaRPr lang="en-IN" sz="3710" dirty="0"/>
          </a:p>
        </p:txBody>
      </p:sp>
      <p:cxnSp>
        <p:nvCxnSpPr>
          <p:cNvPr id="13" name="Google Shape;243;p17">
            <a:extLst>
              <a:ext uri="{FF2B5EF4-FFF2-40B4-BE49-F238E27FC236}">
                <a16:creationId xmlns:a16="http://schemas.microsoft.com/office/drawing/2014/main" id="{27C8EA25-9E26-117E-5A74-5A0613E7E05E}"/>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1248728B-B78B-121A-970F-1AC3B4B06315}"/>
              </a:ext>
            </a:extLst>
          </p:cNvPr>
          <p:cNvSpPr>
            <a:spLocks noGrp="1"/>
          </p:cNvSpPr>
          <p:nvPr>
            <p:ph sz="quarter" idx="10"/>
          </p:nvPr>
        </p:nvSpPr>
        <p:spPr>
          <a:xfrm>
            <a:off x="958646" y="2003731"/>
            <a:ext cx="14674645" cy="4456061"/>
          </a:xfrm>
        </p:spPr>
        <p:txBody>
          <a:bodyPr/>
          <a:lstStyle/>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pitchFamily="2" charset="77"/>
                <a:ea typeface="Playfair Display"/>
                <a:cs typeface="Playfair Display"/>
                <a:sym typeface="Playfair Display"/>
              </a:rPr>
              <a:t>Critically think about each strength, weakness, opportunity, and threat in your SWOT analysis </a:t>
            </a:r>
            <a:endParaRPr kumimoji="0" lang="en-US" sz="48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pitchFamily="2" charset="77"/>
                <a:ea typeface="Playfair Display"/>
                <a:cs typeface="Playfair Display"/>
                <a:sym typeface="Playfair Display"/>
              </a:rPr>
              <a:t>Identify which ones relate and how they relate.</a:t>
            </a:r>
            <a:endParaRPr kumimoji="0" lang="en-US" sz="4800" b="0" i="0" u="none" strike="noStrike" kern="0" cap="none" spc="0" normalizeH="0" baseline="0" noProof="0" dirty="0">
              <a:ln>
                <a:noFill/>
              </a:ln>
              <a:solidFill>
                <a:srgbClr val="000000"/>
              </a:solidFill>
              <a:effectLst/>
              <a:uLnTx/>
              <a:uFillTx/>
              <a:latin typeface="Playfair Display" pitchFamily="2" charset="77"/>
              <a:cs typeface="Arial"/>
              <a:sym typeface="Arial"/>
            </a:endParaRPr>
          </a:p>
        </p:txBody>
      </p:sp>
      <p:sp>
        <p:nvSpPr>
          <p:cNvPr id="14" name="Google Shape;244;p17">
            <a:extLst>
              <a:ext uri="{FF2B5EF4-FFF2-40B4-BE49-F238E27FC236}">
                <a16:creationId xmlns:a16="http://schemas.microsoft.com/office/drawing/2014/main" id="{C210DF02-D8BA-4E7F-8B53-6544C060362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100865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40">
          <a:extLst>
            <a:ext uri="{FF2B5EF4-FFF2-40B4-BE49-F238E27FC236}">
              <a16:creationId xmlns:a16="http://schemas.microsoft.com/office/drawing/2014/main" id="{BF74E38A-71BB-2285-2D99-98B49B89769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A7EBA9C-A548-17D5-0C3F-3F1C8C3F84C8}"/>
              </a:ext>
            </a:extLst>
          </p:cNvPr>
          <p:cNvSpPr>
            <a:spLocks noGrp="1"/>
          </p:cNvSpPr>
          <p:nvPr>
            <p:ph type="title"/>
          </p:nvPr>
        </p:nvSpPr>
        <p:spPr>
          <a:xfrm>
            <a:off x="486696" y="776087"/>
            <a:ext cx="11938385" cy="1143000"/>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Determine Themes in Your SWOT Analysis, </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1 of 2</a:t>
            </a:r>
            <a:endParaRPr lang="en-IN" sz="3710" dirty="0"/>
          </a:p>
        </p:txBody>
      </p:sp>
      <p:cxnSp>
        <p:nvCxnSpPr>
          <p:cNvPr id="10" name="Google Shape;243;p17">
            <a:extLst>
              <a:ext uri="{FF2B5EF4-FFF2-40B4-BE49-F238E27FC236}">
                <a16:creationId xmlns:a16="http://schemas.microsoft.com/office/drawing/2014/main" id="{E0BBBA99-4A54-02D9-305A-962C9C74F00D}"/>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pic>
        <p:nvPicPr>
          <p:cNvPr id="13" name="Google Shape;246;p17" descr="Strengths, weaknesses, opportunities, and threats&#10;Four separate yellow boxes representing strengths (S1, S2, and S3), weaknesses (W1, W2, and W3), opportunities (O1, O2, and O3), and threats (T1, T2, and T3).">
            <a:extLst>
              <a:ext uri="{FF2B5EF4-FFF2-40B4-BE49-F238E27FC236}">
                <a16:creationId xmlns:a16="http://schemas.microsoft.com/office/drawing/2014/main" id="{9BEC2BF2-764D-4335-CDE4-570DBF71C954}"/>
              </a:ext>
            </a:extLst>
          </p:cNvPr>
          <p:cNvPicPr preferRelativeResize="0"/>
          <p:nvPr/>
        </p:nvPicPr>
        <p:blipFill rotWithShape="1">
          <a:blip r:embed="rId3">
            <a:alphaModFix/>
          </a:blip>
          <a:srcRect/>
          <a:stretch/>
        </p:blipFill>
        <p:spPr>
          <a:xfrm>
            <a:off x="1028695" y="1996028"/>
            <a:ext cx="13066295" cy="7641357"/>
          </a:xfrm>
          <a:prstGeom prst="rect">
            <a:avLst/>
          </a:prstGeom>
          <a:noFill/>
          <a:ln>
            <a:noFill/>
          </a:ln>
        </p:spPr>
      </p:pic>
      <p:sp>
        <p:nvSpPr>
          <p:cNvPr id="3" name="Content Placeholder 2">
            <a:extLst>
              <a:ext uri="{FF2B5EF4-FFF2-40B4-BE49-F238E27FC236}">
                <a16:creationId xmlns:a16="http://schemas.microsoft.com/office/drawing/2014/main" id="{775F98D1-E9F0-C9FE-E877-9C7F69A31ECF}"/>
              </a:ext>
            </a:extLst>
          </p:cNvPr>
          <p:cNvSpPr>
            <a:spLocks noGrp="1"/>
          </p:cNvSpPr>
          <p:nvPr>
            <p:ph sz="quarter" idx="10"/>
          </p:nvPr>
        </p:nvSpPr>
        <p:spPr>
          <a:xfrm>
            <a:off x="1106130" y="9702392"/>
            <a:ext cx="9719188" cy="532990"/>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US" sz="1800" b="0" i="0" u="none" strike="noStrike" kern="0" cap="none" spc="0" normalizeH="0" baseline="0" noProof="0" dirty="0">
                <a:ln>
                  <a:noFill/>
                </a:ln>
                <a:solidFill>
                  <a:srgbClr val="000000"/>
                </a:solidFill>
                <a:effectLst/>
                <a:uLnTx/>
                <a:uFillTx/>
                <a:latin typeface="Arial"/>
                <a:ea typeface="Arial"/>
                <a:cs typeface="Arial"/>
                <a:sym typeface="Arial"/>
              </a:rPr>
              <a:t>Figure 6.3: Determine themes in your SWOT analysis  </a:t>
            </a:r>
            <a:r>
              <a:rPr kumimoji="0" lang="en-US" sz="1400" b="0" i="1" u="none" strike="noStrike" kern="0" cap="none" spc="0" normalizeH="0" baseline="0" noProof="0" dirty="0">
                <a:ln>
                  <a:noFill/>
                </a:ln>
                <a:solidFill>
                  <a:srgbClr val="000000"/>
                </a:solidFill>
                <a:effectLst/>
                <a:uLnTx/>
                <a:uFillTx/>
                <a:latin typeface="Arial"/>
                <a:cs typeface="Arial"/>
                <a:sym typeface="Arial"/>
              </a:rPr>
              <a:t>[Kindred Grey. 2025. CC BY-NC-SA.]</a:t>
            </a:r>
            <a:endParaRPr lang="en-IN" sz="1400" dirty="0"/>
          </a:p>
        </p:txBody>
      </p:sp>
      <p:sp>
        <p:nvSpPr>
          <p:cNvPr id="11" name="Google Shape;244;p17">
            <a:extLst>
              <a:ext uri="{FF2B5EF4-FFF2-40B4-BE49-F238E27FC236}">
                <a16:creationId xmlns:a16="http://schemas.microsoft.com/office/drawing/2014/main" id="{5D7C1E54-8E68-C1CB-2922-7B0A1EC53C6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6124782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51">
          <a:extLst>
            <a:ext uri="{FF2B5EF4-FFF2-40B4-BE49-F238E27FC236}">
              <a16:creationId xmlns:a16="http://schemas.microsoft.com/office/drawing/2014/main" id="{498F3934-AADB-E665-77CB-BEE782DD721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638D11-AA7E-C2D1-C10C-51B5EACBED77}"/>
              </a:ext>
            </a:extLst>
          </p:cNvPr>
          <p:cNvSpPr>
            <a:spLocks noGrp="1"/>
          </p:cNvSpPr>
          <p:nvPr>
            <p:ph type="title"/>
          </p:nvPr>
        </p:nvSpPr>
        <p:spPr>
          <a:xfrm>
            <a:off x="466747" y="776085"/>
            <a:ext cx="4481771" cy="1143000"/>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Example, </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1 of 4</a:t>
            </a:r>
            <a:endParaRPr lang="en-IN" sz="3710" dirty="0"/>
          </a:p>
        </p:txBody>
      </p:sp>
      <p:cxnSp>
        <p:nvCxnSpPr>
          <p:cNvPr id="11" name="Google Shape;254;p18">
            <a:extLst>
              <a:ext uri="{FF2B5EF4-FFF2-40B4-BE49-F238E27FC236}">
                <a16:creationId xmlns:a16="http://schemas.microsoft.com/office/drawing/2014/main" id="{22958734-B14B-FBC4-A921-749CF358BD2E}"/>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FAA6708-EE5B-0885-8390-36094074E94D}"/>
              </a:ext>
            </a:extLst>
          </p:cNvPr>
          <p:cNvSpPr>
            <a:spLocks noGrp="1"/>
          </p:cNvSpPr>
          <p:nvPr>
            <p:ph sz="quarter" idx="10"/>
          </p:nvPr>
        </p:nvSpPr>
        <p:spPr>
          <a:xfrm>
            <a:off x="929152" y="2121718"/>
            <a:ext cx="15736529" cy="3069713"/>
          </a:xfrm>
        </p:spPr>
        <p:txBody>
          <a:bodyPr/>
          <a:lstStyle/>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You determine three themes in your SWOT analysis, </a:t>
            </a:r>
            <a:r>
              <a:rPr kumimoji="0" lang="en-US" sz="48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competition</a:t>
            </a: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a:t>
            </a:r>
            <a:r>
              <a:rPr kumimoji="0" lang="en-US" sz="48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innovation</a:t>
            </a: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and </a:t>
            </a:r>
            <a:r>
              <a:rPr kumimoji="0" lang="en-US" sz="48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technology</a:t>
            </a: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2" name="Google Shape;255;p18">
            <a:extLst>
              <a:ext uri="{FF2B5EF4-FFF2-40B4-BE49-F238E27FC236}">
                <a16:creationId xmlns:a16="http://schemas.microsoft.com/office/drawing/2014/main" id="{1E59C5A1-9E36-EA8C-754B-ACB3EADB3AB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786488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60">
          <a:extLst>
            <a:ext uri="{FF2B5EF4-FFF2-40B4-BE49-F238E27FC236}">
              <a16:creationId xmlns:a16="http://schemas.microsoft.com/office/drawing/2014/main" id="{BBBA6DEC-FBDA-9E2E-C1B6-01396EBCE1A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05A9E4-9C60-E962-B25E-F93753E81376}"/>
              </a:ext>
            </a:extLst>
          </p:cNvPr>
          <p:cNvSpPr>
            <a:spLocks noGrp="1"/>
          </p:cNvSpPr>
          <p:nvPr>
            <p:ph type="title"/>
          </p:nvPr>
        </p:nvSpPr>
        <p:spPr>
          <a:xfrm>
            <a:off x="663678" y="746590"/>
            <a:ext cx="12049431"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Determine Major Areas of Strategic Concern, </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1 of 2</a:t>
            </a:r>
            <a:endParaRPr lang="en-IN" sz="3710" dirty="0"/>
          </a:p>
        </p:txBody>
      </p:sp>
      <p:cxnSp>
        <p:nvCxnSpPr>
          <p:cNvPr id="11" name="Google Shape;263;p19">
            <a:extLst>
              <a:ext uri="{FF2B5EF4-FFF2-40B4-BE49-F238E27FC236}">
                <a16:creationId xmlns:a16="http://schemas.microsoft.com/office/drawing/2014/main" id="{EB6862A1-044C-23C5-810E-B7726FCD3F91}"/>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69B97022-8116-51DA-84F3-1A7354DB6E94}"/>
              </a:ext>
            </a:extLst>
          </p:cNvPr>
          <p:cNvSpPr>
            <a:spLocks noGrp="1"/>
          </p:cNvSpPr>
          <p:nvPr>
            <p:ph sz="quarter" idx="10"/>
          </p:nvPr>
        </p:nvSpPr>
        <p:spPr>
          <a:xfrm>
            <a:off x="929152" y="2151215"/>
            <a:ext cx="16237974" cy="5930900"/>
          </a:xfrm>
        </p:spPr>
        <p:txBody>
          <a:bodyPr/>
          <a:lstStyle/>
          <a:p>
            <a:pPr marL="685800" marR="0" lvl="0" indent="-685800" algn="l" defTabSz="914400" rtl="0" eaLnBrk="1" fontAlgn="auto" latinLnBrk="0" hangingPunct="1">
              <a:lnSpc>
                <a:spcPct val="100000"/>
              </a:lnSpc>
              <a:spcBef>
                <a:spcPts val="0"/>
              </a:spcBef>
              <a:spcAft>
                <a:spcPts val="0"/>
              </a:spcAft>
              <a:buClr>
                <a:srgbClr val="2B2C30"/>
              </a:buClr>
              <a:buSzPts val="3600"/>
              <a:buFont typeface="Arial"/>
              <a:buChar char="•"/>
              <a:tabLst/>
              <a:defRPr/>
            </a:pPr>
            <a:r>
              <a:rPr kumimoji="0" lang="en-US" sz="4400" b="1" i="0" u="none" strike="noStrike" kern="0" cap="none" spc="0" normalizeH="0" baseline="0" noProof="0" dirty="0">
                <a:ln>
                  <a:noFill/>
                </a:ln>
                <a:solidFill>
                  <a:srgbClr val="2B2C30"/>
                </a:solidFill>
                <a:effectLst/>
                <a:uLnTx/>
                <a:uFillTx/>
                <a:latin typeface="Playfair Display" pitchFamily="2" charset="77"/>
                <a:ea typeface="Playfair Display"/>
                <a:cs typeface="Playfair Display"/>
                <a:sym typeface="Playfair Display"/>
              </a:rPr>
              <a:t>Identify top 3 urgent major areas of strategic concern from SWOT themes </a:t>
            </a:r>
          </a:p>
          <a:p>
            <a:pPr marL="685800" marR="0" lvl="0" indent="-685800" algn="l" defTabSz="914400" rtl="0" eaLnBrk="1" fontAlgn="auto" latinLnBrk="0" hangingPunct="1">
              <a:lnSpc>
                <a:spcPct val="100000"/>
              </a:lnSpc>
              <a:spcBef>
                <a:spcPts val="0"/>
              </a:spcBef>
              <a:spcAft>
                <a:spcPts val="0"/>
              </a:spcAft>
              <a:buClr>
                <a:srgbClr val="2B2C30"/>
              </a:buClr>
              <a:buSzPts val="3600"/>
              <a:buFont typeface="Arial"/>
              <a:buChar char="•"/>
              <a:tabLst/>
              <a:defRPr/>
            </a:pPr>
            <a:endParaRPr kumimoji="0" lang="en-US" sz="44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685800" marR="0" lvl="0" indent="-685800" algn="l" defTabSz="914400" rtl="0" eaLnBrk="1" fontAlgn="auto" latinLnBrk="0" hangingPunct="1">
              <a:lnSpc>
                <a:spcPct val="100000"/>
              </a:lnSpc>
              <a:spcBef>
                <a:spcPts val="0"/>
              </a:spcBef>
              <a:spcAft>
                <a:spcPts val="0"/>
              </a:spcAft>
              <a:buClr>
                <a:srgbClr val="2B2C30"/>
              </a:buClr>
              <a:buSzPts val="3600"/>
              <a:buFont typeface="Arial"/>
              <a:buChar char="•"/>
              <a:tabLst/>
              <a:defRPr/>
            </a:pPr>
            <a:r>
              <a:rPr kumimoji="0" lang="en-US" sz="4400" b="0" i="0" u="none" strike="noStrike" kern="0" cap="none" spc="0" normalizeH="0" baseline="0" noProof="0" dirty="0">
                <a:ln>
                  <a:noFill/>
                </a:ln>
                <a:solidFill>
                  <a:srgbClr val="2B2C30"/>
                </a:solidFill>
                <a:effectLst/>
                <a:uLnTx/>
                <a:uFillTx/>
                <a:latin typeface="Playfair Display" pitchFamily="2" charset="77"/>
                <a:ea typeface="Playfair Display"/>
                <a:cs typeface="Playfair Display"/>
                <a:sym typeface="Playfair Display"/>
              </a:rPr>
              <a:t>Ensure areas are </a:t>
            </a:r>
            <a:r>
              <a:rPr kumimoji="0" lang="en-US" sz="4400" b="1" i="0" u="none" strike="noStrike" kern="0" cap="none" spc="0" normalizeH="0" baseline="0" noProof="0" dirty="0">
                <a:ln>
                  <a:noFill/>
                </a:ln>
                <a:solidFill>
                  <a:srgbClr val="2B2C30"/>
                </a:solidFill>
                <a:effectLst/>
                <a:uLnTx/>
                <a:uFillTx/>
                <a:latin typeface="Playfair Display" pitchFamily="2" charset="77"/>
                <a:ea typeface="Playfair Display"/>
                <a:cs typeface="Playfair Display"/>
                <a:sym typeface="Playfair Display"/>
              </a:rPr>
              <a:t>mutually exclusive </a:t>
            </a:r>
            <a:r>
              <a:rPr kumimoji="0" lang="en-US" sz="4400" b="0" i="0" u="none" strike="noStrike" kern="0" cap="none" spc="0" normalizeH="0" baseline="0" noProof="0" dirty="0">
                <a:ln>
                  <a:noFill/>
                </a:ln>
                <a:solidFill>
                  <a:srgbClr val="2B2C30"/>
                </a:solidFill>
                <a:effectLst/>
                <a:uLnTx/>
                <a:uFillTx/>
                <a:latin typeface="Playfair Display" pitchFamily="2" charset="77"/>
                <a:ea typeface="Playfair Display"/>
                <a:cs typeface="Playfair Display"/>
                <a:sym typeface="Playfair Display"/>
              </a:rPr>
              <a:t>and aligned with SWOT themes</a:t>
            </a:r>
          </a:p>
          <a:p>
            <a:pPr marL="685800" marR="0" lvl="0" indent="-685800" algn="l" defTabSz="914400" rtl="0" eaLnBrk="1" fontAlgn="auto" latinLnBrk="0" hangingPunct="1">
              <a:lnSpc>
                <a:spcPct val="100000"/>
              </a:lnSpc>
              <a:spcBef>
                <a:spcPts val="0"/>
              </a:spcBef>
              <a:spcAft>
                <a:spcPts val="0"/>
              </a:spcAft>
              <a:buClr>
                <a:srgbClr val="2B2C30"/>
              </a:buClr>
              <a:buSzPts val="3600"/>
              <a:buFont typeface="Arial"/>
              <a:buChar char="•"/>
              <a:tabLst/>
              <a:defRPr/>
            </a:pPr>
            <a:endParaRPr kumimoji="0" lang="en-US" sz="44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685800" marR="0" lvl="0" indent="-685800" algn="l" defTabSz="914400" rtl="0" eaLnBrk="1" fontAlgn="auto" latinLnBrk="0" hangingPunct="1">
              <a:lnSpc>
                <a:spcPct val="100000"/>
              </a:lnSpc>
              <a:spcBef>
                <a:spcPts val="0"/>
              </a:spcBef>
              <a:spcAft>
                <a:spcPts val="0"/>
              </a:spcAft>
              <a:buClr>
                <a:srgbClr val="2B2C30"/>
              </a:buClr>
              <a:buSzPts val="3600"/>
              <a:buFont typeface="Arial"/>
              <a:buChar char="•"/>
              <a:tabLst/>
              <a:defRPr/>
            </a:pPr>
            <a:r>
              <a:rPr kumimoji="0" lang="en-US" sz="4400" b="0" i="0" u="none" strike="noStrike" kern="0" cap="none" spc="0" normalizeH="0" baseline="0" noProof="0" dirty="0">
                <a:ln>
                  <a:noFill/>
                </a:ln>
                <a:solidFill>
                  <a:srgbClr val="2B2C30"/>
                </a:solidFill>
                <a:effectLst/>
                <a:uLnTx/>
                <a:uFillTx/>
                <a:latin typeface="Playfair Display" pitchFamily="2" charset="77"/>
                <a:ea typeface="Playfair Display"/>
                <a:cs typeface="Playfair Display"/>
                <a:sym typeface="Playfair Display"/>
              </a:rPr>
              <a:t>Confirm congruence between SWOT analysis and strategic concern</a:t>
            </a:r>
            <a:endParaRPr kumimoji="0" lang="en-US" sz="4400" b="0" i="0" u="none" strike="noStrike" kern="0" cap="none" spc="0" normalizeH="0" baseline="0" noProof="0" dirty="0">
              <a:ln>
                <a:noFill/>
              </a:ln>
              <a:solidFill>
                <a:srgbClr val="000000"/>
              </a:solidFill>
              <a:effectLst/>
              <a:uLnTx/>
              <a:uFillTx/>
              <a:latin typeface="Playfair Display" pitchFamily="2" charset="77"/>
              <a:cs typeface="Arial"/>
              <a:sym typeface="Arial"/>
            </a:endParaRPr>
          </a:p>
        </p:txBody>
      </p:sp>
      <p:sp>
        <p:nvSpPr>
          <p:cNvPr id="12" name="Google Shape;265;p19">
            <a:extLst>
              <a:ext uri="{FF2B5EF4-FFF2-40B4-BE49-F238E27FC236}">
                <a16:creationId xmlns:a16="http://schemas.microsoft.com/office/drawing/2014/main" id="{7B5E141F-1106-EF07-F9E5-121403035A5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173175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04">
          <a:extLst>
            <a:ext uri="{FF2B5EF4-FFF2-40B4-BE49-F238E27FC236}">
              <a16:creationId xmlns:a16="http://schemas.microsoft.com/office/drawing/2014/main" id="{D4659951-142B-1EE4-147C-4059FD94698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60F0C1-78CA-13E7-52C5-FB38BEF4624F}"/>
              </a:ext>
            </a:extLst>
          </p:cNvPr>
          <p:cNvSpPr>
            <a:spLocks noGrp="1"/>
          </p:cNvSpPr>
          <p:nvPr>
            <p:ph type="title"/>
          </p:nvPr>
        </p:nvSpPr>
        <p:spPr>
          <a:xfrm>
            <a:off x="394730" y="776085"/>
            <a:ext cx="7801897"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Step 6 in Case Analysis</a:t>
            </a: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 1 of 2</a:t>
            </a:r>
            <a:endParaRPr lang="en-IN" sz="3710" b="1" dirty="0"/>
          </a:p>
        </p:txBody>
      </p:sp>
      <p:cxnSp>
        <p:nvCxnSpPr>
          <p:cNvPr id="11" name="Google Shape;207;p13">
            <a:extLst>
              <a:ext uri="{FF2B5EF4-FFF2-40B4-BE49-F238E27FC236}">
                <a16:creationId xmlns:a16="http://schemas.microsoft.com/office/drawing/2014/main" id="{C09A60AD-CF10-95F6-82CA-D858A7412C8C}"/>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95B382CD-C443-F272-3935-A36F42797695}"/>
              </a:ext>
            </a:extLst>
          </p:cNvPr>
          <p:cNvSpPr>
            <a:spLocks noGrp="1"/>
          </p:cNvSpPr>
          <p:nvPr>
            <p:ph sz="quarter" idx="10"/>
          </p:nvPr>
        </p:nvSpPr>
        <p:spPr>
          <a:xfrm>
            <a:off x="870156" y="1826748"/>
            <a:ext cx="17004890" cy="6579829"/>
          </a:xfrm>
        </p:spPr>
        <p:txBody>
          <a:bodyPr/>
          <a:lstStyle/>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6. Determine major areas of strategic concern.</a:t>
            </a:r>
          </a:p>
          <a:p>
            <a:pPr marL="914400" marR="0" lvl="0" indent="-914400" algn="l" defTabSz="914400" rtl="0" eaLnBrk="1" fontAlgn="auto" latinLnBrk="0" hangingPunct="1">
              <a:lnSpc>
                <a:spcPct val="163854"/>
              </a:lnSpc>
              <a:spcBef>
                <a:spcPts val="0"/>
              </a:spcBef>
              <a:spcAft>
                <a:spcPts val="0"/>
              </a:spcAft>
              <a:buClr>
                <a:srgbClr val="000000"/>
              </a:buClr>
              <a:buSzTx/>
              <a:buFont typeface="+mj-lt"/>
              <a:buAutoNum type="alphaLcPeriod"/>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Identify the major areas of strategic concern from the SWOT analysis and any additional analysis of strategies.</a:t>
            </a:r>
          </a:p>
          <a:p>
            <a:pPr marL="914400" marR="0" lvl="0" indent="-914400" algn="l" defTabSz="914400" rtl="0" eaLnBrk="1" fontAlgn="auto" latinLnBrk="0" hangingPunct="1">
              <a:lnSpc>
                <a:spcPct val="163854"/>
              </a:lnSpc>
              <a:spcBef>
                <a:spcPts val="0"/>
              </a:spcBef>
              <a:spcAft>
                <a:spcPts val="0"/>
              </a:spcAft>
              <a:buClr>
                <a:srgbClr val="000000"/>
              </a:buClr>
              <a:buSzTx/>
              <a:buFont typeface="+mj-lt"/>
              <a:buAutoNum type="alphaLcPeriod"/>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Ensure line of sight and congruence between the SWOT analysis and the major areas of strategic concern.</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2" name="Google Shape;208;p13">
            <a:extLst>
              <a:ext uri="{FF2B5EF4-FFF2-40B4-BE49-F238E27FC236}">
                <a16:creationId xmlns:a16="http://schemas.microsoft.com/office/drawing/2014/main" id="{BB6D5A4D-60FC-5B05-CFA9-61C5E0C2C22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591232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60">
          <a:extLst>
            <a:ext uri="{FF2B5EF4-FFF2-40B4-BE49-F238E27FC236}">
              <a16:creationId xmlns:a16="http://schemas.microsoft.com/office/drawing/2014/main" id="{2FBD0B52-60F1-A698-81AF-1C6EED0A893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7FD2B40-FE5F-E4ED-881F-45485AD52F68}"/>
              </a:ext>
            </a:extLst>
          </p:cNvPr>
          <p:cNvSpPr>
            <a:spLocks noGrp="1"/>
          </p:cNvSpPr>
          <p:nvPr>
            <p:ph type="title"/>
          </p:nvPr>
        </p:nvSpPr>
        <p:spPr>
          <a:xfrm>
            <a:off x="486696" y="776084"/>
            <a:ext cx="12521385" cy="1143000"/>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Determine Major Areas of Strategic Concern, </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2 of 2</a:t>
            </a:r>
            <a:endParaRPr lang="en-IN" sz="3710" dirty="0"/>
          </a:p>
        </p:txBody>
      </p:sp>
      <p:cxnSp>
        <p:nvCxnSpPr>
          <p:cNvPr id="11" name="Google Shape;263;p19">
            <a:extLst>
              <a:ext uri="{FF2B5EF4-FFF2-40B4-BE49-F238E27FC236}">
                <a16:creationId xmlns:a16="http://schemas.microsoft.com/office/drawing/2014/main" id="{E14EDEA3-F83C-2199-68B3-C383E3352D06}"/>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pic>
        <p:nvPicPr>
          <p:cNvPr id="12" name="Google Shape;264;p19" descr="Yellow box labeled &quot;Theme from SWOT&quot; points to a box labeled &quot;major area of strategic concern.&quot; This is repeated 3 times">
            <a:extLst>
              <a:ext uri="{FF2B5EF4-FFF2-40B4-BE49-F238E27FC236}">
                <a16:creationId xmlns:a16="http://schemas.microsoft.com/office/drawing/2014/main" id="{198A0028-6C8E-A1BF-E63E-19A40D219118}"/>
              </a:ext>
            </a:extLst>
          </p:cNvPr>
          <p:cNvPicPr preferRelativeResize="0"/>
          <p:nvPr/>
        </p:nvPicPr>
        <p:blipFill rotWithShape="1">
          <a:blip r:embed="rId3">
            <a:alphaModFix/>
          </a:blip>
          <a:srcRect/>
          <a:stretch/>
        </p:blipFill>
        <p:spPr>
          <a:xfrm>
            <a:off x="215892" y="2152970"/>
            <a:ext cx="13622028" cy="7484415"/>
          </a:xfrm>
          <a:prstGeom prst="rect">
            <a:avLst/>
          </a:prstGeom>
          <a:noFill/>
          <a:ln>
            <a:noFill/>
          </a:ln>
        </p:spPr>
      </p:pic>
      <p:sp>
        <p:nvSpPr>
          <p:cNvPr id="4" name="Content Placeholder 3">
            <a:extLst>
              <a:ext uri="{FF2B5EF4-FFF2-40B4-BE49-F238E27FC236}">
                <a16:creationId xmlns:a16="http://schemas.microsoft.com/office/drawing/2014/main" id="{F6EF681D-EBAA-EDE4-4B9D-34D9B7C1D3B5}"/>
              </a:ext>
            </a:extLst>
          </p:cNvPr>
          <p:cNvSpPr>
            <a:spLocks noGrp="1"/>
          </p:cNvSpPr>
          <p:nvPr>
            <p:ph sz="quarter" idx="10"/>
          </p:nvPr>
        </p:nvSpPr>
        <p:spPr>
          <a:xfrm>
            <a:off x="9719191" y="9082963"/>
            <a:ext cx="3288890" cy="356010"/>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1" u="none" strike="noStrike" kern="0" cap="none" spc="0" normalizeH="0" baseline="0" noProof="0" dirty="0">
                <a:ln>
                  <a:noFill/>
                </a:ln>
                <a:solidFill>
                  <a:srgbClr val="000000"/>
                </a:solidFill>
                <a:effectLst/>
                <a:uLnTx/>
                <a:uFillTx/>
                <a:latin typeface="Arial"/>
                <a:cs typeface="Arial"/>
                <a:sym typeface="Arial"/>
              </a:rPr>
              <a:t>[Kindred Grey. 2025. CC BY-NC-SA.]</a:t>
            </a:r>
          </a:p>
        </p:txBody>
      </p:sp>
      <p:sp>
        <p:nvSpPr>
          <p:cNvPr id="13" name="Google Shape;265;p19">
            <a:extLst>
              <a:ext uri="{FF2B5EF4-FFF2-40B4-BE49-F238E27FC236}">
                <a16:creationId xmlns:a16="http://schemas.microsoft.com/office/drawing/2014/main" id="{03FBB99F-5B19-D845-69E7-2437D8E1E6F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90363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5">
          <a:extLst>
            <a:ext uri="{FF2B5EF4-FFF2-40B4-BE49-F238E27FC236}">
              <a16:creationId xmlns:a16="http://schemas.microsoft.com/office/drawing/2014/main" id="{A3CF508B-4B03-8770-C73A-34319E04C7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125DE2-4AB4-5285-E794-6BD91A50DDCC}"/>
              </a:ext>
            </a:extLst>
          </p:cNvPr>
          <p:cNvSpPr>
            <a:spLocks noGrp="1"/>
          </p:cNvSpPr>
          <p:nvPr>
            <p:ph type="title"/>
          </p:nvPr>
        </p:nvSpPr>
        <p:spPr>
          <a:xfrm>
            <a:off x="-170914" y="776084"/>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Learning Objectives</a:t>
            </a: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 </a:t>
            </a:r>
            <a:r>
              <a:rPr kumimoji="0" lang="en-US" sz="3710" i="0" u="none" strike="noStrike" kern="0" cap="none" spc="0" normalizeH="0" baseline="0" noProof="0" dirty="0">
                <a:ln>
                  <a:noFill/>
                </a:ln>
                <a:solidFill>
                  <a:srgbClr val="54152A"/>
                </a:solidFill>
                <a:effectLst/>
                <a:uLnTx/>
                <a:uFillTx/>
                <a:latin typeface="Public Sans"/>
                <a:ea typeface="Public Sans"/>
                <a:cs typeface="Public Sans"/>
                <a:sym typeface="Public Sans"/>
              </a:rPr>
              <a:t>1 of 3</a:t>
            </a:r>
            <a:endParaRPr lang="en-IN" sz="3710" dirty="0"/>
          </a:p>
        </p:txBody>
      </p:sp>
      <p:cxnSp>
        <p:nvCxnSpPr>
          <p:cNvPr id="10" name="Google Shape;107;p3">
            <a:extLst>
              <a:ext uri="{FF2B5EF4-FFF2-40B4-BE49-F238E27FC236}">
                <a16:creationId xmlns:a16="http://schemas.microsoft.com/office/drawing/2014/main" id="{58845FE3-AABB-8FCB-CE80-7558391CF7F7}"/>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01137771-500E-879E-8767-D3CD1676F834}"/>
              </a:ext>
            </a:extLst>
          </p:cNvPr>
          <p:cNvSpPr>
            <a:spLocks noGrp="1"/>
          </p:cNvSpPr>
          <p:nvPr>
            <p:ph sz="quarter" idx="10"/>
          </p:nvPr>
        </p:nvSpPr>
        <p:spPr>
          <a:xfrm>
            <a:off x="929150" y="1797251"/>
            <a:ext cx="16621432" cy="7508263"/>
          </a:xfrm>
        </p:spPr>
        <p:txBody>
          <a:bodyPr>
            <a:normAutofit/>
          </a:bodyPr>
          <a:lstStyle/>
          <a:p>
            <a:pPr marL="302259" marR="0" lvl="1"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After you have engaged with the concepts in this chapter, you will understand and be able to apply the following key strategic management concepts.</a:t>
            </a: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457200" marR="0" lvl="0" indent="-431800" algn="l" defTabSz="914400" rtl="0" eaLnBrk="1" fontAlgn="auto" latinLnBrk="0" hangingPunct="1">
              <a:lnSpc>
                <a:spcPct val="164000"/>
              </a:lnSpc>
              <a:spcBef>
                <a:spcPts val="0"/>
              </a:spcBef>
              <a:spcAft>
                <a:spcPts val="0"/>
              </a:spcAft>
              <a:buClr>
                <a:srgbClr val="2B2C30"/>
              </a:buClr>
              <a:buSzPts val="3200"/>
              <a:buFont typeface="Playfair Display"/>
              <a:buAutoNum type="arabicPeriod"/>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How to determine a firm’s strategic issue</a:t>
            </a: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457200" marR="0" lvl="0" indent="-431800" algn="l" defTabSz="914400" rtl="0" eaLnBrk="1" fontAlgn="auto" latinLnBrk="0" hangingPunct="1">
              <a:lnSpc>
                <a:spcPct val="164000"/>
              </a:lnSpc>
              <a:spcBef>
                <a:spcPts val="0"/>
              </a:spcBef>
              <a:spcAft>
                <a:spcPts val="0"/>
              </a:spcAft>
              <a:buClr>
                <a:srgbClr val="2B2C30"/>
              </a:buClr>
              <a:buSzPts val="3200"/>
              <a:buFont typeface="Playfair Display"/>
              <a:buAutoNum type="arabicPeriod"/>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How to determine strategic alternatives</a:t>
            </a: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457200" marR="0" lvl="0" indent="-431800" algn="l" defTabSz="914400" rtl="0" eaLnBrk="1" fontAlgn="auto" latinLnBrk="0" hangingPunct="1">
              <a:lnSpc>
                <a:spcPct val="164000"/>
              </a:lnSpc>
              <a:spcBef>
                <a:spcPts val="0"/>
              </a:spcBef>
              <a:spcAft>
                <a:spcPts val="0"/>
              </a:spcAft>
              <a:buClr>
                <a:srgbClr val="2B2C30"/>
              </a:buClr>
              <a:buSzPts val="3200"/>
              <a:buFont typeface="Playfair Display"/>
              <a:buAutoNum type="arabicPeriod"/>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How to evaluate alternatives</a:t>
            </a: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457200" marR="0" lvl="0" indent="-431800" algn="l" defTabSz="914400" rtl="0" eaLnBrk="1" fontAlgn="auto" latinLnBrk="0" hangingPunct="1">
              <a:lnSpc>
                <a:spcPct val="164000"/>
              </a:lnSpc>
              <a:spcBef>
                <a:spcPts val="0"/>
              </a:spcBef>
              <a:spcAft>
                <a:spcPts val="0"/>
              </a:spcAft>
              <a:buClr>
                <a:srgbClr val="2B2C30"/>
              </a:buClr>
              <a:buSzPts val="3200"/>
              <a:buFont typeface="Playfair Display"/>
              <a:buAutoNum type="arabicPeriod"/>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How to develop an implementation plan to execute the recommended strategic alternative</a:t>
            </a: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457200" marR="0" lvl="0" indent="-431800" algn="l" defTabSz="914400" rtl="0" eaLnBrk="1" fontAlgn="auto" latinLnBrk="0" hangingPunct="1">
              <a:lnSpc>
                <a:spcPct val="164000"/>
              </a:lnSpc>
              <a:spcBef>
                <a:spcPts val="0"/>
              </a:spcBef>
              <a:spcAft>
                <a:spcPts val="0"/>
              </a:spcAft>
              <a:buClr>
                <a:srgbClr val="2B2C30"/>
              </a:buClr>
              <a:buSzPts val="3200"/>
              <a:buFont typeface="Playfair Display"/>
              <a:buAutoNum type="arabicPeriod"/>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How to confirm line of sight and coherence across the entire case analysis</a:t>
            </a: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p:txBody>
      </p:sp>
      <p:sp>
        <p:nvSpPr>
          <p:cNvPr id="12" name="Google Shape;109;p3">
            <a:extLst>
              <a:ext uri="{FF2B5EF4-FFF2-40B4-BE49-F238E27FC236}">
                <a16:creationId xmlns:a16="http://schemas.microsoft.com/office/drawing/2014/main" id="{34EA7657-0E03-9019-E532-BB40517BAAD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808615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70">
          <a:extLst>
            <a:ext uri="{FF2B5EF4-FFF2-40B4-BE49-F238E27FC236}">
              <a16:creationId xmlns:a16="http://schemas.microsoft.com/office/drawing/2014/main" id="{30E93A1C-CEA2-9C39-7F40-7F0B9E0825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076DD41-4159-995F-BFCE-0F17B969A66D}"/>
              </a:ext>
            </a:extLst>
          </p:cNvPr>
          <p:cNvSpPr>
            <a:spLocks noGrp="1"/>
          </p:cNvSpPr>
          <p:nvPr>
            <p:ph type="title"/>
          </p:nvPr>
        </p:nvSpPr>
        <p:spPr>
          <a:xfrm>
            <a:off x="617698" y="746590"/>
            <a:ext cx="4277031" cy="1143000"/>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Example, </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2 of 4</a:t>
            </a:r>
            <a:endParaRPr lang="en-IN" sz="3710" dirty="0"/>
          </a:p>
        </p:txBody>
      </p:sp>
      <p:cxnSp>
        <p:nvCxnSpPr>
          <p:cNvPr id="11" name="Google Shape;273;p20">
            <a:extLst>
              <a:ext uri="{FF2B5EF4-FFF2-40B4-BE49-F238E27FC236}">
                <a16:creationId xmlns:a16="http://schemas.microsoft.com/office/drawing/2014/main" id="{7DDE2212-2736-578C-8521-623A958A47BC}"/>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A522D272-FD96-C549-C9C1-C5508670366E}"/>
              </a:ext>
            </a:extLst>
          </p:cNvPr>
          <p:cNvSpPr>
            <a:spLocks noGrp="1"/>
          </p:cNvSpPr>
          <p:nvPr>
            <p:ph sz="quarter" idx="10"/>
          </p:nvPr>
        </p:nvSpPr>
        <p:spPr>
          <a:xfrm>
            <a:off x="929150" y="2121719"/>
            <a:ext cx="16709923" cy="2844799"/>
          </a:xfrm>
        </p:spPr>
        <p:txBody>
          <a:bodyPr/>
          <a:lstStyle/>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5400" b="1" i="0" u="none" strike="noStrike" kern="0" cap="none" spc="0" normalizeH="0" baseline="0" noProof="0" dirty="0">
                <a:ln>
                  <a:noFill/>
                </a:ln>
                <a:solidFill>
                  <a:srgbClr val="2B2C30"/>
                </a:solidFill>
                <a:effectLst/>
                <a:uLnTx/>
                <a:uFillTx/>
                <a:latin typeface="Playfair Display" pitchFamily="2" charset="77"/>
                <a:ea typeface="Playfair Display"/>
                <a:cs typeface="Playfair Display"/>
                <a:sym typeface="Playfair Display"/>
              </a:rPr>
              <a:t>Competition</a:t>
            </a:r>
            <a:r>
              <a:rPr kumimoji="0" lang="en-US" sz="5400" b="0" i="0" u="none" strike="noStrike" kern="0" cap="none" spc="0" normalizeH="0" baseline="0" noProof="0" dirty="0">
                <a:ln>
                  <a:noFill/>
                </a:ln>
                <a:solidFill>
                  <a:srgbClr val="2B2C30"/>
                </a:solidFill>
                <a:effectLst/>
                <a:uLnTx/>
                <a:uFillTx/>
                <a:latin typeface="Playfair Display" pitchFamily="2" charset="77"/>
                <a:ea typeface="Playfair Display"/>
                <a:cs typeface="Playfair Display"/>
                <a:sym typeface="Playfair Display"/>
              </a:rPr>
              <a:t>, </a:t>
            </a:r>
            <a:r>
              <a:rPr kumimoji="0" lang="en-US" sz="5400" b="1" i="0" u="none" strike="noStrike" kern="0" cap="none" spc="0" normalizeH="0" baseline="0" noProof="0" dirty="0">
                <a:ln>
                  <a:noFill/>
                </a:ln>
                <a:solidFill>
                  <a:srgbClr val="2B2C30"/>
                </a:solidFill>
                <a:effectLst/>
                <a:uLnTx/>
                <a:uFillTx/>
                <a:latin typeface="Playfair Display" pitchFamily="2" charset="77"/>
                <a:ea typeface="Playfair Display"/>
                <a:cs typeface="Playfair Display"/>
                <a:sym typeface="Playfair Display"/>
              </a:rPr>
              <a:t>innovation</a:t>
            </a:r>
            <a:r>
              <a:rPr kumimoji="0" lang="en-US" sz="5400" b="0" i="0" u="none" strike="noStrike" kern="0" cap="none" spc="0" normalizeH="0" baseline="0" noProof="0" dirty="0">
                <a:ln>
                  <a:noFill/>
                </a:ln>
                <a:solidFill>
                  <a:srgbClr val="2B2C30"/>
                </a:solidFill>
                <a:effectLst/>
                <a:uLnTx/>
                <a:uFillTx/>
                <a:latin typeface="Playfair Display" pitchFamily="2" charset="77"/>
                <a:ea typeface="Playfair Display"/>
                <a:cs typeface="Playfair Display"/>
                <a:sym typeface="Playfair Display"/>
              </a:rPr>
              <a:t>, and </a:t>
            </a:r>
            <a:r>
              <a:rPr kumimoji="0" lang="en-US" sz="5400" b="1" i="0" u="none" strike="noStrike" kern="0" cap="none" spc="0" normalizeH="0" baseline="0" noProof="0" dirty="0">
                <a:ln>
                  <a:noFill/>
                </a:ln>
                <a:solidFill>
                  <a:srgbClr val="2B2C30"/>
                </a:solidFill>
                <a:effectLst/>
                <a:uLnTx/>
                <a:uFillTx/>
                <a:latin typeface="Playfair Display" pitchFamily="2" charset="77"/>
                <a:ea typeface="Playfair Display"/>
                <a:cs typeface="Playfair Display"/>
                <a:sym typeface="Playfair Display"/>
              </a:rPr>
              <a:t>technology</a:t>
            </a:r>
            <a:r>
              <a:rPr kumimoji="0" lang="en-US" sz="5400" b="0" i="0" u="none" strike="noStrike" kern="0" cap="none" spc="0" normalizeH="0" baseline="0" noProof="0" dirty="0">
                <a:ln>
                  <a:noFill/>
                </a:ln>
                <a:solidFill>
                  <a:srgbClr val="2B2C30"/>
                </a:solidFill>
                <a:effectLst/>
                <a:uLnTx/>
                <a:uFillTx/>
                <a:latin typeface="Playfair Display" pitchFamily="2" charset="77"/>
                <a:ea typeface="Playfair Display"/>
                <a:cs typeface="Playfair Display"/>
                <a:sym typeface="Playfair Display"/>
              </a:rPr>
              <a:t> are the 3 major areas of strategic concern.</a:t>
            </a:r>
            <a:endParaRPr kumimoji="0" lang="en-US" sz="5400" b="0" i="0" u="none" strike="noStrike" kern="0" cap="none" spc="0" normalizeH="0" baseline="0" noProof="0" dirty="0">
              <a:ln>
                <a:noFill/>
              </a:ln>
              <a:solidFill>
                <a:srgbClr val="000000"/>
              </a:solidFill>
              <a:effectLst/>
              <a:uLnTx/>
              <a:uFillTx/>
              <a:latin typeface="Playfair Display" pitchFamily="2" charset="77"/>
              <a:cs typeface="Arial"/>
              <a:sym typeface="Arial"/>
            </a:endParaRPr>
          </a:p>
        </p:txBody>
      </p:sp>
      <p:sp>
        <p:nvSpPr>
          <p:cNvPr id="12" name="Google Shape;274;p20">
            <a:extLst>
              <a:ext uri="{FF2B5EF4-FFF2-40B4-BE49-F238E27FC236}">
                <a16:creationId xmlns:a16="http://schemas.microsoft.com/office/drawing/2014/main" id="{E85C3287-2107-9109-D031-539F2B38A67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145047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79">
          <a:extLst>
            <a:ext uri="{FF2B5EF4-FFF2-40B4-BE49-F238E27FC236}">
              <a16:creationId xmlns:a16="http://schemas.microsoft.com/office/drawing/2014/main" id="{A0120D86-3C29-5187-376E-13D6C7CB48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4E5410-7076-EB71-C0BA-E26B50CB2E52}"/>
              </a:ext>
            </a:extLst>
          </p:cNvPr>
          <p:cNvSpPr>
            <a:spLocks noGrp="1"/>
          </p:cNvSpPr>
          <p:nvPr>
            <p:ph type="title"/>
          </p:nvPr>
        </p:nvSpPr>
        <p:spPr>
          <a:xfrm>
            <a:off x="829375" y="776085"/>
            <a:ext cx="7064477"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Step 6 in Case Analysis, </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2 of 2</a:t>
            </a:r>
            <a:endParaRPr lang="en-IN" sz="3710" dirty="0"/>
          </a:p>
        </p:txBody>
      </p:sp>
      <p:cxnSp>
        <p:nvCxnSpPr>
          <p:cNvPr id="11" name="Google Shape;282;p21">
            <a:extLst>
              <a:ext uri="{FF2B5EF4-FFF2-40B4-BE49-F238E27FC236}">
                <a16:creationId xmlns:a16="http://schemas.microsoft.com/office/drawing/2014/main" id="{C23B0A28-D401-A0A0-0D7F-818B7A305B09}"/>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41797615-0529-1BD5-BE18-F2AE8C08DA13}"/>
              </a:ext>
            </a:extLst>
          </p:cNvPr>
          <p:cNvSpPr>
            <a:spLocks noGrp="1"/>
          </p:cNvSpPr>
          <p:nvPr>
            <p:ph sz="quarter" idx="10"/>
          </p:nvPr>
        </p:nvSpPr>
        <p:spPr>
          <a:xfrm>
            <a:off x="958647" y="2121718"/>
            <a:ext cx="17063884" cy="6435122"/>
          </a:xfrm>
        </p:spPr>
        <p:txBody>
          <a:bodyPr>
            <a:normAutofit/>
          </a:bodyPr>
          <a:lstStyle/>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6. Determine Major Areas of Strategic Concern</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Identify the major areas of strategic concern from the SWOT analysis and any additional analysis of strategies.</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Ensure line of sight and congruence between the SWOT analysis and the major areas of strategic concern.</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2" name="Google Shape;283;p21">
            <a:extLst>
              <a:ext uri="{FF2B5EF4-FFF2-40B4-BE49-F238E27FC236}">
                <a16:creationId xmlns:a16="http://schemas.microsoft.com/office/drawing/2014/main" id="{E662473B-DBE5-8D57-8638-8762BC7DD03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411956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88">
          <a:extLst>
            <a:ext uri="{FF2B5EF4-FFF2-40B4-BE49-F238E27FC236}">
              <a16:creationId xmlns:a16="http://schemas.microsoft.com/office/drawing/2014/main" id="{599BBE68-6664-8444-5235-617A205C5C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387A31F-5CD2-B101-DD3D-43DF4702195D}"/>
              </a:ext>
            </a:extLst>
          </p:cNvPr>
          <p:cNvSpPr>
            <a:spLocks noGrp="1"/>
          </p:cNvSpPr>
          <p:nvPr>
            <p:ph type="title"/>
          </p:nvPr>
        </p:nvSpPr>
        <p:spPr>
          <a:xfrm>
            <a:off x="539610" y="658098"/>
            <a:ext cx="8155858" cy="1347685"/>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Determine Strategic Issue, </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1 of 2</a:t>
            </a:r>
            <a:endParaRPr lang="en-IN" sz="3710" dirty="0"/>
          </a:p>
        </p:txBody>
      </p:sp>
      <p:cxnSp>
        <p:nvCxnSpPr>
          <p:cNvPr id="11" name="Google Shape;291;p22">
            <a:extLst>
              <a:ext uri="{FF2B5EF4-FFF2-40B4-BE49-F238E27FC236}">
                <a16:creationId xmlns:a16="http://schemas.microsoft.com/office/drawing/2014/main" id="{1917B0C2-0670-FD2C-1305-3CBD9CF193B3}"/>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C6AB35FD-0D3F-0E24-1E2F-E6916384F5DE}"/>
              </a:ext>
            </a:extLst>
          </p:cNvPr>
          <p:cNvSpPr>
            <a:spLocks noGrp="1"/>
          </p:cNvSpPr>
          <p:nvPr>
            <p:ph sz="quarter" idx="10"/>
          </p:nvPr>
        </p:nvSpPr>
        <p:spPr>
          <a:xfrm>
            <a:off x="929151" y="2092220"/>
            <a:ext cx="16342449" cy="7601807"/>
          </a:xfrm>
        </p:spPr>
        <p:txBody>
          <a:bodyPr>
            <a:normAutofit/>
          </a:bodyPr>
          <a:lstStyle/>
          <a:p>
            <a:pPr marL="857250" marR="0" lvl="0" indent="-857250" algn="l" defTabSz="914400" rtl="0" eaLnBrk="1" fontAlgn="auto" latinLnBrk="0" hangingPunct="1">
              <a:lnSpc>
                <a:spcPct val="196625"/>
              </a:lnSpc>
              <a:spcBef>
                <a:spcPts val="0"/>
              </a:spcBef>
              <a:spcAft>
                <a:spcPts val="0"/>
              </a:spcAft>
              <a:buClr>
                <a:srgbClr val="2B2C30"/>
              </a:buClr>
              <a:buSzPts val="4000"/>
              <a:buFont typeface="Arial"/>
              <a:buChar char="•"/>
              <a:tabLst/>
              <a:defRPr/>
            </a:pPr>
            <a:r>
              <a:rPr kumimoji="0" lang="en-US" sz="40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Rank order the major areas of strategic concern and place them in descending order of importance to the firm</a:t>
            </a:r>
            <a:r>
              <a:rPr kumimoji="0" lang="en-US" sz="4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857250" marR="0" lvl="0" indent="-857250" algn="l" defTabSz="914400" rtl="0" eaLnBrk="1" fontAlgn="auto" latinLnBrk="0" hangingPunct="1">
              <a:lnSpc>
                <a:spcPct val="196625"/>
              </a:lnSpc>
              <a:spcBef>
                <a:spcPts val="0"/>
              </a:spcBef>
              <a:spcAft>
                <a:spcPts val="0"/>
              </a:spcAft>
              <a:buClr>
                <a:srgbClr val="2B2C30"/>
              </a:buClr>
              <a:buSzPts val="4000"/>
              <a:buFont typeface="Arial"/>
              <a:buChar char="•"/>
              <a:tabLst/>
              <a:defRPr/>
            </a:pPr>
            <a:r>
              <a:rPr kumimoji="0" lang="en-US" sz="40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Identify the relationships between the major areas of strategic concern and write phrases that capture these relationships. </a:t>
            </a:r>
            <a:endParaRPr kumimoji="0" lang="en-US" sz="1400" b="1" i="0" u="none" strike="noStrike" kern="0" cap="none" spc="0" normalizeH="0" baseline="0" noProof="0" dirty="0">
              <a:ln>
                <a:noFill/>
              </a:ln>
              <a:solidFill>
                <a:srgbClr val="000000"/>
              </a:solidFill>
              <a:effectLst/>
              <a:uLnTx/>
              <a:uFillTx/>
              <a:latin typeface="Arial"/>
              <a:cs typeface="Arial"/>
              <a:sym typeface="Arial"/>
            </a:endParaRPr>
          </a:p>
          <a:p>
            <a:pPr marL="857250" marR="0" lvl="0" indent="-857250" algn="l" defTabSz="914400" rtl="0" eaLnBrk="1" fontAlgn="auto" latinLnBrk="0" hangingPunct="1">
              <a:lnSpc>
                <a:spcPct val="196625"/>
              </a:lnSpc>
              <a:spcBef>
                <a:spcPts val="0"/>
              </a:spcBef>
              <a:spcAft>
                <a:spcPts val="0"/>
              </a:spcAft>
              <a:buClr>
                <a:srgbClr val="2B2C30"/>
              </a:buClr>
              <a:buSzPts val="4000"/>
              <a:buFont typeface="Arial"/>
              <a:buChar char="•"/>
              <a:tabLst/>
              <a:defRPr/>
            </a:pPr>
            <a:r>
              <a:rPr kumimoji="0" lang="en-US" sz="40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Place the phrases between the major areas of strategic concern. This is your draft strategic issue.</a:t>
            </a:r>
            <a:endParaRPr kumimoji="0" lang="en-US" sz="1400" b="1" i="0" u="none" strike="noStrike" kern="0" cap="none" spc="0" normalizeH="0" baseline="0" noProof="0" dirty="0">
              <a:ln>
                <a:noFill/>
              </a:ln>
              <a:solidFill>
                <a:srgbClr val="000000"/>
              </a:solidFill>
              <a:effectLst/>
              <a:uLnTx/>
              <a:uFillTx/>
              <a:latin typeface="Arial"/>
              <a:cs typeface="Arial"/>
              <a:sym typeface="Arial"/>
            </a:endParaRPr>
          </a:p>
        </p:txBody>
      </p:sp>
      <p:sp>
        <p:nvSpPr>
          <p:cNvPr id="12" name="Google Shape;292;p22">
            <a:extLst>
              <a:ext uri="{FF2B5EF4-FFF2-40B4-BE49-F238E27FC236}">
                <a16:creationId xmlns:a16="http://schemas.microsoft.com/office/drawing/2014/main" id="{C27E71F3-3FBF-B9F3-AD4A-A0726393E831}"/>
              </a:ext>
              <a:ext uri="{C183D7F6-B498-43B3-948B-1728B52AA6E4}">
                <adec:decorative xmlns:adec="http://schemas.microsoft.com/office/drawing/2017/decorative" val="1"/>
              </a:ext>
            </a:extLst>
          </p:cNvPr>
          <p:cNvSpPr/>
          <p:nvPr/>
        </p:nvSpPr>
        <p:spPr>
          <a:xfrm>
            <a:off x="14218063" y="8935858"/>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41407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97">
          <a:extLst>
            <a:ext uri="{FF2B5EF4-FFF2-40B4-BE49-F238E27FC236}">
              <a16:creationId xmlns:a16="http://schemas.microsoft.com/office/drawing/2014/main" id="{AED65BD0-F181-DB1E-260B-D8B6B70477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8EF691-F57F-3DE9-DB0E-5FC047BC2639}"/>
              </a:ext>
            </a:extLst>
          </p:cNvPr>
          <p:cNvSpPr>
            <a:spLocks noGrp="1"/>
          </p:cNvSpPr>
          <p:nvPr>
            <p:ph type="title"/>
          </p:nvPr>
        </p:nvSpPr>
        <p:spPr>
          <a:xfrm>
            <a:off x="741758" y="894075"/>
            <a:ext cx="7949381" cy="920759"/>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Determine Strategic Issue, </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2 of 2</a:t>
            </a:r>
            <a:endParaRPr lang="en-IN" sz="3710" dirty="0"/>
          </a:p>
        </p:txBody>
      </p:sp>
      <p:cxnSp>
        <p:nvCxnSpPr>
          <p:cNvPr id="10" name="Google Shape;299;p23">
            <a:extLst>
              <a:ext uri="{FF2B5EF4-FFF2-40B4-BE49-F238E27FC236}">
                <a16:creationId xmlns:a16="http://schemas.microsoft.com/office/drawing/2014/main" id="{DF08B5D9-C2A2-C163-0EEB-E79841E17460}"/>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pic>
        <p:nvPicPr>
          <p:cNvPr id="12" name="Google Shape;302;p23" descr="Relationship between major areas of strategic concern and strategic issue&#10;Three major areas of strategic concern (most important to least important), each have a relationship with each other. These three areas point to &quot;Draft strategic issue&quot;, which then points to &quot;Strategic issue.&quot; This graphic is yellow.">
            <a:extLst>
              <a:ext uri="{FF2B5EF4-FFF2-40B4-BE49-F238E27FC236}">
                <a16:creationId xmlns:a16="http://schemas.microsoft.com/office/drawing/2014/main" id="{9368EFD1-A1F2-7039-3C1B-BF8359EC09AF}"/>
              </a:ext>
            </a:extLst>
          </p:cNvPr>
          <p:cNvPicPr preferRelativeResize="0"/>
          <p:nvPr/>
        </p:nvPicPr>
        <p:blipFill rotWithShape="1">
          <a:blip r:embed="rId3">
            <a:alphaModFix/>
          </a:blip>
          <a:srcRect/>
          <a:stretch/>
        </p:blipFill>
        <p:spPr>
          <a:xfrm>
            <a:off x="1574800" y="1957388"/>
            <a:ext cx="15659089" cy="6738308"/>
          </a:xfrm>
          <a:prstGeom prst="rect">
            <a:avLst/>
          </a:prstGeom>
          <a:noFill/>
          <a:ln>
            <a:noFill/>
          </a:ln>
        </p:spPr>
      </p:pic>
      <p:sp>
        <p:nvSpPr>
          <p:cNvPr id="3" name="Content Placeholder 2">
            <a:extLst>
              <a:ext uri="{FF2B5EF4-FFF2-40B4-BE49-F238E27FC236}">
                <a16:creationId xmlns:a16="http://schemas.microsoft.com/office/drawing/2014/main" id="{74B4CC31-C954-AA14-5620-5712ED088019}"/>
              </a:ext>
            </a:extLst>
          </p:cNvPr>
          <p:cNvSpPr>
            <a:spLocks noGrp="1"/>
          </p:cNvSpPr>
          <p:nvPr>
            <p:ph sz="quarter" idx="10"/>
          </p:nvPr>
        </p:nvSpPr>
        <p:spPr>
          <a:xfrm>
            <a:off x="1932043" y="8905983"/>
            <a:ext cx="7182465" cy="709971"/>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Figure 6.5: Identify a strategic issue  </a:t>
            </a:r>
            <a:r>
              <a:rPr kumimoji="0" lang="en-US" sz="800" b="0" i="1" u="none" strike="noStrike" kern="0" cap="none" spc="0" normalizeH="0" baseline="0" noProof="0" dirty="0">
                <a:ln>
                  <a:noFill/>
                </a:ln>
                <a:solidFill>
                  <a:srgbClr val="000000"/>
                </a:solidFill>
                <a:effectLst/>
                <a:uLnTx/>
                <a:uFillTx/>
                <a:latin typeface="Arial"/>
                <a:cs typeface="Arial"/>
                <a:sym typeface="Arial"/>
              </a:rPr>
              <a:t>[Kindred Grey. 2025. CC BY-NC-SA.]</a:t>
            </a:r>
          </a:p>
        </p:txBody>
      </p:sp>
      <p:sp>
        <p:nvSpPr>
          <p:cNvPr id="11" name="Google Shape;300;p23">
            <a:extLst>
              <a:ext uri="{FF2B5EF4-FFF2-40B4-BE49-F238E27FC236}">
                <a16:creationId xmlns:a16="http://schemas.microsoft.com/office/drawing/2014/main" id="{224EFC63-7475-83A0-FAAF-FAF770A8AAF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572600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08">
          <a:extLst>
            <a:ext uri="{FF2B5EF4-FFF2-40B4-BE49-F238E27FC236}">
              <a16:creationId xmlns:a16="http://schemas.microsoft.com/office/drawing/2014/main" id="{79B232A4-9147-F10E-7757-208840D4E6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7A11E25-7C8E-A345-BDB7-9988FBF5AA26}"/>
              </a:ext>
            </a:extLst>
          </p:cNvPr>
          <p:cNvSpPr>
            <a:spLocks noGrp="1"/>
          </p:cNvSpPr>
          <p:nvPr>
            <p:ph type="title"/>
          </p:nvPr>
        </p:nvSpPr>
        <p:spPr>
          <a:xfrm>
            <a:off x="103233" y="776086"/>
            <a:ext cx="5235677"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Example, </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3 of 4</a:t>
            </a:r>
            <a:endParaRPr lang="en-IN" sz="3710" dirty="0"/>
          </a:p>
        </p:txBody>
      </p:sp>
      <p:cxnSp>
        <p:nvCxnSpPr>
          <p:cNvPr id="11" name="Google Shape;311;p24">
            <a:extLst>
              <a:ext uri="{FF2B5EF4-FFF2-40B4-BE49-F238E27FC236}">
                <a16:creationId xmlns:a16="http://schemas.microsoft.com/office/drawing/2014/main" id="{2115F0B9-F1B1-0551-865E-736C73DC49BD}"/>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AF935621-86CB-49F7-9F94-BFAE428BF5E9}"/>
              </a:ext>
            </a:extLst>
          </p:cNvPr>
          <p:cNvSpPr>
            <a:spLocks noGrp="1"/>
          </p:cNvSpPr>
          <p:nvPr>
            <p:ph sz="quarter" idx="10"/>
          </p:nvPr>
        </p:nvSpPr>
        <p:spPr>
          <a:xfrm>
            <a:off x="899655" y="2121717"/>
            <a:ext cx="16242893" cy="7594485"/>
          </a:xfrm>
        </p:spPr>
        <p:txBody>
          <a:bodyPr>
            <a:normAutofit/>
          </a:bodyPr>
          <a:lstStyle/>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How can [company] continue to </a:t>
            </a:r>
            <a:r>
              <a:rPr kumimoji="0" lang="en-US" sz="48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innovate</a:t>
            </a: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so that it can successfully capitalize on rapidly changing </a:t>
            </a:r>
            <a:r>
              <a:rPr kumimoji="0" lang="en-US" sz="48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technology</a:t>
            </a: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in an increasingly </a:t>
            </a:r>
            <a:r>
              <a:rPr kumimoji="0" lang="en-US" sz="48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competitive</a:t>
            </a: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market. </a:t>
            </a:r>
          </a:p>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endPar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You have moved from a draft strategic issue to a more refined and final strategic issue.</a:t>
            </a:r>
          </a:p>
        </p:txBody>
      </p:sp>
      <p:sp>
        <p:nvSpPr>
          <p:cNvPr id="12" name="Google Shape;312;p24">
            <a:extLst>
              <a:ext uri="{FF2B5EF4-FFF2-40B4-BE49-F238E27FC236}">
                <a16:creationId xmlns:a16="http://schemas.microsoft.com/office/drawing/2014/main" id="{0D79078C-C443-45D2-DE5A-4AD3263F93B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433761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17">
          <a:extLst>
            <a:ext uri="{FF2B5EF4-FFF2-40B4-BE49-F238E27FC236}">
              <a16:creationId xmlns:a16="http://schemas.microsoft.com/office/drawing/2014/main" id="{82657201-2B0A-9E82-D5A8-8397117AEF6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30CDFED-9C82-D58C-D166-1D3FB6047CF4}"/>
              </a:ext>
            </a:extLst>
          </p:cNvPr>
          <p:cNvSpPr>
            <a:spLocks noGrp="1"/>
          </p:cNvSpPr>
          <p:nvPr>
            <p:ph type="title"/>
          </p:nvPr>
        </p:nvSpPr>
        <p:spPr>
          <a:xfrm>
            <a:off x="703587" y="776087"/>
            <a:ext cx="10645731" cy="907651"/>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Confirm Line of Sight and Congruence</a:t>
            </a:r>
            <a:r>
              <a:rPr lang="en-US" sz="3710" b="1" dirty="0">
                <a:solidFill>
                  <a:srgbClr val="54152A"/>
                </a:solidFill>
                <a:latin typeface="Public Sans"/>
                <a:ea typeface="Public Sans"/>
                <a:cs typeface="Public Sans"/>
                <a:sym typeface="Public Sans"/>
              </a:rPr>
              <a:t>, </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2 of 4</a:t>
            </a:r>
            <a:endParaRPr lang="en-IN" sz="3710" dirty="0"/>
          </a:p>
        </p:txBody>
      </p:sp>
      <p:cxnSp>
        <p:nvCxnSpPr>
          <p:cNvPr id="11" name="Google Shape;320;p25">
            <a:extLst>
              <a:ext uri="{FF2B5EF4-FFF2-40B4-BE49-F238E27FC236}">
                <a16:creationId xmlns:a16="http://schemas.microsoft.com/office/drawing/2014/main" id="{24CAE9A0-6092-1E97-5239-A44863D7277B}"/>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F68C6B52-4770-3354-A00C-8BD128BE9889}"/>
              </a:ext>
            </a:extLst>
          </p:cNvPr>
          <p:cNvSpPr>
            <a:spLocks noGrp="1"/>
          </p:cNvSpPr>
          <p:nvPr>
            <p:ph sz="quarter" idx="10"/>
          </p:nvPr>
        </p:nvSpPr>
        <p:spPr>
          <a:xfrm>
            <a:off x="929151" y="2092220"/>
            <a:ext cx="16385459" cy="4220087"/>
          </a:xfrm>
        </p:spPr>
        <p:txBody>
          <a:bodyPr/>
          <a:lstStyle/>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Confirm line of sight and congruence between the major areas of strategic concern and the draft strategic issue.</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2" name="Google Shape;321;p25">
            <a:extLst>
              <a:ext uri="{FF2B5EF4-FFF2-40B4-BE49-F238E27FC236}">
                <a16:creationId xmlns:a16="http://schemas.microsoft.com/office/drawing/2014/main" id="{F4D47EAA-EEC5-7951-E2A4-1A3DE0A3D00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752013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26">
          <a:extLst>
            <a:ext uri="{FF2B5EF4-FFF2-40B4-BE49-F238E27FC236}">
              <a16:creationId xmlns:a16="http://schemas.microsoft.com/office/drawing/2014/main" id="{64F8E2BF-33F7-B96F-A9E2-09D6C4B89654}"/>
            </a:ext>
          </a:extLst>
        </p:cNvPr>
        <p:cNvGrpSpPr/>
        <p:nvPr/>
      </p:nvGrpSpPr>
      <p:grpSpPr>
        <a:xfrm>
          <a:off x="0" y="0"/>
          <a:ext cx="0" cy="0"/>
          <a:chOff x="0" y="0"/>
          <a:chExt cx="0" cy="0"/>
        </a:xfrm>
      </p:grpSpPr>
      <p:sp>
        <p:nvSpPr>
          <p:cNvPr id="9" name="Title 8">
            <a:extLst>
              <a:ext uri="{FF2B5EF4-FFF2-40B4-BE49-F238E27FC236}">
                <a16:creationId xmlns:a16="http://schemas.microsoft.com/office/drawing/2014/main" id="{DCBE2AEB-0BD7-224F-00BD-136551BD5621}"/>
              </a:ext>
            </a:extLst>
          </p:cNvPr>
          <p:cNvSpPr>
            <a:spLocks noGrp="1"/>
          </p:cNvSpPr>
          <p:nvPr>
            <p:ph type="title"/>
          </p:nvPr>
        </p:nvSpPr>
        <p:spPr>
          <a:xfrm>
            <a:off x="-457203" y="776084"/>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Step 7 in Case Analysis</a:t>
            </a:r>
            <a:endParaRPr lang="en-IN" dirty="0"/>
          </a:p>
        </p:txBody>
      </p:sp>
      <p:cxnSp>
        <p:nvCxnSpPr>
          <p:cNvPr id="18" name="Google Shape;329;p26">
            <a:extLst>
              <a:ext uri="{FF2B5EF4-FFF2-40B4-BE49-F238E27FC236}">
                <a16:creationId xmlns:a16="http://schemas.microsoft.com/office/drawing/2014/main" id="{6579D817-80BF-0B91-8C18-D62BC379A2DC}"/>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10" name="Content Placeholder 9">
            <a:extLst>
              <a:ext uri="{FF2B5EF4-FFF2-40B4-BE49-F238E27FC236}">
                <a16:creationId xmlns:a16="http://schemas.microsoft.com/office/drawing/2014/main" id="{F815A21D-1405-C054-12A7-7F0ECC24F8D5}"/>
              </a:ext>
            </a:extLst>
          </p:cNvPr>
          <p:cNvSpPr>
            <a:spLocks noGrp="1"/>
          </p:cNvSpPr>
          <p:nvPr>
            <p:ph sz="quarter" idx="10"/>
          </p:nvPr>
        </p:nvSpPr>
        <p:spPr>
          <a:xfrm>
            <a:off x="929150" y="2092222"/>
            <a:ext cx="16768915" cy="6402848"/>
          </a:xfrm>
        </p:spPr>
        <p:txBody>
          <a:bodyPr/>
          <a:lstStyle/>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7. Determine Strategic Issue</a:t>
            </a:r>
          </a:p>
          <a:p>
            <a:pPr marL="685800" marR="0" lvl="0" indent="-68580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Determine the strategic issue from the major areas of strategic concern.</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685800" marR="0" lvl="0" indent="-68580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Ensure line of sight and congruence between the major areas of strategic concern and the strategic issue.</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9" name="Google Shape;330;p26">
            <a:extLst>
              <a:ext uri="{FF2B5EF4-FFF2-40B4-BE49-F238E27FC236}">
                <a16:creationId xmlns:a16="http://schemas.microsoft.com/office/drawing/2014/main" id="{FE3C21DD-4DC2-3705-A584-0C24DFC4717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744992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35">
          <a:extLst>
            <a:ext uri="{FF2B5EF4-FFF2-40B4-BE49-F238E27FC236}">
              <a16:creationId xmlns:a16="http://schemas.microsoft.com/office/drawing/2014/main" id="{FFEBF156-5552-2F94-892F-E6725CE2AFB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5ADBDF-73A9-783B-4918-A99E31E108EB}"/>
              </a:ext>
            </a:extLst>
          </p:cNvPr>
          <p:cNvSpPr>
            <a:spLocks noGrp="1"/>
          </p:cNvSpPr>
          <p:nvPr>
            <p:ph type="title"/>
          </p:nvPr>
        </p:nvSpPr>
        <p:spPr>
          <a:xfrm>
            <a:off x="604684" y="776085"/>
            <a:ext cx="7275291" cy="1143000"/>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Strategic Alternatives, </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1 of 3</a:t>
            </a:r>
            <a:endParaRPr lang="en-IN" sz="3710" dirty="0"/>
          </a:p>
        </p:txBody>
      </p:sp>
      <p:cxnSp>
        <p:nvCxnSpPr>
          <p:cNvPr id="11" name="Google Shape;338;p27">
            <a:extLst>
              <a:ext uri="{FF2B5EF4-FFF2-40B4-BE49-F238E27FC236}">
                <a16:creationId xmlns:a16="http://schemas.microsoft.com/office/drawing/2014/main" id="{AF2C5A68-0955-D0DF-D612-5E887DE20C4C}"/>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45CAEAE2-6285-9CAC-5FCB-AF757BF3BAC8}"/>
              </a:ext>
            </a:extLst>
          </p:cNvPr>
          <p:cNvSpPr>
            <a:spLocks noGrp="1"/>
          </p:cNvSpPr>
          <p:nvPr>
            <p:ph sz="quarter" idx="10"/>
          </p:nvPr>
        </p:nvSpPr>
        <p:spPr>
          <a:xfrm>
            <a:off x="929153" y="2151214"/>
            <a:ext cx="16230594" cy="6847815"/>
          </a:xfrm>
        </p:spPr>
        <p:txBody>
          <a:bodyPr/>
          <a:lstStyle/>
          <a:p>
            <a:pPr marL="857250" marR="0" lvl="0" indent="-85725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 strategic alternative is an action that addresses and has the potential to </a:t>
            </a:r>
            <a:r>
              <a:rPr kumimoji="0" lang="en-US" sz="48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resolve every aspect of a strategic issue</a:t>
            </a: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857250" marR="0" lvl="0" indent="-85725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All strategic alternatives resolve the same strategic issue, just in different ways.</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2" name="Google Shape;339;p27">
            <a:extLst>
              <a:ext uri="{FF2B5EF4-FFF2-40B4-BE49-F238E27FC236}">
                <a16:creationId xmlns:a16="http://schemas.microsoft.com/office/drawing/2014/main" id="{CFCB7163-7233-050D-6AB2-944E3FD510E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509321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44">
          <a:extLst>
            <a:ext uri="{FF2B5EF4-FFF2-40B4-BE49-F238E27FC236}">
              <a16:creationId xmlns:a16="http://schemas.microsoft.com/office/drawing/2014/main" id="{67AE2C56-9277-1558-3C66-158FD6C86A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B44990-52D3-9D75-6D54-14610DD44BD0}"/>
              </a:ext>
            </a:extLst>
          </p:cNvPr>
          <p:cNvSpPr>
            <a:spLocks noGrp="1"/>
          </p:cNvSpPr>
          <p:nvPr>
            <p:ph type="title"/>
          </p:nvPr>
        </p:nvSpPr>
        <p:spPr>
          <a:xfrm>
            <a:off x="604688" y="835078"/>
            <a:ext cx="7197210" cy="953598"/>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Strategic Alternatives,</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 2 of 3</a:t>
            </a:r>
            <a:endParaRPr lang="en-IN" sz="3710" dirty="0"/>
          </a:p>
        </p:txBody>
      </p:sp>
      <p:cxnSp>
        <p:nvCxnSpPr>
          <p:cNvPr id="11" name="Google Shape;347;p28">
            <a:extLst>
              <a:ext uri="{FF2B5EF4-FFF2-40B4-BE49-F238E27FC236}">
                <a16:creationId xmlns:a16="http://schemas.microsoft.com/office/drawing/2014/main" id="{E7DF0767-AFF7-9209-1CC0-133979102025}"/>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9F6472C-0B7D-D2DE-4E22-C691A2E11D8E}"/>
              </a:ext>
            </a:extLst>
          </p:cNvPr>
          <p:cNvSpPr>
            <a:spLocks noGrp="1"/>
          </p:cNvSpPr>
          <p:nvPr>
            <p:ph sz="quarter" idx="10"/>
          </p:nvPr>
        </p:nvSpPr>
        <p:spPr>
          <a:xfrm>
            <a:off x="899653" y="2092220"/>
            <a:ext cx="17181871" cy="8106289"/>
          </a:xfrm>
        </p:spPr>
        <p:txBody>
          <a:bodyPr>
            <a:normAutofit/>
          </a:bodyPr>
          <a:lstStyle/>
          <a:p>
            <a:pPr marL="857250" marR="0" lvl="0" indent="-85725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Address root causes; they do not address or mask symptoms. </a:t>
            </a:r>
            <a:endParaRPr kumimoji="0" lang="en-US" sz="1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857250" marR="0" lvl="0" indent="-85725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Forward looking. </a:t>
            </a:r>
            <a:endParaRPr kumimoji="0" lang="en-US" sz="1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857250" marR="0" lvl="0" indent="-85725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Do not fix yesterday’s problems. </a:t>
            </a:r>
            <a:endParaRPr kumimoji="0" lang="en-US" sz="1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857250" marR="0" lvl="0" indent="-85725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Realistic practically and ethically. </a:t>
            </a:r>
            <a:endParaRPr kumimoji="0" lang="en-US" sz="1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857250" marR="0" lvl="0" indent="-85725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Economically viable.</a:t>
            </a:r>
            <a:endParaRPr kumimoji="0" lang="en-US" sz="1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p:txBody>
      </p:sp>
      <p:sp>
        <p:nvSpPr>
          <p:cNvPr id="12" name="Google Shape;348;p28">
            <a:extLst>
              <a:ext uri="{FF2B5EF4-FFF2-40B4-BE49-F238E27FC236}">
                <a16:creationId xmlns:a16="http://schemas.microsoft.com/office/drawing/2014/main" id="{9CC14B77-F2DB-B1DD-C24D-174C1BA9CF5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999398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53">
          <a:extLst>
            <a:ext uri="{FF2B5EF4-FFF2-40B4-BE49-F238E27FC236}">
              <a16:creationId xmlns:a16="http://schemas.microsoft.com/office/drawing/2014/main" id="{D2A5AE2C-874F-B8FD-424F-F2424B57AEA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CC400F-D39E-61EF-2912-0A3920E8D407}"/>
              </a:ext>
            </a:extLst>
          </p:cNvPr>
          <p:cNvSpPr>
            <a:spLocks noGrp="1"/>
          </p:cNvSpPr>
          <p:nvPr>
            <p:ph type="title"/>
          </p:nvPr>
        </p:nvSpPr>
        <p:spPr>
          <a:xfrm>
            <a:off x="752170" y="599104"/>
            <a:ext cx="7074018" cy="1486123"/>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Strategic Alternatives, </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3 of 3</a:t>
            </a:r>
            <a:endParaRPr lang="en-IN" sz="3710" dirty="0"/>
          </a:p>
        </p:txBody>
      </p:sp>
      <p:cxnSp>
        <p:nvCxnSpPr>
          <p:cNvPr id="11" name="Google Shape;356;p29">
            <a:extLst>
              <a:ext uri="{FF2B5EF4-FFF2-40B4-BE49-F238E27FC236}">
                <a16:creationId xmlns:a16="http://schemas.microsoft.com/office/drawing/2014/main" id="{59CD0ED6-3B46-FBCD-E9F2-93DD28301205}"/>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4781F459-7B00-B72D-041E-A0A8F5C6CAD2}"/>
              </a:ext>
            </a:extLst>
          </p:cNvPr>
          <p:cNvSpPr>
            <a:spLocks noGrp="1"/>
          </p:cNvSpPr>
          <p:nvPr>
            <p:ph sz="quarter" idx="10"/>
          </p:nvPr>
        </p:nvSpPr>
        <p:spPr>
          <a:xfrm>
            <a:off x="929151" y="2151215"/>
            <a:ext cx="15618542" cy="4190590"/>
          </a:xfrm>
        </p:spPr>
        <p:txBody>
          <a:bodyPr/>
          <a:lstStyle/>
          <a:p>
            <a:pPr marL="857250" marR="0" lvl="0" indent="-85725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It is important that strategic alternatives are well developed and explained and can be implemented by the firm.</a:t>
            </a:r>
            <a:endParaRPr kumimoji="0" lang="en-US" sz="1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p:txBody>
      </p:sp>
      <p:sp>
        <p:nvSpPr>
          <p:cNvPr id="12" name="Google Shape;357;p29">
            <a:extLst>
              <a:ext uri="{FF2B5EF4-FFF2-40B4-BE49-F238E27FC236}">
                <a16:creationId xmlns:a16="http://schemas.microsoft.com/office/drawing/2014/main" id="{47D240A5-251C-3FED-CF99-5A15B9B9A6F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408127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4">
          <a:extLst>
            <a:ext uri="{FF2B5EF4-FFF2-40B4-BE49-F238E27FC236}">
              <a16:creationId xmlns:a16="http://schemas.microsoft.com/office/drawing/2014/main" id="{0895BB62-E98D-BD5B-4A08-9655AFB3D2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36150CA-4079-8B52-E8F2-5FA722A02C79}"/>
              </a:ext>
            </a:extLst>
          </p:cNvPr>
          <p:cNvSpPr>
            <a:spLocks noGrp="1"/>
          </p:cNvSpPr>
          <p:nvPr>
            <p:ph type="title"/>
          </p:nvPr>
        </p:nvSpPr>
        <p:spPr>
          <a:xfrm>
            <a:off x="634182" y="864578"/>
            <a:ext cx="6681018" cy="964227"/>
          </a:xfrm>
        </p:spPr>
        <p:txBody>
          <a:bodyPr>
            <a:normAutofit/>
          </a:bodyPr>
          <a:lstStyle/>
          <a:p>
            <a:pPr lvl="0">
              <a:lnSpc>
                <a:spcPct val="140010"/>
              </a:lnSpc>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Learning Objectives</a:t>
            </a: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 </a:t>
            </a:r>
            <a:r>
              <a:rPr lang="en-US" sz="3710" dirty="0">
                <a:solidFill>
                  <a:srgbClr val="54152A"/>
                </a:solidFill>
                <a:latin typeface="Public Sans"/>
                <a:ea typeface="Public Sans"/>
                <a:cs typeface="Public Sans"/>
                <a:sym typeface="Public Sans"/>
              </a:rPr>
              <a:t>2 of 3</a:t>
            </a:r>
            <a:endParaRPr lang="en-IN" sz="3710" dirty="0"/>
          </a:p>
        </p:txBody>
      </p:sp>
      <p:cxnSp>
        <p:nvCxnSpPr>
          <p:cNvPr id="10" name="Google Shape;116;g3731cb53a51_0_99">
            <a:extLst>
              <a:ext uri="{FF2B5EF4-FFF2-40B4-BE49-F238E27FC236}">
                <a16:creationId xmlns:a16="http://schemas.microsoft.com/office/drawing/2014/main" id="{F4CFB1ED-A976-020A-EACF-F549B2A6E087}"/>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99542718-EF0F-76BC-44DC-00895224DDF5}"/>
              </a:ext>
            </a:extLst>
          </p:cNvPr>
          <p:cNvSpPr>
            <a:spLocks noGrp="1"/>
          </p:cNvSpPr>
          <p:nvPr>
            <p:ph sz="quarter" idx="10"/>
          </p:nvPr>
        </p:nvSpPr>
        <p:spPr>
          <a:xfrm>
            <a:off x="929148" y="1767759"/>
            <a:ext cx="16208700" cy="7576266"/>
          </a:xfrm>
        </p:spPr>
        <p:txBody>
          <a:bodyPr>
            <a:noAutofit/>
          </a:bodyPr>
          <a:lstStyle/>
          <a:p>
            <a:pPr marL="302258" marR="0" lvl="1"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After you have engaged with the concepts in this chapter, you will understand and be able to apply the following key strategic management concepts.</a:t>
            </a: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302258" marR="0" lvl="1" indent="0" algn="l" defTabSz="914400" rtl="0" eaLnBrk="1" fontAlgn="auto" latinLnBrk="0" hangingPunct="1">
              <a:lnSpc>
                <a:spcPct val="164000"/>
              </a:lnSpc>
              <a:spcBef>
                <a:spcPts val="0"/>
              </a:spcBef>
              <a:spcAft>
                <a:spcPts val="0"/>
              </a:spcAft>
              <a:buClr>
                <a:srgbClr val="000000"/>
              </a:buClr>
              <a:buSzTx/>
              <a:buFont typeface="Arial"/>
              <a:buNone/>
              <a:tabLst/>
              <a:defRPr/>
            </a:pPr>
            <a:endPar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539750" marR="0" lvl="0" indent="-514350" algn="l" defTabSz="914400" rtl="0" eaLnBrk="1" fontAlgn="auto" latinLnBrk="0" hangingPunct="1">
              <a:lnSpc>
                <a:spcPct val="164000"/>
              </a:lnSpc>
              <a:spcBef>
                <a:spcPts val="0"/>
              </a:spcBef>
              <a:spcAft>
                <a:spcPts val="0"/>
              </a:spcAft>
              <a:buClr>
                <a:srgbClr val="2B2C30"/>
              </a:buClr>
              <a:buSzPts val="3200"/>
              <a:buFont typeface="+mj-lt"/>
              <a:buAutoNum type="arabicPeriod" startAt="6"/>
              <a:tabLst/>
              <a:defRPr/>
            </a:pPr>
            <a:r>
              <a:rPr kumimoji="0" lang="en-US"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How to determine a firm’s strategic issue</a:t>
            </a:r>
            <a:endParaRPr kumimoji="0" lang="en-US"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539750" marR="0" lvl="0" indent="-514350" algn="l" defTabSz="914400" rtl="0" eaLnBrk="1" fontAlgn="auto" latinLnBrk="0" hangingPunct="1">
              <a:lnSpc>
                <a:spcPct val="164000"/>
              </a:lnSpc>
              <a:spcBef>
                <a:spcPts val="0"/>
              </a:spcBef>
              <a:spcAft>
                <a:spcPts val="0"/>
              </a:spcAft>
              <a:buClr>
                <a:srgbClr val="2B2C30"/>
              </a:buClr>
              <a:buSzPts val="3200"/>
              <a:buFont typeface="+mj-lt"/>
              <a:buAutoNum type="arabicPeriod" startAt="6"/>
              <a:tabLst/>
              <a:defRPr/>
            </a:pPr>
            <a:r>
              <a:rPr kumimoji="0" lang="en-US"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How to determine strategic alternatives</a:t>
            </a:r>
            <a:endParaRPr kumimoji="0" lang="en-US"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539750" marR="0" lvl="0" indent="-514350" algn="l" defTabSz="914400" rtl="0" eaLnBrk="1" fontAlgn="auto" latinLnBrk="0" hangingPunct="1">
              <a:lnSpc>
                <a:spcPct val="164000"/>
              </a:lnSpc>
              <a:spcBef>
                <a:spcPts val="0"/>
              </a:spcBef>
              <a:spcAft>
                <a:spcPts val="0"/>
              </a:spcAft>
              <a:buClr>
                <a:srgbClr val="2B2C30"/>
              </a:buClr>
              <a:buSzPts val="3200"/>
              <a:buFont typeface="+mj-lt"/>
              <a:buAutoNum type="arabicPeriod" startAt="6"/>
              <a:tabLst/>
              <a:defRPr/>
            </a:pPr>
            <a:r>
              <a:rPr kumimoji="0" lang="en-US"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How to evaluate alternatives</a:t>
            </a:r>
            <a:endParaRPr kumimoji="0" lang="en-US"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539750" marR="0" lvl="0" indent="-514350" algn="l" defTabSz="914400" rtl="0" eaLnBrk="1" fontAlgn="auto" latinLnBrk="0" hangingPunct="1">
              <a:lnSpc>
                <a:spcPct val="164000"/>
              </a:lnSpc>
              <a:spcBef>
                <a:spcPts val="0"/>
              </a:spcBef>
              <a:spcAft>
                <a:spcPts val="0"/>
              </a:spcAft>
              <a:buClr>
                <a:srgbClr val="2B2C30"/>
              </a:buClr>
              <a:buSzPts val="3200"/>
              <a:buFont typeface="+mj-lt"/>
              <a:buAutoNum type="arabicPeriod" startAt="6"/>
              <a:tabLst/>
              <a:defRPr/>
            </a:pPr>
            <a:r>
              <a:rPr kumimoji="0" lang="en-US"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How to develop an implementation plan to execute the recommended strategic alternative</a:t>
            </a:r>
            <a:endParaRPr kumimoji="0" lang="en-US"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539750" marR="0" lvl="0" indent="-514350" algn="l" defTabSz="914400" rtl="0" eaLnBrk="1" fontAlgn="auto" latinLnBrk="0" hangingPunct="1">
              <a:lnSpc>
                <a:spcPct val="164000"/>
              </a:lnSpc>
              <a:spcBef>
                <a:spcPts val="0"/>
              </a:spcBef>
              <a:spcAft>
                <a:spcPts val="0"/>
              </a:spcAft>
              <a:buClr>
                <a:srgbClr val="2B2C30"/>
              </a:buClr>
              <a:buSzPts val="3200"/>
              <a:buFont typeface="+mj-lt"/>
              <a:buAutoNum type="arabicPeriod" startAt="6"/>
              <a:tabLst/>
              <a:defRPr/>
            </a:pPr>
            <a:r>
              <a:rPr kumimoji="0" lang="en-US"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How to confirm line of sight and coherence across the entire case analysis</a:t>
            </a:r>
            <a:endParaRPr kumimoji="0" lang="en-US"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p:txBody>
      </p:sp>
      <p:sp>
        <p:nvSpPr>
          <p:cNvPr id="12" name="Google Shape;118;g3731cb53a51_0_99">
            <a:extLst>
              <a:ext uri="{FF2B5EF4-FFF2-40B4-BE49-F238E27FC236}">
                <a16:creationId xmlns:a16="http://schemas.microsoft.com/office/drawing/2014/main" id="{2B835CA8-5044-F38B-7807-7F08B8F90B4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952678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62">
          <a:extLst>
            <a:ext uri="{FF2B5EF4-FFF2-40B4-BE49-F238E27FC236}">
              <a16:creationId xmlns:a16="http://schemas.microsoft.com/office/drawing/2014/main" id="{6B37BE02-CA44-EA24-0D9B-BAE10CCC2D6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0BD7209-A0F1-85F4-9AD3-3F6A48EA23E6}"/>
              </a:ext>
            </a:extLst>
          </p:cNvPr>
          <p:cNvSpPr>
            <a:spLocks noGrp="1"/>
          </p:cNvSpPr>
          <p:nvPr>
            <p:ph type="title"/>
          </p:nvPr>
        </p:nvSpPr>
        <p:spPr>
          <a:xfrm>
            <a:off x="457199" y="746586"/>
            <a:ext cx="8686801" cy="1200201"/>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Determine Strategic Alternatives</a:t>
            </a:r>
            <a:endParaRPr lang="en-IN" dirty="0"/>
          </a:p>
        </p:txBody>
      </p:sp>
      <p:cxnSp>
        <p:nvCxnSpPr>
          <p:cNvPr id="11" name="Google Shape;365;p30">
            <a:extLst>
              <a:ext uri="{FF2B5EF4-FFF2-40B4-BE49-F238E27FC236}">
                <a16:creationId xmlns:a16="http://schemas.microsoft.com/office/drawing/2014/main" id="{2291DBDE-E610-05FA-242D-0B28665C5E5A}"/>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77AD8B38-00AA-8961-88F0-4AAE73201D99}"/>
              </a:ext>
            </a:extLst>
          </p:cNvPr>
          <p:cNvSpPr>
            <a:spLocks noGrp="1"/>
          </p:cNvSpPr>
          <p:nvPr>
            <p:ph sz="quarter" idx="10"/>
          </p:nvPr>
        </p:nvSpPr>
        <p:spPr>
          <a:xfrm>
            <a:off x="899653" y="1738257"/>
            <a:ext cx="15884012" cy="8025175"/>
          </a:xfrm>
        </p:spPr>
        <p:txBody>
          <a:bodyPr>
            <a:normAutofit/>
          </a:bodyPr>
          <a:lstStyle/>
          <a:p>
            <a:pPr marL="857250" marR="0" lvl="0" indent="-85725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Develop and prioritize 3 strategic alternatives that fully address all areas of the strategic issue </a:t>
            </a:r>
          </a:p>
          <a:p>
            <a:pPr marL="857250" marR="0" lvl="0" indent="-85725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Alternatives must tackle root causes, be realistic and ethical </a:t>
            </a:r>
            <a:endParaRPr kumimoji="0" lang="en-US" sz="1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857250" marR="0" lvl="0" indent="-85725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Each alternative should be clearly aligned with the strategic issue and offer a viable solution path</a:t>
            </a:r>
          </a:p>
        </p:txBody>
      </p:sp>
      <p:sp>
        <p:nvSpPr>
          <p:cNvPr id="12" name="Google Shape;366;p30">
            <a:extLst>
              <a:ext uri="{FF2B5EF4-FFF2-40B4-BE49-F238E27FC236}">
                <a16:creationId xmlns:a16="http://schemas.microsoft.com/office/drawing/2014/main" id="{3360678E-6973-E22D-ED12-832749072FBF}"/>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936732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71">
          <a:extLst>
            <a:ext uri="{FF2B5EF4-FFF2-40B4-BE49-F238E27FC236}">
              <a16:creationId xmlns:a16="http://schemas.microsoft.com/office/drawing/2014/main" id="{F8AC77B7-DC3A-CD12-15FE-E11D6AC02BB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FBB3F9C-48FE-BD75-869A-312B0DD4CCE7}"/>
              </a:ext>
            </a:extLst>
          </p:cNvPr>
          <p:cNvSpPr>
            <a:spLocks noGrp="1"/>
          </p:cNvSpPr>
          <p:nvPr>
            <p:ph type="title"/>
          </p:nvPr>
        </p:nvSpPr>
        <p:spPr>
          <a:xfrm>
            <a:off x="410356" y="746590"/>
            <a:ext cx="4699527" cy="1143000"/>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Example, </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4 of 4</a:t>
            </a:r>
            <a:endParaRPr lang="en-IN" sz="3710" dirty="0"/>
          </a:p>
        </p:txBody>
      </p:sp>
      <p:cxnSp>
        <p:nvCxnSpPr>
          <p:cNvPr id="11" name="Google Shape;374;p31">
            <a:extLst>
              <a:ext uri="{FF2B5EF4-FFF2-40B4-BE49-F238E27FC236}">
                <a16:creationId xmlns:a16="http://schemas.microsoft.com/office/drawing/2014/main" id="{E678A396-7265-BFA5-E086-5851AE8940DE}"/>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29D1F432-81D0-B3BC-1281-2551A3D7B267}"/>
              </a:ext>
            </a:extLst>
          </p:cNvPr>
          <p:cNvSpPr>
            <a:spLocks noGrp="1"/>
          </p:cNvSpPr>
          <p:nvPr>
            <p:ph sz="quarter" idx="10"/>
          </p:nvPr>
        </p:nvSpPr>
        <p:spPr>
          <a:xfrm>
            <a:off x="929152" y="2121718"/>
            <a:ext cx="16342441" cy="7405739"/>
          </a:xfrm>
        </p:spPr>
        <p:txBody>
          <a:bodyPr/>
          <a:lstStyle/>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SA1 ‘to partner with a [technology company name]’.</a:t>
            </a:r>
          </a:p>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SA2 ‘to invest heavily in talent acquisition and succession planning specifically aimed at innovation leaders.’ </a:t>
            </a:r>
          </a:p>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SA3 ‘to backwardly integrate into their value chain and acquire a [technology company name]’. </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2" name="Google Shape;375;p31">
            <a:extLst>
              <a:ext uri="{FF2B5EF4-FFF2-40B4-BE49-F238E27FC236}">
                <a16:creationId xmlns:a16="http://schemas.microsoft.com/office/drawing/2014/main" id="{31D1226D-FEA3-5D9F-2265-E64704AF1D5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173261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80">
          <a:extLst>
            <a:ext uri="{FF2B5EF4-FFF2-40B4-BE49-F238E27FC236}">
              <a16:creationId xmlns:a16="http://schemas.microsoft.com/office/drawing/2014/main" id="{9D61D0EC-9B5B-6104-7E19-9B6F1FD94C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60CDD2-1928-F036-CA49-91BAF04881B4}"/>
              </a:ext>
            </a:extLst>
          </p:cNvPr>
          <p:cNvSpPr>
            <a:spLocks noGrp="1"/>
          </p:cNvSpPr>
          <p:nvPr>
            <p:ph type="title"/>
          </p:nvPr>
        </p:nvSpPr>
        <p:spPr>
          <a:xfrm>
            <a:off x="635165" y="762318"/>
            <a:ext cx="10848623" cy="1143000"/>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Confirm Line of Sight and Congruence, </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3 of 4</a:t>
            </a:r>
            <a:endParaRPr lang="en-IN" sz="3710" dirty="0"/>
          </a:p>
        </p:txBody>
      </p:sp>
      <p:cxnSp>
        <p:nvCxnSpPr>
          <p:cNvPr id="10" name="Google Shape;382;p32">
            <a:extLst>
              <a:ext uri="{FF2B5EF4-FFF2-40B4-BE49-F238E27FC236}">
                <a16:creationId xmlns:a16="http://schemas.microsoft.com/office/drawing/2014/main" id="{CD51FA18-448C-F420-671E-EB2F09ACB127}"/>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pic>
        <p:nvPicPr>
          <p:cNvPr id="13" name="Google Shape;385;p32" descr="Line-of-sight and congruence can be used when mapping a strategic issue to a strategic alternative&#10;Strategic issue points to three separate strategic alternatives, each of the three arrows represents line-of-sight and congruence. This graphic is yellow.">
            <a:extLst>
              <a:ext uri="{FF2B5EF4-FFF2-40B4-BE49-F238E27FC236}">
                <a16:creationId xmlns:a16="http://schemas.microsoft.com/office/drawing/2014/main" id="{2337FFE4-609D-EF6E-8E6A-1323D2ABC039}"/>
              </a:ext>
            </a:extLst>
          </p:cNvPr>
          <p:cNvPicPr preferRelativeResize="0"/>
          <p:nvPr/>
        </p:nvPicPr>
        <p:blipFill rotWithShape="1">
          <a:blip r:embed="rId3">
            <a:alphaModFix/>
          </a:blip>
          <a:srcRect/>
          <a:stretch/>
        </p:blipFill>
        <p:spPr>
          <a:xfrm>
            <a:off x="1028694" y="2061756"/>
            <a:ext cx="12748265" cy="7498605"/>
          </a:xfrm>
          <a:prstGeom prst="rect">
            <a:avLst/>
          </a:prstGeom>
          <a:noFill/>
          <a:ln>
            <a:noFill/>
          </a:ln>
        </p:spPr>
      </p:pic>
      <p:sp>
        <p:nvSpPr>
          <p:cNvPr id="3" name="Content Placeholder 2">
            <a:extLst>
              <a:ext uri="{FF2B5EF4-FFF2-40B4-BE49-F238E27FC236}">
                <a16:creationId xmlns:a16="http://schemas.microsoft.com/office/drawing/2014/main" id="{829C8724-BF92-F095-8DEA-FEF204F9BEB3}"/>
              </a:ext>
            </a:extLst>
          </p:cNvPr>
          <p:cNvSpPr>
            <a:spLocks noGrp="1"/>
          </p:cNvSpPr>
          <p:nvPr>
            <p:ph sz="quarter" idx="10"/>
          </p:nvPr>
        </p:nvSpPr>
        <p:spPr>
          <a:xfrm>
            <a:off x="9845041" y="9522460"/>
            <a:ext cx="5501148" cy="709971"/>
          </a:xfrm>
        </p:spPr>
        <p:txBody>
          <a:bodyPr/>
          <a:lstStyle/>
          <a:p>
            <a:r>
              <a:rPr kumimoji="0" lang="en-US" sz="1800" b="0" i="0" u="none" strike="noStrike" kern="0" cap="none" spc="0" normalizeH="0" baseline="0" noProof="0" dirty="0">
                <a:ln>
                  <a:noFill/>
                </a:ln>
                <a:solidFill>
                  <a:srgbClr val="000000"/>
                </a:solidFill>
                <a:effectLst/>
                <a:uLnTx/>
                <a:uFillTx/>
                <a:latin typeface="Arial"/>
                <a:ea typeface="Arial"/>
                <a:cs typeface="Arial"/>
                <a:sym typeface="Arial"/>
              </a:rPr>
              <a:t>Figure 6.6: Strategic alternatives  </a:t>
            </a:r>
            <a:r>
              <a:rPr kumimoji="0" lang="en-US" sz="800" b="0" i="1" u="none" strike="noStrike" kern="0" cap="none" spc="0" normalizeH="0" baseline="0" noProof="0" dirty="0">
                <a:ln>
                  <a:noFill/>
                </a:ln>
                <a:solidFill>
                  <a:srgbClr val="000000"/>
                </a:solidFill>
                <a:effectLst/>
                <a:uLnTx/>
                <a:uFillTx/>
                <a:latin typeface="Arial"/>
                <a:cs typeface="Arial"/>
                <a:sym typeface="Arial"/>
              </a:rPr>
              <a:t>[Kindred Grey. 2025. CC BY-NC-SA.</a:t>
            </a:r>
            <a:endParaRPr lang="en-IN" dirty="0"/>
          </a:p>
        </p:txBody>
      </p:sp>
      <p:sp>
        <p:nvSpPr>
          <p:cNvPr id="11" name="Google Shape;383;p32">
            <a:extLst>
              <a:ext uri="{FF2B5EF4-FFF2-40B4-BE49-F238E27FC236}">
                <a16:creationId xmlns:a16="http://schemas.microsoft.com/office/drawing/2014/main" id="{4303E137-0913-2BAC-BE1A-3E969A85F38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75781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90">
          <a:extLst>
            <a:ext uri="{FF2B5EF4-FFF2-40B4-BE49-F238E27FC236}">
              <a16:creationId xmlns:a16="http://schemas.microsoft.com/office/drawing/2014/main" id="{7564ED77-1566-AFA9-087D-FCD7F39B35D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F970056-923E-3753-BC29-40F3CB9BB168}"/>
              </a:ext>
            </a:extLst>
          </p:cNvPr>
          <p:cNvSpPr>
            <a:spLocks noGrp="1"/>
          </p:cNvSpPr>
          <p:nvPr>
            <p:ph type="title"/>
          </p:nvPr>
        </p:nvSpPr>
        <p:spPr>
          <a:xfrm>
            <a:off x="693176" y="776087"/>
            <a:ext cx="5914103"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Step 8 in Case Analysis</a:t>
            </a:r>
            <a:endParaRPr lang="en-IN" dirty="0"/>
          </a:p>
        </p:txBody>
      </p:sp>
      <p:cxnSp>
        <p:nvCxnSpPr>
          <p:cNvPr id="11" name="Google Shape;393;p33">
            <a:extLst>
              <a:ext uri="{FF2B5EF4-FFF2-40B4-BE49-F238E27FC236}">
                <a16:creationId xmlns:a16="http://schemas.microsoft.com/office/drawing/2014/main" id="{1796F3F6-914D-4801-F8E0-70E4BC20C7F0}"/>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A965D38F-41B0-4E42-C63B-A9C03246B5E4}"/>
              </a:ext>
            </a:extLst>
          </p:cNvPr>
          <p:cNvSpPr>
            <a:spLocks noGrp="1"/>
          </p:cNvSpPr>
          <p:nvPr>
            <p:ph sz="quarter" idx="10"/>
          </p:nvPr>
        </p:nvSpPr>
        <p:spPr>
          <a:xfrm>
            <a:off x="929148" y="2121720"/>
            <a:ext cx="17358852" cy="6461842"/>
          </a:xfrm>
        </p:spPr>
        <p:txBody>
          <a:bodyPr/>
          <a:lstStyle/>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8. Determine Strategic Alternatives</a:t>
            </a:r>
          </a:p>
          <a:p>
            <a:pPr marL="685800" marR="0" lvl="0" indent="-68580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Determine the strategic issue from the major areas of strategic concern.</a:t>
            </a:r>
            <a:endParaRPr kumimoji="0" lang="en-US" sz="1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685800" marR="0" lvl="0" indent="-68580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Ensure line of sight and congruence between the major areas of strategic concern and the strategic issue.</a:t>
            </a:r>
            <a:endParaRPr kumimoji="0" lang="en-US" sz="1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p:txBody>
      </p:sp>
      <p:sp>
        <p:nvSpPr>
          <p:cNvPr id="12" name="Google Shape;394;p33">
            <a:extLst>
              <a:ext uri="{FF2B5EF4-FFF2-40B4-BE49-F238E27FC236}">
                <a16:creationId xmlns:a16="http://schemas.microsoft.com/office/drawing/2014/main" id="{3F19C0CD-D03D-2C25-8B0E-1568D79FFE0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545241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99">
          <a:extLst>
            <a:ext uri="{FF2B5EF4-FFF2-40B4-BE49-F238E27FC236}">
              <a16:creationId xmlns:a16="http://schemas.microsoft.com/office/drawing/2014/main" id="{56B2BE53-F123-60C0-511E-3C307BA0053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A943EB-D235-811F-11E0-81DC21206D47}"/>
              </a:ext>
            </a:extLst>
          </p:cNvPr>
          <p:cNvSpPr>
            <a:spLocks noGrp="1"/>
          </p:cNvSpPr>
          <p:nvPr>
            <p:ph type="title"/>
          </p:nvPr>
        </p:nvSpPr>
        <p:spPr>
          <a:xfrm>
            <a:off x="840659" y="776085"/>
            <a:ext cx="8804787"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Evaluate Strategic Alternatives, </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1 of 2</a:t>
            </a:r>
            <a:endParaRPr lang="en-IN" sz="3710" dirty="0"/>
          </a:p>
        </p:txBody>
      </p:sp>
      <p:cxnSp>
        <p:nvCxnSpPr>
          <p:cNvPr id="11" name="Google Shape;402;p34">
            <a:extLst>
              <a:ext uri="{FF2B5EF4-FFF2-40B4-BE49-F238E27FC236}">
                <a16:creationId xmlns:a16="http://schemas.microsoft.com/office/drawing/2014/main" id="{CD1B4E6B-3CA0-1BCD-FA99-9366705CD2DB}"/>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AC8A97C3-B7C6-A77B-F8A6-8919AB38259A}"/>
              </a:ext>
            </a:extLst>
          </p:cNvPr>
          <p:cNvSpPr>
            <a:spLocks noGrp="1"/>
          </p:cNvSpPr>
          <p:nvPr>
            <p:ph sz="quarter" idx="10"/>
          </p:nvPr>
        </p:nvSpPr>
        <p:spPr>
          <a:xfrm>
            <a:off x="922031" y="2121722"/>
            <a:ext cx="16628552" cy="7582719"/>
          </a:xfrm>
        </p:spPr>
        <p:txBody>
          <a:bodyPr/>
          <a:lstStyle/>
          <a:p>
            <a:pPr marL="685800" marR="0" lvl="0" indent="-685800" algn="l" defTabSz="914400" rtl="0" eaLnBrk="1" fontAlgn="auto" latinLnBrk="0" hangingPunct="1">
              <a:lnSpc>
                <a:spcPct val="150000"/>
              </a:lnSpc>
              <a:spcBef>
                <a:spcPts val="0"/>
              </a:spcBef>
              <a:spcAft>
                <a:spcPts val="0"/>
              </a:spcAft>
              <a:buClr>
                <a:srgbClr val="000000"/>
              </a:buClr>
              <a:buSzPts val="4000"/>
              <a:buFont typeface="Playfair Display"/>
              <a:buChar char="•"/>
              <a:tabLst/>
              <a:defRPr/>
            </a:pPr>
            <a:r>
              <a:rPr kumimoji="0" lang="en-US" sz="40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Identify criteria to evaluate alternatives (e.g., feasibility, alignment with mission, profitability)</a:t>
            </a:r>
          </a:p>
          <a:p>
            <a:pPr marL="685800" marR="0" lvl="0" indent="-685800" algn="l" defTabSz="914400" rtl="0" eaLnBrk="1" fontAlgn="auto" latinLnBrk="0" hangingPunct="1">
              <a:lnSpc>
                <a:spcPct val="150000"/>
              </a:lnSpc>
              <a:spcBef>
                <a:spcPts val="0"/>
              </a:spcBef>
              <a:spcAft>
                <a:spcPts val="0"/>
              </a:spcAft>
              <a:buClr>
                <a:srgbClr val="000000"/>
              </a:buClr>
              <a:buSzPts val="4000"/>
              <a:buFont typeface="Playfair Display"/>
              <a:buChar char="•"/>
              <a:tabLst/>
              <a:defRPr/>
            </a:pPr>
            <a:r>
              <a:rPr kumimoji="0" lang="en-US" sz="40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Compare how each alternative addresses the strategic issue</a:t>
            </a:r>
          </a:p>
          <a:p>
            <a:pPr marL="685800" marR="0" lvl="0" indent="-685800" algn="l" defTabSz="914400" rtl="0" eaLnBrk="1" fontAlgn="auto" latinLnBrk="0" hangingPunct="1">
              <a:lnSpc>
                <a:spcPct val="150000"/>
              </a:lnSpc>
              <a:spcBef>
                <a:spcPts val="0"/>
              </a:spcBef>
              <a:spcAft>
                <a:spcPts val="0"/>
              </a:spcAft>
              <a:buClr>
                <a:srgbClr val="000000"/>
              </a:buClr>
              <a:buSzPts val="4000"/>
              <a:buFont typeface="Playfair Display"/>
              <a:buChar char="•"/>
              <a:tabLst/>
              <a:defRPr/>
            </a:pPr>
            <a:r>
              <a:rPr kumimoji="0" lang="en-US" sz="40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Assess fit with firm’s values, resources, and environments</a:t>
            </a:r>
          </a:p>
          <a:p>
            <a:pPr marL="685800" marR="0" lvl="0" indent="-685800" algn="l" defTabSz="914400" rtl="0" eaLnBrk="1" fontAlgn="auto" latinLnBrk="0" hangingPunct="1">
              <a:lnSpc>
                <a:spcPct val="150000"/>
              </a:lnSpc>
              <a:spcBef>
                <a:spcPts val="0"/>
              </a:spcBef>
              <a:spcAft>
                <a:spcPts val="0"/>
              </a:spcAft>
              <a:buClr>
                <a:srgbClr val="000000"/>
              </a:buClr>
              <a:buSzPts val="4000"/>
              <a:buFont typeface="Playfair Display"/>
              <a:buChar char="•"/>
              <a:tabLst/>
              <a:defRPr/>
            </a:pPr>
            <a:r>
              <a:rPr kumimoji="0" lang="en-US" sz="40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Consider financial realism and potential to create competitive advantage</a:t>
            </a:r>
          </a:p>
          <a:p>
            <a:pPr marL="685800" marR="0" lvl="0" indent="-685800" algn="l" defTabSz="914400" rtl="0" eaLnBrk="1" fontAlgn="auto" latinLnBrk="0" hangingPunct="1">
              <a:lnSpc>
                <a:spcPct val="150000"/>
              </a:lnSpc>
              <a:spcBef>
                <a:spcPts val="0"/>
              </a:spcBef>
              <a:spcAft>
                <a:spcPts val="0"/>
              </a:spcAft>
              <a:buClr>
                <a:srgbClr val="000000"/>
              </a:buClr>
              <a:buSzPts val="4000"/>
              <a:buFont typeface="Playfair Display"/>
              <a:buChar char="•"/>
              <a:tabLst/>
              <a:defRPr/>
            </a:pPr>
            <a:r>
              <a:rPr kumimoji="0" lang="en-US" sz="40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Use a comparison table to evaluate and justify your recommendation</a:t>
            </a:r>
          </a:p>
        </p:txBody>
      </p:sp>
      <p:sp>
        <p:nvSpPr>
          <p:cNvPr id="12" name="Google Shape;403;p34">
            <a:extLst>
              <a:ext uri="{FF2B5EF4-FFF2-40B4-BE49-F238E27FC236}">
                <a16:creationId xmlns:a16="http://schemas.microsoft.com/office/drawing/2014/main" id="{39B5B56F-94DE-D472-30BA-3FC3530FA70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9800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408">
          <a:extLst>
            <a:ext uri="{FF2B5EF4-FFF2-40B4-BE49-F238E27FC236}">
              <a16:creationId xmlns:a16="http://schemas.microsoft.com/office/drawing/2014/main" id="{197CA57C-B144-BE3A-9CA3-5051B4370C0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5C154AC-2E69-7DFB-1C2E-37C39AC9CC32}"/>
              </a:ext>
            </a:extLst>
          </p:cNvPr>
          <p:cNvSpPr>
            <a:spLocks noGrp="1"/>
          </p:cNvSpPr>
          <p:nvPr>
            <p:ph type="title"/>
          </p:nvPr>
        </p:nvSpPr>
        <p:spPr>
          <a:xfrm>
            <a:off x="457200" y="776087"/>
            <a:ext cx="9547412" cy="946162"/>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Evaluate Strategic Alternatives, </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2 of 2</a:t>
            </a:r>
            <a:endParaRPr lang="en-IN" sz="3710" dirty="0"/>
          </a:p>
        </p:txBody>
      </p:sp>
      <p:cxnSp>
        <p:nvCxnSpPr>
          <p:cNvPr id="10" name="Google Shape;410;p35">
            <a:extLst>
              <a:ext uri="{FF2B5EF4-FFF2-40B4-BE49-F238E27FC236}">
                <a16:creationId xmlns:a16="http://schemas.microsoft.com/office/drawing/2014/main" id="{FE1A0396-A118-5F7B-4064-7BE1D03BCB66}"/>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graphicFrame>
        <p:nvGraphicFramePr>
          <p:cNvPr id="4" name="Table 3">
            <a:extLst>
              <a:ext uri="{FF2B5EF4-FFF2-40B4-BE49-F238E27FC236}">
                <a16:creationId xmlns:a16="http://schemas.microsoft.com/office/drawing/2014/main" id="{4ECB5CF1-8A04-6A12-ADD7-91764480C79C}"/>
              </a:ext>
            </a:extLst>
          </p:cNvPr>
          <p:cNvGraphicFramePr>
            <a:graphicFrameLocks noGrp="1"/>
          </p:cNvGraphicFramePr>
          <p:nvPr>
            <p:extLst>
              <p:ext uri="{D42A27DB-BD31-4B8C-83A1-F6EECF244321}">
                <p14:modId xmlns:p14="http://schemas.microsoft.com/office/powerpoint/2010/main" val="3436592541"/>
              </p:ext>
            </p:extLst>
          </p:nvPr>
        </p:nvGraphicFramePr>
        <p:xfrm>
          <a:off x="1028694" y="1945358"/>
          <a:ext cx="12687306" cy="7887377"/>
        </p:xfrm>
        <a:graphic>
          <a:graphicData uri="http://schemas.openxmlformats.org/drawingml/2006/table">
            <a:tbl>
              <a:tblPr firstRow="1" bandRow="1">
                <a:tableStyleId>{071C0200-1230-4432-8141-86B989AC2CCB}</a:tableStyleId>
              </a:tblPr>
              <a:tblGrid>
                <a:gridCol w="5963777">
                  <a:extLst>
                    <a:ext uri="{9D8B030D-6E8A-4147-A177-3AD203B41FA5}">
                      <a16:colId xmlns:a16="http://schemas.microsoft.com/office/drawing/2014/main" val="2054526016"/>
                    </a:ext>
                  </a:extLst>
                </a:gridCol>
                <a:gridCol w="2286000">
                  <a:extLst>
                    <a:ext uri="{9D8B030D-6E8A-4147-A177-3AD203B41FA5}">
                      <a16:colId xmlns:a16="http://schemas.microsoft.com/office/drawing/2014/main" val="2079724386"/>
                    </a:ext>
                  </a:extLst>
                </a:gridCol>
                <a:gridCol w="2205317">
                  <a:extLst>
                    <a:ext uri="{9D8B030D-6E8A-4147-A177-3AD203B41FA5}">
                      <a16:colId xmlns:a16="http://schemas.microsoft.com/office/drawing/2014/main" val="3835186517"/>
                    </a:ext>
                  </a:extLst>
                </a:gridCol>
                <a:gridCol w="2232212">
                  <a:extLst>
                    <a:ext uri="{9D8B030D-6E8A-4147-A177-3AD203B41FA5}">
                      <a16:colId xmlns:a16="http://schemas.microsoft.com/office/drawing/2014/main" val="2284571737"/>
                    </a:ext>
                  </a:extLst>
                </a:gridCol>
              </a:tblGrid>
              <a:tr h="606431">
                <a:tc>
                  <a:txBody>
                    <a:bodyPr/>
                    <a:lstStyle/>
                    <a:p>
                      <a:pPr algn="l"/>
                      <a:r>
                        <a:rPr lang="en-IN" sz="1800" b="1" i="0" u="none" strike="noStrike" cap="none" dirty="0">
                          <a:solidFill>
                            <a:schemeClr val="bg1"/>
                          </a:solidFill>
                          <a:effectLst/>
                          <a:latin typeface="Arial"/>
                          <a:ea typeface="Arial"/>
                          <a:cs typeface="Arial"/>
                          <a:sym typeface="Arial"/>
                        </a:rPr>
                        <a:t>Criteria</a:t>
                      </a:r>
                      <a:endParaRPr lang="en-IN" sz="1800" dirty="0">
                        <a:solidFill>
                          <a:schemeClr val="bg1"/>
                        </a:solidFill>
                      </a:endParaRPr>
                    </a:p>
                  </a:txBody>
                  <a:tcPr anchor="ctr">
                    <a:solidFill>
                      <a:srgbClr val="55393A"/>
                    </a:solidFill>
                  </a:tcPr>
                </a:tc>
                <a:tc>
                  <a:txBody>
                    <a:bodyPr/>
                    <a:lstStyle/>
                    <a:p>
                      <a:pPr algn="l"/>
                      <a:r>
                        <a:rPr lang="en-IN" sz="1800" b="1" i="0" u="none" strike="noStrike" cap="none" dirty="0">
                          <a:solidFill>
                            <a:schemeClr val="bg1"/>
                          </a:solidFill>
                          <a:effectLst/>
                          <a:latin typeface="Arial"/>
                          <a:ea typeface="Arial"/>
                          <a:cs typeface="Arial"/>
                          <a:sym typeface="Arial"/>
                        </a:rPr>
                        <a:t>Strategic alternative 1</a:t>
                      </a:r>
                      <a:endParaRPr lang="en-IN" sz="1800" dirty="0">
                        <a:solidFill>
                          <a:schemeClr val="bg1"/>
                        </a:solidFill>
                      </a:endParaRPr>
                    </a:p>
                  </a:txBody>
                  <a:tcPr anchor="ctr">
                    <a:solidFill>
                      <a:srgbClr val="55393A"/>
                    </a:solidFill>
                  </a:tcPr>
                </a:tc>
                <a:tc>
                  <a:txBody>
                    <a:bodyPr/>
                    <a:lstStyle/>
                    <a:p>
                      <a:pPr algn="l"/>
                      <a:r>
                        <a:rPr lang="en-IN" sz="1800" b="1" i="0" u="none" strike="noStrike" cap="none" dirty="0">
                          <a:solidFill>
                            <a:schemeClr val="bg1"/>
                          </a:solidFill>
                          <a:effectLst/>
                          <a:latin typeface="Arial"/>
                          <a:ea typeface="Arial"/>
                          <a:cs typeface="Arial"/>
                          <a:sym typeface="Arial"/>
                        </a:rPr>
                        <a:t>Strategic alternative 2</a:t>
                      </a:r>
                      <a:endParaRPr lang="en-IN" sz="1800" dirty="0">
                        <a:solidFill>
                          <a:schemeClr val="bg1"/>
                        </a:solidFill>
                      </a:endParaRPr>
                    </a:p>
                  </a:txBody>
                  <a:tcPr anchor="ctr">
                    <a:solidFill>
                      <a:srgbClr val="55393A"/>
                    </a:solidFill>
                  </a:tcPr>
                </a:tc>
                <a:tc>
                  <a:txBody>
                    <a:bodyPr/>
                    <a:lstStyle/>
                    <a:p>
                      <a:pPr algn="l"/>
                      <a:r>
                        <a:rPr lang="en-IN" sz="1800" b="1" i="0" u="none" strike="noStrike" cap="none" dirty="0">
                          <a:solidFill>
                            <a:schemeClr val="bg1"/>
                          </a:solidFill>
                          <a:effectLst/>
                          <a:latin typeface="Arial"/>
                          <a:ea typeface="Arial"/>
                          <a:cs typeface="Arial"/>
                          <a:sym typeface="Arial"/>
                        </a:rPr>
                        <a:t>Strategic alternative 3</a:t>
                      </a:r>
                      <a:endParaRPr lang="en-IN" sz="1800" dirty="0">
                        <a:solidFill>
                          <a:schemeClr val="bg1"/>
                        </a:solidFill>
                      </a:endParaRPr>
                    </a:p>
                  </a:txBody>
                  <a:tcPr anchor="ctr">
                    <a:solidFill>
                      <a:srgbClr val="55393A"/>
                    </a:solidFill>
                  </a:tcPr>
                </a:tc>
                <a:extLst>
                  <a:ext uri="{0D108BD9-81ED-4DB2-BD59-A6C34878D82A}">
                    <a16:rowId xmlns:a16="http://schemas.microsoft.com/office/drawing/2014/main" val="2387434800"/>
                  </a:ext>
                </a:extLst>
              </a:tr>
              <a:tr h="606431">
                <a:tc>
                  <a:txBody>
                    <a:bodyPr/>
                    <a:lstStyle/>
                    <a:p>
                      <a:pPr>
                        <a:lnSpc>
                          <a:spcPct val="150000"/>
                        </a:lnSpc>
                      </a:pPr>
                      <a:r>
                        <a:rPr lang="en-US" sz="1800" b="0" i="0" u="none" strike="noStrike" cap="none" dirty="0">
                          <a:solidFill>
                            <a:srgbClr val="000000"/>
                          </a:solidFill>
                          <a:effectLst/>
                          <a:latin typeface="Arial"/>
                          <a:ea typeface="Arial"/>
                          <a:cs typeface="Arial"/>
                          <a:sym typeface="Arial"/>
                        </a:rPr>
                        <a:t>1. Resolves the strategic issue</a:t>
                      </a:r>
                      <a:endParaRPr lang="en-IN" sz="1800" dirty="0"/>
                    </a:p>
                  </a:txBody>
                  <a:tcPr anchor="ctr">
                    <a:solidFill>
                      <a:schemeClr val="bg1"/>
                    </a:solidFill>
                  </a:tcPr>
                </a:tc>
                <a:tc>
                  <a:txBody>
                    <a:bodyPr/>
                    <a:lstStyle/>
                    <a:p>
                      <a:endParaRPr lang="en-IN"/>
                    </a:p>
                  </a:txBody>
                  <a:tcPr>
                    <a:solidFill>
                      <a:schemeClr val="bg1"/>
                    </a:solidFill>
                  </a:tcPr>
                </a:tc>
                <a:tc>
                  <a:txBody>
                    <a:bodyPr/>
                    <a:lstStyle/>
                    <a:p>
                      <a:endParaRPr lang="en-IN"/>
                    </a:p>
                  </a:txBody>
                  <a:tcPr>
                    <a:solidFill>
                      <a:schemeClr val="bg1"/>
                    </a:solidFill>
                  </a:tcPr>
                </a:tc>
                <a:tc>
                  <a:txBody>
                    <a:bodyPr/>
                    <a:lstStyle/>
                    <a:p>
                      <a:endParaRPr lang="en-IN"/>
                    </a:p>
                  </a:txBody>
                  <a:tcPr>
                    <a:solidFill>
                      <a:schemeClr val="bg1"/>
                    </a:solidFill>
                  </a:tcPr>
                </a:tc>
                <a:extLst>
                  <a:ext uri="{0D108BD9-81ED-4DB2-BD59-A6C34878D82A}">
                    <a16:rowId xmlns:a16="http://schemas.microsoft.com/office/drawing/2014/main" val="1313234653"/>
                  </a:ext>
                </a:extLst>
              </a:tr>
              <a:tr h="817087">
                <a:tc>
                  <a:txBody>
                    <a:bodyPr/>
                    <a:lstStyle/>
                    <a:p>
                      <a:pPr>
                        <a:lnSpc>
                          <a:spcPct val="150000"/>
                        </a:lnSpc>
                      </a:pPr>
                      <a:r>
                        <a:rPr lang="en-US" sz="1800" b="0" i="0" u="none" strike="noStrike" cap="none" dirty="0">
                          <a:solidFill>
                            <a:srgbClr val="000000"/>
                          </a:solidFill>
                          <a:effectLst/>
                          <a:latin typeface="Arial"/>
                          <a:ea typeface="Arial"/>
                          <a:cs typeface="Arial"/>
                          <a:sym typeface="Arial"/>
                        </a:rPr>
                        <a:t>2. Is congruent with the firm's mission, purpose, vision, and values</a:t>
                      </a:r>
                      <a:endParaRPr lang="en-IN" sz="1800" dirty="0"/>
                    </a:p>
                  </a:txBody>
                  <a:tcPr anchor="ctr">
                    <a:solidFill>
                      <a:schemeClr val="bg1"/>
                    </a:solidFill>
                  </a:tcPr>
                </a:tc>
                <a:tc>
                  <a:txBody>
                    <a:bodyPr/>
                    <a:lstStyle/>
                    <a:p>
                      <a:endParaRPr lang="en-IN"/>
                    </a:p>
                  </a:txBody>
                  <a:tcPr>
                    <a:solidFill>
                      <a:schemeClr val="bg1"/>
                    </a:solidFill>
                  </a:tcPr>
                </a:tc>
                <a:tc>
                  <a:txBody>
                    <a:bodyPr/>
                    <a:lstStyle/>
                    <a:p>
                      <a:endParaRPr lang="en-IN"/>
                    </a:p>
                  </a:txBody>
                  <a:tcPr>
                    <a:solidFill>
                      <a:schemeClr val="bg1"/>
                    </a:solidFill>
                  </a:tcPr>
                </a:tc>
                <a:tc>
                  <a:txBody>
                    <a:bodyPr/>
                    <a:lstStyle/>
                    <a:p>
                      <a:endParaRPr lang="en-IN"/>
                    </a:p>
                  </a:txBody>
                  <a:tcPr>
                    <a:solidFill>
                      <a:schemeClr val="bg1"/>
                    </a:solidFill>
                  </a:tcPr>
                </a:tc>
                <a:extLst>
                  <a:ext uri="{0D108BD9-81ED-4DB2-BD59-A6C34878D82A}">
                    <a16:rowId xmlns:a16="http://schemas.microsoft.com/office/drawing/2014/main" val="2169758445"/>
                  </a:ext>
                </a:extLst>
              </a:tr>
              <a:tr h="606431">
                <a:tc>
                  <a:txBody>
                    <a:bodyPr/>
                    <a:lstStyle/>
                    <a:p>
                      <a:pPr>
                        <a:lnSpc>
                          <a:spcPct val="150000"/>
                        </a:lnSpc>
                      </a:pPr>
                      <a:r>
                        <a:rPr lang="en-US" sz="1800" b="0" i="0" u="none" strike="noStrike" cap="none" dirty="0">
                          <a:solidFill>
                            <a:srgbClr val="000000"/>
                          </a:solidFill>
                          <a:effectLst/>
                          <a:latin typeface="Arial"/>
                          <a:ea typeface="Arial"/>
                          <a:cs typeface="Arial"/>
                          <a:sym typeface="Arial"/>
                        </a:rPr>
                        <a:t>3. Is consistent with the external environment</a:t>
                      </a:r>
                      <a:endParaRPr lang="en-IN" sz="1800" dirty="0"/>
                    </a:p>
                  </a:txBody>
                  <a:tcPr anchor="ctr">
                    <a:solidFill>
                      <a:schemeClr val="bg1"/>
                    </a:solidFill>
                  </a:tcPr>
                </a:tc>
                <a:tc>
                  <a:txBody>
                    <a:bodyPr/>
                    <a:lstStyle/>
                    <a:p>
                      <a:endParaRPr lang="en-IN"/>
                    </a:p>
                  </a:txBody>
                  <a:tcPr>
                    <a:solidFill>
                      <a:schemeClr val="bg1"/>
                    </a:solidFill>
                  </a:tcPr>
                </a:tc>
                <a:tc>
                  <a:txBody>
                    <a:bodyPr/>
                    <a:lstStyle/>
                    <a:p>
                      <a:endParaRPr lang="en-IN" dirty="0"/>
                    </a:p>
                  </a:txBody>
                  <a:tcPr>
                    <a:solidFill>
                      <a:schemeClr val="bg1"/>
                    </a:solidFill>
                  </a:tcPr>
                </a:tc>
                <a:tc>
                  <a:txBody>
                    <a:bodyPr/>
                    <a:lstStyle/>
                    <a:p>
                      <a:endParaRPr lang="en-IN" dirty="0"/>
                    </a:p>
                  </a:txBody>
                  <a:tcPr>
                    <a:solidFill>
                      <a:schemeClr val="bg1"/>
                    </a:solidFill>
                  </a:tcPr>
                </a:tc>
                <a:extLst>
                  <a:ext uri="{0D108BD9-81ED-4DB2-BD59-A6C34878D82A}">
                    <a16:rowId xmlns:a16="http://schemas.microsoft.com/office/drawing/2014/main" val="911589754"/>
                  </a:ext>
                </a:extLst>
              </a:tr>
              <a:tr h="606431">
                <a:tc>
                  <a:txBody>
                    <a:bodyPr/>
                    <a:lstStyle/>
                    <a:p>
                      <a:pPr>
                        <a:lnSpc>
                          <a:spcPct val="150000"/>
                        </a:lnSpc>
                      </a:pPr>
                      <a:r>
                        <a:rPr lang="en-US" sz="1800" b="0" i="0" u="none" strike="noStrike" cap="none" dirty="0">
                          <a:solidFill>
                            <a:srgbClr val="000000"/>
                          </a:solidFill>
                          <a:effectLst/>
                          <a:latin typeface="Arial"/>
                          <a:ea typeface="Arial"/>
                          <a:cs typeface="Arial"/>
                          <a:sym typeface="Arial"/>
                        </a:rPr>
                        <a:t>4. Is consistent with the internal environment</a:t>
                      </a:r>
                      <a:endParaRPr lang="en-IN" sz="1800" dirty="0"/>
                    </a:p>
                  </a:txBody>
                  <a:tcPr anchor="ctr">
                    <a:solidFill>
                      <a:schemeClr val="bg1"/>
                    </a:solidFill>
                  </a:tcPr>
                </a:tc>
                <a:tc>
                  <a:txBody>
                    <a:bodyPr/>
                    <a:lstStyle/>
                    <a:p>
                      <a:endParaRPr lang="en-IN" dirty="0"/>
                    </a:p>
                  </a:txBody>
                  <a:tcPr>
                    <a:solidFill>
                      <a:schemeClr val="bg1"/>
                    </a:solidFill>
                  </a:tcPr>
                </a:tc>
                <a:tc>
                  <a:txBody>
                    <a:bodyPr/>
                    <a:lstStyle/>
                    <a:p>
                      <a:endParaRPr lang="en-IN"/>
                    </a:p>
                  </a:txBody>
                  <a:tcPr>
                    <a:solidFill>
                      <a:schemeClr val="bg1"/>
                    </a:solidFill>
                  </a:tcPr>
                </a:tc>
                <a:tc>
                  <a:txBody>
                    <a:bodyPr/>
                    <a:lstStyle/>
                    <a:p>
                      <a:endParaRPr lang="en-IN" dirty="0"/>
                    </a:p>
                  </a:txBody>
                  <a:tcPr>
                    <a:solidFill>
                      <a:schemeClr val="bg1"/>
                    </a:solidFill>
                  </a:tcPr>
                </a:tc>
                <a:extLst>
                  <a:ext uri="{0D108BD9-81ED-4DB2-BD59-A6C34878D82A}">
                    <a16:rowId xmlns:a16="http://schemas.microsoft.com/office/drawing/2014/main" val="646047627"/>
                  </a:ext>
                </a:extLst>
              </a:tr>
              <a:tr h="817087">
                <a:tc>
                  <a:txBody>
                    <a:bodyPr/>
                    <a:lstStyle/>
                    <a:p>
                      <a:pPr>
                        <a:lnSpc>
                          <a:spcPct val="150000"/>
                        </a:lnSpc>
                      </a:pPr>
                      <a:r>
                        <a:rPr lang="en-US" sz="1800" b="0" i="0" u="none" strike="noStrike" cap="none" dirty="0">
                          <a:solidFill>
                            <a:srgbClr val="000000"/>
                          </a:solidFill>
                          <a:effectLst/>
                          <a:latin typeface="Arial"/>
                          <a:ea typeface="Arial"/>
                          <a:cs typeface="Arial"/>
                          <a:sym typeface="Arial"/>
                        </a:rPr>
                        <a:t>5. Is consistent with the existing or needed firm resources, capabilities, and core competencies</a:t>
                      </a:r>
                      <a:endParaRPr lang="en-IN" sz="1800" dirty="0"/>
                    </a:p>
                  </a:txBody>
                  <a:tcPr anchor="ctr">
                    <a:solidFill>
                      <a:schemeClr val="bg1"/>
                    </a:solidFill>
                  </a:tcPr>
                </a:tc>
                <a:tc>
                  <a:txBody>
                    <a:bodyPr/>
                    <a:lstStyle/>
                    <a:p>
                      <a:endParaRPr lang="en-IN"/>
                    </a:p>
                  </a:txBody>
                  <a:tcPr>
                    <a:solidFill>
                      <a:schemeClr val="bg1"/>
                    </a:solidFill>
                  </a:tcPr>
                </a:tc>
                <a:tc>
                  <a:txBody>
                    <a:bodyPr/>
                    <a:lstStyle/>
                    <a:p>
                      <a:endParaRPr lang="en-IN"/>
                    </a:p>
                  </a:txBody>
                  <a:tcPr>
                    <a:solidFill>
                      <a:schemeClr val="bg1"/>
                    </a:solidFill>
                  </a:tcPr>
                </a:tc>
                <a:tc>
                  <a:txBody>
                    <a:bodyPr/>
                    <a:lstStyle/>
                    <a:p>
                      <a:endParaRPr lang="en-IN"/>
                    </a:p>
                  </a:txBody>
                  <a:tcPr>
                    <a:solidFill>
                      <a:schemeClr val="bg1"/>
                    </a:solidFill>
                  </a:tcPr>
                </a:tc>
                <a:extLst>
                  <a:ext uri="{0D108BD9-81ED-4DB2-BD59-A6C34878D82A}">
                    <a16:rowId xmlns:a16="http://schemas.microsoft.com/office/drawing/2014/main" val="3165411383"/>
                  </a:ext>
                </a:extLst>
              </a:tr>
              <a:tr h="606431">
                <a:tc>
                  <a:txBody>
                    <a:bodyPr/>
                    <a:lstStyle/>
                    <a:p>
                      <a:pPr>
                        <a:lnSpc>
                          <a:spcPct val="150000"/>
                        </a:lnSpc>
                      </a:pPr>
                      <a:r>
                        <a:rPr lang="en-US" sz="1800" b="0" i="0" u="none" strike="noStrike" cap="none" dirty="0">
                          <a:solidFill>
                            <a:srgbClr val="000000"/>
                          </a:solidFill>
                          <a:effectLst/>
                          <a:latin typeface="Arial"/>
                          <a:ea typeface="Arial"/>
                          <a:cs typeface="Arial"/>
                          <a:sym typeface="Arial"/>
                        </a:rPr>
                        <a:t>6. Creates a competitive advantage for the firm</a:t>
                      </a:r>
                      <a:endParaRPr lang="en-IN" sz="1800" dirty="0"/>
                    </a:p>
                  </a:txBody>
                  <a:tcPr anchor="ctr">
                    <a:solidFill>
                      <a:schemeClr val="bg1"/>
                    </a:solidFill>
                  </a:tcPr>
                </a:tc>
                <a:tc>
                  <a:txBody>
                    <a:bodyPr/>
                    <a:lstStyle/>
                    <a:p>
                      <a:endParaRPr lang="en-IN"/>
                    </a:p>
                  </a:txBody>
                  <a:tcPr>
                    <a:solidFill>
                      <a:schemeClr val="bg1"/>
                    </a:solidFill>
                  </a:tcPr>
                </a:tc>
                <a:tc>
                  <a:txBody>
                    <a:bodyPr/>
                    <a:lstStyle/>
                    <a:p>
                      <a:endParaRPr lang="en-IN"/>
                    </a:p>
                  </a:txBody>
                  <a:tcPr>
                    <a:solidFill>
                      <a:schemeClr val="bg1"/>
                    </a:solidFill>
                  </a:tcPr>
                </a:tc>
                <a:tc>
                  <a:txBody>
                    <a:bodyPr/>
                    <a:lstStyle/>
                    <a:p>
                      <a:endParaRPr lang="en-IN"/>
                    </a:p>
                  </a:txBody>
                  <a:tcPr>
                    <a:solidFill>
                      <a:schemeClr val="bg1"/>
                    </a:solidFill>
                  </a:tcPr>
                </a:tc>
                <a:extLst>
                  <a:ext uri="{0D108BD9-81ED-4DB2-BD59-A6C34878D82A}">
                    <a16:rowId xmlns:a16="http://schemas.microsoft.com/office/drawing/2014/main" val="1141911038"/>
                  </a:ext>
                </a:extLst>
              </a:tr>
              <a:tr h="606431">
                <a:tc>
                  <a:txBody>
                    <a:bodyPr/>
                    <a:lstStyle/>
                    <a:p>
                      <a:pPr>
                        <a:lnSpc>
                          <a:spcPct val="150000"/>
                        </a:lnSpc>
                      </a:pPr>
                      <a:r>
                        <a:rPr lang="en-IN" sz="1800" b="0" i="0" u="none" strike="noStrike" cap="none" dirty="0">
                          <a:solidFill>
                            <a:srgbClr val="000000"/>
                          </a:solidFill>
                          <a:effectLst/>
                          <a:latin typeface="Arial"/>
                          <a:ea typeface="Arial"/>
                          <a:cs typeface="Arial"/>
                          <a:sym typeface="Arial"/>
                        </a:rPr>
                        <a:t>7. Adds value</a:t>
                      </a:r>
                      <a:endParaRPr lang="en-IN" sz="1800" dirty="0"/>
                    </a:p>
                  </a:txBody>
                  <a:tcPr anchor="ctr">
                    <a:solidFill>
                      <a:schemeClr val="bg1"/>
                    </a:solidFill>
                  </a:tcPr>
                </a:tc>
                <a:tc>
                  <a:txBody>
                    <a:bodyPr/>
                    <a:lstStyle/>
                    <a:p>
                      <a:endParaRPr lang="en-IN" dirty="0"/>
                    </a:p>
                  </a:txBody>
                  <a:tcPr>
                    <a:solidFill>
                      <a:schemeClr val="bg1"/>
                    </a:solidFill>
                  </a:tcPr>
                </a:tc>
                <a:tc>
                  <a:txBody>
                    <a:bodyPr/>
                    <a:lstStyle/>
                    <a:p>
                      <a:endParaRPr lang="en-IN"/>
                    </a:p>
                  </a:txBody>
                  <a:tcPr>
                    <a:solidFill>
                      <a:schemeClr val="bg1"/>
                    </a:solidFill>
                  </a:tcPr>
                </a:tc>
                <a:tc>
                  <a:txBody>
                    <a:bodyPr/>
                    <a:lstStyle/>
                    <a:p>
                      <a:endParaRPr lang="en-IN"/>
                    </a:p>
                  </a:txBody>
                  <a:tcPr>
                    <a:solidFill>
                      <a:schemeClr val="bg1"/>
                    </a:solidFill>
                  </a:tcPr>
                </a:tc>
                <a:extLst>
                  <a:ext uri="{0D108BD9-81ED-4DB2-BD59-A6C34878D82A}">
                    <a16:rowId xmlns:a16="http://schemas.microsoft.com/office/drawing/2014/main" val="17781912"/>
                  </a:ext>
                </a:extLst>
              </a:tr>
              <a:tr h="606431">
                <a:tc>
                  <a:txBody>
                    <a:bodyPr/>
                    <a:lstStyle/>
                    <a:p>
                      <a:pPr>
                        <a:lnSpc>
                          <a:spcPct val="150000"/>
                        </a:lnSpc>
                      </a:pPr>
                      <a:r>
                        <a:rPr lang="en-US" sz="1800" b="0" i="0" u="none" strike="noStrike" cap="none" dirty="0">
                          <a:solidFill>
                            <a:srgbClr val="000000"/>
                          </a:solidFill>
                          <a:effectLst/>
                          <a:latin typeface="Arial"/>
                          <a:ea typeface="Arial"/>
                          <a:cs typeface="Arial"/>
                          <a:sym typeface="Arial"/>
                        </a:rPr>
                        <a:t>8. Is realistic given available funding</a:t>
                      </a:r>
                      <a:endParaRPr lang="en-IN" sz="1800" dirty="0"/>
                    </a:p>
                  </a:txBody>
                  <a:tcPr anchor="ctr">
                    <a:solidFill>
                      <a:schemeClr val="bg1"/>
                    </a:solidFill>
                  </a:tcPr>
                </a:tc>
                <a:tc>
                  <a:txBody>
                    <a:bodyPr/>
                    <a:lstStyle/>
                    <a:p>
                      <a:endParaRPr lang="en-IN" dirty="0"/>
                    </a:p>
                  </a:txBody>
                  <a:tcPr>
                    <a:solidFill>
                      <a:schemeClr val="bg1"/>
                    </a:solidFill>
                  </a:tcPr>
                </a:tc>
                <a:tc>
                  <a:txBody>
                    <a:bodyPr/>
                    <a:lstStyle/>
                    <a:p>
                      <a:endParaRPr lang="en-IN" dirty="0"/>
                    </a:p>
                  </a:txBody>
                  <a:tcPr>
                    <a:solidFill>
                      <a:schemeClr val="bg1"/>
                    </a:solidFill>
                  </a:tcPr>
                </a:tc>
                <a:tc>
                  <a:txBody>
                    <a:bodyPr/>
                    <a:lstStyle/>
                    <a:p>
                      <a:endParaRPr lang="en-IN"/>
                    </a:p>
                  </a:txBody>
                  <a:tcPr>
                    <a:solidFill>
                      <a:schemeClr val="bg1"/>
                    </a:solidFill>
                  </a:tcPr>
                </a:tc>
                <a:extLst>
                  <a:ext uri="{0D108BD9-81ED-4DB2-BD59-A6C34878D82A}">
                    <a16:rowId xmlns:a16="http://schemas.microsoft.com/office/drawing/2014/main" val="2772083498"/>
                  </a:ext>
                </a:extLst>
              </a:tr>
              <a:tr h="1206405">
                <a:tc>
                  <a:txBody>
                    <a:bodyPr/>
                    <a:lstStyle/>
                    <a:p>
                      <a:pPr>
                        <a:lnSpc>
                          <a:spcPct val="150000"/>
                        </a:lnSpc>
                      </a:pPr>
                      <a:r>
                        <a:rPr lang="en-US" sz="1800" b="0" i="0" u="none" strike="noStrike" cap="none" dirty="0">
                          <a:solidFill>
                            <a:srgbClr val="000000"/>
                          </a:solidFill>
                          <a:effectLst/>
                          <a:latin typeface="Arial"/>
                          <a:ea typeface="Arial"/>
                          <a:cs typeface="Arial"/>
                          <a:sym typeface="Arial"/>
                        </a:rPr>
                        <a:t>9. Enables the firm to earn profit.</a:t>
                      </a:r>
                    </a:p>
                    <a:p>
                      <a:pPr>
                        <a:lnSpc>
                          <a:spcPct val="150000"/>
                        </a:lnSpc>
                      </a:pPr>
                      <a:r>
                        <a:rPr lang="en-US" sz="1800" b="0" i="0" u="none" strike="noStrike" cap="none" dirty="0">
                          <a:solidFill>
                            <a:srgbClr val="000000"/>
                          </a:solidFill>
                          <a:effectLst/>
                          <a:latin typeface="Arial"/>
                          <a:ea typeface="Arial"/>
                          <a:cs typeface="Arial"/>
                          <a:sym typeface="Arial"/>
                        </a:rPr>
                        <a:t>(A) Adds value and increases price</a:t>
                      </a:r>
                    </a:p>
                    <a:p>
                      <a:pPr>
                        <a:lnSpc>
                          <a:spcPct val="150000"/>
                        </a:lnSpc>
                      </a:pPr>
                      <a:r>
                        <a:rPr lang="en-US" sz="1800" b="0" i="0" u="none" strike="noStrike" cap="none" dirty="0">
                          <a:solidFill>
                            <a:srgbClr val="000000"/>
                          </a:solidFill>
                          <a:effectLst/>
                          <a:latin typeface="Arial"/>
                          <a:ea typeface="Arial"/>
                          <a:cs typeface="Arial"/>
                          <a:sym typeface="Arial"/>
                        </a:rPr>
                        <a:t>(B) Adds value without increasing cost</a:t>
                      </a:r>
                      <a:endParaRPr lang="en-IN" sz="1800" dirty="0"/>
                    </a:p>
                  </a:txBody>
                  <a:tcPr anchor="ctr">
                    <a:solidFill>
                      <a:schemeClr val="bg1"/>
                    </a:solidFill>
                  </a:tcPr>
                </a:tc>
                <a:tc>
                  <a:txBody>
                    <a:bodyPr/>
                    <a:lstStyle/>
                    <a:p>
                      <a:endParaRPr lang="en-IN"/>
                    </a:p>
                  </a:txBody>
                  <a:tcPr>
                    <a:solidFill>
                      <a:schemeClr val="bg1"/>
                    </a:solidFill>
                  </a:tcPr>
                </a:tc>
                <a:tc>
                  <a:txBody>
                    <a:bodyPr/>
                    <a:lstStyle/>
                    <a:p>
                      <a:endParaRPr lang="en-IN" dirty="0"/>
                    </a:p>
                  </a:txBody>
                  <a:tcPr>
                    <a:solidFill>
                      <a:schemeClr val="bg1"/>
                    </a:solidFill>
                  </a:tcPr>
                </a:tc>
                <a:tc>
                  <a:txBody>
                    <a:bodyPr/>
                    <a:lstStyle/>
                    <a:p>
                      <a:endParaRPr lang="en-IN" dirty="0"/>
                    </a:p>
                  </a:txBody>
                  <a:tcPr>
                    <a:solidFill>
                      <a:schemeClr val="bg1"/>
                    </a:solidFill>
                  </a:tcPr>
                </a:tc>
                <a:extLst>
                  <a:ext uri="{0D108BD9-81ED-4DB2-BD59-A6C34878D82A}">
                    <a16:rowId xmlns:a16="http://schemas.microsoft.com/office/drawing/2014/main" val="3879918894"/>
                  </a:ext>
                </a:extLst>
              </a:tr>
              <a:tr h="606431">
                <a:tc>
                  <a:txBody>
                    <a:bodyPr/>
                    <a:lstStyle/>
                    <a:p>
                      <a:pPr>
                        <a:lnSpc>
                          <a:spcPct val="150000"/>
                        </a:lnSpc>
                      </a:pPr>
                      <a:r>
                        <a:rPr lang="en-IN" sz="1800" b="0" i="0" u="none" strike="noStrike" cap="none" dirty="0">
                          <a:solidFill>
                            <a:srgbClr val="000000"/>
                          </a:solidFill>
                          <a:effectLst/>
                          <a:latin typeface="Arial"/>
                          <a:ea typeface="Arial"/>
                          <a:cs typeface="Arial"/>
                          <a:sym typeface="Arial"/>
                        </a:rPr>
                        <a:t>10. Improves profitability</a:t>
                      </a:r>
                      <a:endParaRPr lang="en-IN" sz="1800" dirty="0"/>
                    </a:p>
                  </a:txBody>
                  <a:tcPr anchor="ctr">
                    <a:solidFill>
                      <a:schemeClr val="bg1"/>
                    </a:solidFill>
                  </a:tcPr>
                </a:tc>
                <a:tc>
                  <a:txBody>
                    <a:bodyPr/>
                    <a:lstStyle/>
                    <a:p>
                      <a:endParaRPr lang="en-IN"/>
                    </a:p>
                  </a:txBody>
                  <a:tcPr>
                    <a:solidFill>
                      <a:schemeClr val="bg1"/>
                    </a:solidFill>
                  </a:tcPr>
                </a:tc>
                <a:tc>
                  <a:txBody>
                    <a:bodyPr/>
                    <a:lstStyle/>
                    <a:p>
                      <a:endParaRPr lang="en-IN"/>
                    </a:p>
                  </a:txBody>
                  <a:tcPr>
                    <a:solidFill>
                      <a:schemeClr val="bg1"/>
                    </a:solidFill>
                  </a:tcPr>
                </a:tc>
                <a:tc>
                  <a:txBody>
                    <a:bodyPr/>
                    <a:lstStyle/>
                    <a:p>
                      <a:endParaRPr lang="en-IN" dirty="0"/>
                    </a:p>
                  </a:txBody>
                  <a:tcPr>
                    <a:solidFill>
                      <a:schemeClr val="bg1"/>
                    </a:solidFill>
                  </a:tcPr>
                </a:tc>
                <a:extLst>
                  <a:ext uri="{0D108BD9-81ED-4DB2-BD59-A6C34878D82A}">
                    <a16:rowId xmlns:a16="http://schemas.microsoft.com/office/drawing/2014/main" val="640409268"/>
                  </a:ext>
                </a:extLst>
              </a:tr>
            </a:tbl>
          </a:graphicData>
        </a:graphic>
      </p:graphicFrame>
      <p:sp>
        <p:nvSpPr>
          <p:cNvPr id="11" name="Google Shape;411;p35">
            <a:extLst>
              <a:ext uri="{FF2B5EF4-FFF2-40B4-BE49-F238E27FC236}">
                <a16:creationId xmlns:a16="http://schemas.microsoft.com/office/drawing/2014/main" id="{29541857-FE70-F0F3-4C32-12221C72946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 name="Content Placeholder 2">
            <a:extLst>
              <a:ext uri="{FF2B5EF4-FFF2-40B4-BE49-F238E27FC236}">
                <a16:creationId xmlns:a16="http://schemas.microsoft.com/office/drawing/2014/main" id="{34B32DBF-4E5A-D6CA-E4A2-C94E011B26A8}"/>
              </a:ext>
            </a:extLst>
          </p:cNvPr>
          <p:cNvSpPr>
            <a:spLocks noGrp="1"/>
          </p:cNvSpPr>
          <p:nvPr>
            <p:ph sz="quarter" idx="10"/>
          </p:nvPr>
        </p:nvSpPr>
        <p:spPr>
          <a:xfrm>
            <a:off x="1028693" y="9832735"/>
            <a:ext cx="5802413" cy="463776"/>
          </a:xfrm>
        </p:spPr>
        <p:txBody>
          <a:bodyPr>
            <a:normAutofit fontScale="55000" lnSpcReduction="20000"/>
          </a:bodyPr>
          <a:lstStyle/>
          <a:p>
            <a:pPr marL="0" lvl="0" indent="0">
              <a:lnSpc>
                <a:spcPct val="150000"/>
              </a:lnSpc>
              <a:spcBef>
                <a:spcPts val="0"/>
              </a:spcBef>
              <a:buClr>
                <a:srgbClr val="000000"/>
              </a:buClr>
              <a:buSzPts val="4000"/>
              <a:defRPr/>
            </a:pPr>
            <a:r>
              <a:rPr lang="en-US" i="1" dirty="0">
                <a:latin typeface="+mj-lt"/>
              </a:rPr>
              <a:t>Figure 6.7: Evaluate strategic alternatives</a:t>
            </a:r>
            <a:endParaRPr kumimoji="0" lang="en-US" sz="4000" b="0" i="0" u="none" strike="noStrike" kern="0" cap="none" spc="0" normalizeH="0" baseline="0" noProof="0" dirty="0">
              <a:ln>
                <a:noFill/>
              </a:ln>
              <a:solidFill>
                <a:srgbClr val="000000"/>
              </a:solidFill>
              <a:effectLst/>
              <a:uLnTx/>
              <a:uFillTx/>
              <a:latin typeface="+mj-lt"/>
              <a:ea typeface="Playfair Display"/>
              <a:cs typeface="Playfair Display"/>
              <a:sym typeface="Playfair Display"/>
            </a:endParaRPr>
          </a:p>
        </p:txBody>
      </p:sp>
    </p:spTree>
    <p:extLst>
      <p:ext uri="{BB962C8B-B14F-4D97-AF65-F5344CB8AC3E}">
        <p14:creationId xmlns:p14="http://schemas.microsoft.com/office/powerpoint/2010/main" val="18795264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417">
          <a:extLst>
            <a:ext uri="{FF2B5EF4-FFF2-40B4-BE49-F238E27FC236}">
              <a16:creationId xmlns:a16="http://schemas.microsoft.com/office/drawing/2014/main" id="{67765451-A245-3665-65B9-819A6EEDBA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4E5158-F705-D784-78E9-66F80C060319}"/>
              </a:ext>
            </a:extLst>
          </p:cNvPr>
          <p:cNvSpPr>
            <a:spLocks noGrp="1"/>
          </p:cNvSpPr>
          <p:nvPr>
            <p:ph type="title"/>
          </p:nvPr>
        </p:nvSpPr>
        <p:spPr>
          <a:xfrm>
            <a:off x="250721" y="776087"/>
            <a:ext cx="676951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Step 9 in Case Analysis</a:t>
            </a:r>
            <a:endParaRPr lang="en-IN" dirty="0"/>
          </a:p>
        </p:txBody>
      </p:sp>
      <p:cxnSp>
        <p:nvCxnSpPr>
          <p:cNvPr id="11" name="Google Shape;420;p36">
            <a:extLst>
              <a:ext uri="{FF2B5EF4-FFF2-40B4-BE49-F238E27FC236}">
                <a16:creationId xmlns:a16="http://schemas.microsoft.com/office/drawing/2014/main" id="{F526B8D8-BFD8-FE49-DA03-876C7C3DC6AB}"/>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EC1B71F3-CBE8-F559-D9FC-950F1F0AC454}"/>
              </a:ext>
            </a:extLst>
          </p:cNvPr>
          <p:cNvSpPr>
            <a:spLocks noGrp="1"/>
          </p:cNvSpPr>
          <p:nvPr>
            <p:ph sz="quarter" idx="10"/>
          </p:nvPr>
        </p:nvSpPr>
        <p:spPr>
          <a:xfrm>
            <a:off x="929150" y="2121718"/>
            <a:ext cx="17565329" cy="7081274"/>
          </a:xfrm>
        </p:spPr>
        <p:txBody>
          <a:bodyPr/>
          <a:lstStyle/>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9. Evaluate Strategic Alternatives</a:t>
            </a:r>
            <a:endParaRPr kumimoji="0" lang="en-US" sz="1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685800" marR="0" lvl="0" indent="-68580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Determine criteria to evaluate the strategic alternatives.</a:t>
            </a:r>
            <a:endParaRPr kumimoji="0" lang="en-US" sz="1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685800" marR="0" lvl="0" indent="-68580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Use criteria to evaluate the strategic alternatives.</a:t>
            </a:r>
            <a:endParaRPr kumimoji="0" lang="en-US" sz="1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685800" marR="0" lvl="0" indent="-68580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Clearly indicate how the strategic alternatives meet the evaluation criteria.</a:t>
            </a:r>
            <a:endParaRPr kumimoji="0" lang="en-US" sz="1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p:txBody>
      </p:sp>
      <p:sp>
        <p:nvSpPr>
          <p:cNvPr id="12" name="Google Shape;421;p36">
            <a:extLst>
              <a:ext uri="{FF2B5EF4-FFF2-40B4-BE49-F238E27FC236}">
                <a16:creationId xmlns:a16="http://schemas.microsoft.com/office/drawing/2014/main" id="{E25941BE-6739-0F72-C27D-6BD637CBAD4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354392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426">
          <a:extLst>
            <a:ext uri="{FF2B5EF4-FFF2-40B4-BE49-F238E27FC236}">
              <a16:creationId xmlns:a16="http://schemas.microsoft.com/office/drawing/2014/main" id="{18E59CFE-170A-80DB-B235-095C842510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1F3CEEF-DC8E-CCEB-3A63-BF4827271908}"/>
              </a:ext>
            </a:extLst>
          </p:cNvPr>
          <p:cNvSpPr>
            <a:spLocks noGrp="1"/>
          </p:cNvSpPr>
          <p:nvPr>
            <p:ph type="title"/>
          </p:nvPr>
        </p:nvSpPr>
        <p:spPr>
          <a:xfrm>
            <a:off x="427702" y="599105"/>
            <a:ext cx="9247239" cy="1495168"/>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Recommend a Strategic Alternative</a:t>
            </a:r>
            <a:endParaRPr lang="en-IN" dirty="0"/>
          </a:p>
        </p:txBody>
      </p:sp>
      <p:cxnSp>
        <p:nvCxnSpPr>
          <p:cNvPr id="11" name="Google Shape;429;p37">
            <a:extLst>
              <a:ext uri="{FF2B5EF4-FFF2-40B4-BE49-F238E27FC236}">
                <a16:creationId xmlns:a16="http://schemas.microsoft.com/office/drawing/2014/main" id="{ACBB2456-D8BE-6350-3C26-90FB1BE8A399}"/>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2461FE6D-0A73-EE53-42E0-1EFF4CC48B2B}"/>
              </a:ext>
            </a:extLst>
          </p:cNvPr>
          <p:cNvSpPr>
            <a:spLocks noGrp="1"/>
          </p:cNvSpPr>
          <p:nvPr>
            <p:ph sz="quarter" idx="10"/>
          </p:nvPr>
        </p:nvSpPr>
        <p:spPr>
          <a:xfrm>
            <a:off x="929149" y="2121718"/>
            <a:ext cx="16312954" cy="7713662"/>
          </a:xfrm>
        </p:spPr>
        <p:txBody>
          <a:bodyPr/>
          <a:lstStyle/>
          <a:p>
            <a:pPr marL="685800" marR="0" lvl="0" indent="-685800" algn="l" defTabSz="914400" rtl="0" eaLnBrk="1" fontAlgn="auto" latinLnBrk="0" hangingPunct="1">
              <a:lnSpc>
                <a:spcPct val="245781"/>
              </a:lnSpc>
              <a:spcBef>
                <a:spcPts val="0"/>
              </a:spcBef>
              <a:spcAft>
                <a:spcPts val="0"/>
              </a:spcAft>
              <a:buClr>
                <a:srgbClr val="2B2C30"/>
              </a:buClr>
              <a:buSzPts val="3200"/>
              <a:buFont typeface="Playfair Display"/>
              <a:buChar char="•"/>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If you conduct an abbreviated case analysis, you may not have used criteria to evaluate your strategic alternatives. In this case, use critical thinking to recommend the best strategic alternative. You may still explain why you chose the strategic alternative that you did. </a:t>
            </a:r>
            <a:endParaRPr kumimoji="0" lang="en-US" sz="1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685800" marR="0" lvl="0" indent="-685800" algn="l" defTabSz="914400" rtl="0" eaLnBrk="1" fontAlgn="auto" latinLnBrk="0" hangingPunct="1">
              <a:lnSpc>
                <a:spcPct val="245781"/>
              </a:lnSpc>
              <a:spcBef>
                <a:spcPts val="0"/>
              </a:spcBef>
              <a:spcAft>
                <a:spcPts val="0"/>
              </a:spcAft>
              <a:buClr>
                <a:srgbClr val="2B2C30"/>
              </a:buClr>
              <a:buSzPts val="3200"/>
              <a:buFont typeface="Playfair Display"/>
              <a:buChar char="•"/>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If you use criteria to evaluate your strategic alternatives, explain how the strategic alternative you recommend best meets the criteria you use.</a:t>
            </a:r>
            <a:endParaRPr kumimoji="0" lang="en-US" sz="1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p:txBody>
      </p:sp>
      <p:sp>
        <p:nvSpPr>
          <p:cNvPr id="12" name="Google Shape;430;p37">
            <a:extLst>
              <a:ext uri="{FF2B5EF4-FFF2-40B4-BE49-F238E27FC236}">
                <a16:creationId xmlns:a16="http://schemas.microsoft.com/office/drawing/2014/main" id="{81044426-207E-2275-94A1-0E51A9AA325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600781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435">
          <a:extLst>
            <a:ext uri="{FF2B5EF4-FFF2-40B4-BE49-F238E27FC236}">
              <a16:creationId xmlns:a16="http://schemas.microsoft.com/office/drawing/2014/main" id="{2F8726AE-6B4B-C08D-A2B2-7F3D98B3951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651150C-A910-3A68-24DC-B40A5C9B9CB2}"/>
              </a:ext>
            </a:extLst>
          </p:cNvPr>
          <p:cNvSpPr>
            <a:spLocks noGrp="1"/>
          </p:cNvSpPr>
          <p:nvPr>
            <p:ph type="title"/>
          </p:nvPr>
        </p:nvSpPr>
        <p:spPr>
          <a:xfrm>
            <a:off x="368709" y="805582"/>
            <a:ext cx="6740015"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Step 10 in Case Analysis</a:t>
            </a:r>
            <a:endParaRPr lang="en-IN" dirty="0"/>
          </a:p>
        </p:txBody>
      </p:sp>
      <p:cxnSp>
        <p:nvCxnSpPr>
          <p:cNvPr id="11" name="Google Shape;438;p38">
            <a:extLst>
              <a:ext uri="{FF2B5EF4-FFF2-40B4-BE49-F238E27FC236}">
                <a16:creationId xmlns:a16="http://schemas.microsoft.com/office/drawing/2014/main" id="{D9722E2A-F46A-C166-ACD1-4C874A3202AD}"/>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5081407F-0D07-1F09-BCE4-1B295C82AEAE}"/>
              </a:ext>
            </a:extLst>
          </p:cNvPr>
          <p:cNvSpPr>
            <a:spLocks noGrp="1"/>
          </p:cNvSpPr>
          <p:nvPr>
            <p:ph sz="quarter" idx="10"/>
          </p:nvPr>
        </p:nvSpPr>
        <p:spPr>
          <a:xfrm>
            <a:off x="929152" y="2121719"/>
            <a:ext cx="16342441" cy="3954616"/>
          </a:xfrm>
        </p:spPr>
        <p:txBody>
          <a:bodyPr/>
          <a:lstStyle/>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10. Recommend Strategic Alternative</a:t>
            </a:r>
            <a:endParaRPr kumimoji="0" lang="en-US" sz="1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685800" marR="0" lvl="0" indent="-68580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Recommend one strategic alternative using the evaluation criteria.</a:t>
            </a:r>
            <a:endParaRPr kumimoji="0" lang="en-US" sz="1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p:txBody>
      </p:sp>
      <p:sp>
        <p:nvSpPr>
          <p:cNvPr id="12" name="Google Shape;439;p38">
            <a:extLst>
              <a:ext uri="{FF2B5EF4-FFF2-40B4-BE49-F238E27FC236}">
                <a16:creationId xmlns:a16="http://schemas.microsoft.com/office/drawing/2014/main" id="{F6343104-9F64-4CD5-2370-65980A8A8D3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2982429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444">
          <a:extLst>
            <a:ext uri="{FF2B5EF4-FFF2-40B4-BE49-F238E27FC236}">
              <a16:creationId xmlns:a16="http://schemas.microsoft.com/office/drawing/2014/main" id="{61497397-3ED7-C0C0-329F-3C9C5AED72C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1A1A32A-1ABD-A51F-B8C4-A95B6E81A002}"/>
              </a:ext>
            </a:extLst>
          </p:cNvPr>
          <p:cNvSpPr>
            <a:spLocks noGrp="1"/>
          </p:cNvSpPr>
          <p:nvPr>
            <p:ph type="title"/>
          </p:nvPr>
        </p:nvSpPr>
        <p:spPr>
          <a:xfrm>
            <a:off x="663678" y="776085"/>
            <a:ext cx="9129251" cy="946164"/>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Design an Implementation Plan, </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1 of 2</a:t>
            </a:r>
            <a:endParaRPr lang="en-IN" sz="3710" dirty="0"/>
          </a:p>
        </p:txBody>
      </p:sp>
      <p:cxnSp>
        <p:nvCxnSpPr>
          <p:cNvPr id="11" name="Google Shape;447;p39">
            <a:extLst>
              <a:ext uri="{FF2B5EF4-FFF2-40B4-BE49-F238E27FC236}">
                <a16:creationId xmlns:a16="http://schemas.microsoft.com/office/drawing/2014/main" id="{E8B60725-3877-6B79-ACBB-6143FDA1534A}"/>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E6B80221-6027-93D2-9CE2-A9B5B1E53EC9}"/>
              </a:ext>
            </a:extLst>
          </p:cNvPr>
          <p:cNvSpPr>
            <a:spLocks noGrp="1"/>
          </p:cNvSpPr>
          <p:nvPr>
            <p:ph sz="quarter" idx="10"/>
          </p:nvPr>
        </p:nvSpPr>
        <p:spPr>
          <a:xfrm>
            <a:off x="929150" y="2121718"/>
            <a:ext cx="17299858" cy="6874797"/>
          </a:xfrm>
        </p:spPr>
        <p:txBody>
          <a:bodyPr/>
          <a:lstStyle/>
          <a:p>
            <a:pPr marL="571500" marR="0" lvl="0" indent="-571500" algn="l" defTabSz="914400" rtl="0" eaLnBrk="1" fontAlgn="auto" latinLnBrk="0" hangingPunct="1">
              <a:lnSpc>
                <a:spcPct val="150000"/>
              </a:lnSpc>
              <a:spcBef>
                <a:spcPts val="0"/>
              </a:spcBef>
              <a:spcAft>
                <a:spcPts val="0"/>
              </a:spcAft>
              <a:buClr>
                <a:srgbClr val="000000"/>
              </a:buClr>
              <a:buSzPts val="4800"/>
              <a:buFont typeface="Playfair Display"/>
              <a:buChar char="•"/>
              <a:tabLst/>
              <a:defRPr/>
            </a:pPr>
            <a:r>
              <a:rPr kumimoji="0" lang="en-US" sz="4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Plan execution, including assumptions (demand, costs, competition)</a:t>
            </a:r>
            <a:endParaRPr kumimoji="0" lang="en-US" sz="1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571500" marR="0" lvl="0" indent="-571500" algn="l" defTabSz="914400" rtl="0" eaLnBrk="1" fontAlgn="auto" latinLnBrk="0" hangingPunct="1">
              <a:lnSpc>
                <a:spcPct val="150000"/>
              </a:lnSpc>
              <a:spcBef>
                <a:spcPts val="0"/>
              </a:spcBef>
              <a:spcAft>
                <a:spcPts val="0"/>
              </a:spcAft>
              <a:buClr>
                <a:srgbClr val="000000"/>
              </a:buClr>
              <a:buSzPts val="4800"/>
              <a:buFont typeface="Playfair Display"/>
              <a:buChar char="•"/>
              <a:tabLst/>
              <a:defRPr/>
            </a:pPr>
            <a:r>
              <a:rPr kumimoji="0" lang="en-US" sz="4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Outline timeline, stages, activities, and responsibilities</a:t>
            </a:r>
            <a:endParaRPr kumimoji="0" lang="en-US" sz="1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571500" marR="0" lvl="0" indent="-571500" algn="l" defTabSz="914400" rtl="0" eaLnBrk="1" fontAlgn="auto" latinLnBrk="0" hangingPunct="1">
              <a:lnSpc>
                <a:spcPct val="150000"/>
              </a:lnSpc>
              <a:spcBef>
                <a:spcPts val="0"/>
              </a:spcBef>
              <a:spcAft>
                <a:spcPts val="0"/>
              </a:spcAft>
              <a:buClr>
                <a:srgbClr val="000000"/>
              </a:buClr>
              <a:buSzPts val="4800"/>
              <a:buFont typeface="Playfair Display"/>
              <a:buChar char="•"/>
              <a:tabLst/>
              <a:defRPr/>
            </a:pPr>
            <a:r>
              <a:rPr kumimoji="0" lang="en-US" sz="4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Address new resources (financial, human, technology)</a:t>
            </a:r>
            <a:endParaRPr kumimoji="0" lang="en-US" sz="1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571500" marR="0" lvl="0" indent="-571500" algn="l" defTabSz="914400" rtl="0" eaLnBrk="1" fontAlgn="auto" latinLnBrk="0" hangingPunct="1">
              <a:lnSpc>
                <a:spcPct val="150000"/>
              </a:lnSpc>
              <a:spcBef>
                <a:spcPts val="0"/>
              </a:spcBef>
              <a:spcAft>
                <a:spcPts val="0"/>
              </a:spcAft>
              <a:buClr>
                <a:srgbClr val="000000"/>
              </a:buClr>
              <a:buSzPts val="4800"/>
              <a:buFont typeface="Playfair Display"/>
              <a:buChar char="•"/>
              <a:tabLst/>
              <a:defRPr/>
            </a:pPr>
            <a:r>
              <a:rPr kumimoji="0" lang="en-US" sz="4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Consider value chain changes, new capabilities, and organizational structure</a:t>
            </a:r>
            <a:endParaRPr kumimoji="0" lang="en-US" sz="1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p:txBody>
      </p:sp>
      <p:sp>
        <p:nvSpPr>
          <p:cNvPr id="12" name="Google Shape;448;p39">
            <a:extLst>
              <a:ext uri="{FF2B5EF4-FFF2-40B4-BE49-F238E27FC236}">
                <a16:creationId xmlns:a16="http://schemas.microsoft.com/office/drawing/2014/main" id="{158FBEF8-577D-8992-C4EB-574981A7D03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59018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23">
          <a:extLst>
            <a:ext uri="{FF2B5EF4-FFF2-40B4-BE49-F238E27FC236}">
              <a16:creationId xmlns:a16="http://schemas.microsoft.com/office/drawing/2014/main" id="{486F9EAC-924F-A947-3C4B-3CA4CE31F1C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FE3DF6-0E7B-5358-7DDA-DF4D109D6D3D}"/>
              </a:ext>
            </a:extLst>
          </p:cNvPr>
          <p:cNvSpPr>
            <a:spLocks noGrp="1"/>
          </p:cNvSpPr>
          <p:nvPr>
            <p:ph type="title"/>
          </p:nvPr>
        </p:nvSpPr>
        <p:spPr>
          <a:xfrm>
            <a:off x="-144021" y="776087"/>
            <a:ext cx="8229600" cy="1143000"/>
          </a:xfrm>
        </p:spPr>
        <p:txBody>
          <a:bodyPr>
            <a:normAutofit/>
          </a:bodyPr>
          <a:lstStyle/>
          <a:p>
            <a:pPr lvl="0">
              <a:lnSpc>
                <a:spcPct val="140010"/>
              </a:lnSpc>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Learning Objectives</a:t>
            </a: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 </a:t>
            </a:r>
            <a:r>
              <a:rPr lang="en-US" sz="3710" dirty="0">
                <a:solidFill>
                  <a:srgbClr val="54152A"/>
                </a:solidFill>
                <a:latin typeface="Public Sans"/>
                <a:ea typeface="Public Sans"/>
                <a:cs typeface="Public Sans"/>
                <a:sym typeface="Public Sans"/>
              </a:rPr>
              <a:t>3 of 3</a:t>
            </a:r>
            <a:endParaRPr lang="en-IN" sz="3710" dirty="0"/>
          </a:p>
        </p:txBody>
      </p:sp>
      <p:cxnSp>
        <p:nvCxnSpPr>
          <p:cNvPr id="10" name="Google Shape;125;p4">
            <a:extLst>
              <a:ext uri="{FF2B5EF4-FFF2-40B4-BE49-F238E27FC236}">
                <a16:creationId xmlns:a16="http://schemas.microsoft.com/office/drawing/2014/main" id="{B90B7717-7B7D-283E-7F6F-FFE0F275AC8E}"/>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090D363B-DE3C-6FC5-EC53-31C3FCA42B74}"/>
              </a:ext>
            </a:extLst>
          </p:cNvPr>
          <p:cNvSpPr>
            <a:spLocks noGrp="1"/>
          </p:cNvSpPr>
          <p:nvPr>
            <p:ph sz="quarter" idx="10"/>
          </p:nvPr>
        </p:nvSpPr>
        <p:spPr>
          <a:xfrm>
            <a:off x="958649" y="2092221"/>
            <a:ext cx="17122877" cy="7435235"/>
          </a:xfrm>
        </p:spPr>
        <p:txBody>
          <a:bodyPr/>
          <a:lstStyle/>
          <a:p>
            <a:pPr marL="302259" marR="0" lvl="1"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You will be equipped to</a:t>
            </a:r>
            <a:endParaRPr kumimoji="0" lang="en-US" sz="1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302259" marR="0" lvl="1" indent="0" algn="l" defTabSz="914400" rtl="0" eaLnBrk="1" fontAlgn="auto" latinLnBrk="0" hangingPunct="1">
              <a:lnSpc>
                <a:spcPct val="164000"/>
              </a:lnSpc>
              <a:spcBef>
                <a:spcPts val="0"/>
              </a:spcBef>
              <a:spcAft>
                <a:spcPts val="0"/>
              </a:spcAft>
              <a:buClr>
                <a:srgbClr val="000000"/>
              </a:buClr>
              <a:buSzTx/>
              <a:buFont typeface="Arial"/>
              <a:buNone/>
              <a:tabLst/>
              <a:defRPr/>
            </a:pPr>
            <a:endPar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457200" marR="0" lvl="0" indent="-431800" algn="l" defTabSz="914400" rtl="0" eaLnBrk="1" fontAlgn="auto" latinLnBrk="0" hangingPunct="1">
              <a:lnSpc>
                <a:spcPct val="164000"/>
              </a:lnSpc>
              <a:spcBef>
                <a:spcPts val="0"/>
              </a:spcBef>
              <a:spcAft>
                <a:spcPts val="0"/>
              </a:spcAft>
              <a:buClr>
                <a:srgbClr val="2B2C30"/>
              </a:buClr>
              <a:buSzPts val="3200"/>
              <a:buFont typeface="Playfair Display"/>
              <a:buAutoNum type="arabicPeriod"/>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Analyze the analysis you have completed so far and complete a SWOT analysis</a:t>
            </a: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457200" marR="0" lvl="0" indent="-431800" algn="l" defTabSz="914400" rtl="0" eaLnBrk="1" fontAlgn="auto" latinLnBrk="0" hangingPunct="1">
              <a:lnSpc>
                <a:spcPct val="164000"/>
              </a:lnSpc>
              <a:spcBef>
                <a:spcPts val="0"/>
              </a:spcBef>
              <a:spcAft>
                <a:spcPts val="0"/>
              </a:spcAft>
              <a:buClr>
                <a:srgbClr val="2B2C30"/>
              </a:buClr>
              <a:buSzPts val="3200"/>
              <a:buFont typeface="Playfair Display"/>
              <a:buAutoNum type="arabicPeriod"/>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Determine major areas of strategic concern</a:t>
            </a: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457200" marR="0" lvl="0" indent="-431800" algn="l" defTabSz="914400" rtl="0" eaLnBrk="1" fontAlgn="auto" latinLnBrk="0" hangingPunct="1">
              <a:lnSpc>
                <a:spcPct val="164000"/>
              </a:lnSpc>
              <a:spcBef>
                <a:spcPts val="0"/>
              </a:spcBef>
              <a:spcAft>
                <a:spcPts val="0"/>
              </a:spcAft>
              <a:buClr>
                <a:srgbClr val="2B2C30"/>
              </a:buClr>
              <a:buSzPts val="3200"/>
              <a:buFont typeface="Playfair Display"/>
              <a:buAutoNum type="arabicPeriod"/>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Determine a strategic issue</a:t>
            </a: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457200" marR="0" lvl="0" indent="-431800" algn="l" defTabSz="914400" rtl="0" eaLnBrk="1" fontAlgn="auto" latinLnBrk="0" hangingPunct="1">
              <a:lnSpc>
                <a:spcPct val="164000"/>
              </a:lnSpc>
              <a:spcBef>
                <a:spcPts val="0"/>
              </a:spcBef>
              <a:spcAft>
                <a:spcPts val="0"/>
              </a:spcAft>
              <a:buClr>
                <a:srgbClr val="2B2C30"/>
              </a:buClr>
              <a:buSzPts val="3200"/>
              <a:buFont typeface="Playfair Display"/>
              <a:buAutoNum type="arabicPeriod"/>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Determine strategic alternatives, evaluate them, and recommend one</a:t>
            </a: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457200" marR="0" lvl="0" indent="-431800" algn="l" defTabSz="914400" rtl="0" eaLnBrk="1" fontAlgn="auto" latinLnBrk="0" hangingPunct="1">
              <a:lnSpc>
                <a:spcPct val="164000"/>
              </a:lnSpc>
              <a:spcBef>
                <a:spcPts val="0"/>
              </a:spcBef>
              <a:spcAft>
                <a:spcPts val="0"/>
              </a:spcAft>
              <a:buClr>
                <a:srgbClr val="2B2C30"/>
              </a:buClr>
              <a:buSzPts val="3200"/>
              <a:buFont typeface="Playfair Display"/>
              <a:buAutoNum type="arabicPeriod"/>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Determine line of sight and congruence throughout the entire case analysis</a:t>
            </a: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457200" marR="0" lvl="0" indent="-431800" algn="l" defTabSz="914400" rtl="0" eaLnBrk="1" fontAlgn="auto" latinLnBrk="0" hangingPunct="1">
              <a:lnSpc>
                <a:spcPct val="164000"/>
              </a:lnSpc>
              <a:spcBef>
                <a:spcPts val="0"/>
              </a:spcBef>
              <a:spcAft>
                <a:spcPts val="0"/>
              </a:spcAft>
              <a:buClr>
                <a:srgbClr val="2B2C30"/>
              </a:buClr>
              <a:buSzPts val="3200"/>
              <a:buFont typeface="Playfair Display"/>
              <a:buAutoNum type="arabicPeriod"/>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Write an implementation plan to implement your recommended strategic alternative</a:t>
            </a: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457200" marR="0" lvl="0" indent="-431800" algn="l" defTabSz="914400" rtl="0" eaLnBrk="1" fontAlgn="auto" latinLnBrk="0" hangingPunct="1">
              <a:lnSpc>
                <a:spcPct val="164000"/>
              </a:lnSpc>
              <a:spcBef>
                <a:spcPts val="0"/>
              </a:spcBef>
              <a:spcAft>
                <a:spcPts val="0"/>
              </a:spcAft>
              <a:buClr>
                <a:srgbClr val="2B2C30"/>
              </a:buClr>
              <a:buSzPts val="3200"/>
              <a:buFont typeface="Playfair Display"/>
              <a:buAutoNum type="arabicPeriod"/>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Write and/or present your case analysis</a:t>
            </a: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p:txBody>
      </p:sp>
      <p:sp>
        <p:nvSpPr>
          <p:cNvPr id="12" name="Google Shape;127;p4">
            <a:extLst>
              <a:ext uri="{FF2B5EF4-FFF2-40B4-BE49-F238E27FC236}">
                <a16:creationId xmlns:a16="http://schemas.microsoft.com/office/drawing/2014/main" id="{70FD909F-3069-3EF6-D468-37586AD1B88F}"/>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2712055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453">
          <a:extLst>
            <a:ext uri="{FF2B5EF4-FFF2-40B4-BE49-F238E27FC236}">
              <a16:creationId xmlns:a16="http://schemas.microsoft.com/office/drawing/2014/main" id="{45F1F2C6-D357-6335-18C1-D3E8B69795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B1ABC9F-E788-56FD-E415-9082312EFA82}"/>
              </a:ext>
            </a:extLst>
          </p:cNvPr>
          <p:cNvSpPr>
            <a:spLocks noGrp="1"/>
          </p:cNvSpPr>
          <p:nvPr>
            <p:ph type="title"/>
          </p:nvPr>
        </p:nvSpPr>
        <p:spPr>
          <a:xfrm>
            <a:off x="929150" y="687596"/>
            <a:ext cx="8716295" cy="1036339"/>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Design an Implementation Plan, </a:t>
            </a:r>
            <a:r>
              <a:rPr kumimoji="0" lang="en-US" sz="3710" b="0" i="0" u="none" strike="noStrike" kern="0" cap="none" spc="0" normalizeH="0" baseline="0" noProof="0" dirty="0">
                <a:ln>
                  <a:noFill/>
                </a:ln>
                <a:solidFill>
                  <a:srgbClr val="54152A"/>
                </a:solidFill>
                <a:effectLst/>
                <a:uLnTx/>
                <a:uFillTx/>
                <a:latin typeface="Public Sans"/>
                <a:ea typeface="Public Sans"/>
                <a:cs typeface="Public Sans"/>
                <a:sym typeface="Public Sans"/>
              </a:rPr>
              <a:t>2 of 2</a:t>
            </a:r>
            <a:endParaRPr lang="en-IN" sz="3710" dirty="0"/>
          </a:p>
        </p:txBody>
      </p:sp>
      <p:cxnSp>
        <p:nvCxnSpPr>
          <p:cNvPr id="10" name="Google Shape;455;p40">
            <a:extLst>
              <a:ext uri="{FF2B5EF4-FFF2-40B4-BE49-F238E27FC236}">
                <a16:creationId xmlns:a16="http://schemas.microsoft.com/office/drawing/2014/main" id="{1987C17A-EF4C-0FA1-1C9B-46F633EB90FC}"/>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graphicFrame>
        <p:nvGraphicFramePr>
          <p:cNvPr id="12" name="Google Shape;457;p40">
            <a:extLst>
              <a:ext uri="{FF2B5EF4-FFF2-40B4-BE49-F238E27FC236}">
                <a16:creationId xmlns:a16="http://schemas.microsoft.com/office/drawing/2014/main" id="{E2F25670-BB98-5597-FBCC-D37D55169814}"/>
              </a:ext>
            </a:extLst>
          </p:cNvPr>
          <p:cNvGraphicFramePr/>
          <p:nvPr>
            <p:extLst>
              <p:ext uri="{D42A27DB-BD31-4B8C-83A1-F6EECF244321}">
                <p14:modId xmlns:p14="http://schemas.microsoft.com/office/powerpoint/2010/main" val="2149641505"/>
              </p:ext>
            </p:extLst>
          </p:nvPr>
        </p:nvGraphicFramePr>
        <p:xfrm>
          <a:off x="1054094" y="1934430"/>
          <a:ext cx="12890525" cy="7436170"/>
        </p:xfrm>
        <a:graphic>
          <a:graphicData uri="http://schemas.openxmlformats.org/drawingml/2006/table">
            <a:tbl>
              <a:tblPr firstRow="1">
                <a:noFill/>
                <a:tableStyleId>{071C0200-1230-4432-8141-86B989AC2CCB}</a:tableStyleId>
              </a:tblPr>
              <a:tblGrid>
                <a:gridCol w="9425550">
                  <a:extLst>
                    <a:ext uri="{9D8B030D-6E8A-4147-A177-3AD203B41FA5}">
                      <a16:colId xmlns:a16="http://schemas.microsoft.com/office/drawing/2014/main" val="20000"/>
                    </a:ext>
                  </a:extLst>
                </a:gridCol>
                <a:gridCol w="3464975">
                  <a:extLst>
                    <a:ext uri="{9D8B030D-6E8A-4147-A177-3AD203B41FA5}">
                      <a16:colId xmlns:a16="http://schemas.microsoft.com/office/drawing/2014/main" val="20001"/>
                    </a:ext>
                  </a:extLst>
                </a:gridCol>
              </a:tblGrid>
              <a:tr h="330525">
                <a:tc>
                  <a:txBody>
                    <a:bodyPr/>
                    <a:lstStyle/>
                    <a:p>
                      <a:pPr marL="0" marR="0" lvl="0" indent="0" algn="l" rtl="0">
                        <a:spcBef>
                          <a:spcPts val="0"/>
                        </a:spcBef>
                        <a:spcAft>
                          <a:spcPts val="0"/>
                        </a:spcAft>
                        <a:buNone/>
                      </a:pPr>
                      <a:r>
                        <a:rPr lang="en-US" sz="1800" b="1" u="none" strike="noStrike" cap="none" dirty="0">
                          <a:solidFill>
                            <a:srgbClr val="FFFFFF"/>
                          </a:solidFill>
                        </a:rPr>
                        <a:t>Criteria</a:t>
                      </a:r>
                      <a:endParaRPr dirty="0"/>
                    </a:p>
                  </a:txBody>
                  <a:tcPr marL="34500" marR="34500" marT="34500" marB="34500" anchor="ctr">
                    <a:lnL w="9525" cap="flat" cmpd="sng">
                      <a:solidFill>
                        <a:srgbClr val="000000">
                          <a:alpha val="0"/>
                        </a:srgbClr>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DDDDDD"/>
                      </a:solidFill>
                      <a:prstDash val="solid"/>
                      <a:round/>
                      <a:headEnd type="none" w="sm" len="sm"/>
                      <a:tailEnd type="none" w="sm" len="sm"/>
                    </a:lnB>
                    <a:solidFill>
                      <a:srgbClr val="57393B"/>
                    </a:solidFill>
                  </a:tcPr>
                </a:tc>
                <a:tc>
                  <a:txBody>
                    <a:bodyPr/>
                    <a:lstStyle/>
                    <a:p>
                      <a:pPr marL="0" marR="0" lvl="0" indent="0" algn="l" rtl="0">
                        <a:spcBef>
                          <a:spcPts val="0"/>
                        </a:spcBef>
                        <a:spcAft>
                          <a:spcPts val="0"/>
                        </a:spcAft>
                        <a:buNone/>
                      </a:pPr>
                      <a:r>
                        <a:rPr lang="en-US" sz="1800" b="1" u="none" strike="noStrike" cap="none" dirty="0">
                          <a:solidFill>
                            <a:srgbClr val="FFFFFF"/>
                          </a:solidFill>
                        </a:rPr>
                        <a:t>Recommended strategic alternative</a:t>
                      </a:r>
                      <a:endParaRPr dirty="0"/>
                    </a:p>
                  </a:txBody>
                  <a:tcPr marL="34500" marR="34500" marT="34500" marB="34500" anchor="ctr">
                    <a:lnL w="9525" cap="flat" cmpd="sng">
                      <a:solidFill>
                        <a:srgbClr val="CCCCCC"/>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DDDDDD"/>
                      </a:solidFill>
                      <a:prstDash val="solid"/>
                      <a:round/>
                      <a:headEnd type="none" w="sm" len="sm"/>
                      <a:tailEnd type="none" w="sm" len="sm"/>
                    </a:lnB>
                    <a:solidFill>
                      <a:srgbClr val="57393B"/>
                    </a:solidFill>
                  </a:tcPr>
                </a:tc>
                <a:extLst>
                  <a:ext uri="{0D108BD9-81ED-4DB2-BD59-A6C34878D82A}">
                    <a16:rowId xmlns:a16="http://schemas.microsoft.com/office/drawing/2014/main" val="10000"/>
                  </a:ext>
                </a:extLst>
              </a:tr>
              <a:tr h="1354550">
                <a:tc>
                  <a:txBody>
                    <a:bodyPr/>
                    <a:lstStyle/>
                    <a:p>
                      <a:pPr marL="0" marR="0" lvl="0" indent="0" algn="l" rtl="0">
                        <a:spcBef>
                          <a:spcPts val="0"/>
                        </a:spcBef>
                        <a:spcAft>
                          <a:spcPts val="0"/>
                        </a:spcAft>
                        <a:buNone/>
                      </a:pPr>
                      <a:r>
                        <a:rPr lang="en-US" sz="1800" u="none" strike="noStrike" cap="none" dirty="0"/>
                        <a:t>1. Assumptions regarding implementation of the strategic alternative.</a:t>
                      </a:r>
                      <a:br>
                        <a:rPr lang="en-US" sz="1800" u="none" strike="noStrike" cap="none" dirty="0"/>
                      </a:br>
                      <a:r>
                        <a:rPr lang="en-US" sz="1800" u="none" strike="noStrike" cap="none" dirty="0"/>
                        <a:t>(a) Changes in demand</a:t>
                      </a:r>
                      <a:br>
                        <a:rPr lang="en-US" sz="1800" u="none" strike="noStrike" cap="none" dirty="0"/>
                      </a:br>
                      <a:r>
                        <a:rPr lang="en-US" sz="1800" u="none" strike="noStrike" cap="none" dirty="0"/>
                        <a:t>(b) Price and costs that factor in competitor reactions</a:t>
                      </a:r>
                      <a:br>
                        <a:rPr lang="en-US" sz="1800" u="none" strike="noStrike" cap="none" dirty="0"/>
                      </a:br>
                      <a:r>
                        <a:rPr lang="en-US" sz="1800" u="none" strike="noStrike" cap="none" dirty="0"/>
                        <a:t>(c) Customers' willingness to pay a higher price</a:t>
                      </a:r>
                      <a:br>
                        <a:rPr lang="en-US" sz="1800" u="none" strike="noStrike" cap="none" dirty="0"/>
                      </a:br>
                      <a:r>
                        <a:rPr lang="en-US" sz="1800" u="none" strike="noStrike" cap="none" dirty="0"/>
                        <a:t>(d) Realistic cost projections</a:t>
                      </a:r>
                      <a:endParaRPr dirty="0"/>
                    </a:p>
                  </a:txBody>
                  <a:tcPr marL="34500" marR="34500" marT="34500" marB="34500">
                    <a:lnL w="9525" cap="flat" cmpd="sng">
                      <a:solidFill>
                        <a:srgbClr val="000000">
                          <a:alpha val="0"/>
                        </a:srgbClr>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DDDDDD"/>
                      </a:solidFill>
                      <a:prstDash val="solid"/>
                      <a:round/>
                      <a:headEnd type="none" w="sm" len="sm"/>
                      <a:tailEnd type="none" w="sm" len="sm"/>
                    </a:lnT>
                    <a:lnB w="9525" cap="flat" cmpd="sng">
                      <a:solidFill>
                        <a:srgbClr val="DDDDDD"/>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endParaRPr sz="1600" u="none" strike="noStrike" cap="none" dirty="0"/>
                    </a:p>
                  </a:txBody>
                  <a:tcPr marL="34500" marR="34500" marT="34500" marB="34500">
                    <a:lnL w="9525" cap="flat" cmpd="sng">
                      <a:solidFill>
                        <a:srgbClr val="CCCCCC"/>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DDDDDD"/>
                      </a:solidFill>
                      <a:prstDash val="solid"/>
                      <a:round/>
                      <a:headEnd type="none" w="sm" len="sm"/>
                      <a:tailEnd type="none" w="sm" len="sm"/>
                    </a:lnT>
                    <a:lnB w="9525" cap="flat" cmpd="sng">
                      <a:solidFill>
                        <a:srgbClr val="DDDDDD"/>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1818950">
                <a:tc>
                  <a:txBody>
                    <a:bodyPr/>
                    <a:lstStyle/>
                    <a:p>
                      <a:pPr marL="0" marR="0" lvl="0" indent="0" algn="l" rtl="0">
                        <a:spcBef>
                          <a:spcPts val="0"/>
                        </a:spcBef>
                        <a:spcAft>
                          <a:spcPts val="0"/>
                        </a:spcAft>
                        <a:buNone/>
                      </a:pPr>
                      <a:r>
                        <a:rPr lang="en-US" sz="1800" u="none" strike="noStrike" cap="none" dirty="0"/>
                        <a:t>2. An implementation timeline</a:t>
                      </a:r>
                      <a:br>
                        <a:rPr lang="en-US" sz="1800" u="none" strike="noStrike" cap="none" dirty="0"/>
                      </a:br>
                      <a:r>
                        <a:rPr lang="en-US" sz="1800" u="none" strike="noStrike" cap="none" dirty="0"/>
                        <a:t>(a) Stages of the implementation plan</a:t>
                      </a:r>
                      <a:br>
                        <a:rPr lang="en-US" sz="1800" u="none" strike="noStrike" cap="none" dirty="0"/>
                      </a:br>
                      <a:r>
                        <a:rPr lang="en-US" sz="1800" u="none" strike="noStrike" cap="none" dirty="0"/>
                        <a:t>(b) Duration of activities in each implementation plan</a:t>
                      </a:r>
                      <a:br>
                        <a:rPr lang="en-US" sz="1800" u="none" strike="noStrike" cap="none" dirty="0"/>
                      </a:br>
                      <a:r>
                        <a:rPr lang="en-US" sz="1800" u="none" strike="noStrike" cap="none" dirty="0"/>
                        <a:t>(c) Activities in each implementation plan</a:t>
                      </a:r>
                      <a:br>
                        <a:rPr lang="en-US" sz="1800" u="none" strike="noStrike" cap="none" dirty="0"/>
                      </a:br>
                      <a:r>
                        <a:rPr lang="en-US" sz="1800" u="none" strike="noStrike" cap="none" dirty="0"/>
                        <a:t>(d) Duration of activities in each implementation plan</a:t>
                      </a:r>
                      <a:br>
                        <a:rPr lang="en-US" sz="1800" u="none" strike="noStrike" cap="none" dirty="0"/>
                      </a:br>
                      <a:r>
                        <a:rPr lang="en-US" sz="1800" u="none" strike="noStrike" cap="none" dirty="0"/>
                        <a:t>(e) Who is responsible for each activity</a:t>
                      </a:r>
                      <a:endParaRPr dirty="0"/>
                    </a:p>
                  </a:txBody>
                  <a:tcPr marL="34500" marR="34500" marT="34500" marB="34500">
                    <a:lnL w="9525" cap="flat" cmpd="sng">
                      <a:solidFill>
                        <a:srgbClr val="000000">
                          <a:alpha val="0"/>
                        </a:srgbClr>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DDDDDD"/>
                      </a:solidFill>
                      <a:prstDash val="solid"/>
                      <a:round/>
                      <a:headEnd type="none" w="sm" len="sm"/>
                      <a:tailEnd type="none" w="sm" len="sm"/>
                    </a:lnT>
                    <a:lnB w="9525" cap="flat" cmpd="sng">
                      <a:solidFill>
                        <a:srgbClr val="DDDDDD"/>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endParaRPr sz="1600" u="none" strike="noStrike" cap="none"/>
                    </a:p>
                  </a:txBody>
                  <a:tcPr marL="34500" marR="34500" marT="34500" marB="34500">
                    <a:lnL w="9525" cap="flat" cmpd="sng">
                      <a:solidFill>
                        <a:srgbClr val="CCCCCC"/>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DDDDDD"/>
                      </a:solidFill>
                      <a:prstDash val="solid"/>
                      <a:round/>
                      <a:headEnd type="none" w="sm" len="sm"/>
                      <a:tailEnd type="none" w="sm" len="sm"/>
                    </a:lnT>
                    <a:lnB w="9525" cap="flat" cmpd="sng">
                      <a:solidFill>
                        <a:srgbClr val="DDDDDD"/>
                      </a:solidFill>
                      <a:prstDash val="solid"/>
                      <a:round/>
                      <a:headEnd type="none" w="sm" len="sm"/>
                      <a:tailEnd type="none" w="sm" len="sm"/>
                    </a:lnB>
                    <a:solidFill>
                      <a:srgbClr val="FFFFFF"/>
                    </a:solidFill>
                  </a:tcPr>
                </a:tc>
                <a:extLst>
                  <a:ext uri="{0D108BD9-81ED-4DB2-BD59-A6C34878D82A}">
                    <a16:rowId xmlns:a16="http://schemas.microsoft.com/office/drawing/2014/main" val="10002"/>
                  </a:ext>
                </a:extLst>
              </a:tr>
              <a:tr h="1180450">
                <a:tc>
                  <a:txBody>
                    <a:bodyPr/>
                    <a:lstStyle/>
                    <a:p>
                      <a:pPr marL="0" marR="0" lvl="0" indent="0" algn="l" rtl="0">
                        <a:spcBef>
                          <a:spcPts val="0"/>
                        </a:spcBef>
                        <a:spcAft>
                          <a:spcPts val="0"/>
                        </a:spcAft>
                        <a:buNone/>
                      </a:pPr>
                      <a:r>
                        <a:rPr lang="en-US" sz="1800" u="none" strike="noStrike" cap="none" dirty="0"/>
                        <a:t>3. New resources required</a:t>
                      </a:r>
                      <a:br>
                        <a:rPr lang="en-US" sz="1800" u="none" strike="noStrike" cap="none" dirty="0"/>
                      </a:br>
                      <a:r>
                        <a:rPr lang="en-US" sz="1800" u="none" strike="noStrike" cap="none" dirty="0"/>
                        <a:t>(a) financial: available cash, stocks, loans</a:t>
                      </a:r>
                      <a:br>
                        <a:rPr lang="en-US" sz="1800" u="none" strike="noStrike" cap="none" dirty="0"/>
                      </a:br>
                      <a:r>
                        <a:rPr lang="en-US" sz="1800" u="none" strike="noStrike" cap="none" dirty="0"/>
                        <a:t>(b) Human</a:t>
                      </a:r>
                      <a:br>
                        <a:rPr lang="en-US" sz="1800" u="none" strike="noStrike" cap="none" dirty="0"/>
                      </a:br>
                      <a:r>
                        <a:rPr lang="en-US" sz="1800" u="none" strike="noStrike" cap="none" dirty="0"/>
                        <a:t>(c) Facilities</a:t>
                      </a:r>
                      <a:br>
                        <a:rPr lang="en-US" sz="1800" u="none" strike="noStrike" cap="none" dirty="0"/>
                      </a:br>
                      <a:r>
                        <a:rPr lang="en-US" sz="1800" u="none" strike="noStrike" cap="none" dirty="0"/>
                        <a:t>(d) Technology</a:t>
                      </a:r>
                      <a:endParaRPr dirty="0"/>
                    </a:p>
                  </a:txBody>
                  <a:tcPr marL="34500" marR="34500" marT="34500" marB="34500">
                    <a:lnL w="9525" cap="flat" cmpd="sng">
                      <a:solidFill>
                        <a:srgbClr val="000000">
                          <a:alpha val="0"/>
                        </a:srgbClr>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DDDDDD"/>
                      </a:solidFill>
                      <a:prstDash val="solid"/>
                      <a:round/>
                      <a:headEnd type="none" w="sm" len="sm"/>
                      <a:tailEnd type="none" w="sm" len="sm"/>
                    </a:lnT>
                    <a:lnB w="9525" cap="flat" cmpd="sng">
                      <a:solidFill>
                        <a:srgbClr val="DDDDDD"/>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endParaRPr sz="1600" u="none" strike="noStrike" cap="none" dirty="0"/>
                    </a:p>
                  </a:txBody>
                  <a:tcPr marL="34500" marR="34500" marT="34500" marB="34500">
                    <a:lnL w="9525" cap="flat" cmpd="sng">
                      <a:solidFill>
                        <a:srgbClr val="CCCCCC"/>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DDDDDD"/>
                      </a:solidFill>
                      <a:prstDash val="solid"/>
                      <a:round/>
                      <a:headEnd type="none" w="sm" len="sm"/>
                      <a:tailEnd type="none" w="sm" len="sm"/>
                    </a:lnT>
                    <a:lnB w="9525" cap="flat" cmpd="sng">
                      <a:solidFill>
                        <a:srgbClr val="DDDDDD"/>
                      </a:solidFill>
                      <a:prstDash val="solid"/>
                      <a:round/>
                      <a:headEnd type="none" w="sm" len="sm"/>
                      <a:tailEnd type="none" w="sm" len="sm"/>
                    </a:lnB>
                    <a:solidFill>
                      <a:srgbClr val="FFFFFF"/>
                    </a:solidFill>
                  </a:tcPr>
                </a:tc>
                <a:extLst>
                  <a:ext uri="{0D108BD9-81ED-4DB2-BD59-A6C34878D82A}">
                    <a16:rowId xmlns:a16="http://schemas.microsoft.com/office/drawing/2014/main" val="10003"/>
                  </a:ext>
                </a:extLst>
              </a:tr>
              <a:tr h="330525">
                <a:tc>
                  <a:txBody>
                    <a:bodyPr/>
                    <a:lstStyle/>
                    <a:p>
                      <a:pPr marL="0" marR="0" lvl="0" indent="0" algn="l" rtl="0">
                        <a:spcBef>
                          <a:spcPts val="0"/>
                        </a:spcBef>
                        <a:spcAft>
                          <a:spcPts val="0"/>
                        </a:spcAft>
                        <a:buNone/>
                      </a:pPr>
                      <a:r>
                        <a:rPr lang="en-US" sz="1800" u="none" strike="noStrike" cap="none" dirty="0"/>
                        <a:t>4. New or revised value chain activities</a:t>
                      </a:r>
                      <a:endParaRPr dirty="0"/>
                    </a:p>
                  </a:txBody>
                  <a:tcPr marL="34500" marR="34500" marT="34500" marB="34500">
                    <a:lnL w="9525" cap="flat" cmpd="sng">
                      <a:solidFill>
                        <a:srgbClr val="000000">
                          <a:alpha val="0"/>
                        </a:srgbClr>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DDDDDD"/>
                      </a:solidFill>
                      <a:prstDash val="solid"/>
                      <a:round/>
                      <a:headEnd type="none" w="sm" len="sm"/>
                      <a:tailEnd type="none" w="sm" len="sm"/>
                    </a:lnT>
                    <a:lnB w="9525" cap="flat" cmpd="sng">
                      <a:solidFill>
                        <a:srgbClr val="DDDDDD"/>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endParaRPr sz="1600" u="none" strike="noStrike" cap="none"/>
                    </a:p>
                  </a:txBody>
                  <a:tcPr marL="34500" marR="34500" marT="34500" marB="34500">
                    <a:lnL w="9525" cap="flat" cmpd="sng">
                      <a:solidFill>
                        <a:srgbClr val="CCCCCC"/>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DDDDDD"/>
                      </a:solidFill>
                      <a:prstDash val="solid"/>
                      <a:round/>
                      <a:headEnd type="none" w="sm" len="sm"/>
                      <a:tailEnd type="none" w="sm" len="sm"/>
                    </a:lnT>
                    <a:lnB w="9525" cap="flat" cmpd="sng">
                      <a:solidFill>
                        <a:srgbClr val="DDDDDD"/>
                      </a:solidFill>
                      <a:prstDash val="solid"/>
                      <a:round/>
                      <a:headEnd type="none" w="sm" len="sm"/>
                      <a:tailEnd type="none" w="sm" len="sm"/>
                    </a:lnB>
                    <a:solidFill>
                      <a:srgbClr val="FFFFFF"/>
                    </a:solidFill>
                  </a:tcPr>
                </a:tc>
                <a:extLst>
                  <a:ext uri="{0D108BD9-81ED-4DB2-BD59-A6C34878D82A}">
                    <a16:rowId xmlns:a16="http://schemas.microsoft.com/office/drawing/2014/main" val="10004"/>
                  </a:ext>
                </a:extLst>
              </a:tr>
              <a:tr h="425900">
                <a:tc>
                  <a:txBody>
                    <a:bodyPr/>
                    <a:lstStyle/>
                    <a:p>
                      <a:pPr marL="0" marR="0" lvl="0" indent="0" algn="l" rtl="0">
                        <a:spcBef>
                          <a:spcPts val="0"/>
                        </a:spcBef>
                        <a:spcAft>
                          <a:spcPts val="0"/>
                        </a:spcAft>
                        <a:buNone/>
                      </a:pPr>
                      <a:r>
                        <a:rPr lang="en-US" sz="1800" u="none" strike="noStrike" cap="none" dirty="0"/>
                        <a:t>5. New resources, capabilities, or competencies required</a:t>
                      </a:r>
                      <a:endParaRPr dirty="0"/>
                    </a:p>
                  </a:txBody>
                  <a:tcPr marL="34500" marR="34500" marT="34500" marB="34500">
                    <a:lnL w="9525" cap="flat" cmpd="sng">
                      <a:solidFill>
                        <a:srgbClr val="000000">
                          <a:alpha val="0"/>
                        </a:srgbClr>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DDDDDD"/>
                      </a:solidFill>
                      <a:prstDash val="solid"/>
                      <a:round/>
                      <a:headEnd type="none" w="sm" len="sm"/>
                      <a:tailEnd type="none" w="sm" len="sm"/>
                    </a:lnT>
                    <a:lnB w="9525" cap="flat" cmpd="sng">
                      <a:solidFill>
                        <a:srgbClr val="DDDDDD"/>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endParaRPr sz="1600" u="none" strike="noStrike" cap="none"/>
                    </a:p>
                  </a:txBody>
                  <a:tcPr marL="34500" marR="34500" marT="34500" marB="34500">
                    <a:lnL w="9525" cap="flat" cmpd="sng">
                      <a:solidFill>
                        <a:srgbClr val="CCCCCC"/>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DDDDDD"/>
                      </a:solidFill>
                      <a:prstDash val="solid"/>
                      <a:round/>
                      <a:headEnd type="none" w="sm" len="sm"/>
                      <a:tailEnd type="none" w="sm" len="sm"/>
                    </a:lnT>
                    <a:lnB w="9525" cap="flat" cmpd="sng">
                      <a:solidFill>
                        <a:srgbClr val="DDDDDD"/>
                      </a:solidFill>
                      <a:prstDash val="solid"/>
                      <a:round/>
                      <a:headEnd type="none" w="sm" len="sm"/>
                      <a:tailEnd type="none" w="sm" len="sm"/>
                    </a:lnB>
                    <a:solidFill>
                      <a:srgbClr val="FFFFFF"/>
                    </a:solidFill>
                  </a:tcPr>
                </a:tc>
                <a:extLst>
                  <a:ext uri="{0D108BD9-81ED-4DB2-BD59-A6C34878D82A}">
                    <a16:rowId xmlns:a16="http://schemas.microsoft.com/office/drawing/2014/main" val="10005"/>
                  </a:ext>
                </a:extLst>
              </a:tr>
              <a:tr h="457200">
                <a:tc>
                  <a:txBody>
                    <a:bodyPr/>
                    <a:lstStyle/>
                    <a:p>
                      <a:pPr marL="0" marR="0" lvl="0" indent="0" algn="l" rtl="0">
                        <a:spcBef>
                          <a:spcPts val="0"/>
                        </a:spcBef>
                        <a:spcAft>
                          <a:spcPts val="0"/>
                        </a:spcAft>
                        <a:buNone/>
                      </a:pPr>
                      <a:r>
                        <a:rPr lang="en-US" sz="1800" u="none" strike="noStrike" cap="none"/>
                        <a:t>6. Changes needed in organization structure</a:t>
                      </a:r>
                      <a:endParaRPr/>
                    </a:p>
                  </a:txBody>
                  <a:tcPr marL="34500" marR="34500" marT="34500" marB="34500">
                    <a:lnL w="9525" cap="flat" cmpd="sng">
                      <a:solidFill>
                        <a:srgbClr val="000000">
                          <a:alpha val="0"/>
                        </a:srgbClr>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DDDDDD"/>
                      </a:solidFill>
                      <a:prstDash val="solid"/>
                      <a:round/>
                      <a:headEnd type="none" w="sm" len="sm"/>
                      <a:tailEnd type="none" w="sm" len="sm"/>
                    </a:lnT>
                    <a:lnB w="9525" cap="flat" cmpd="sng">
                      <a:solidFill>
                        <a:srgbClr val="DDDDDD"/>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endParaRPr sz="1600" u="none" strike="noStrike" cap="none"/>
                    </a:p>
                  </a:txBody>
                  <a:tcPr marL="34500" marR="34500" marT="34500" marB="34500">
                    <a:lnL w="9525" cap="flat" cmpd="sng">
                      <a:solidFill>
                        <a:srgbClr val="CCCCCC"/>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DDDDDD"/>
                      </a:solidFill>
                      <a:prstDash val="solid"/>
                      <a:round/>
                      <a:headEnd type="none" w="sm" len="sm"/>
                      <a:tailEnd type="none" w="sm" len="sm"/>
                    </a:lnT>
                    <a:lnB w="9525" cap="flat" cmpd="sng">
                      <a:solidFill>
                        <a:srgbClr val="DDDDDD"/>
                      </a:solidFill>
                      <a:prstDash val="solid"/>
                      <a:round/>
                      <a:headEnd type="none" w="sm" len="sm"/>
                      <a:tailEnd type="none" w="sm" len="sm"/>
                    </a:lnB>
                    <a:solidFill>
                      <a:srgbClr val="FFFFFF"/>
                    </a:solidFill>
                  </a:tcPr>
                </a:tc>
                <a:extLst>
                  <a:ext uri="{0D108BD9-81ED-4DB2-BD59-A6C34878D82A}">
                    <a16:rowId xmlns:a16="http://schemas.microsoft.com/office/drawing/2014/main" val="10006"/>
                  </a:ext>
                </a:extLst>
              </a:tr>
              <a:tr h="755500">
                <a:tc>
                  <a:txBody>
                    <a:bodyPr/>
                    <a:lstStyle/>
                    <a:p>
                      <a:pPr marL="0" marR="0" lvl="0" indent="0" algn="l" rtl="0">
                        <a:spcBef>
                          <a:spcPts val="0"/>
                        </a:spcBef>
                        <a:spcAft>
                          <a:spcPts val="0"/>
                        </a:spcAft>
                        <a:buNone/>
                      </a:pPr>
                      <a:r>
                        <a:rPr lang="en-US" sz="1800" u="none" strike="noStrike" cap="none" dirty="0"/>
                        <a:t>7. Changes needed in firm infrastructure</a:t>
                      </a:r>
                      <a:br>
                        <a:rPr lang="en-US" sz="1800" u="none" strike="noStrike" cap="none" dirty="0"/>
                      </a:br>
                      <a:r>
                        <a:rPr lang="en-US" sz="1800" u="none" strike="noStrike" cap="none" dirty="0"/>
                        <a:t>(a) New position needed</a:t>
                      </a:r>
                      <a:br>
                        <a:rPr lang="en-US" sz="1800" u="none" strike="noStrike" cap="none" dirty="0"/>
                      </a:br>
                      <a:r>
                        <a:rPr lang="en-US" sz="1800" u="none" strike="noStrike" cap="none" dirty="0"/>
                        <a:t>(b) Restructuring</a:t>
                      </a:r>
                      <a:endParaRPr dirty="0"/>
                    </a:p>
                  </a:txBody>
                  <a:tcPr marL="34500" marR="34500" marT="34500" marB="34500">
                    <a:lnL w="9525" cap="flat" cmpd="sng">
                      <a:solidFill>
                        <a:srgbClr val="000000">
                          <a:alpha val="0"/>
                        </a:srgbClr>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DDDDDD"/>
                      </a:solidFill>
                      <a:prstDash val="solid"/>
                      <a:round/>
                      <a:headEnd type="none" w="sm" len="sm"/>
                      <a:tailEnd type="none" w="sm" len="sm"/>
                    </a:lnT>
                    <a:lnB w="9525" cap="flat" cmpd="sng">
                      <a:solidFill>
                        <a:srgbClr val="CCCCCC"/>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endParaRPr sz="1600" u="none" strike="noStrike" cap="none" dirty="0"/>
                    </a:p>
                  </a:txBody>
                  <a:tcPr marL="34500" marR="34500" marT="34500" marB="34500">
                    <a:lnL w="9525" cap="flat" cmpd="sng">
                      <a:solidFill>
                        <a:srgbClr val="CCCCCC"/>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DDDDDD"/>
                      </a:solidFill>
                      <a:prstDash val="solid"/>
                      <a:round/>
                      <a:headEnd type="none" w="sm" len="sm"/>
                      <a:tailEnd type="none" w="sm" len="sm"/>
                    </a:lnT>
                    <a:lnB w="9525" cap="flat" cmpd="sng">
                      <a:solidFill>
                        <a:srgbClr val="CCCCCC"/>
                      </a:solidFill>
                      <a:prstDash val="solid"/>
                      <a:round/>
                      <a:headEnd type="none" w="sm" len="sm"/>
                      <a:tailEnd type="none" w="sm" len="sm"/>
                    </a:lnB>
                    <a:solidFill>
                      <a:srgbClr val="FFFFFF"/>
                    </a:solidFill>
                  </a:tcPr>
                </a:tc>
                <a:extLst>
                  <a:ext uri="{0D108BD9-81ED-4DB2-BD59-A6C34878D82A}">
                    <a16:rowId xmlns:a16="http://schemas.microsoft.com/office/drawing/2014/main" val="10007"/>
                  </a:ext>
                </a:extLst>
              </a:tr>
            </a:tbl>
          </a:graphicData>
        </a:graphic>
      </p:graphicFrame>
      <p:sp>
        <p:nvSpPr>
          <p:cNvPr id="3" name="Content Placeholder 2" descr="https://pressbooks.lib.vt.edu/strategicmanagementandcaseanalysis/chapter/synthesize-analysis-and-determine-a-firms-strategic-issue/#chapter-41-section-11">
            <a:extLst>
              <a:ext uri="{FF2B5EF4-FFF2-40B4-BE49-F238E27FC236}">
                <a16:creationId xmlns:a16="http://schemas.microsoft.com/office/drawing/2014/main" id="{F4B7E25E-FB3D-50BD-188A-FC1C7F837B93}"/>
              </a:ext>
            </a:extLst>
          </p:cNvPr>
          <p:cNvSpPr>
            <a:spLocks noGrp="1"/>
          </p:cNvSpPr>
          <p:nvPr>
            <p:ph sz="quarter" idx="10"/>
          </p:nvPr>
        </p:nvSpPr>
        <p:spPr>
          <a:xfrm>
            <a:off x="988144" y="9525413"/>
            <a:ext cx="6179574" cy="709971"/>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Figure 6.8: Design an implementation plan</a:t>
            </a:r>
          </a:p>
        </p:txBody>
      </p:sp>
      <p:sp>
        <p:nvSpPr>
          <p:cNvPr id="11" name="Google Shape;456;p40">
            <a:extLst>
              <a:ext uri="{FF2B5EF4-FFF2-40B4-BE49-F238E27FC236}">
                <a16:creationId xmlns:a16="http://schemas.microsoft.com/office/drawing/2014/main" id="{AAFF3BAB-ABDC-9A86-58DF-87BB5301A78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426623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464">
          <a:extLst>
            <a:ext uri="{FF2B5EF4-FFF2-40B4-BE49-F238E27FC236}">
              <a16:creationId xmlns:a16="http://schemas.microsoft.com/office/drawing/2014/main" id="{E7CB7388-D10A-C1CF-5507-5A85488A4C2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09281CA-6BD5-78C1-9901-A75C38CFC766}"/>
              </a:ext>
            </a:extLst>
          </p:cNvPr>
          <p:cNvSpPr>
            <a:spLocks noGrp="1"/>
          </p:cNvSpPr>
          <p:nvPr>
            <p:ph type="title"/>
          </p:nvPr>
        </p:nvSpPr>
        <p:spPr>
          <a:xfrm>
            <a:off x="663678" y="746590"/>
            <a:ext cx="10633587" cy="1143000"/>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Confirm Line of Sight and Congruence,</a:t>
            </a:r>
            <a:r>
              <a:rPr kumimoji="0" lang="en-US" sz="3710" i="0" u="none" strike="noStrike" kern="0" cap="none" spc="0" normalizeH="0" baseline="0" noProof="0" dirty="0">
                <a:ln>
                  <a:noFill/>
                </a:ln>
                <a:solidFill>
                  <a:srgbClr val="54152A"/>
                </a:solidFill>
                <a:effectLst/>
                <a:uLnTx/>
                <a:uFillTx/>
                <a:latin typeface="Public Sans"/>
                <a:ea typeface="Public Sans"/>
                <a:cs typeface="Public Sans"/>
                <a:sym typeface="Public Sans"/>
              </a:rPr>
              <a:t> 4 of 4</a:t>
            </a:r>
            <a:endParaRPr lang="en-IN" sz="3710" dirty="0"/>
          </a:p>
        </p:txBody>
      </p:sp>
      <p:cxnSp>
        <p:nvCxnSpPr>
          <p:cNvPr id="11" name="Google Shape;467;p41">
            <a:extLst>
              <a:ext uri="{FF2B5EF4-FFF2-40B4-BE49-F238E27FC236}">
                <a16:creationId xmlns:a16="http://schemas.microsoft.com/office/drawing/2014/main" id="{6F07C03A-A35D-06D2-294F-3DF03BD7A4BB}"/>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53B5C907-7227-A1F3-BB11-512C8D580A3D}"/>
              </a:ext>
            </a:extLst>
          </p:cNvPr>
          <p:cNvSpPr>
            <a:spLocks noGrp="1"/>
          </p:cNvSpPr>
          <p:nvPr>
            <p:ph sz="quarter" idx="10"/>
          </p:nvPr>
        </p:nvSpPr>
        <p:spPr>
          <a:xfrm>
            <a:off x="929151" y="2121708"/>
            <a:ext cx="16242900" cy="2420783"/>
          </a:xfrm>
        </p:spPr>
        <p:txBody>
          <a:bodyPr>
            <a:noAutofit/>
          </a:bodyPr>
          <a:lstStyle/>
          <a:p>
            <a:pPr marL="857250" marR="0" lvl="0" indent="-85725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Line of sight and congruence are important throughout the case analysis process. </a:t>
            </a:r>
          </a:p>
        </p:txBody>
      </p:sp>
      <p:sp>
        <p:nvSpPr>
          <p:cNvPr id="12" name="Google Shape;468;p41">
            <a:extLst>
              <a:ext uri="{FF2B5EF4-FFF2-40B4-BE49-F238E27FC236}">
                <a16:creationId xmlns:a16="http://schemas.microsoft.com/office/drawing/2014/main" id="{322922DB-1647-7DF3-D666-D1646AA95D7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21983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473">
          <a:extLst>
            <a:ext uri="{FF2B5EF4-FFF2-40B4-BE49-F238E27FC236}">
              <a16:creationId xmlns:a16="http://schemas.microsoft.com/office/drawing/2014/main" id="{4539B2D7-F05F-FF7B-0953-03B932F23A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D051B63-3FDE-085C-903F-FB45A16E9968}"/>
              </a:ext>
            </a:extLst>
          </p:cNvPr>
          <p:cNvSpPr>
            <a:spLocks noGrp="1"/>
          </p:cNvSpPr>
          <p:nvPr>
            <p:ph type="title"/>
          </p:nvPr>
        </p:nvSpPr>
        <p:spPr>
          <a:xfrm>
            <a:off x="73738" y="746589"/>
            <a:ext cx="7329949"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Step 12 in Case Analysis</a:t>
            </a:r>
            <a:endParaRPr lang="en-IN" dirty="0"/>
          </a:p>
        </p:txBody>
      </p:sp>
      <p:cxnSp>
        <p:nvCxnSpPr>
          <p:cNvPr id="11" name="Google Shape;476;p42">
            <a:extLst>
              <a:ext uri="{FF2B5EF4-FFF2-40B4-BE49-F238E27FC236}">
                <a16:creationId xmlns:a16="http://schemas.microsoft.com/office/drawing/2014/main" id="{C0F2B8AD-DA30-5B4B-077D-F24A565FD4B8}"/>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18F47269-49DD-0E16-2383-BE90E8711196}"/>
              </a:ext>
            </a:extLst>
          </p:cNvPr>
          <p:cNvSpPr>
            <a:spLocks noGrp="1"/>
          </p:cNvSpPr>
          <p:nvPr>
            <p:ph sz="quarter" idx="10"/>
          </p:nvPr>
        </p:nvSpPr>
        <p:spPr>
          <a:xfrm>
            <a:off x="929149" y="2151210"/>
            <a:ext cx="16242893" cy="2243802"/>
          </a:xfrm>
        </p:spPr>
        <p:txBody>
          <a:bodyPr>
            <a:noAutofit/>
          </a:bodyPr>
          <a:lstStyle/>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12. Confirm Line of Sight and Coherence Across the Entire Case Analysis.</a:t>
            </a:r>
            <a:endParaRPr kumimoji="0" lang="en-US" sz="4800" b="0" i="0" u="none" strike="noStrike" kern="0" cap="none" spc="0" normalizeH="0" baseline="0" noProof="0" dirty="0">
              <a:ln>
                <a:noFill/>
              </a:ln>
              <a:solidFill>
                <a:srgbClr val="000000"/>
              </a:solidFill>
              <a:effectLst/>
              <a:uLnTx/>
              <a:uFillTx/>
              <a:latin typeface="Arial"/>
              <a:cs typeface="Arial"/>
              <a:sym typeface="Arial"/>
            </a:endParaRPr>
          </a:p>
        </p:txBody>
      </p:sp>
      <p:sp>
        <p:nvSpPr>
          <p:cNvPr id="12" name="Google Shape;477;p42">
            <a:extLst>
              <a:ext uri="{FF2B5EF4-FFF2-40B4-BE49-F238E27FC236}">
                <a16:creationId xmlns:a16="http://schemas.microsoft.com/office/drawing/2014/main" id="{1B0AA94A-6615-8EF8-BCD8-0D762BE24DB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4696264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482">
          <a:extLst>
            <a:ext uri="{FF2B5EF4-FFF2-40B4-BE49-F238E27FC236}">
              <a16:creationId xmlns:a16="http://schemas.microsoft.com/office/drawing/2014/main" id="{A99CF380-5654-2417-AF77-0FB8B98D933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0B87B9C-6AE6-B7DE-3255-30A4D62BCBA0}"/>
              </a:ext>
            </a:extLst>
          </p:cNvPr>
          <p:cNvSpPr>
            <a:spLocks noGrp="1"/>
          </p:cNvSpPr>
          <p:nvPr>
            <p:ph type="title"/>
          </p:nvPr>
        </p:nvSpPr>
        <p:spPr>
          <a:xfrm>
            <a:off x="14746" y="776085"/>
            <a:ext cx="10781072"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Write and/or Present the Case Analysis</a:t>
            </a:r>
            <a:endParaRPr lang="en-IN" dirty="0"/>
          </a:p>
        </p:txBody>
      </p:sp>
      <p:cxnSp>
        <p:nvCxnSpPr>
          <p:cNvPr id="11" name="Google Shape;485;p43">
            <a:extLst>
              <a:ext uri="{FF2B5EF4-FFF2-40B4-BE49-F238E27FC236}">
                <a16:creationId xmlns:a16="http://schemas.microsoft.com/office/drawing/2014/main" id="{6E1FAF08-139F-7528-1315-03A0A807344F}"/>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43156D1-30D3-7395-525C-B7DD57D415BF}"/>
              </a:ext>
            </a:extLst>
          </p:cNvPr>
          <p:cNvSpPr>
            <a:spLocks noGrp="1"/>
          </p:cNvSpPr>
          <p:nvPr>
            <p:ph sz="quarter" idx="10"/>
          </p:nvPr>
        </p:nvSpPr>
        <p:spPr>
          <a:xfrm>
            <a:off x="929148" y="2092221"/>
            <a:ext cx="16975529" cy="6284861"/>
          </a:xfrm>
        </p:spPr>
        <p:txBody>
          <a:bodyPr/>
          <a:lstStyle/>
          <a:p>
            <a:pPr marL="685800" marR="0" lvl="0" indent="-68580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Now that you have conducted a case analysis you will likely write it as an assignment and/or present it. </a:t>
            </a:r>
            <a:endParaRPr kumimoji="0" lang="en-US" sz="4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685800" marR="0" lvl="0" indent="-68580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 case analysis is not a data dump of every point of information produced. </a:t>
            </a:r>
            <a:endParaRPr kumimoji="0" lang="en-US" sz="4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685800" marR="0" lvl="0" indent="-685800" algn="l" defTabSz="914400" rtl="0" eaLnBrk="1" fontAlgn="auto" latinLnBrk="0" hangingPunct="1">
              <a:lnSpc>
                <a:spcPct val="163854"/>
              </a:lnSpc>
              <a:spcBef>
                <a:spcPts val="0"/>
              </a:spcBef>
              <a:spcAft>
                <a:spcPts val="0"/>
              </a:spcAft>
              <a:buClr>
                <a:srgbClr val="2B2C30"/>
              </a:buClr>
              <a:buSzPts val="48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It is a presentation of a coherent and logical narrative.</a:t>
            </a:r>
            <a:endParaRPr kumimoji="0" lang="en-US" sz="4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p:txBody>
      </p:sp>
      <p:sp>
        <p:nvSpPr>
          <p:cNvPr id="12" name="Google Shape;486;p43">
            <a:extLst>
              <a:ext uri="{FF2B5EF4-FFF2-40B4-BE49-F238E27FC236}">
                <a16:creationId xmlns:a16="http://schemas.microsoft.com/office/drawing/2014/main" id="{656017DF-D36A-105B-587D-25C023D6127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5330383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491">
          <a:extLst>
            <a:ext uri="{FF2B5EF4-FFF2-40B4-BE49-F238E27FC236}">
              <a16:creationId xmlns:a16="http://schemas.microsoft.com/office/drawing/2014/main" id="{A604AE14-7E86-531A-9067-A70D9DBA3C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0BE3486-3301-54DF-8E89-DBBCBE3A9A95}"/>
              </a:ext>
            </a:extLst>
          </p:cNvPr>
          <p:cNvSpPr>
            <a:spLocks noGrp="1"/>
          </p:cNvSpPr>
          <p:nvPr>
            <p:ph type="title"/>
          </p:nvPr>
        </p:nvSpPr>
        <p:spPr>
          <a:xfrm>
            <a:off x="280218" y="776085"/>
            <a:ext cx="6916994"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Step 13 in Case Analysis</a:t>
            </a:r>
            <a:endParaRPr lang="en-IN" dirty="0"/>
          </a:p>
        </p:txBody>
      </p:sp>
      <p:cxnSp>
        <p:nvCxnSpPr>
          <p:cNvPr id="11" name="Google Shape;494;p44">
            <a:extLst>
              <a:ext uri="{FF2B5EF4-FFF2-40B4-BE49-F238E27FC236}">
                <a16:creationId xmlns:a16="http://schemas.microsoft.com/office/drawing/2014/main" id="{648F6C3A-8309-7099-5C6F-D901116548A9}"/>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8B563364-105B-CB7D-69F6-0220272D4266}"/>
              </a:ext>
            </a:extLst>
          </p:cNvPr>
          <p:cNvSpPr>
            <a:spLocks noGrp="1"/>
          </p:cNvSpPr>
          <p:nvPr>
            <p:ph sz="quarter" idx="10"/>
          </p:nvPr>
        </p:nvSpPr>
        <p:spPr>
          <a:xfrm>
            <a:off x="899655" y="2121718"/>
            <a:ext cx="11046542" cy="1489075"/>
          </a:xfrm>
        </p:spPr>
        <p:txBody>
          <a:bodyPr/>
          <a:lstStyle/>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13. Write and/or Present Case Analysis</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2" name="Google Shape;495;p44">
            <a:extLst>
              <a:ext uri="{FF2B5EF4-FFF2-40B4-BE49-F238E27FC236}">
                <a16:creationId xmlns:a16="http://schemas.microsoft.com/office/drawing/2014/main" id="{A4945C38-3F5E-BA59-F75D-651FF50B159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2795282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500">
          <a:extLst>
            <a:ext uri="{FF2B5EF4-FFF2-40B4-BE49-F238E27FC236}">
              <a16:creationId xmlns:a16="http://schemas.microsoft.com/office/drawing/2014/main" id="{634B03DB-6E98-F523-0192-A546D333D9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438ECF-EEC3-AEF0-A790-4A435A8BADD7}"/>
              </a:ext>
            </a:extLst>
          </p:cNvPr>
          <p:cNvSpPr>
            <a:spLocks noGrp="1"/>
          </p:cNvSpPr>
          <p:nvPr>
            <p:ph type="title"/>
          </p:nvPr>
        </p:nvSpPr>
        <p:spPr>
          <a:xfrm>
            <a:off x="398206" y="274638"/>
            <a:ext cx="13524272"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Demonstrate Your Knowledge, Skills, and Competence</a:t>
            </a:r>
            <a:endParaRPr lang="en-IN" dirty="0"/>
          </a:p>
        </p:txBody>
      </p:sp>
      <p:cxnSp>
        <p:nvCxnSpPr>
          <p:cNvPr id="11" name="Google Shape;503;p45">
            <a:extLst>
              <a:ext uri="{FF2B5EF4-FFF2-40B4-BE49-F238E27FC236}">
                <a16:creationId xmlns:a16="http://schemas.microsoft.com/office/drawing/2014/main" id="{36EABE1B-75F2-C480-1CA5-07AC1128F981}"/>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F9AE77D6-FE11-D086-4B14-88C80BB3C020}"/>
              </a:ext>
            </a:extLst>
          </p:cNvPr>
          <p:cNvSpPr>
            <a:spLocks noGrp="1"/>
          </p:cNvSpPr>
          <p:nvPr>
            <p:ph sz="quarter" idx="10"/>
          </p:nvPr>
        </p:nvSpPr>
        <p:spPr>
          <a:xfrm>
            <a:off x="929152" y="2151215"/>
            <a:ext cx="16975455" cy="7376242"/>
          </a:xfrm>
        </p:spPr>
        <p:txBody>
          <a:bodyPr/>
          <a:lstStyle/>
          <a:p>
            <a:pPr marL="45720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30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Use these questions to test your knowledge of the chapter:</a:t>
            </a:r>
          </a:p>
          <a:p>
            <a:pPr marL="457200" marR="0" lvl="0" indent="0" algn="l" defTabSz="914400" rtl="0" eaLnBrk="1" fontAlgn="auto" latinLnBrk="0" hangingPunct="1">
              <a:lnSpc>
                <a:spcPct val="164000"/>
              </a:lnSpc>
              <a:spcBef>
                <a:spcPts val="0"/>
              </a:spcBef>
              <a:spcAft>
                <a:spcPts val="0"/>
              </a:spcAft>
              <a:buClr>
                <a:srgbClr val="000000"/>
              </a:buClr>
              <a:buSzTx/>
              <a:buFont typeface="Arial"/>
              <a:buNone/>
              <a:tabLst/>
              <a:defRPr/>
            </a:pPr>
            <a:endParaRPr kumimoji="0" lang="en-US" sz="30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514350" marR="0" lvl="0" indent="-501650" algn="l" defTabSz="914400" rtl="0" eaLnBrk="1" fontAlgn="auto" latinLnBrk="0" hangingPunct="1">
              <a:lnSpc>
                <a:spcPct val="164000"/>
              </a:lnSpc>
              <a:spcBef>
                <a:spcPts val="0"/>
              </a:spcBef>
              <a:spcAft>
                <a:spcPts val="0"/>
              </a:spcAft>
              <a:buClr>
                <a:srgbClr val="2B2C30"/>
              </a:buClr>
              <a:buSzPts val="3000"/>
              <a:buFont typeface="Calibri"/>
              <a:buAutoNum type="arabicPeriod"/>
              <a:tabLst/>
              <a:defRPr/>
            </a:pPr>
            <a:r>
              <a:rPr kumimoji="0" lang="en-US" sz="3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Describe a SWOT framework and how it is utilized in strategic management. Explain why you place your external analysis on the bottom of the grid and your internal analysis on the top of the grid. Discuss why a SWOT analysis is never used as a standalone tool in strategic management.</a:t>
            </a:r>
          </a:p>
          <a:p>
            <a:pPr marL="514350" marR="0" lvl="0" indent="-501650" algn="l" defTabSz="914400" rtl="0" eaLnBrk="1" fontAlgn="auto" latinLnBrk="0" hangingPunct="1">
              <a:lnSpc>
                <a:spcPct val="164000"/>
              </a:lnSpc>
              <a:spcBef>
                <a:spcPts val="0"/>
              </a:spcBef>
              <a:spcAft>
                <a:spcPts val="0"/>
              </a:spcAft>
              <a:buClr>
                <a:srgbClr val="2B2C30"/>
              </a:buClr>
              <a:buSzPts val="3000"/>
              <a:buFont typeface="Calibri"/>
              <a:buAutoNum type="arabicPeriod"/>
              <a:tabLst/>
              <a:defRPr/>
            </a:pPr>
            <a:r>
              <a:rPr kumimoji="0" lang="en-US" sz="3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Unpack the definition of a strategic issue to be sure you understand all its critical elements.</a:t>
            </a:r>
          </a:p>
          <a:p>
            <a:pPr marL="514350" marR="0" lvl="0" indent="-501650" algn="l" defTabSz="914400" rtl="0" eaLnBrk="1" fontAlgn="auto" latinLnBrk="0" hangingPunct="1">
              <a:lnSpc>
                <a:spcPct val="164000"/>
              </a:lnSpc>
              <a:spcBef>
                <a:spcPts val="0"/>
              </a:spcBef>
              <a:spcAft>
                <a:spcPts val="0"/>
              </a:spcAft>
              <a:buClr>
                <a:srgbClr val="2B2C30"/>
              </a:buClr>
              <a:buSzPts val="3000"/>
              <a:buFont typeface="Calibri"/>
              <a:buAutoNum type="arabicPeriod"/>
              <a:tabLst/>
              <a:defRPr/>
            </a:pPr>
            <a:r>
              <a:rPr kumimoji="0" lang="en-US" sz="3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Describe how you determine the major areas of strategic concern for a firm.</a:t>
            </a:r>
          </a:p>
          <a:p>
            <a:pPr marL="514350" marR="0" lvl="0" indent="-501650" algn="l" defTabSz="914400" rtl="0" eaLnBrk="1" fontAlgn="auto" latinLnBrk="0" hangingPunct="1">
              <a:lnSpc>
                <a:spcPct val="164000"/>
              </a:lnSpc>
              <a:spcBef>
                <a:spcPts val="0"/>
              </a:spcBef>
              <a:spcAft>
                <a:spcPts val="0"/>
              </a:spcAft>
              <a:buClr>
                <a:srgbClr val="2B2C30"/>
              </a:buClr>
              <a:buSzPts val="3000"/>
              <a:buFont typeface="Calibri"/>
              <a:buAutoNum type="arabicPeriod"/>
              <a:tabLst/>
              <a:defRPr/>
            </a:pPr>
            <a:r>
              <a:rPr kumimoji="0" lang="en-US" sz="3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Describe how to use major areas of strategic concern to identify a company’s strategic issue.</a:t>
            </a:r>
          </a:p>
        </p:txBody>
      </p:sp>
      <p:sp>
        <p:nvSpPr>
          <p:cNvPr id="12" name="Google Shape;504;p45">
            <a:extLst>
              <a:ext uri="{FF2B5EF4-FFF2-40B4-BE49-F238E27FC236}">
                <a16:creationId xmlns:a16="http://schemas.microsoft.com/office/drawing/2014/main" id="{5FCB0515-2EC8-100E-8D13-747F24D0FEC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5435124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509">
          <a:extLst>
            <a:ext uri="{FF2B5EF4-FFF2-40B4-BE49-F238E27FC236}">
              <a16:creationId xmlns:a16="http://schemas.microsoft.com/office/drawing/2014/main" id="{9BA01628-47EF-6079-7647-DA9EB794C52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E145D53-5B2D-F43F-FC43-B4AA673A426D}"/>
              </a:ext>
            </a:extLst>
          </p:cNvPr>
          <p:cNvSpPr>
            <a:spLocks noGrp="1"/>
          </p:cNvSpPr>
          <p:nvPr>
            <p:ph type="title"/>
          </p:nvPr>
        </p:nvSpPr>
        <p:spPr>
          <a:xfrm>
            <a:off x="722673" y="68159"/>
            <a:ext cx="14674645" cy="1613156"/>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Demonstrate Your Knowledge, Skills, and Competence - Part 2</a:t>
            </a:r>
            <a:endParaRPr lang="en-IN" dirty="0"/>
          </a:p>
        </p:txBody>
      </p:sp>
      <p:cxnSp>
        <p:nvCxnSpPr>
          <p:cNvPr id="11" name="Google Shape;512;g3731cb53a51_0_0">
            <a:extLst>
              <a:ext uri="{FF2B5EF4-FFF2-40B4-BE49-F238E27FC236}">
                <a16:creationId xmlns:a16="http://schemas.microsoft.com/office/drawing/2014/main" id="{6E7014D0-6661-49CA-D765-E316B8151D79}"/>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AA08AEB6-63F6-0853-A3AE-EE84AC03927C}"/>
              </a:ext>
            </a:extLst>
          </p:cNvPr>
          <p:cNvSpPr>
            <a:spLocks noGrp="1"/>
          </p:cNvSpPr>
          <p:nvPr>
            <p:ph sz="quarter" idx="10"/>
          </p:nvPr>
        </p:nvSpPr>
        <p:spPr>
          <a:xfrm>
            <a:off x="958646" y="2121718"/>
            <a:ext cx="17358852" cy="5576939"/>
          </a:xfrm>
        </p:spPr>
        <p:txBody>
          <a:bodyPr/>
          <a:lstStyle/>
          <a:p>
            <a:pPr marL="45720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30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Use these questions to test your knowledge of the chapter:</a:t>
            </a:r>
          </a:p>
          <a:p>
            <a:pPr marL="514350" marR="0" lvl="0" indent="-514350" algn="l" defTabSz="914400" rtl="0" eaLnBrk="1" fontAlgn="auto" latinLnBrk="0" hangingPunct="1">
              <a:lnSpc>
                <a:spcPct val="164000"/>
              </a:lnSpc>
              <a:spcBef>
                <a:spcPts val="0"/>
              </a:spcBef>
              <a:spcAft>
                <a:spcPts val="0"/>
              </a:spcAft>
              <a:buClr>
                <a:srgbClr val="000000"/>
              </a:buClr>
              <a:buSzTx/>
              <a:buFont typeface="+mj-lt"/>
              <a:buAutoNum type="arabicPeriod" startAt="4"/>
              <a:tabLst/>
              <a:defRPr/>
            </a:pPr>
            <a:endParaRPr kumimoji="0" lang="en-US" sz="3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527050" marR="0" lvl="0" indent="-514350" algn="l" defTabSz="914400" rtl="0" eaLnBrk="1" fontAlgn="auto" latinLnBrk="0" hangingPunct="1">
              <a:lnSpc>
                <a:spcPct val="164000"/>
              </a:lnSpc>
              <a:spcBef>
                <a:spcPts val="0"/>
              </a:spcBef>
              <a:spcAft>
                <a:spcPts val="0"/>
              </a:spcAft>
              <a:buClr>
                <a:srgbClr val="2B2C30"/>
              </a:buClr>
              <a:buSzPts val="3000"/>
              <a:buFont typeface="+mj-lt"/>
              <a:buAutoNum type="arabicPeriod" startAt="5"/>
              <a:tabLst/>
              <a:defRPr/>
            </a:pPr>
            <a:r>
              <a:rPr kumimoji="0" lang="en-US" sz="3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Describe the criteria you may use to evaluate a firm’s strategic alternatives and how you would use these to recommend a strategic alternative.</a:t>
            </a:r>
          </a:p>
          <a:p>
            <a:pPr marL="527050" marR="0" lvl="0" indent="-514350" algn="l" defTabSz="914400" rtl="0" eaLnBrk="1" fontAlgn="auto" latinLnBrk="0" hangingPunct="1">
              <a:lnSpc>
                <a:spcPct val="164000"/>
              </a:lnSpc>
              <a:spcBef>
                <a:spcPts val="0"/>
              </a:spcBef>
              <a:spcAft>
                <a:spcPts val="0"/>
              </a:spcAft>
              <a:buClr>
                <a:srgbClr val="2B2C30"/>
              </a:buClr>
              <a:buSzPts val="3000"/>
              <a:buFont typeface="+mj-lt"/>
              <a:buAutoNum type="arabicPeriod" startAt="5"/>
              <a:tabLst/>
              <a:defRPr/>
            </a:pPr>
            <a:r>
              <a:rPr kumimoji="0" lang="en-US" sz="3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Describe the criteria you may use to design an implementation plan.</a:t>
            </a:r>
          </a:p>
          <a:p>
            <a:pPr marL="527050" marR="0" lvl="0" indent="-514350" algn="l" defTabSz="914400" rtl="0" eaLnBrk="1" fontAlgn="auto" latinLnBrk="0" hangingPunct="1">
              <a:lnSpc>
                <a:spcPct val="164000"/>
              </a:lnSpc>
              <a:spcBef>
                <a:spcPts val="0"/>
              </a:spcBef>
              <a:spcAft>
                <a:spcPts val="0"/>
              </a:spcAft>
              <a:buClr>
                <a:srgbClr val="2B2C30"/>
              </a:buClr>
              <a:buSzPts val="3000"/>
              <a:buFont typeface="+mj-lt"/>
              <a:buAutoNum type="arabicPeriod" startAt="5"/>
              <a:tabLst/>
              <a:defRPr/>
            </a:pPr>
            <a:r>
              <a:rPr kumimoji="0" lang="en-US" sz="3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Describe what confirming line of sight and congruence across the entire case analysis involves and why this is essential to a robust case analysis.</a:t>
            </a:r>
          </a:p>
        </p:txBody>
      </p:sp>
      <p:sp>
        <p:nvSpPr>
          <p:cNvPr id="4" name="Content Placeholder 3">
            <a:extLst>
              <a:ext uri="{FF2B5EF4-FFF2-40B4-BE49-F238E27FC236}">
                <a16:creationId xmlns:a16="http://schemas.microsoft.com/office/drawing/2014/main" id="{23E79A3F-26F2-291B-A325-782537877034}"/>
              </a:ext>
            </a:extLst>
          </p:cNvPr>
          <p:cNvSpPr>
            <a:spLocks noGrp="1"/>
          </p:cNvSpPr>
          <p:nvPr>
            <p:ph sz="quarter" idx="11"/>
          </p:nvPr>
        </p:nvSpPr>
        <p:spPr>
          <a:xfrm>
            <a:off x="993062" y="7406561"/>
            <a:ext cx="14712200" cy="2399322"/>
          </a:xfrm>
        </p:spPr>
        <p:txBody>
          <a:bodyPr/>
          <a:lstStyle/>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30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By answering these questions, you have demonstrated your thorough knowledge of how to synthesize your analysis and determine a firm’s strategic issue. This is essential to robust case analysis. Well done!</a:t>
            </a:r>
            <a:endParaRPr kumimoji="0" lang="en-US" sz="3000" b="1" i="0" u="none" strike="noStrike" kern="0" cap="none" spc="0" normalizeH="0" baseline="0" noProof="0" dirty="0">
              <a:ln>
                <a:noFill/>
              </a:ln>
              <a:solidFill>
                <a:srgbClr val="000000"/>
              </a:solidFill>
              <a:effectLst/>
              <a:uLnTx/>
              <a:uFillTx/>
              <a:latin typeface="Arial"/>
              <a:cs typeface="Arial"/>
              <a:sym typeface="Arial"/>
            </a:endParaRPr>
          </a:p>
        </p:txBody>
      </p:sp>
      <p:sp>
        <p:nvSpPr>
          <p:cNvPr id="12" name="Google Shape;513;g3731cb53a51_0_0">
            <a:extLst>
              <a:ext uri="{FF2B5EF4-FFF2-40B4-BE49-F238E27FC236}">
                <a16:creationId xmlns:a16="http://schemas.microsoft.com/office/drawing/2014/main" id="{CFC87FC9-52B7-0A73-5B8F-CA4E21B925B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334082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23">
          <a:extLst>
            <a:ext uri="{FF2B5EF4-FFF2-40B4-BE49-F238E27FC236}">
              <a16:creationId xmlns:a16="http://schemas.microsoft.com/office/drawing/2014/main" id="{F7B8177B-7CCF-8847-0448-3F820A50F4B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EB025D7-5A52-5A48-FC68-6E5457600ADD}"/>
              </a:ext>
            </a:extLst>
          </p:cNvPr>
          <p:cNvSpPr>
            <a:spLocks noGrp="1"/>
          </p:cNvSpPr>
          <p:nvPr>
            <p:ph type="title"/>
          </p:nvPr>
        </p:nvSpPr>
        <p:spPr>
          <a:xfrm>
            <a:off x="693175" y="666702"/>
            <a:ext cx="15294078" cy="978658"/>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Determine Strategic Issue and Alternatives in the AFI Framework</a:t>
            </a:r>
            <a:endParaRPr lang="en-IN" sz="3710" dirty="0"/>
          </a:p>
        </p:txBody>
      </p:sp>
      <p:cxnSp>
        <p:nvCxnSpPr>
          <p:cNvPr id="12" name="Google Shape;125;p4">
            <a:extLst>
              <a:ext uri="{FF2B5EF4-FFF2-40B4-BE49-F238E27FC236}">
                <a16:creationId xmlns:a16="http://schemas.microsoft.com/office/drawing/2014/main" id="{FBBA2531-E881-D7A6-13B9-4E296BCC075A}"/>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pic>
        <p:nvPicPr>
          <p:cNvPr id="14" name="Picture 13" descr="Circular diagram illustrating strategic analysis, strategy formulation, and strategy implementation&#10;Circular flow chart illustrating different aspects of strategic management. The center of the circle is labeled strategic management and strategic leadership. Moving clockwise, the first category is strategic analysis (i.e., Where are we?) and includes 4 blue boxes: analyze organizational performance, analyze external environment, analyze internal environment, and determine strategic issue and alternatives. Second category is strategy formulation (i.e., Where are we going?) and includes three light green boxes representing three levels of strategy and four dark green boxes representing strategies that are embedded into business level strategy. Light green: formulate corporate strategy (where to play), formulate business level strategy (how to win/right to win), and formulate functional strategy. Dark green: formulate innovation strategy, formulate sustainability and ethics strategy, formulate technology strategy, and formulate international strategy. Third category is strategy implementation (i.e., How do we get there?) and includes one orange box: implement strategy.">
            <a:extLst>
              <a:ext uri="{FF2B5EF4-FFF2-40B4-BE49-F238E27FC236}">
                <a16:creationId xmlns:a16="http://schemas.microsoft.com/office/drawing/2014/main" id="{A519B6F2-CC42-9983-31A5-00F19A8B637E}"/>
              </a:ext>
            </a:extLst>
          </p:cNvPr>
          <p:cNvPicPr>
            <a:picLocks noChangeAspect="1"/>
          </p:cNvPicPr>
          <p:nvPr/>
        </p:nvPicPr>
        <p:blipFill>
          <a:blip r:embed="rId3"/>
          <a:stretch>
            <a:fillRect/>
          </a:stretch>
        </p:blipFill>
        <p:spPr>
          <a:xfrm>
            <a:off x="1028694" y="2009391"/>
            <a:ext cx="12839705" cy="7627994"/>
          </a:xfrm>
          <a:prstGeom prst="rect">
            <a:avLst/>
          </a:prstGeom>
        </p:spPr>
      </p:pic>
      <p:sp>
        <p:nvSpPr>
          <p:cNvPr id="5" name="Content Placeholder 4" descr="Circular diagram illustrating strategic analysis, strategy formulation, and strategy implementation">
            <a:extLst>
              <a:ext uri="{FF2B5EF4-FFF2-40B4-BE49-F238E27FC236}">
                <a16:creationId xmlns:a16="http://schemas.microsoft.com/office/drawing/2014/main" id="{8CEC6165-A117-0842-33A9-2A9128C37F6F}"/>
              </a:ext>
            </a:extLst>
          </p:cNvPr>
          <p:cNvSpPr>
            <a:spLocks noGrp="1"/>
          </p:cNvSpPr>
          <p:nvPr>
            <p:ph sz="quarter" idx="10"/>
          </p:nvPr>
        </p:nvSpPr>
        <p:spPr>
          <a:xfrm>
            <a:off x="5914109" y="9790886"/>
            <a:ext cx="9668791" cy="496114"/>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1" u="none" strike="noStrike" kern="0" cap="none" spc="0" normalizeH="0" baseline="0" noProof="0" dirty="0">
                <a:ln>
                  <a:noFill/>
                </a:ln>
                <a:solidFill>
                  <a:srgbClr val="000000"/>
                </a:solidFill>
                <a:effectLst/>
                <a:uLnTx/>
                <a:uFillTx/>
                <a:latin typeface="Playfair Display" pitchFamily="2" charset="77"/>
                <a:cs typeface="Arial"/>
                <a:sym typeface="Arial"/>
              </a:rPr>
              <a:t>Figure 1.3: The analysis, formulation, implementation (AFI) framework </a:t>
            </a:r>
            <a:r>
              <a:rPr kumimoji="0" lang="en-US" sz="800" b="0" i="1" u="none" strike="noStrike" kern="0" cap="none" spc="0" normalizeH="0" baseline="0" noProof="0" dirty="0">
                <a:ln>
                  <a:noFill/>
                </a:ln>
                <a:solidFill>
                  <a:srgbClr val="000000"/>
                </a:solidFill>
                <a:effectLst/>
                <a:uLnTx/>
                <a:uFillTx/>
                <a:latin typeface="Playfair Display" pitchFamily="2" charset="77"/>
                <a:cs typeface="Arial"/>
                <a:sym typeface="Arial"/>
              </a:rPr>
              <a:t> </a:t>
            </a:r>
            <a:r>
              <a:rPr kumimoji="0" lang="en-US" sz="800" b="0" i="0" u="none" strike="noStrike" kern="0" cap="none" spc="0" normalizeH="0" baseline="0" noProof="0" dirty="0">
                <a:ln>
                  <a:noFill/>
                </a:ln>
                <a:solidFill>
                  <a:srgbClr val="000000"/>
                </a:solidFill>
                <a:effectLst/>
                <a:uLnTx/>
                <a:uFillTx/>
                <a:latin typeface="Playfair Display" pitchFamily="2" charset="77"/>
                <a:cs typeface="Arial"/>
                <a:sym typeface="Arial"/>
              </a:rPr>
              <a:t>[Kindred Grey. 2025. CC BY-NC-SA.]</a:t>
            </a:r>
            <a:endParaRPr kumimoji="0" lang="en-US" sz="800" b="0" i="1" u="none" strike="noStrike" kern="0" cap="none" spc="0" normalizeH="0" baseline="0" noProof="0" dirty="0">
              <a:ln>
                <a:noFill/>
              </a:ln>
              <a:solidFill>
                <a:srgbClr val="000000"/>
              </a:solidFill>
              <a:effectLst/>
              <a:uLnTx/>
              <a:uFillTx/>
              <a:latin typeface="Playfair Display" pitchFamily="2" charset="77"/>
              <a:cs typeface="Arial"/>
              <a:sym typeface="Arial"/>
            </a:endParaRPr>
          </a:p>
        </p:txBody>
      </p:sp>
      <p:sp>
        <p:nvSpPr>
          <p:cNvPr id="13" name="Google Shape;127;p4">
            <a:extLst>
              <a:ext uri="{FF2B5EF4-FFF2-40B4-BE49-F238E27FC236}">
                <a16:creationId xmlns:a16="http://schemas.microsoft.com/office/drawing/2014/main" id="{0DA1795A-19D6-FED0-E73C-3AA5C19FA8C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99971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04">
          <a:extLst>
            <a:ext uri="{FF2B5EF4-FFF2-40B4-BE49-F238E27FC236}">
              <a16:creationId xmlns:a16="http://schemas.microsoft.com/office/drawing/2014/main" id="{70606E6E-FD6B-A551-6D19-A41FA27401B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2141622-AB14-95CF-CE5F-E108A825C302}"/>
              </a:ext>
            </a:extLst>
          </p:cNvPr>
          <p:cNvSpPr>
            <a:spLocks noGrp="1"/>
          </p:cNvSpPr>
          <p:nvPr>
            <p:ph type="title"/>
          </p:nvPr>
        </p:nvSpPr>
        <p:spPr>
          <a:xfrm>
            <a:off x="457199" y="776087"/>
            <a:ext cx="8952271"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Strategic Analysis: Where Are We? </a:t>
            </a:r>
            <a:endParaRPr lang="en-IN" dirty="0"/>
          </a:p>
        </p:txBody>
      </p:sp>
      <p:cxnSp>
        <p:nvCxnSpPr>
          <p:cNvPr id="11" name="Google Shape;207;p13">
            <a:extLst>
              <a:ext uri="{FF2B5EF4-FFF2-40B4-BE49-F238E27FC236}">
                <a16:creationId xmlns:a16="http://schemas.microsoft.com/office/drawing/2014/main" id="{7884BD9A-203B-FFE4-4588-26683A1B7005}"/>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4A069F4C-E6DA-82B7-A03E-A701FCAB438F}"/>
              </a:ext>
            </a:extLst>
          </p:cNvPr>
          <p:cNvSpPr>
            <a:spLocks noGrp="1"/>
          </p:cNvSpPr>
          <p:nvPr>
            <p:ph sz="quarter" idx="10"/>
          </p:nvPr>
        </p:nvSpPr>
        <p:spPr>
          <a:xfrm>
            <a:off x="899652" y="1826748"/>
            <a:ext cx="16230595" cy="6933790"/>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rPr>
              <a:t>Strategic management’s foundations rest in three essential questions that align with the three stages of strategic management: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1" i="0" u="none" strike="noStrike" kern="0" cap="none" spc="0" normalizeH="0" baseline="0" noProof="0" dirty="0">
                <a:ln>
                  <a:noFill/>
                </a:ln>
                <a:solidFill>
                  <a:srgbClr val="000000"/>
                </a:solidFill>
                <a:effectLst/>
                <a:uLnTx/>
                <a:uFillTx/>
                <a:latin typeface="Playfair Display" pitchFamily="2" charset="77"/>
                <a:cs typeface="Arial"/>
                <a:sym typeface="Arial"/>
              </a:rPr>
              <a:t>Strategic analysis: Where are we?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rPr>
              <a:t>Strategy formulation: Where are we going?</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rPr>
              <a:t>Strategy Implementation: How are we going to get there?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rPr>
              <a:t>Like all strategic analysis, determining a firm’s strategic issue and alternatives addresses the question of where a firm is.</a:t>
            </a:r>
          </a:p>
        </p:txBody>
      </p:sp>
      <p:sp>
        <p:nvSpPr>
          <p:cNvPr id="12" name="Google Shape;208;p13">
            <a:extLst>
              <a:ext uri="{FF2B5EF4-FFF2-40B4-BE49-F238E27FC236}">
                <a16:creationId xmlns:a16="http://schemas.microsoft.com/office/drawing/2014/main" id="{373806ED-F35C-66CF-4B56-BAF1594E64D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171735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04">
          <a:extLst>
            <a:ext uri="{FF2B5EF4-FFF2-40B4-BE49-F238E27FC236}">
              <a16:creationId xmlns:a16="http://schemas.microsoft.com/office/drawing/2014/main" id="{DA06B839-2877-2700-22D9-353E77DE345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6F53F9-FC43-F5E2-DB67-B8CFA31A3BCA}"/>
              </a:ext>
            </a:extLst>
          </p:cNvPr>
          <p:cNvSpPr>
            <a:spLocks noGrp="1"/>
          </p:cNvSpPr>
          <p:nvPr>
            <p:ph type="title"/>
          </p:nvPr>
        </p:nvSpPr>
        <p:spPr>
          <a:xfrm>
            <a:off x="427703" y="805582"/>
            <a:ext cx="6445045"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Step 4 in Case Analysis</a:t>
            </a:r>
            <a:endParaRPr lang="en-IN" dirty="0"/>
          </a:p>
        </p:txBody>
      </p:sp>
      <p:cxnSp>
        <p:nvCxnSpPr>
          <p:cNvPr id="11" name="Google Shape;207;p13">
            <a:extLst>
              <a:ext uri="{FF2B5EF4-FFF2-40B4-BE49-F238E27FC236}">
                <a16:creationId xmlns:a16="http://schemas.microsoft.com/office/drawing/2014/main" id="{218D1BDA-C4AB-8AC4-4CC2-F1BCA6B9D7A5}"/>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61540ADF-4ADC-10E7-CD7D-7A101F4708D9}"/>
              </a:ext>
            </a:extLst>
          </p:cNvPr>
          <p:cNvSpPr>
            <a:spLocks noGrp="1"/>
          </p:cNvSpPr>
          <p:nvPr>
            <p:ph sz="quarter" idx="10"/>
          </p:nvPr>
        </p:nvSpPr>
        <p:spPr>
          <a:xfrm>
            <a:off x="929150" y="1826750"/>
            <a:ext cx="16267471" cy="8383225"/>
          </a:xfrm>
        </p:spPr>
        <p:txBody>
          <a:bodyPr>
            <a:noAutofit/>
          </a:bodyPr>
          <a:lstStyle/>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4. Synthesize the Organization Performance, and External and Internal Analysis using SWOT Analysis.</a:t>
            </a:r>
            <a:endParaRPr kumimoji="0" lang="en-US" sz="4800" b="0" i="0" u="none" strike="noStrike" kern="0" cap="none" spc="0" normalizeH="0" baseline="0" noProof="0" dirty="0">
              <a:ln>
                <a:noFill/>
              </a:ln>
              <a:solidFill>
                <a:srgbClr val="000000"/>
              </a:solidFill>
              <a:effectLst/>
              <a:uLnTx/>
              <a:uFillTx/>
              <a:latin typeface="Arial"/>
              <a:cs typeface="Arial"/>
              <a:sym typeface="Arial"/>
            </a:endParaRPr>
          </a:p>
          <a:p>
            <a:pPr marL="1314450" marR="0" lvl="1"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Synthesize the organizational performance, and internal and external analysis using a SWOT analysis.</a:t>
            </a:r>
            <a:endParaRPr kumimoji="0" lang="en-US" sz="4800" b="0" i="0" u="none" strike="noStrike" kern="0" cap="none" spc="0" normalizeH="0" baseline="0" noProof="0" dirty="0">
              <a:ln>
                <a:noFill/>
              </a:ln>
              <a:solidFill>
                <a:srgbClr val="000000"/>
              </a:solidFill>
              <a:effectLst/>
              <a:uLnTx/>
              <a:uFillTx/>
              <a:latin typeface="Arial"/>
              <a:cs typeface="Arial"/>
              <a:sym typeface="Arial"/>
            </a:endParaRPr>
          </a:p>
          <a:p>
            <a:pPr marL="1314450" marR="0" lvl="1"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Ensure line of sight and congruence between the analysis from the strategic management frameworks and the SWOT analysis.</a:t>
            </a:r>
            <a:endParaRPr kumimoji="0" lang="en-US" sz="4800" b="0" i="0" u="none" strike="noStrike" kern="0" cap="none" spc="0" normalizeH="0" baseline="0" noProof="0" dirty="0">
              <a:ln>
                <a:noFill/>
              </a:ln>
              <a:solidFill>
                <a:srgbClr val="000000"/>
              </a:solidFill>
              <a:effectLst/>
              <a:uLnTx/>
              <a:uFillTx/>
              <a:latin typeface="Arial"/>
              <a:cs typeface="Arial"/>
              <a:sym typeface="Arial"/>
            </a:endParaRPr>
          </a:p>
        </p:txBody>
      </p:sp>
      <p:sp>
        <p:nvSpPr>
          <p:cNvPr id="12" name="Google Shape;208;p13">
            <a:extLst>
              <a:ext uri="{FF2B5EF4-FFF2-40B4-BE49-F238E27FC236}">
                <a16:creationId xmlns:a16="http://schemas.microsoft.com/office/drawing/2014/main" id="{54E34898-87F3-79BA-369A-8A644C66D66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403685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04">
          <a:extLst>
            <a:ext uri="{FF2B5EF4-FFF2-40B4-BE49-F238E27FC236}">
              <a16:creationId xmlns:a16="http://schemas.microsoft.com/office/drawing/2014/main" id="{E655F92C-75DF-2113-DE55-B449B54CBE5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45E2B1F-DC58-031C-A088-986B00B9668E}"/>
              </a:ext>
            </a:extLst>
          </p:cNvPr>
          <p:cNvSpPr>
            <a:spLocks noGrp="1"/>
          </p:cNvSpPr>
          <p:nvPr>
            <p:ph type="title"/>
          </p:nvPr>
        </p:nvSpPr>
        <p:spPr>
          <a:xfrm>
            <a:off x="722672" y="776087"/>
            <a:ext cx="13465278" cy="1143000"/>
          </a:xfrm>
        </p:spPr>
        <p:txBody>
          <a:bodyPr>
            <a:noAutofit/>
          </a:bodyPr>
          <a:lstStyle/>
          <a:p>
            <a:pPr marL="0" marR="0" lvl="0" indent="0" defTabSz="914400" rtl="0" eaLnBrk="1" fontAlgn="auto" latinLnBrk="0" hangingPunct="1">
              <a:lnSpc>
                <a:spcPct val="130000"/>
              </a:lnSpc>
              <a:spcBef>
                <a:spcPts val="0"/>
              </a:spcBef>
              <a:spcAft>
                <a:spcPts val="0"/>
              </a:spcAft>
              <a:tabLst/>
              <a:defRPr/>
            </a:pPr>
            <a:r>
              <a:rPr kumimoji="0" lang="en-US" sz="4000" b="1" i="0" u="none" strike="noStrike" kern="0" cap="none" spc="0" normalizeH="0" baseline="0" noProof="0" dirty="0">
                <a:ln>
                  <a:noFill/>
                </a:ln>
                <a:solidFill>
                  <a:srgbClr val="54152A"/>
                </a:solidFill>
                <a:effectLst/>
                <a:uLnTx/>
                <a:uFillTx/>
                <a:latin typeface="Public Sans"/>
                <a:ea typeface="Playfair Display"/>
                <a:cs typeface="Playfair Display"/>
                <a:sym typeface="Public Sans"/>
              </a:rPr>
              <a:t>Determine Strategic Issue and Strategic Alternatives</a:t>
            </a:r>
            <a:endParaRPr lang="en-IN" sz="4000" dirty="0"/>
          </a:p>
        </p:txBody>
      </p:sp>
      <p:cxnSp>
        <p:nvCxnSpPr>
          <p:cNvPr id="11" name="Google Shape;207;p13">
            <a:extLst>
              <a:ext uri="{FF2B5EF4-FFF2-40B4-BE49-F238E27FC236}">
                <a16:creationId xmlns:a16="http://schemas.microsoft.com/office/drawing/2014/main" id="{189DF384-432D-91B6-0C58-43805283B817}"/>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2DFA3BF4-81C6-6D4C-1EF9-D4CEAA4D6183}"/>
              </a:ext>
            </a:extLst>
          </p:cNvPr>
          <p:cNvSpPr>
            <a:spLocks noGrp="1"/>
          </p:cNvSpPr>
          <p:nvPr>
            <p:ph sz="quarter" idx="10"/>
          </p:nvPr>
        </p:nvSpPr>
        <p:spPr>
          <a:xfrm>
            <a:off x="929153" y="1826748"/>
            <a:ext cx="15559544" cy="6080858"/>
          </a:xfrm>
        </p:spPr>
        <p:txBody>
          <a:bodyPr>
            <a:noAutofit/>
          </a:bodyPr>
          <a:lstStyle/>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Synthesize analysis and determine a firm’s strategic issue and alternatives to evaluate where a firm currently stands.</a:t>
            </a:r>
          </a:p>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Critical fourth step AFI framework.</a:t>
            </a:r>
          </a:p>
          <a:p>
            <a:pPr marL="857250" marR="0" lvl="0" indent="-857250" algn="l" defTabSz="914400" rtl="0" eaLnBrk="1" fontAlgn="auto" latinLnBrk="0" hangingPunct="1">
              <a:lnSpc>
                <a:spcPct val="163854"/>
              </a:lnSpc>
              <a:spcBef>
                <a:spcPts val="0"/>
              </a:spcBef>
              <a:spcAft>
                <a:spcPts val="0"/>
              </a:spcAft>
              <a:buClr>
                <a:srgbClr val="2B2C30"/>
              </a:buClr>
              <a:buSzPts val="4800"/>
              <a:buFont typeface="Arial"/>
              <a:buChar char="•"/>
              <a:tabLst/>
              <a:defRPr/>
            </a:pPr>
            <a:r>
              <a:rPr kumimoji="0" lang="en-US" sz="4800" b="0" i="0" u="none" strike="noStrike" kern="0" cap="none" spc="0" normalizeH="0" baseline="0" noProof="0" dirty="0">
                <a:ln>
                  <a:noFill/>
                </a:ln>
                <a:solidFill>
                  <a:srgbClr val="2B2C30"/>
                </a:solidFill>
                <a:effectLst/>
                <a:uLnTx/>
                <a:uFillTx/>
                <a:latin typeface="Playfair Display"/>
                <a:cs typeface="Arial"/>
                <a:sym typeface="Playfair Display"/>
              </a:rPr>
              <a:t>Steps 4-13 in the Case Analysis Process.</a:t>
            </a:r>
            <a:endParaRPr kumimoji="0" lang="en-US" sz="4800" b="0" i="0" u="none" strike="noStrike" kern="0" cap="none" spc="0" normalizeH="0" baseline="0" noProof="0" dirty="0">
              <a:ln>
                <a:noFill/>
              </a:ln>
              <a:solidFill>
                <a:srgbClr val="000000"/>
              </a:solidFill>
              <a:effectLst/>
              <a:uLnTx/>
              <a:uFillTx/>
              <a:latin typeface="Arial"/>
              <a:cs typeface="Arial"/>
              <a:sym typeface="Arial"/>
            </a:endParaRPr>
          </a:p>
        </p:txBody>
      </p:sp>
      <p:sp>
        <p:nvSpPr>
          <p:cNvPr id="12" name="Google Shape;208;p13">
            <a:extLst>
              <a:ext uri="{FF2B5EF4-FFF2-40B4-BE49-F238E27FC236}">
                <a16:creationId xmlns:a16="http://schemas.microsoft.com/office/drawing/2014/main" id="{220C3BBF-D860-2FD7-E172-00EABC6D2CD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64566223"/>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1273</TotalTime>
  <Words>8539</Words>
  <Application>Microsoft Office PowerPoint</Application>
  <PresentationFormat>Custom</PresentationFormat>
  <Paragraphs>543</Paragraphs>
  <Slides>56</Slides>
  <Notes>56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56</vt:i4>
      </vt:variant>
    </vt:vector>
  </HeadingPairs>
  <TitlesOfParts>
    <vt:vector size="61" baseType="lpstr">
      <vt:lpstr>Calibri</vt:lpstr>
      <vt:lpstr>Arial</vt:lpstr>
      <vt:lpstr>Playfair Display</vt:lpstr>
      <vt:lpstr>Public Sans</vt:lpstr>
      <vt:lpstr>Office Theme</vt:lpstr>
      <vt:lpstr>Chapter 6 </vt:lpstr>
      <vt:lpstr>Study Guide</vt:lpstr>
      <vt:lpstr>Learning Objectives, 1 of 3</vt:lpstr>
      <vt:lpstr>Learning Objectives, 2 of 3</vt:lpstr>
      <vt:lpstr>Learning Objectives, 3 of 3</vt:lpstr>
      <vt:lpstr>Determine Strategic Issue and Alternatives in the AFI Framework</vt:lpstr>
      <vt:lpstr>Strategic Analysis: Where Are We? </vt:lpstr>
      <vt:lpstr>Step 4 in Case Analysis</vt:lpstr>
      <vt:lpstr>Determine Strategic Issue and Strategic Alternatives</vt:lpstr>
      <vt:lpstr>SWOT Framework</vt:lpstr>
      <vt:lpstr>SWOT in Strategic Management, 1 of 2</vt:lpstr>
      <vt:lpstr>SWOT in Strategic Management, 2 of 2</vt:lpstr>
      <vt:lpstr>Using SWOT in Strategic Management</vt:lpstr>
      <vt:lpstr>Organizational Performance</vt:lpstr>
      <vt:lpstr>External Analysis</vt:lpstr>
      <vt:lpstr>Internal Analysis</vt:lpstr>
      <vt:lpstr>SWOT Analysis</vt:lpstr>
      <vt:lpstr>SWOT in Strategic Management</vt:lpstr>
      <vt:lpstr>Synthesize SWOT Analysis</vt:lpstr>
      <vt:lpstr>Confirm Line of Sight and Congruence, 1 of 4</vt:lpstr>
      <vt:lpstr>Strategic Issue</vt:lpstr>
      <vt:lpstr>Determine a Firm’s Strategic Issue, 1 of 2</vt:lpstr>
      <vt:lpstr>Determine a Firm’s Strategic Issue, 2 of 2</vt:lpstr>
      <vt:lpstr> Determine Themes in Your SWOT Analysis, 1 of 2</vt:lpstr>
      <vt:lpstr>Determine Themes in Your SWOT Analysis, 1 of 2</vt:lpstr>
      <vt:lpstr>Example, 1 of 4</vt:lpstr>
      <vt:lpstr>Determine Major Areas of Strategic Concern, 1 of 2</vt:lpstr>
      <vt:lpstr>Step 6 in Case Analysis, 1 of 2</vt:lpstr>
      <vt:lpstr>Determine Major Areas of Strategic Concern, 2 of 2</vt:lpstr>
      <vt:lpstr>Example, 2 of 4</vt:lpstr>
      <vt:lpstr>Step 6 in Case Analysis, 2 of 2</vt:lpstr>
      <vt:lpstr>Determine Strategic Issue, 1 of 2</vt:lpstr>
      <vt:lpstr>Determine Strategic Issue, 2 of 2</vt:lpstr>
      <vt:lpstr>Example, 3 of 4</vt:lpstr>
      <vt:lpstr>Confirm Line of Sight and Congruence, 2 of 4</vt:lpstr>
      <vt:lpstr>Step 7 in Case Analysis</vt:lpstr>
      <vt:lpstr>Strategic Alternatives, 1 of 3</vt:lpstr>
      <vt:lpstr>Strategic Alternatives, 2 of 3</vt:lpstr>
      <vt:lpstr>Strategic Alternatives, 3 of 3</vt:lpstr>
      <vt:lpstr>Determine Strategic Alternatives</vt:lpstr>
      <vt:lpstr>Example, 4 of 4</vt:lpstr>
      <vt:lpstr>Confirm Line of Sight and Congruence, 3 of 4</vt:lpstr>
      <vt:lpstr>Step 8 in Case Analysis</vt:lpstr>
      <vt:lpstr>Evaluate Strategic Alternatives, 1 of 2</vt:lpstr>
      <vt:lpstr>Evaluate Strategic Alternatives, 2 of 2</vt:lpstr>
      <vt:lpstr>Step 9 in Case Analysis</vt:lpstr>
      <vt:lpstr>Recommend a Strategic Alternative</vt:lpstr>
      <vt:lpstr>Step 10 in Case Analysis</vt:lpstr>
      <vt:lpstr>Design an Implementation Plan, 1 of 2</vt:lpstr>
      <vt:lpstr>Design an Implementation Plan, 2 of 2</vt:lpstr>
      <vt:lpstr>Confirm Line of Sight and Congruence, 4 of 4</vt:lpstr>
      <vt:lpstr>Step 12 in Case Analysis</vt:lpstr>
      <vt:lpstr>Write and/or Present the Case Analysis</vt:lpstr>
      <vt:lpstr>Step 13 in Case Analysis</vt:lpstr>
      <vt:lpstr>Demonstrate Your Knowledge, Skills, and Competence</vt:lpstr>
      <vt:lpstr>Demonstrate Your Knowledge, Skills, and Competence - Part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6 SMCA, Synthesize Analysis and Determine a Firm’s Strategic Issue</dc:title>
  <dc:creator>Sabrina Duque-Lewis</dc:creator>
  <cp:lastModifiedBy>Venkatesan Thavamani</cp:lastModifiedBy>
  <cp:revision>176</cp:revision>
  <dcterms:created xsi:type="dcterms:W3CDTF">2025-05-14T17:59:01Z</dcterms:created>
  <dcterms:modified xsi:type="dcterms:W3CDTF">2025-12-02T06:15:47Z</dcterms:modified>
</cp:coreProperties>
</file>