
<file path=[Content_Types].xml><?xml version="1.0" encoding="utf-8"?>
<Types xmlns="http://schemas.openxmlformats.org/package/2006/content-types">
  <Override PartName="/ppt/slides/slide18.xml" ContentType="application/vnd.openxmlformats-officedocument.presentationml.slide+xml"/>
  <Default Extension="pict" ContentType="image/pict"/>
  <Override PartName="/ppt/notesSlides/notesSlide4.xml" ContentType="application/vnd.openxmlformats-officedocument.presentationml.notes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Override PartName="/ppt/slides/slide10.xml" ContentType="application/vnd.openxmlformats-officedocument.presentationml.slide+xml"/>
  <Default Extension="jpeg" ContentType="image/jpeg"/>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42.xml" ContentType="application/vnd.openxmlformats-officedocument.presentationml.slide+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slides/slide43.xml" ContentType="application/vnd.openxmlformats-officedocument.presentationml.slide+xml"/>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14.xml" ContentType="application/vnd.openxmlformats-officedocument.presentationml.slideLayout+xml"/>
  <Override PartName="/ppt/notesSlides/notesSlide3.xml" ContentType="application/vnd.openxmlformats-officedocument.presentationml.notes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84" r:id="rId1"/>
  </p:sldMasterIdLst>
  <p:notesMasterIdLst>
    <p:notesMasterId r:id="rId45"/>
  </p:notesMasterIdLst>
  <p:handoutMasterIdLst>
    <p:handoutMasterId r:id="rId46"/>
  </p:handoutMasterIdLst>
  <p:sldIdLst>
    <p:sldId id="335" r:id="rId2"/>
    <p:sldId id="259" r:id="rId3"/>
    <p:sldId id="266" r:id="rId4"/>
    <p:sldId id="321" r:id="rId5"/>
    <p:sldId id="275" r:id="rId6"/>
    <p:sldId id="267" r:id="rId7"/>
    <p:sldId id="337" r:id="rId8"/>
    <p:sldId id="307" r:id="rId9"/>
    <p:sldId id="273" r:id="rId10"/>
    <p:sldId id="322" r:id="rId11"/>
    <p:sldId id="323" r:id="rId12"/>
    <p:sldId id="303" r:id="rId13"/>
    <p:sldId id="311" r:id="rId14"/>
    <p:sldId id="314" r:id="rId15"/>
    <p:sldId id="316" r:id="rId16"/>
    <p:sldId id="317" r:id="rId17"/>
    <p:sldId id="309" r:id="rId18"/>
    <p:sldId id="281" r:id="rId19"/>
    <p:sldId id="320" r:id="rId20"/>
    <p:sldId id="345" r:id="rId21"/>
    <p:sldId id="329" r:id="rId22"/>
    <p:sldId id="276" r:id="rId23"/>
    <p:sldId id="332" r:id="rId24"/>
    <p:sldId id="339" r:id="rId25"/>
    <p:sldId id="284" r:id="rId26"/>
    <p:sldId id="325" r:id="rId27"/>
    <p:sldId id="341" r:id="rId28"/>
    <p:sldId id="298" r:id="rId29"/>
    <p:sldId id="348" r:id="rId30"/>
    <p:sldId id="338" r:id="rId31"/>
    <p:sldId id="308" r:id="rId32"/>
    <p:sldId id="343" r:id="rId33"/>
    <p:sldId id="344" r:id="rId34"/>
    <p:sldId id="346" r:id="rId35"/>
    <p:sldId id="302" r:id="rId36"/>
    <p:sldId id="347" r:id="rId37"/>
    <p:sldId id="299" r:id="rId38"/>
    <p:sldId id="285" r:id="rId39"/>
    <p:sldId id="310" r:id="rId40"/>
    <p:sldId id="268" r:id="rId41"/>
    <p:sldId id="301" r:id="rId42"/>
    <p:sldId id="331" r:id="rId43"/>
    <p:sldId id="334"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4" clrMode="bw" frameSlides="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horzBarState="maximized">
    <p:restoredLeft sz="15620"/>
    <p:restoredTop sz="48430" autoAdjust="0"/>
  </p:normalViewPr>
  <p:slideViewPr>
    <p:cSldViewPr snapToGrid="0" snapToObjects="1">
      <p:cViewPr>
        <p:scale>
          <a:sx n="100" d="100"/>
          <a:sy n="100" d="100"/>
        </p:scale>
        <p:origin x="-432" y="-17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440"/>
    </p:cViewPr>
  </p:sorterViewPr>
  <p:notesViewPr>
    <p:cSldViewPr snapToGrid="0" snapToObjects="1">
      <p:cViewPr varScale="1">
        <p:scale>
          <a:sx n="81" d="100"/>
          <a:sy n="81" d="100"/>
        </p:scale>
        <p:origin x="-1328" y="-12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ict"/></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DBEC0E-A892-D340-A703-C43B7239C1EC}" type="datetimeFigureOut">
              <a:rPr lang="en-US" smtClean="0"/>
              <a:pPr/>
              <a:t>12/2/12</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69A9F49-32B8-464B-8653-D70FABC1D0BF}"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D3D674-7D9F-B946-ABA2-9299D8E97AFF}" type="datetimeFigureOut">
              <a:rPr lang="en-US" smtClean="0"/>
              <a:pPr/>
              <a:t>12/2/12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330DC5-6CE8-5649-8331-B0A571D23BD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330DC5-6CE8-5649-8331-B0A571D23BD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330DC5-6CE8-5649-8331-B0A571D23BDB}" type="slidenum">
              <a:rPr lang="en-US" smtClean="0"/>
              <a:pPr/>
              <a:t>22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330DC5-6CE8-5649-8331-B0A571D23BDB}" type="slidenum">
              <a:rPr lang="en-US" smtClean="0"/>
              <a:pPr/>
              <a:t>23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5330DC5-6CE8-5649-8331-B0A571D23BDB}" type="slidenum">
              <a:rPr lang="en-US" smtClean="0"/>
              <a:pPr/>
              <a:t>27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6388" y="739588"/>
            <a:ext cx="8513762" cy="2729753"/>
          </a:xfrm>
        </p:spPr>
        <p:txBody>
          <a:bodyPr>
            <a:noAutofit/>
          </a:bodyPr>
          <a:lstStyle>
            <a:lvl1pPr algn="l">
              <a:lnSpc>
                <a:spcPts val="10800"/>
              </a:lnSpc>
              <a:defRPr sz="10000" b="1" spc="-250" baseline="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306388" y="3505200"/>
            <a:ext cx="4683050" cy="1344706"/>
          </a:xfrm>
        </p:spPr>
        <p:txBody>
          <a:bodyPr anchor="b" anchorCtr="0">
            <a:normAutofit/>
          </a:bodyPr>
          <a:lstStyle>
            <a:lvl1pPr marL="0" indent="0" algn="l">
              <a:buNone/>
              <a:defRPr sz="44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75294"/>
            <a:ext cx="1600200" cy="365125"/>
          </a:xfrm>
        </p:spPr>
        <p:txBody>
          <a:bodyPr/>
          <a:lstStyle>
            <a:lvl1pPr>
              <a:defRPr sz="1100">
                <a:solidFill>
                  <a:schemeClr val="tx2"/>
                </a:solidFill>
              </a:defRPr>
            </a:lvl1pPr>
          </a:lstStyle>
          <a:p>
            <a:fld id="{9D61FBEC-BD5F-1245-AA5F-1AE1CAE6FEA0}" type="datetimeFigureOut">
              <a:rPr lang="en-US" smtClean="0"/>
              <a:pPr/>
              <a:t>12/2/12</a:t>
            </a:fld>
            <a:endParaRPr lang="en-US" dirty="0"/>
          </a:p>
        </p:txBody>
      </p:sp>
      <p:sp>
        <p:nvSpPr>
          <p:cNvPr id="5" name="Footer Placeholder 4"/>
          <p:cNvSpPr>
            <a:spLocks noGrp="1"/>
          </p:cNvSpPr>
          <p:nvPr>
            <p:ph type="ftr" sz="quarter" idx="11"/>
          </p:nvPr>
        </p:nvSpPr>
        <p:spPr>
          <a:xfrm>
            <a:off x="2209800" y="6275294"/>
            <a:ext cx="5638800" cy="365125"/>
          </a:xfrm>
        </p:spPr>
        <p:txBody>
          <a:bodyPr/>
          <a:lstStyle>
            <a:lvl1pPr algn="l">
              <a:defRPr sz="1100">
                <a:solidFill>
                  <a:schemeClr val="tx2"/>
                </a:solidFill>
              </a:defRPr>
            </a:lvl1pPr>
          </a:lstStyle>
          <a:p>
            <a:endParaRPr lang="en-US" dirty="0"/>
          </a:p>
        </p:txBody>
      </p:sp>
      <p:sp>
        <p:nvSpPr>
          <p:cNvPr id="6" name="Slide Number Placeholder 5"/>
          <p:cNvSpPr>
            <a:spLocks noGrp="1"/>
          </p:cNvSpPr>
          <p:nvPr>
            <p:ph type="sldNum" sz="quarter" idx="12"/>
          </p:nvPr>
        </p:nvSpPr>
        <p:spPr>
          <a:xfrm>
            <a:off x="8077200" y="6275294"/>
            <a:ext cx="609600" cy="365125"/>
          </a:xfrm>
        </p:spPr>
        <p:txBody>
          <a:bodyPr/>
          <a:lstStyle>
            <a:lvl1pPr>
              <a:defRPr sz="1400">
                <a:solidFill>
                  <a:schemeClr val="tx2"/>
                </a:solidFill>
              </a:defRPr>
            </a:lvl1pPr>
          </a:lstStyle>
          <a:p>
            <a:fld id="{2A321479-2626-A440-86AD-A34DEC21D2B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3" y="1227427"/>
            <a:ext cx="3657600" cy="566738"/>
          </a:xfrm>
        </p:spPr>
        <p:txBody>
          <a:bodyPr anchor="b">
            <a:noAutofit/>
          </a:bodyPr>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rot="194096">
            <a:off x="4845353" y="975801"/>
            <a:ext cx="3496570" cy="4747249"/>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4" name="Text Placeholder 3"/>
          <p:cNvSpPr>
            <a:spLocks noGrp="1"/>
          </p:cNvSpPr>
          <p:nvPr>
            <p:ph type="body" sz="half" idx="2"/>
          </p:nvPr>
        </p:nvSpPr>
        <p:spPr>
          <a:xfrm>
            <a:off x="631823" y="1799793"/>
            <a:ext cx="3657600" cy="3991408"/>
          </a:xfrm>
        </p:spPr>
        <p:txBody>
          <a:bodyPr>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321479-2626-A440-86AD-A34DEC21D2B4}" type="slidenum">
              <a:rPr lang="en-US" smtClean="0"/>
              <a:pPr/>
              <a:t>‹#›</a:t>
            </a:fld>
            <a:endParaRPr lang="en-US" dirty="0"/>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319004">
            <a:off x="2075968" y="741009"/>
            <a:ext cx="4914362" cy="3240064"/>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9" name="Picture Placeholder 2"/>
          <p:cNvSpPr>
            <a:spLocks noGrp="1"/>
          </p:cNvSpPr>
          <p:nvPr>
            <p:ph type="pic" idx="14"/>
          </p:nvPr>
        </p:nvSpPr>
        <p:spPr>
          <a:xfrm rot="21346724">
            <a:off x="436037" y="494284"/>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
        <p:nvSpPr>
          <p:cNvPr id="2" name="Title 1"/>
          <p:cNvSpPr>
            <a:spLocks noGrp="1"/>
          </p:cNvSpPr>
          <p:nvPr>
            <p:ph type="title"/>
          </p:nvPr>
        </p:nvSpPr>
        <p:spPr>
          <a:xfrm>
            <a:off x="632011" y="4329953"/>
            <a:ext cx="7907151" cy="927847"/>
          </a:xfrm>
        </p:spPr>
        <p:txBody>
          <a:bodyPr anchor="b" anchorCtr="0">
            <a:noAutofit/>
          </a:bodyPr>
          <a:lstStyle>
            <a:lvl1pPr algn="l">
              <a:defRPr sz="3600"/>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321479-2626-A440-86AD-A34DEC21D2B4}" type="slidenum">
              <a:rPr lang="en-US" smtClean="0"/>
              <a:pPr/>
              <a:t>‹#›</a:t>
            </a:fld>
            <a:endParaRPr lang="en-US" dirty="0"/>
          </a:p>
        </p:txBody>
      </p:sp>
      <p:sp>
        <p:nvSpPr>
          <p:cNvPr id="7" name="Text Placeholder 6"/>
          <p:cNvSpPr>
            <a:spLocks noGrp="1"/>
          </p:cNvSpPr>
          <p:nvPr>
            <p:ph type="body" sz="quarter" idx="13"/>
          </p:nvPr>
        </p:nvSpPr>
        <p:spPr>
          <a:xfrm>
            <a:off x="634196" y="5257800"/>
            <a:ext cx="7904950" cy="990600"/>
          </a:xfrm>
        </p:spPr>
        <p:txBody>
          <a:bodyPr>
            <a:normAutofit/>
          </a:bodyPr>
          <a:lstStyle>
            <a:lvl1pPr marL="0" indent="0">
              <a:buNone/>
              <a:defRPr sz="1800"/>
            </a:lvl1pPr>
            <a:lvl2pPr marL="0" indent="0">
              <a:buNone/>
              <a:defRPr sz="1800"/>
            </a:lvl2pPr>
            <a:lvl3pPr marL="0" indent="0">
              <a:buNone/>
              <a:defRPr sz="1800"/>
            </a:lvl3pPr>
            <a:lvl4pPr marL="0" indent="0">
              <a:buNone/>
              <a:defRPr sz="1800"/>
            </a:lvl4pPr>
            <a:lvl5pPr marL="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Picture Placeholder 2"/>
          <p:cNvSpPr>
            <a:spLocks noGrp="1"/>
          </p:cNvSpPr>
          <p:nvPr>
            <p:ph type="pic" idx="1"/>
          </p:nvPr>
        </p:nvSpPr>
        <p:spPr>
          <a:xfrm rot="152337">
            <a:off x="4118577" y="735553"/>
            <a:ext cx="4663440" cy="3030003"/>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normAutofit/>
          </a:bodyPr>
          <a:lstStyle>
            <a:lvl1pPr>
              <a:spcBef>
                <a:spcPts val="20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72400" y="685801"/>
            <a:ext cx="757518" cy="5440680"/>
          </a:xfrm>
        </p:spPr>
        <p:txBody>
          <a:bodyPr vert="eaVert">
            <a:noAutofit/>
          </a:bodyPr>
          <a:lstStyle/>
          <a:p>
            <a:r>
              <a:rPr lang="en-US" smtClean="0"/>
              <a:t>Click to edit Master title style</a:t>
            </a:r>
            <a:endParaRPr/>
          </a:p>
        </p:txBody>
      </p:sp>
      <p:sp>
        <p:nvSpPr>
          <p:cNvPr id="3" name="Vertical Text Placeholder 2"/>
          <p:cNvSpPr>
            <a:spLocks noGrp="1"/>
          </p:cNvSpPr>
          <p:nvPr>
            <p:ph type="body" orient="vert" idx="1"/>
          </p:nvPr>
        </p:nvSpPr>
        <p:spPr>
          <a:xfrm>
            <a:off x="631825" y="685801"/>
            <a:ext cx="6561137" cy="5440680"/>
          </a:xfrm>
        </p:spPr>
        <p:txBody>
          <a:bodyPr vert="eaVe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normAutofit/>
          </a:bodyPr>
          <a:lstStyle>
            <a:lvl1pPr>
              <a:spcBef>
                <a:spcPts val="22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8355714"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2" name="Title 1"/>
          <p:cNvSpPr>
            <a:spLocks noGrp="1"/>
          </p:cNvSpPr>
          <p:nvPr>
            <p:ph type="title"/>
          </p:nvPr>
        </p:nvSpPr>
        <p:spPr>
          <a:xfrm>
            <a:off x="302151" y="4822206"/>
            <a:ext cx="8511989" cy="1446975"/>
          </a:xfrm>
        </p:spPr>
        <p:txBody>
          <a:bodyPr lIns="0" tIns="0" rIns="0" bIns="0" anchor="t">
            <a:noAutofit/>
          </a:bodyPr>
          <a:lstStyle>
            <a:lvl1pPr algn="l">
              <a:lnSpc>
                <a:spcPts val="13800"/>
              </a:lnSpc>
              <a:defRPr sz="13500" b="1" cap="none" spc="-250" baseline="0">
                <a:solidFill>
                  <a:schemeClr val="tx2"/>
                </a:solidFill>
              </a:defRPr>
            </a:lvl1pPr>
          </a:lstStyle>
          <a:p>
            <a:r>
              <a:rPr lang="en-US" smtClean="0"/>
              <a:t>Click to edit Master title style</a:t>
            </a:r>
            <a:endParaRPr/>
          </a:p>
        </p:txBody>
      </p:sp>
      <p:sp>
        <p:nvSpPr>
          <p:cNvPr id="3" name="Text Placeholder 2"/>
          <p:cNvSpPr>
            <a:spLocks noGrp="1"/>
          </p:cNvSpPr>
          <p:nvPr>
            <p:ph type="body" idx="1"/>
          </p:nvPr>
        </p:nvSpPr>
        <p:spPr>
          <a:xfrm>
            <a:off x="384874" y="3525980"/>
            <a:ext cx="4428426" cy="1270752"/>
          </a:xfrm>
        </p:spPr>
        <p:txBody>
          <a:bodyPr lIns="0" tIns="0" rIns="0" bIns="0" anchor="b">
            <a:normAutofit/>
          </a:bodyPr>
          <a:lstStyle>
            <a:lvl1pPr marL="0" indent="0" algn="l">
              <a:buNone/>
              <a:defRPr sz="4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Picture Placeholder 2"/>
          <p:cNvSpPr>
            <a:spLocks noGrp="1"/>
          </p:cNvSpPr>
          <p:nvPr>
            <p:ph type="pic" idx="13"/>
          </p:nvPr>
        </p:nvSpPr>
        <p:spPr>
          <a:xfrm rot="21263043">
            <a:off x="5231118" y="261015"/>
            <a:ext cx="3433660" cy="4204035"/>
          </a:xfrm>
          <a:prstGeom prst="rect">
            <a:avLst/>
          </a:prstGeom>
          <a:noFill/>
          <a:ln w="177800" cap="sq">
            <a:solidFill>
              <a:schemeClr val="tx1"/>
            </a:solidFill>
            <a:miter lim="800000"/>
          </a:ln>
          <a:effectLst>
            <a:outerShdw blurRad="50800" dist="38100" dir="2700000" algn="tl" rotWithShape="0">
              <a:prstClr val="black">
                <a:alpha val="4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mtClean="0"/>
              <a:t>Click to edit Master title style</a:t>
            </a:r>
            <a:endParaRPr/>
          </a:p>
        </p:txBody>
      </p:sp>
      <p:sp>
        <p:nvSpPr>
          <p:cNvPr id="3" name="Content Placeholder 2"/>
          <p:cNvSpPr>
            <a:spLocks noGrp="1"/>
          </p:cNvSpPr>
          <p:nvPr>
            <p:ph sz="half" idx="1"/>
          </p:nvPr>
        </p:nvSpPr>
        <p:spPr>
          <a:xfrm>
            <a:off x="632012" y="2057400"/>
            <a:ext cx="3863788"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61646" y="2057400"/>
            <a:ext cx="3867912" cy="4068763"/>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12775" y="582706"/>
            <a:ext cx="7918450" cy="788894"/>
          </a:xfrm>
        </p:spPr>
        <p:txBody>
          <a:bodyPr>
            <a:noAutofit/>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5545" y="1546412"/>
            <a:ext cx="3867912" cy="464950"/>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936"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663313" y="1545018"/>
            <a:ext cx="3867912" cy="466344"/>
          </a:xfrm>
        </p:spPr>
        <p:txBody>
          <a:bodyPr anchor="b">
            <a:noAutofit/>
          </a:bodyPr>
          <a:lstStyle>
            <a:lvl1pPr marL="0" indent="0" algn="ctr">
              <a:buNone/>
              <a:defRPr sz="26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313" y="2147887"/>
            <a:ext cx="3867912" cy="395128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321479-2626-A440-86AD-A34DEC21D2B4}" type="slidenum">
              <a:rPr lang="en-US" smtClean="0"/>
              <a:pPr/>
              <a:t>‹#›</a:t>
            </a:fld>
            <a:endParaRPr lang="en-US" dirty="0"/>
          </a:p>
        </p:txBody>
      </p:sp>
      <p:sp>
        <p:nvSpPr>
          <p:cNvPr id="12" name="Rectangle 11"/>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flipH="1">
            <a:off x="4574241" y="1694516"/>
            <a:ext cx="18288" cy="4389120"/>
          </a:xfrm>
          <a:prstGeom prst="rect">
            <a:avLst/>
          </a:prstGeom>
          <a:gradFill flip="none" rotWithShape="1">
            <a:gsLst>
              <a:gs pos="0">
                <a:schemeClr val="tx2">
                  <a:lumMod val="75000"/>
                </a:schemeClr>
              </a:gs>
              <a:gs pos="100000">
                <a:schemeClr val="tx2"/>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1825" y="1720103"/>
            <a:ext cx="3657600" cy="1162050"/>
          </a:xfrm>
        </p:spPr>
        <p:txBody>
          <a:bodyPr anchor="b">
            <a:noAutofit/>
          </a:bodyPr>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2650" y="658906"/>
            <a:ext cx="3819338" cy="5467258"/>
          </a:xfrm>
        </p:spPr>
        <p:txBody>
          <a:bodyPr>
            <a:normAutofit/>
          </a:bodyPr>
          <a:lstStyle>
            <a:lvl1pPr>
              <a:spcBef>
                <a:spcPts val="2000"/>
              </a:spcBef>
              <a:defRPr sz="2000"/>
            </a:lvl1pPr>
            <a:lvl2pPr>
              <a:spcBef>
                <a:spcPts val="600"/>
              </a:spcBef>
              <a:defRPr sz="1800"/>
            </a:lvl2pPr>
            <a:lvl3pPr>
              <a:spcBef>
                <a:spcPts val="600"/>
              </a:spcBef>
              <a:defRPr sz="1800"/>
            </a:lvl3pPr>
            <a:lvl4pPr>
              <a:spcBef>
                <a:spcPts val="600"/>
              </a:spcBef>
              <a:defRPr sz="1800"/>
            </a:lvl4pPr>
            <a:lvl5pPr>
              <a:spcBef>
                <a:spcPts val="600"/>
              </a:spcBef>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31825" y="2877671"/>
            <a:ext cx="3657600" cy="2339788"/>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1FBEC-BD5F-1245-AA5F-1AE1CAE6FEA0}" type="datetimeFigureOut">
              <a:rPr lang="en-US" smtClean="0"/>
              <a:pPr/>
              <a:t>12/2/12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321479-2626-A440-86AD-A34DEC21D2B4}"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2775" y="582706"/>
            <a:ext cx="7918450" cy="788894"/>
          </a:xfrm>
          <a:prstGeom prst="rect">
            <a:avLst/>
          </a:prstGeom>
        </p:spPr>
        <p:txBody>
          <a:bodyPr vert="horz" lIns="91440" tIns="45720" rIns="91440" bIns="45720" rtlCol="0" anchor="t" anchorCtr="0">
            <a:normAutofit/>
          </a:bodyPr>
          <a:lstStyle/>
          <a:p>
            <a:r>
              <a:rPr lang="en-US" dirty="0" smtClean="0"/>
              <a:t>Click to edit Master title style</a:t>
            </a:r>
            <a:endParaRPr dirty="0"/>
          </a:p>
        </p:txBody>
      </p:sp>
      <p:sp>
        <p:nvSpPr>
          <p:cNvPr id="3" name="Text Placeholder 2"/>
          <p:cNvSpPr>
            <a:spLocks noGrp="1"/>
          </p:cNvSpPr>
          <p:nvPr>
            <p:ph type="body" idx="1"/>
          </p:nvPr>
        </p:nvSpPr>
        <p:spPr>
          <a:xfrm>
            <a:off x="988358" y="2044700"/>
            <a:ext cx="7167284" cy="40814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457200" y="6275294"/>
            <a:ext cx="1600200" cy="365125"/>
          </a:xfrm>
          <a:prstGeom prst="rect">
            <a:avLst/>
          </a:prstGeom>
        </p:spPr>
        <p:txBody>
          <a:bodyPr vert="horz" lIns="91440" tIns="45720" rIns="91440" bIns="45720" rtlCol="0" anchor="ctr"/>
          <a:lstStyle>
            <a:lvl1pPr algn="l">
              <a:defRPr sz="1100">
                <a:solidFill>
                  <a:schemeClr val="tx2"/>
                </a:solidFill>
              </a:defRPr>
            </a:lvl1pPr>
          </a:lstStyle>
          <a:p>
            <a:fld id="{9D61FBEC-BD5F-1245-AA5F-1AE1CAE6FEA0}" type="datetimeFigureOut">
              <a:rPr lang="en-US" smtClean="0"/>
              <a:pPr/>
              <a:t>12/2/12</a:t>
            </a:fld>
            <a:endParaRPr lang="en-US" dirty="0"/>
          </a:p>
        </p:txBody>
      </p:sp>
      <p:sp>
        <p:nvSpPr>
          <p:cNvPr id="5" name="Footer Placeholder 4"/>
          <p:cNvSpPr>
            <a:spLocks noGrp="1"/>
          </p:cNvSpPr>
          <p:nvPr>
            <p:ph type="ftr" sz="quarter" idx="3"/>
          </p:nvPr>
        </p:nvSpPr>
        <p:spPr>
          <a:xfrm>
            <a:off x="2205318" y="6275294"/>
            <a:ext cx="5643282"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077200" y="6275294"/>
            <a:ext cx="609600" cy="365125"/>
          </a:xfrm>
          <a:prstGeom prst="rect">
            <a:avLst/>
          </a:prstGeom>
        </p:spPr>
        <p:txBody>
          <a:bodyPr vert="horz" lIns="91440" tIns="45720" rIns="91440" bIns="45720" rtlCol="0" anchor="ctr"/>
          <a:lstStyle>
            <a:lvl1pPr algn="r">
              <a:defRPr sz="1400">
                <a:solidFill>
                  <a:schemeClr val="tx2"/>
                </a:solidFill>
              </a:defRPr>
            </a:lvl1pPr>
          </a:lstStyle>
          <a:p>
            <a:fld id="{2A321479-2626-A440-86AD-A34DEC21D2B4}"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defTabSz="914400" rtl="0" eaLnBrk="1" latinLnBrk="0" hangingPunct="1">
        <a:spcBef>
          <a:spcPct val="0"/>
        </a:spcBef>
        <a:buNone/>
        <a:defRPr sz="4000" b="1" kern="1200">
          <a:solidFill>
            <a:schemeClr val="accent1"/>
          </a:solidFill>
          <a:latin typeface="Arial"/>
          <a:ea typeface="+mj-ea"/>
          <a:cs typeface="Arial"/>
        </a:defRPr>
      </a:lvl1pPr>
    </p:titleStyle>
    <p:bodyStyle>
      <a:lvl1pPr marL="342900" indent="-342900" algn="l" defTabSz="914400" rtl="0" eaLnBrk="1" latinLnBrk="0" hangingPunct="1">
        <a:spcBef>
          <a:spcPts val="400"/>
        </a:spcBef>
        <a:spcAft>
          <a:spcPts val="400"/>
        </a:spcAft>
        <a:buClr>
          <a:schemeClr val="accent1"/>
        </a:buClr>
        <a:buSzPct val="90000"/>
        <a:buFont typeface="Wingdings" charset="2"/>
        <a:buChar char="§"/>
        <a:defRPr sz="2800" b="0" kern="1200">
          <a:solidFill>
            <a:schemeClr val="tx1"/>
          </a:solidFill>
          <a:latin typeface="Rockwell"/>
          <a:ea typeface="+mn-ea"/>
          <a:cs typeface="Rockwell"/>
        </a:defRPr>
      </a:lvl1pPr>
      <a:lvl2pPr marL="685800" indent="-336550" algn="l" defTabSz="914400" rtl="0" eaLnBrk="1" latinLnBrk="0" hangingPunct="1">
        <a:spcBef>
          <a:spcPts val="400"/>
        </a:spcBef>
        <a:spcAft>
          <a:spcPts val="400"/>
        </a:spcAft>
        <a:buClr>
          <a:schemeClr val="accent1"/>
        </a:buClr>
        <a:buSzPct val="90000"/>
        <a:buFont typeface="Wingdings" charset="2"/>
        <a:buChar char="§"/>
        <a:defRPr sz="2400" b="0" kern="1200">
          <a:solidFill>
            <a:schemeClr val="tx1"/>
          </a:solidFill>
          <a:latin typeface="Rockwell"/>
          <a:ea typeface="+mn-ea"/>
          <a:cs typeface="Rockwell"/>
        </a:defRPr>
      </a:lvl2pPr>
      <a:lvl3pPr marL="1035050" indent="-349250" algn="l" defTabSz="914400" rtl="0" eaLnBrk="1" latinLnBrk="0" hangingPunct="1">
        <a:spcBef>
          <a:spcPts val="400"/>
        </a:spcBef>
        <a:spcAft>
          <a:spcPts val="400"/>
        </a:spcAft>
        <a:buClr>
          <a:schemeClr val="accent1"/>
        </a:buClr>
        <a:buSzPct val="90000"/>
        <a:buFont typeface="Wingdings" charset="2"/>
        <a:buChar char="§"/>
        <a:defRPr sz="2000" b="0" kern="1200">
          <a:solidFill>
            <a:schemeClr val="tx1"/>
          </a:solidFill>
          <a:latin typeface="Rockwell"/>
          <a:ea typeface="+mn-ea"/>
          <a:cs typeface="Rockwell"/>
        </a:defRPr>
      </a:lvl3pPr>
      <a:lvl4pPr marL="1371600" indent="-336550" algn="l" defTabSz="914400" rtl="0" eaLnBrk="1" latinLnBrk="0" hangingPunct="1">
        <a:spcBef>
          <a:spcPts val="400"/>
        </a:spcBef>
        <a:spcAft>
          <a:spcPts val="400"/>
        </a:spcAft>
        <a:buClr>
          <a:schemeClr val="accent1"/>
        </a:buClr>
        <a:buSzPct val="90000"/>
        <a:buFont typeface="Wingdings" charset="2"/>
        <a:buChar char="§"/>
        <a:defRPr sz="1800" b="0" kern="1200">
          <a:solidFill>
            <a:schemeClr val="tx1"/>
          </a:solidFill>
          <a:latin typeface="Rockwell"/>
          <a:ea typeface="+mn-ea"/>
          <a:cs typeface="Rockwell"/>
        </a:defRPr>
      </a:lvl4pPr>
      <a:lvl5pPr marL="1720850" indent="-349250" algn="l" defTabSz="914400" rtl="0" eaLnBrk="1" latinLnBrk="0" hangingPunct="1">
        <a:spcBef>
          <a:spcPts val="400"/>
        </a:spcBef>
        <a:spcAft>
          <a:spcPts val="400"/>
        </a:spcAft>
        <a:buClr>
          <a:schemeClr val="accent1"/>
        </a:buClr>
        <a:buSzPct val="90000"/>
        <a:buFont typeface="Wingdings" charset="2"/>
        <a:buChar char="§"/>
        <a:defRPr sz="1800" b="0" kern="1200">
          <a:solidFill>
            <a:schemeClr val="tx1"/>
          </a:solidFill>
          <a:latin typeface="Rockwell"/>
          <a:ea typeface="+mn-ea"/>
          <a:cs typeface="Rockwel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Mark's%20HD:Users:marksanders:Desktop:Feynman%20Pix.doc!OLE_LINK6"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oleObject" Target="Mark's%20HD:Users:marksanders:Desktop:Feynman%20Pix.doc!OLE_LINK5" TargetMode="External"/><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428722" y="398811"/>
            <a:ext cx="7865529" cy="2369789"/>
          </a:xfrm>
        </p:spPr>
        <p:txBody>
          <a:bodyPr>
            <a:noAutofit/>
          </a:bodyPr>
          <a:lstStyle/>
          <a:p>
            <a:r>
              <a:rPr lang="en-US" sz="5400" dirty="0" smtClean="0"/>
              <a:t>Integrative</a:t>
            </a:r>
            <a:br>
              <a:rPr lang="en-US" sz="5400" dirty="0" smtClean="0"/>
            </a:br>
            <a:r>
              <a:rPr lang="en-US" sz="5400" dirty="0" smtClean="0"/>
              <a:t>STEM Education</a:t>
            </a:r>
            <a:br>
              <a:rPr lang="en-US" sz="5400" dirty="0" smtClean="0"/>
            </a:br>
            <a:r>
              <a:rPr lang="en-US" sz="5400" dirty="0" smtClean="0"/>
              <a:t>As “Best Practice”</a:t>
            </a:r>
          </a:p>
        </p:txBody>
      </p:sp>
      <p:sp>
        <p:nvSpPr>
          <p:cNvPr id="17" name="Content Placeholder 16"/>
          <p:cNvSpPr>
            <a:spLocks noGrp="1"/>
          </p:cNvSpPr>
          <p:nvPr>
            <p:ph idx="1"/>
          </p:nvPr>
        </p:nvSpPr>
        <p:spPr>
          <a:xfrm>
            <a:off x="2976880" y="3936962"/>
            <a:ext cx="5698371" cy="2603538"/>
          </a:xfrm>
        </p:spPr>
        <p:txBody>
          <a:bodyPr>
            <a:noAutofit/>
          </a:bodyPr>
          <a:lstStyle/>
          <a:p>
            <a:pPr algn="r">
              <a:spcBef>
                <a:spcPts val="0"/>
              </a:spcBef>
              <a:spcAft>
                <a:spcPts val="0"/>
              </a:spcAft>
              <a:buNone/>
            </a:pPr>
            <a:r>
              <a:rPr lang="en-US" sz="2400" dirty="0" smtClean="0"/>
              <a:t>Mark Sanders</a:t>
            </a:r>
          </a:p>
          <a:p>
            <a:pPr algn="r">
              <a:spcBef>
                <a:spcPts val="0"/>
              </a:spcBef>
              <a:spcAft>
                <a:spcPts val="0"/>
              </a:spcAft>
              <a:buNone/>
            </a:pPr>
            <a:r>
              <a:rPr lang="en-US" sz="2000" dirty="0" smtClean="0"/>
              <a:t>Professor Emeritus </a:t>
            </a:r>
          </a:p>
          <a:p>
            <a:pPr algn="r">
              <a:spcBef>
                <a:spcPts val="0"/>
              </a:spcBef>
              <a:spcAft>
                <a:spcPts val="0"/>
              </a:spcAft>
              <a:buNone/>
            </a:pPr>
            <a:r>
              <a:rPr lang="en-US" sz="2000" dirty="0" smtClean="0"/>
              <a:t>Integrative STEM Education</a:t>
            </a:r>
          </a:p>
          <a:p>
            <a:pPr algn="r">
              <a:spcBef>
                <a:spcPts val="0"/>
              </a:spcBef>
              <a:spcAft>
                <a:spcPts val="0"/>
              </a:spcAft>
              <a:buNone/>
            </a:pPr>
            <a:r>
              <a:rPr lang="en-US" sz="2000" dirty="0" smtClean="0"/>
              <a:t>Virginia Tech</a:t>
            </a:r>
          </a:p>
          <a:p>
            <a:pPr algn="r">
              <a:spcBef>
                <a:spcPts val="0"/>
              </a:spcBef>
              <a:spcAft>
                <a:spcPts val="0"/>
              </a:spcAft>
              <a:buNone/>
            </a:pPr>
            <a:endParaRPr lang="en-US" sz="2000" dirty="0" smtClean="0"/>
          </a:p>
          <a:p>
            <a:pPr algn="r">
              <a:spcBef>
                <a:spcPts val="0"/>
              </a:spcBef>
              <a:spcAft>
                <a:spcPts val="0"/>
              </a:spcAft>
              <a:buNone/>
            </a:pPr>
            <a:r>
              <a:rPr lang="en-US" sz="2000" dirty="0" smtClean="0"/>
              <a:t>Technology Education Research Conference</a:t>
            </a:r>
          </a:p>
          <a:p>
            <a:pPr algn="r">
              <a:spcBef>
                <a:spcPts val="0"/>
              </a:spcBef>
              <a:spcAft>
                <a:spcPts val="0"/>
              </a:spcAft>
              <a:buNone/>
            </a:pPr>
            <a:r>
              <a:rPr lang="en-US" sz="2000" dirty="0" smtClean="0"/>
              <a:t>Surfers Paradise, Queensland, Australia </a:t>
            </a:r>
          </a:p>
          <a:p>
            <a:pPr algn="r">
              <a:spcBef>
                <a:spcPts val="0"/>
              </a:spcBef>
              <a:spcAft>
                <a:spcPts val="0"/>
              </a:spcAft>
              <a:buNone/>
            </a:pPr>
            <a:r>
              <a:rPr lang="en-US" sz="2000" dirty="0" smtClean="0"/>
              <a:t>December, 2012</a:t>
            </a:r>
          </a:p>
          <a:p>
            <a:pPr algn="r">
              <a:spcBef>
                <a:spcPts val="0"/>
              </a:spcBef>
              <a:buNone/>
            </a:pPr>
            <a:r>
              <a:rPr lang="en-US" sz="1800" dirty="0" smtClean="0"/>
              <a:t>  </a:t>
            </a:r>
          </a:p>
        </p:txBody>
      </p:sp>
      <p:sp>
        <p:nvSpPr>
          <p:cNvPr id="7" name="TextBox 6"/>
          <p:cNvSpPr txBox="1"/>
          <p:nvPr/>
        </p:nvSpPr>
        <p:spPr>
          <a:xfrm>
            <a:off x="8207375" y="7381875"/>
            <a:ext cx="184666" cy="369332"/>
          </a:xfrm>
          <a:prstGeom prst="rect">
            <a:avLst/>
          </a:prstGeom>
          <a:noFill/>
        </p:spPr>
        <p:txBody>
          <a:bodyPr wrap="none" rtlCol="0">
            <a:spAutoFit/>
          </a:bodyPr>
          <a:lstStyle/>
          <a:p>
            <a:endParaRPr lang="en-US" dirty="0"/>
          </a:p>
        </p:txBody>
      </p:sp>
      <p:pic>
        <p:nvPicPr>
          <p:cNvPr id="6" name="Picture 5"/>
          <p:cNvPicPr>
            <a:picLocks noChangeAspect="1"/>
          </p:cNvPicPr>
          <p:nvPr/>
        </p:nvPicPr>
        <p:blipFill>
          <a:blip r:embed="rId3"/>
          <a:stretch>
            <a:fillRect/>
          </a:stretch>
        </p:blipFill>
        <p:spPr>
          <a:xfrm>
            <a:off x="467329" y="4025862"/>
            <a:ext cx="2339371" cy="237613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582705"/>
            <a:ext cx="7918450" cy="4366839"/>
          </a:xfrm>
        </p:spPr>
        <p:txBody>
          <a:bodyPr>
            <a:noAutofit/>
          </a:bodyPr>
          <a:lstStyle/>
          <a:p>
            <a:r>
              <a:rPr lang="en-US" sz="7200" dirty="0" smtClean="0"/>
              <a:t>What is</a:t>
            </a:r>
            <a:br>
              <a:rPr lang="en-US" sz="7200" dirty="0" smtClean="0"/>
            </a:br>
            <a:r>
              <a:rPr lang="en-US" sz="7200" dirty="0" smtClean="0"/>
              <a:t>“Integrative</a:t>
            </a:r>
            <a:br>
              <a:rPr lang="en-US" sz="7200" dirty="0" smtClean="0"/>
            </a:br>
            <a:r>
              <a:rPr lang="en-US" sz="7200" dirty="0" smtClean="0"/>
              <a:t>STEM</a:t>
            </a:r>
            <a:br>
              <a:rPr lang="en-US" sz="7200" dirty="0" smtClean="0"/>
            </a:br>
            <a:r>
              <a:rPr lang="en-US" sz="7200" dirty="0" smtClean="0"/>
              <a:t>Education?”</a:t>
            </a:r>
          </a:p>
        </p:txBody>
      </p:sp>
      <p:sp>
        <p:nvSpPr>
          <p:cNvPr id="16387" name="Content Placeholder 2"/>
          <p:cNvSpPr>
            <a:spLocks noGrp="1"/>
          </p:cNvSpPr>
          <p:nvPr>
            <p:ph idx="1"/>
          </p:nvPr>
        </p:nvSpPr>
        <p:spPr>
          <a:xfrm>
            <a:off x="671644" y="5289989"/>
            <a:ext cx="6870069" cy="935324"/>
          </a:xfrm>
        </p:spPr>
        <p:txBody>
          <a:bodyPr>
            <a:normAutofit/>
          </a:bodyPr>
          <a:lstStyle/>
          <a:p>
            <a:endParaRPr lang="en-US" dirty="0" smtClean="0"/>
          </a:p>
        </p:txBody>
      </p:sp>
      <p:sp>
        <p:nvSpPr>
          <p:cNvPr id="29700" name="Footer Placeholder 5"/>
          <p:cNvSpPr>
            <a:spLocks noGrp="1"/>
          </p:cNvSpPr>
          <p:nvPr>
            <p:ph type="ftr" sz="quarter" idx="11"/>
          </p:nvPr>
        </p:nvSpPr>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582706"/>
            <a:ext cx="7918450" cy="1323439"/>
          </a:xfrm>
        </p:spPr>
        <p:txBody>
          <a:bodyPr>
            <a:noAutofit/>
          </a:bodyPr>
          <a:lstStyle/>
          <a:p>
            <a:r>
              <a:rPr lang="en-US" sz="3800" dirty="0" smtClean="0"/>
              <a:t>“Integrative STEM Education is...</a:t>
            </a:r>
          </a:p>
        </p:txBody>
      </p:sp>
      <p:sp>
        <p:nvSpPr>
          <p:cNvPr id="16387" name="Content Placeholder 2"/>
          <p:cNvSpPr>
            <a:spLocks noGrp="1"/>
          </p:cNvSpPr>
          <p:nvPr>
            <p:ph idx="1"/>
          </p:nvPr>
        </p:nvSpPr>
        <p:spPr>
          <a:xfrm>
            <a:off x="612775" y="1456270"/>
            <a:ext cx="7235825" cy="3908210"/>
          </a:xfrm>
        </p:spPr>
        <p:txBody>
          <a:bodyPr>
            <a:noAutofit/>
          </a:bodyPr>
          <a:lstStyle/>
          <a:p>
            <a:pPr>
              <a:spcBef>
                <a:spcPts val="400"/>
              </a:spcBef>
            </a:pPr>
            <a:r>
              <a:rPr lang="en-US" dirty="0" smtClean="0"/>
              <a:t>a much more explicit term than “STEM Education”</a:t>
            </a:r>
          </a:p>
          <a:p>
            <a:pPr>
              <a:spcBef>
                <a:spcPts val="400"/>
              </a:spcBef>
            </a:pPr>
            <a:r>
              <a:rPr lang="en-US" sz="3200" dirty="0" smtClean="0"/>
              <a:t> </a:t>
            </a:r>
            <a:r>
              <a:rPr lang="en-US" dirty="0" smtClean="0"/>
              <a:t>refers to instructional approaches that situate  Math &amp; Science learning…</a:t>
            </a:r>
          </a:p>
          <a:p>
            <a:pPr>
              <a:spcBef>
                <a:spcPts val="400"/>
              </a:spcBef>
            </a:pPr>
            <a:r>
              <a:rPr lang="en-US" dirty="0" smtClean="0"/>
              <a:t>in the context of engineering design problems</a:t>
            </a:r>
            <a:r>
              <a:rPr lang="en-US" sz="3200" dirty="0" smtClean="0"/>
              <a:t/>
            </a:r>
            <a:br>
              <a:rPr lang="en-US" sz="3200" dirty="0" smtClean="0"/>
            </a:br>
            <a:r>
              <a:rPr lang="en-US" sz="3200" dirty="0" smtClean="0"/>
              <a:t/>
            </a:r>
            <a:br>
              <a:rPr lang="en-US" sz="3200" dirty="0" smtClean="0"/>
            </a:br>
            <a:r>
              <a:rPr lang="en-US" sz="3200" dirty="0" smtClean="0"/>
              <a:t>(Design / Make  / Evaluate / Iterate)</a:t>
            </a:r>
            <a:endParaRPr lang="en-US" dirty="0" smtClean="0"/>
          </a:p>
        </p:txBody>
      </p:sp>
      <p:sp>
        <p:nvSpPr>
          <p:cNvPr id="29700" name="Footer Placeholder 5"/>
          <p:cNvSpPr>
            <a:spLocks noGrp="1"/>
          </p:cNvSpPr>
          <p:nvPr>
            <p:ph type="ftr" sz="quarter" idx="11"/>
          </p:nvPr>
        </p:nvSpPr>
        <p:spPr/>
        <p:txBody>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58774" y="474009"/>
            <a:ext cx="8531225" cy="788894"/>
          </a:xfrm>
        </p:spPr>
        <p:txBody>
          <a:bodyPr>
            <a:noAutofit/>
          </a:bodyPr>
          <a:lstStyle/>
          <a:p>
            <a:r>
              <a:rPr lang="en-US" sz="3400" dirty="0" smtClean="0"/>
              <a:t>What’s an Engineering Design problem?</a:t>
            </a:r>
            <a:endParaRPr lang="en-US" sz="3400" dirty="0"/>
          </a:p>
        </p:txBody>
      </p:sp>
      <p:sp>
        <p:nvSpPr>
          <p:cNvPr id="3" name="Content Placeholder 2"/>
          <p:cNvSpPr>
            <a:spLocks noGrp="1"/>
          </p:cNvSpPr>
          <p:nvPr>
            <p:ph idx="1"/>
          </p:nvPr>
        </p:nvSpPr>
        <p:spPr>
          <a:xfrm>
            <a:off x="4311970" y="1175374"/>
            <a:ext cx="3923686" cy="5606664"/>
          </a:xfrm>
        </p:spPr>
        <p:txBody>
          <a:bodyPr wrap="square">
            <a:spAutoFit/>
          </a:bodyPr>
          <a:lstStyle/>
          <a:p>
            <a:pPr>
              <a:spcAft>
                <a:spcPts val="0"/>
              </a:spcAft>
            </a:pPr>
            <a:r>
              <a:rPr lang="en-US" sz="3200" dirty="0" smtClean="0"/>
              <a:t>Design Brief</a:t>
            </a:r>
          </a:p>
          <a:p>
            <a:pPr>
              <a:spcAft>
                <a:spcPts val="0"/>
              </a:spcAft>
              <a:buNone/>
            </a:pPr>
            <a:r>
              <a:rPr lang="en-US" sz="2400" dirty="0" smtClean="0"/>
              <a:t>    Design a paper airplane that remains aloft for the maximum possible time.</a:t>
            </a:r>
            <a:br>
              <a:rPr lang="en-US" sz="2400" dirty="0" smtClean="0"/>
            </a:br>
            <a:endParaRPr lang="en-US" sz="2400" dirty="0" smtClean="0"/>
          </a:p>
          <a:p>
            <a:pPr>
              <a:spcBef>
                <a:spcPts val="400"/>
              </a:spcBef>
              <a:spcAft>
                <a:spcPts val="0"/>
              </a:spcAft>
            </a:pPr>
            <a:r>
              <a:rPr lang="en-US" dirty="0" smtClean="0"/>
              <a:t>Design</a:t>
            </a:r>
          </a:p>
          <a:p>
            <a:pPr>
              <a:spcBef>
                <a:spcPts val="400"/>
              </a:spcBef>
              <a:spcAft>
                <a:spcPts val="0"/>
              </a:spcAft>
            </a:pPr>
            <a:r>
              <a:rPr lang="en-US" dirty="0" smtClean="0"/>
              <a:t>Make</a:t>
            </a:r>
          </a:p>
          <a:p>
            <a:pPr>
              <a:spcBef>
                <a:spcPts val="400"/>
              </a:spcBef>
              <a:spcAft>
                <a:spcPts val="0"/>
              </a:spcAft>
            </a:pPr>
            <a:r>
              <a:rPr lang="en-US" dirty="0" smtClean="0"/>
              <a:t>Evaluate</a:t>
            </a:r>
          </a:p>
          <a:p>
            <a:pPr>
              <a:spcBef>
                <a:spcPts val="400"/>
              </a:spcBef>
              <a:spcAft>
                <a:spcPts val="0"/>
              </a:spcAft>
            </a:pPr>
            <a:r>
              <a:rPr lang="en-US" dirty="0" smtClean="0"/>
              <a:t>Iterate</a:t>
            </a:r>
          </a:p>
          <a:p>
            <a:pPr>
              <a:spcBef>
                <a:spcPts val="400"/>
              </a:spcBef>
              <a:spcAft>
                <a:spcPts val="0"/>
              </a:spcAft>
            </a:pPr>
            <a:r>
              <a:rPr lang="en-US" sz="2800" dirty="0" smtClean="0"/>
              <a:t>FUN ! </a:t>
            </a:r>
            <a:endParaRPr lang="en-US" sz="2000" dirty="0" smtClean="0"/>
          </a:p>
          <a:p>
            <a:endParaRPr lang="en-US" dirty="0"/>
          </a:p>
        </p:txBody>
      </p:sp>
      <p:pic>
        <p:nvPicPr>
          <p:cNvPr id="5" name="Picture 4"/>
          <p:cNvPicPr>
            <a:picLocks noChangeAspect="1"/>
          </p:cNvPicPr>
          <p:nvPr/>
        </p:nvPicPr>
        <p:blipFill>
          <a:blip r:embed="rId2"/>
          <a:stretch>
            <a:fillRect/>
          </a:stretch>
        </p:blipFill>
        <p:spPr>
          <a:xfrm>
            <a:off x="346684" y="1384878"/>
            <a:ext cx="3620167" cy="48458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65149" y="344581"/>
            <a:ext cx="8531225" cy="788894"/>
          </a:xfrm>
        </p:spPr>
        <p:txBody>
          <a:bodyPr>
            <a:normAutofit/>
          </a:bodyPr>
          <a:lstStyle/>
          <a:p>
            <a:r>
              <a:rPr lang="en-US" sz="3400" dirty="0" smtClean="0"/>
              <a:t>About Engineering Design challenges:</a:t>
            </a:r>
            <a:endParaRPr lang="en-US" sz="3400" dirty="0"/>
          </a:p>
        </p:txBody>
      </p:sp>
      <p:sp>
        <p:nvSpPr>
          <p:cNvPr id="3" name="Content Placeholder 2"/>
          <p:cNvSpPr>
            <a:spLocks noGrp="1"/>
          </p:cNvSpPr>
          <p:nvPr>
            <p:ph idx="1"/>
          </p:nvPr>
        </p:nvSpPr>
        <p:spPr>
          <a:xfrm>
            <a:off x="565149" y="1230055"/>
            <a:ext cx="7901642" cy="2051844"/>
          </a:xfrm>
        </p:spPr>
        <p:txBody>
          <a:bodyPr>
            <a:noAutofit/>
          </a:bodyPr>
          <a:lstStyle/>
          <a:p>
            <a:pPr>
              <a:spcBef>
                <a:spcPts val="0"/>
              </a:spcBef>
              <a:spcAft>
                <a:spcPts val="600"/>
              </a:spcAft>
            </a:pPr>
            <a:r>
              <a:rPr lang="en-US" sz="2400" dirty="0" smtClean="0"/>
              <a:t>Great for “kids” of all ages</a:t>
            </a:r>
          </a:p>
          <a:p>
            <a:pPr>
              <a:spcBef>
                <a:spcPts val="0"/>
              </a:spcBef>
              <a:spcAft>
                <a:spcPts val="600"/>
              </a:spcAft>
            </a:pPr>
            <a:r>
              <a:rPr lang="en-US" sz="2400" dirty="0" smtClean="0"/>
              <a:t>Great context for applying math and science</a:t>
            </a:r>
          </a:p>
          <a:p>
            <a:pPr>
              <a:spcBef>
                <a:spcPts val="0"/>
              </a:spcBef>
              <a:spcAft>
                <a:spcPts val="600"/>
              </a:spcAft>
            </a:pPr>
            <a:r>
              <a:rPr lang="en-US" sz="2400" dirty="0" smtClean="0"/>
              <a:t>Most design challenges are NOT iSTEM Ed</a:t>
            </a:r>
          </a:p>
          <a:p>
            <a:endParaRPr lang="en-US" dirty="0"/>
          </a:p>
        </p:txBody>
      </p:sp>
      <p:pic>
        <p:nvPicPr>
          <p:cNvPr id="6" name="Picture 5"/>
          <p:cNvPicPr>
            <a:picLocks noChangeAspect="1"/>
          </p:cNvPicPr>
          <p:nvPr/>
        </p:nvPicPr>
        <p:blipFill>
          <a:blip r:embed="rId2"/>
          <a:stretch>
            <a:fillRect/>
          </a:stretch>
        </p:blipFill>
        <p:spPr>
          <a:xfrm>
            <a:off x="2058384" y="2955329"/>
            <a:ext cx="5012020" cy="35311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44" dirty="0" smtClean="0"/>
              <a:t>Integrative STEM Education:</a:t>
            </a:r>
            <a:r>
              <a:rPr lang="en-US" dirty="0" smtClean="0"/>
              <a:t/>
            </a:r>
            <a:br>
              <a:rPr lang="en-US" dirty="0" smtClean="0"/>
            </a:br>
            <a:r>
              <a:rPr lang="en-US" dirty="0" smtClean="0"/>
              <a:t>The </a:t>
            </a:r>
            <a:r>
              <a:rPr lang="en-US" sz="3556" dirty="0" smtClean="0"/>
              <a:t>Operational Definition</a:t>
            </a:r>
            <a:endParaRPr lang="en-US" sz="3556" dirty="0"/>
          </a:p>
        </p:txBody>
      </p:sp>
      <p:sp>
        <p:nvSpPr>
          <p:cNvPr id="3" name="Content Placeholder 2"/>
          <p:cNvSpPr>
            <a:spLocks noGrp="1"/>
          </p:cNvSpPr>
          <p:nvPr>
            <p:ph idx="1"/>
          </p:nvPr>
        </p:nvSpPr>
        <p:spPr/>
        <p:txBody>
          <a:bodyPr>
            <a:normAutofit fontScale="92500" lnSpcReduction="20000"/>
          </a:bodyPr>
          <a:lstStyle/>
          <a:p>
            <a:r>
              <a:rPr lang="en-US" dirty="0" smtClean="0"/>
              <a:t>technological/engineering design-based learning approaches…</a:t>
            </a:r>
          </a:p>
          <a:p>
            <a:r>
              <a:rPr lang="en-US" dirty="0" smtClean="0"/>
              <a:t>that </a:t>
            </a:r>
            <a:r>
              <a:rPr lang="en-US" i="1" dirty="0" smtClean="0"/>
              <a:t>intentionally</a:t>
            </a:r>
            <a:r>
              <a:rPr lang="en-US" dirty="0" smtClean="0"/>
              <a:t> integrate the concepts and practices of science and /or mathematics education with the concepts and practices of technology and engineering education.</a:t>
            </a:r>
          </a:p>
          <a:p>
            <a:r>
              <a:rPr lang="en-US" dirty="0" smtClean="0"/>
              <a:t>may be enhanced through further integration with other school subjects, such as language arts, social studies, art, etc.” (Sanders &amp; Wells, 2006).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33095" y="406400"/>
            <a:ext cx="7078133" cy="788894"/>
          </a:xfrm>
        </p:spPr>
        <p:txBody>
          <a:bodyPr>
            <a:normAutofit/>
          </a:bodyPr>
          <a:lstStyle/>
          <a:p>
            <a:r>
              <a:rPr lang="en-US" sz="4400" dirty="0" smtClean="0"/>
              <a:t>iSTEM Ed– Scope</a:t>
            </a:r>
            <a:endParaRPr lang="en-US" sz="3556" dirty="0"/>
          </a:p>
        </p:txBody>
      </p:sp>
      <p:sp>
        <p:nvSpPr>
          <p:cNvPr id="3" name="Content Placeholder 2"/>
          <p:cNvSpPr>
            <a:spLocks noGrp="1"/>
          </p:cNvSpPr>
          <p:nvPr>
            <p:ph idx="1"/>
          </p:nvPr>
        </p:nvSpPr>
        <p:spPr>
          <a:xfrm>
            <a:off x="633094" y="1575576"/>
            <a:ext cx="8206106" cy="2554545"/>
          </a:xfrm>
        </p:spPr>
        <p:txBody>
          <a:bodyPr wrap="square">
            <a:spAutoFit/>
          </a:bodyPr>
          <a:lstStyle/>
          <a:p>
            <a:pPr>
              <a:spcBef>
                <a:spcPts val="600"/>
              </a:spcBef>
              <a:spcAft>
                <a:spcPts val="1800"/>
              </a:spcAft>
            </a:pPr>
            <a:r>
              <a:rPr lang="en-US" sz="3000" dirty="0" smtClean="0"/>
              <a:t>For ALL students,  K-PhD</a:t>
            </a:r>
          </a:p>
          <a:p>
            <a:pPr lvl="0">
              <a:spcBef>
                <a:spcPts val="600"/>
              </a:spcBef>
              <a:spcAft>
                <a:spcPts val="1800"/>
              </a:spcAft>
            </a:pPr>
            <a:r>
              <a:rPr lang="en-US" sz="3000" dirty="0" smtClean="0"/>
              <a:t>Does NOT replace all (or even most) “silo”  instruction</a:t>
            </a:r>
          </a:p>
          <a:p>
            <a:pPr lvl="0">
              <a:spcBef>
                <a:spcPts val="600"/>
              </a:spcBef>
              <a:spcAft>
                <a:spcPts val="1800"/>
              </a:spcAft>
            </a:pPr>
            <a:r>
              <a:rPr lang="en-US" sz="3000" dirty="0" smtClean="0"/>
              <a:t>Occurs during and /or after school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831492"/>
            <a:ext cx="7918450" cy="788894"/>
          </a:xfrm>
        </p:spPr>
        <p:txBody>
          <a:bodyPr>
            <a:normAutofit/>
          </a:bodyPr>
          <a:lstStyle/>
          <a:p>
            <a:r>
              <a:rPr lang="en-US" sz="4400" dirty="0" smtClean="0"/>
              <a:t>iSTEM Ed– Pedagogy</a:t>
            </a:r>
            <a:endParaRPr lang="en-US" sz="3556" dirty="0"/>
          </a:p>
        </p:txBody>
      </p:sp>
      <p:sp>
        <p:nvSpPr>
          <p:cNvPr id="3" name="Content Placeholder 2"/>
          <p:cNvSpPr>
            <a:spLocks noGrp="1"/>
          </p:cNvSpPr>
          <p:nvPr>
            <p:ph idx="1"/>
          </p:nvPr>
        </p:nvSpPr>
        <p:spPr>
          <a:xfrm>
            <a:off x="612773" y="1741506"/>
            <a:ext cx="6456893" cy="4417993"/>
          </a:xfrm>
        </p:spPr>
        <p:txBody>
          <a:bodyPr wrap="square">
            <a:noAutofit/>
          </a:bodyPr>
          <a:lstStyle/>
          <a:p>
            <a:pPr>
              <a:spcBef>
                <a:spcPts val="600"/>
              </a:spcBef>
              <a:spcAft>
                <a:spcPts val="600"/>
              </a:spcAft>
            </a:pPr>
            <a:r>
              <a:rPr lang="en-US" dirty="0" smtClean="0"/>
              <a:t>Technological Design-based </a:t>
            </a:r>
            <a:r>
              <a:rPr lang="en-US" dirty="0" smtClean="0">
                <a:solidFill>
                  <a:schemeClr val="accent1"/>
                </a:solidFill>
              </a:rPr>
              <a:t>pedagogy</a:t>
            </a:r>
          </a:p>
          <a:p>
            <a:pPr lvl="1">
              <a:spcAft>
                <a:spcPts val="600"/>
              </a:spcAft>
            </a:pPr>
            <a:r>
              <a:rPr lang="en-US" dirty="0" smtClean="0"/>
              <a:t>Design / Make / Evaluate / Iterate</a:t>
            </a:r>
          </a:p>
          <a:p>
            <a:pPr>
              <a:spcBef>
                <a:spcPts val="600"/>
              </a:spcBef>
              <a:spcAft>
                <a:spcPts val="600"/>
              </a:spcAft>
            </a:pPr>
            <a:r>
              <a:rPr lang="en-US" dirty="0" smtClean="0"/>
              <a:t>Students usually work in teams</a:t>
            </a:r>
          </a:p>
          <a:p>
            <a:pPr>
              <a:spcBef>
                <a:spcPts val="600"/>
              </a:spcBef>
              <a:spcAft>
                <a:spcPts val="600"/>
              </a:spcAft>
            </a:pPr>
            <a:r>
              <a:rPr lang="en-US" dirty="0" smtClean="0"/>
              <a:t>Teachers sometimes work in teams</a:t>
            </a:r>
          </a:p>
          <a:p>
            <a:pPr lvl="0">
              <a:spcBef>
                <a:spcPts val="600"/>
              </a:spcBef>
              <a:spcAft>
                <a:spcPts val="600"/>
              </a:spcAft>
            </a:pPr>
            <a:r>
              <a:rPr lang="en-US" dirty="0" smtClean="0"/>
              <a:t>Engages &amp; assesses grade-appropriate S, T, E, &amp; M concepts and practices</a:t>
            </a:r>
          </a:p>
          <a:p>
            <a:pPr>
              <a:spcBef>
                <a:spcPts val="600"/>
              </a:spcBef>
              <a:spcAft>
                <a:spcPts val="600"/>
              </a:spcAft>
            </a:pPr>
            <a:r>
              <a:rPr lang="en-US" dirty="0" smtClean="0"/>
              <a:t>“Purposeful Design &amp; Inquiry”</a:t>
            </a:r>
          </a:p>
          <a:p>
            <a:pPr lvl="0">
              <a:spcBef>
                <a:spcPts val="600"/>
              </a:spcBef>
              <a:spcAft>
                <a:spcPts val="600"/>
              </a:spcAft>
            </a:pPr>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060553" y="582706"/>
            <a:ext cx="7175103" cy="3240752"/>
          </a:xfrm>
        </p:spPr>
        <p:txBody>
          <a:bodyPr>
            <a:noAutofit/>
          </a:bodyPr>
          <a:lstStyle/>
          <a:p>
            <a:r>
              <a:rPr lang="en-US" sz="7200" dirty="0" smtClean="0"/>
              <a:t>Why iSTEM Ed as “Best Practice” Candidate?</a:t>
            </a:r>
            <a:endParaRPr lang="en-US" sz="7200" dirty="0"/>
          </a:p>
        </p:txBody>
      </p:sp>
      <p:sp>
        <p:nvSpPr>
          <p:cNvPr id="3" name="Content Placeholder 2"/>
          <p:cNvSpPr>
            <a:spLocks noGrp="1"/>
          </p:cNvSpPr>
          <p:nvPr>
            <p:ph idx="1"/>
          </p:nvPr>
        </p:nvSpPr>
        <p:spPr>
          <a:xfrm>
            <a:off x="612775" y="5669716"/>
            <a:ext cx="7918450" cy="720171"/>
          </a:xfrm>
        </p:spPr>
        <p:txBody>
          <a:bodyPr>
            <a:normAutofit/>
          </a:bodyPr>
          <a:lstStyle/>
          <a:p>
            <a:endParaRPr lang="en-US"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44500" y="582706"/>
            <a:ext cx="8534400" cy="788894"/>
          </a:xfrm>
        </p:spPr>
        <p:txBody>
          <a:bodyPr>
            <a:noAutofit/>
          </a:bodyPr>
          <a:lstStyle/>
          <a:p>
            <a:r>
              <a:rPr lang="en-US" sz="3300" dirty="0" smtClean="0"/>
              <a:t>Because It’s an exemplar of many “Learning Principles” </a:t>
            </a:r>
            <a:br>
              <a:rPr lang="en-US" sz="3300" dirty="0" smtClean="0"/>
            </a:br>
            <a:endParaRPr lang="en-US" sz="3300" dirty="0" smtClean="0"/>
          </a:p>
        </p:txBody>
      </p:sp>
      <p:sp>
        <p:nvSpPr>
          <p:cNvPr id="40963" name="Rectangle 3"/>
          <p:cNvSpPr>
            <a:spLocks noGrp="1" noChangeArrowheads="1"/>
          </p:cNvSpPr>
          <p:nvPr>
            <p:ph idx="1"/>
          </p:nvPr>
        </p:nvSpPr>
        <p:spPr>
          <a:xfrm>
            <a:off x="447673" y="1803401"/>
            <a:ext cx="8531227" cy="5004754"/>
          </a:xfrm>
        </p:spPr>
        <p:txBody>
          <a:bodyPr>
            <a:noAutofit/>
          </a:bodyPr>
          <a:lstStyle/>
          <a:p>
            <a:pPr>
              <a:spcBef>
                <a:spcPts val="1000"/>
              </a:spcBef>
            </a:pPr>
            <a:r>
              <a:rPr lang="en-US" sz="2995" dirty="0" smtClean="0"/>
              <a:t>Learning is an  active process</a:t>
            </a:r>
          </a:p>
          <a:p>
            <a:pPr>
              <a:spcBef>
                <a:spcPts val="1000"/>
              </a:spcBef>
            </a:pPr>
            <a:r>
              <a:rPr lang="en-US" sz="2995" dirty="0" smtClean="0"/>
              <a:t>Motivation is integral to cognition</a:t>
            </a:r>
          </a:p>
          <a:p>
            <a:pPr>
              <a:spcBef>
                <a:spcPts val="1000"/>
              </a:spcBef>
            </a:pPr>
            <a:r>
              <a:rPr lang="en-US" sz="2995" dirty="0" smtClean="0"/>
              <a:t>Learning occurs through social interaction</a:t>
            </a:r>
          </a:p>
          <a:p>
            <a:pPr>
              <a:spcBef>
                <a:spcPts val="1000"/>
              </a:spcBef>
            </a:pPr>
            <a:r>
              <a:rPr lang="en-US" sz="2995" dirty="0" smtClean="0"/>
              <a:t>Knowledge is contextual</a:t>
            </a:r>
          </a:p>
          <a:p>
            <a:pPr>
              <a:spcBef>
                <a:spcPts val="1000"/>
              </a:spcBef>
            </a:pPr>
            <a:r>
              <a:rPr lang="en-US" sz="2995" dirty="0" smtClean="0"/>
              <a:t>Embodied cognition</a:t>
            </a:r>
            <a:endParaRPr lang="en-US" sz="2595" dirty="0" smtClean="0"/>
          </a:p>
          <a:p>
            <a:pPr>
              <a:buClrTx/>
            </a:pPr>
            <a:r>
              <a:rPr lang="en-US" sz="3200" dirty="0" smtClean="0">
                <a:solidFill>
                  <a:schemeClr val="accent1"/>
                </a:solidFill>
              </a:rPr>
              <a:t>iSTEM Ed </a:t>
            </a:r>
            <a:r>
              <a:rPr lang="en-US" sz="3200" i="1" dirty="0" smtClean="0">
                <a:solidFill>
                  <a:schemeClr val="accent1"/>
                </a:solidFill>
              </a:rPr>
              <a:t>nails</a:t>
            </a:r>
            <a:r>
              <a:rPr lang="en-US" sz="3200" dirty="0" smtClean="0">
                <a:solidFill>
                  <a:schemeClr val="accent1"/>
                </a:solidFill>
              </a:rPr>
              <a:t> these Learning Principles!</a:t>
            </a:r>
          </a:p>
          <a:p>
            <a:endParaRPr lang="en-US" sz="3027" dirty="0" smtClean="0">
              <a:solidFill>
                <a:schemeClr val="accent1"/>
              </a:solidFill>
            </a:endParaRPr>
          </a:p>
        </p:txBody>
      </p:sp>
      <p:sp>
        <p:nvSpPr>
          <p:cNvPr id="32772" name="TextBox 4"/>
          <p:cNvSpPr txBox="1">
            <a:spLocks noChangeArrowheads="1"/>
          </p:cNvSpPr>
          <p:nvPr/>
        </p:nvSpPr>
        <p:spPr bwMode="auto">
          <a:xfrm>
            <a:off x="307972" y="5657851"/>
            <a:ext cx="8267701" cy="369332"/>
          </a:xfrm>
          <a:prstGeom prst="rect">
            <a:avLst/>
          </a:prstGeom>
          <a:noFill/>
          <a:ln w="9525">
            <a:noFill/>
            <a:miter lim="800000"/>
            <a:headEnd/>
            <a:tailEnd/>
          </a:ln>
        </p:spPr>
        <p:txBody>
          <a:bodyPr wrap="square">
            <a:prstTxWarp prst="textNoShape">
              <a:avLst/>
            </a:prstTxWarp>
            <a:spAutoFit/>
          </a:bodyPr>
          <a:lstStyle/>
          <a:p>
            <a:pPr marL="0" lvl="2" algn="r">
              <a:buFont typeface="Wingdings" pitchFamily="-108" charset="2"/>
              <a:buNone/>
            </a:pPr>
            <a:r>
              <a:rPr lang="en-US" dirty="0" smtClean="0">
                <a:latin typeface="Rockwell"/>
                <a:ea typeface="Tekton Pro Bold" pitchFamily="-108" charset="0"/>
                <a:cs typeface="Rockwell"/>
              </a:rPr>
              <a:t>Bransford, Brown, &amp; Cocking, 1999; Bruning</a:t>
            </a:r>
            <a:r>
              <a:rPr lang="en-US" dirty="0">
                <a:latin typeface="Rockwell"/>
                <a:ea typeface="Tekton Pro Bold" pitchFamily="-108" charset="0"/>
                <a:cs typeface="Rockwell"/>
              </a:rPr>
              <a:t>, </a:t>
            </a:r>
            <a:r>
              <a:rPr lang="en-US" dirty="0" smtClean="0">
                <a:latin typeface="Rockwell"/>
                <a:ea typeface="Tekton Pro Bold" pitchFamily="-108" charset="0"/>
                <a:cs typeface="Rockwell"/>
              </a:rPr>
              <a:t>Schraw, Norby</a:t>
            </a:r>
            <a:r>
              <a:rPr lang="en-US" dirty="0">
                <a:latin typeface="Rockwell"/>
                <a:ea typeface="Tekton Pro Bold" pitchFamily="-108" charset="0"/>
                <a:cs typeface="Rockwell"/>
              </a:rPr>
              <a:t>,</a:t>
            </a:r>
            <a:r>
              <a:rPr lang="en-US" dirty="0" smtClean="0">
                <a:latin typeface="Rockwell"/>
                <a:ea typeface="Tekton Pro Bold" pitchFamily="-108" charset="0"/>
                <a:cs typeface="Rockwell"/>
              </a:rPr>
              <a:t> &amp; </a:t>
            </a:r>
            <a:r>
              <a:rPr lang="en-US" dirty="0">
                <a:latin typeface="Rockwell"/>
                <a:ea typeface="Tekton Pro Bold" pitchFamily="-108" charset="0"/>
                <a:cs typeface="Rockwell"/>
              </a:rPr>
              <a:t>Ronning, 2004</a:t>
            </a:r>
            <a:r>
              <a:rPr lang="en-US" i="1" dirty="0">
                <a:latin typeface="Rockwell"/>
                <a:cs typeface="Rockwell"/>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09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09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09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4" y="582706"/>
            <a:ext cx="8531225" cy="788894"/>
          </a:xfrm>
        </p:spPr>
        <p:txBody>
          <a:bodyPr>
            <a:normAutofit fontScale="90000"/>
          </a:bodyPr>
          <a:lstStyle/>
          <a:p>
            <a:r>
              <a:rPr lang="en-US" dirty="0" smtClean="0"/>
              <a:t>iSTEM Ed as Best Practice, because…</a:t>
            </a:r>
            <a:br>
              <a:rPr lang="en-US" dirty="0" smtClean="0"/>
            </a:br>
            <a:endParaRPr lang="en-US" dirty="0"/>
          </a:p>
        </p:txBody>
      </p:sp>
      <p:sp>
        <p:nvSpPr>
          <p:cNvPr id="3" name="Content Placeholder 2"/>
          <p:cNvSpPr>
            <a:spLocks noGrp="1"/>
          </p:cNvSpPr>
          <p:nvPr>
            <p:ph idx="1"/>
          </p:nvPr>
        </p:nvSpPr>
        <p:spPr>
          <a:xfrm>
            <a:off x="676275" y="1371600"/>
            <a:ext cx="7743825" cy="5194300"/>
          </a:xfrm>
        </p:spPr>
        <p:txBody>
          <a:bodyPr>
            <a:noAutofit/>
          </a:bodyPr>
          <a:lstStyle/>
          <a:p>
            <a:pPr>
              <a:spcAft>
                <a:spcPts val="0"/>
              </a:spcAft>
            </a:pPr>
            <a:r>
              <a:rPr lang="en-US" sz="3200" dirty="0" smtClean="0"/>
              <a:t>It’s been shown to increase student:</a:t>
            </a:r>
          </a:p>
          <a:p>
            <a:pPr>
              <a:spcBef>
                <a:spcPts val="1000"/>
              </a:spcBef>
              <a:spcAft>
                <a:spcPts val="0"/>
              </a:spcAft>
            </a:pPr>
            <a:r>
              <a:rPr lang="en-US" dirty="0" smtClean="0"/>
              <a:t>Interest;</a:t>
            </a:r>
          </a:p>
          <a:p>
            <a:pPr>
              <a:spcBef>
                <a:spcPts val="1000"/>
              </a:spcBef>
              <a:spcAft>
                <a:spcPts val="0"/>
              </a:spcAft>
            </a:pPr>
            <a:r>
              <a:rPr lang="en-US" dirty="0" smtClean="0"/>
              <a:t>motivation;</a:t>
            </a:r>
          </a:p>
          <a:p>
            <a:pPr>
              <a:spcBef>
                <a:spcPts val="1000"/>
              </a:spcBef>
              <a:spcAft>
                <a:spcPts val="0"/>
              </a:spcAft>
            </a:pPr>
            <a:r>
              <a:rPr lang="en-US" dirty="0" smtClean="0"/>
              <a:t>Engagement;</a:t>
            </a:r>
          </a:p>
          <a:p>
            <a:pPr>
              <a:spcBef>
                <a:spcPts val="1000"/>
              </a:spcBef>
              <a:spcAft>
                <a:spcPts val="0"/>
              </a:spcAft>
            </a:pPr>
            <a:r>
              <a:rPr lang="en-US" dirty="0" smtClean="0"/>
              <a:t> learning (achievement); and </a:t>
            </a:r>
          </a:p>
          <a:p>
            <a:pPr>
              <a:spcBef>
                <a:spcPts val="1000"/>
              </a:spcBef>
              <a:spcAft>
                <a:spcPts val="0"/>
              </a:spcAft>
            </a:pPr>
            <a:r>
              <a:rPr lang="en-US" dirty="0" smtClean="0"/>
              <a:t>retention</a:t>
            </a:r>
          </a:p>
          <a:p>
            <a:pPr>
              <a:spcBef>
                <a:spcPts val="1000"/>
              </a:spcBef>
              <a:spcAft>
                <a:spcPts val="0"/>
              </a:spcAft>
            </a:pPr>
            <a:r>
              <a:rPr lang="en-US" sz="3200" dirty="0" smtClean="0"/>
              <a:t>See, for example…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noAutofit/>
          </a:bodyPr>
          <a:lstStyle/>
          <a:p>
            <a:r>
              <a:rPr lang="en-US" dirty="0" smtClean="0"/>
              <a:t>Overview</a:t>
            </a:r>
          </a:p>
        </p:txBody>
      </p:sp>
      <p:sp>
        <p:nvSpPr>
          <p:cNvPr id="16387" name="Content Placeholder 2"/>
          <p:cNvSpPr>
            <a:spLocks noGrp="1"/>
          </p:cNvSpPr>
          <p:nvPr>
            <p:ph idx="1"/>
          </p:nvPr>
        </p:nvSpPr>
        <p:spPr>
          <a:xfrm>
            <a:off x="639108" y="1514475"/>
            <a:ext cx="7499052" cy="4081463"/>
          </a:xfrm>
        </p:spPr>
        <p:txBody>
          <a:bodyPr>
            <a:normAutofit/>
          </a:bodyPr>
          <a:lstStyle/>
          <a:p>
            <a:pPr>
              <a:spcBef>
                <a:spcPts val="400"/>
              </a:spcBef>
            </a:pPr>
            <a:r>
              <a:rPr lang="en-US" sz="3200" dirty="0" smtClean="0"/>
              <a:t>Historical Perspectives</a:t>
            </a:r>
          </a:p>
          <a:p>
            <a:pPr>
              <a:spcBef>
                <a:spcPts val="400"/>
              </a:spcBef>
            </a:pPr>
            <a:r>
              <a:rPr lang="en-US" sz="3200" dirty="0" smtClean="0"/>
              <a:t>Integrative STEM Education Defined</a:t>
            </a:r>
          </a:p>
          <a:p>
            <a:pPr>
              <a:spcBef>
                <a:spcPts val="400"/>
              </a:spcBef>
            </a:pPr>
            <a:r>
              <a:rPr lang="en-US" sz="3200" dirty="0" smtClean="0"/>
              <a:t>Rationale / Validation</a:t>
            </a:r>
          </a:p>
          <a:p>
            <a:pPr>
              <a:spcBef>
                <a:spcPts val="400"/>
              </a:spcBef>
            </a:pPr>
            <a:r>
              <a:rPr lang="en-US" sz="3200" dirty="0" smtClean="0"/>
              <a:t>Investigating iSTEM Education</a:t>
            </a:r>
          </a:p>
          <a:p>
            <a:pPr>
              <a:spcBef>
                <a:spcPts val="400"/>
              </a:spcBef>
            </a:pPr>
            <a:r>
              <a:rPr lang="en-US" sz="3200" dirty="0" smtClean="0"/>
              <a:t>Q &amp; A</a:t>
            </a:r>
          </a:p>
          <a:p>
            <a:endParaRPr lang="en-US" dirty="0" smtClean="0"/>
          </a:p>
          <a:p>
            <a:endParaRPr lang="en-US" dirty="0" smtClean="0"/>
          </a:p>
        </p:txBody>
      </p:sp>
      <p:sp>
        <p:nvSpPr>
          <p:cNvPr id="28676" name="Footer Placeholder 5"/>
          <p:cNvSpPr>
            <a:spLocks noGrp="1"/>
          </p:cNvSpPr>
          <p:nvPr>
            <p:ph type="ftr" sz="quarter" idx="11"/>
          </p:nvPr>
        </p:nvSpPr>
        <p:spPr/>
        <p:txBody>
          <a:bodyPr/>
          <a:lstStyle/>
          <a:p>
            <a:endParaRPr lang="en-US" dirty="0"/>
          </a:p>
        </p:txBody>
      </p:sp>
      <p:sp>
        <p:nvSpPr>
          <p:cNvPr id="5" name="TextBox 4"/>
          <p:cNvSpPr txBox="1"/>
          <p:nvPr/>
        </p:nvSpPr>
        <p:spPr>
          <a:xfrm>
            <a:off x="-195390" y="6393925"/>
            <a:ext cx="184666" cy="461665"/>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1474" y="379506"/>
            <a:ext cx="8531225" cy="788894"/>
          </a:xfrm>
        </p:spPr>
        <p:txBody>
          <a:bodyPr>
            <a:normAutofit fontScale="90000"/>
          </a:bodyPr>
          <a:lstStyle/>
          <a:p>
            <a:r>
              <a:rPr lang="en-US" dirty="0" smtClean="0"/>
              <a:t>LRDC Study– </a:t>
            </a:r>
            <a:r>
              <a:rPr lang="en-US" sz="2444" dirty="0" smtClean="0"/>
              <a:t>Mehalik, Doppelt, &amp; Schunn (</a:t>
            </a:r>
            <a:r>
              <a:rPr lang="en-US" sz="2444" i="1" dirty="0" smtClean="0"/>
              <a:t>JEE</a:t>
            </a:r>
            <a:r>
              <a:rPr lang="en-US" sz="2444" dirty="0" smtClean="0"/>
              <a:t>, 2008)</a:t>
            </a:r>
            <a:endParaRPr lang="en-US" sz="2444" dirty="0"/>
          </a:p>
        </p:txBody>
      </p:sp>
      <p:sp>
        <p:nvSpPr>
          <p:cNvPr id="3" name="Content Placeholder 2"/>
          <p:cNvSpPr>
            <a:spLocks noGrp="1"/>
          </p:cNvSpPr>
          <p:nvPr>
            <p:ph idx="1"/>
          </p:nvPr>
        </p:nvSpPr>
        <p:spPr>
          <a:xfrm>
            <a:off x="396875" y="1168400"/>
            <a:ext cx="8064500" cy="5238541"/>
          </a:xfrm>
        </p:spPr>
        <p:txBody>
          <a:bodyPr>
            <a:noAutofit/>
          </a:bodyPr>
          <a:lstStyle/>
          <a:p>
            <a:r>
              <a:rPr lang="en-US" sz="2400" dirty="0" smtClean="0"/>
              <a:t>Design-based science   vs.  Scripted Inquiry Science</a:t>
            </a:r>
          </a:p>
          <a:p>
            <a:r>
              <a:rPr lang="en-US" sz="2400" dirty="0" smtClean="0"/>
              <a:t> Investigated 1053 students in 46 science classes (Pittsburgh  / LRDC)</a:t>
            </a:r>
          </a:p>
          <a:p>
            <a:r>
              <a:rPr lang="en-US" sz="2400" dirty="0" smtClean="0"/>
              <a:t>CONCLUSION:  An engineering  design approach employed by science teachers… </a:t>
            </a:r>
          </a:p>
          <a:p>
            <a:r>
              <a:rPr lang="en-US" sz="2400" dirty="0" smtClean="0"/>
              <a:t>significantly improved core science content knowledge  (achievement), engagement, and retention compared to the  traditional  scripted inquiry science comparison group.</a:t>
            </a:r>
          </a:p>
          <a:p>
            <a:r>
              <a:rPr lang="en-US" sz="2400" dirty="0" smtClean="0"/>
              <a:t>“The systems design approach was most helpful to low-achieving African American students.”</a:t>
            </a:r>
          </a:p>
          <a:p>
            <a:endParaRPr lang="en-US" sz="20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4" y="481106"/>
            <a:ext cx="8124825" cy="788894"/>
          </a:xfrm>
        </p:spPr>
        <p:txBody>
          <a:bodyPr>
            <a:normAutofit fontScale="90000"/>
          </a:bodyPr>
          <a:lstStyle/>
          <a:p>
            <a:r>
              <a:rPr lang="en-US" i="1" dirty="0" smtClean="0"/>
              <a:t>Engineering Is Elementary </a:t>
            </a:r>
            <a:r>
              <a:rPr lang="en-US" dirty="0" smtClean="0"/>
              <a:t>Research</a:t>
            </a:r>
            <a:r>
              <a:rPr lang="en-US" i="1" dirty="0" smtClean="0"/>
              <a:t> </a:t>
            </a:r>
            <a:endParaRPr lang="en-US" dirty="0"/>
          </a:p>
        </p:txBody>
      </p:sp>
      <p:sp>
        <p:nvSpPr>
          <p:cNvPr id="3" name="Content Placeholder 2"/>
          <p:cNvSpPr>
            <a:spLocks noGrp="1"/>
          </p:cNvSpPr>
          <p:nvPr>
            <p:ph idx="1"/>
          </p:nvPr>
        </p:nvSpPr>
        <p:spPr>
          <a:xfrm>
            <a:off x="612775" y="1270000"/>
            <a:ext cx="7918450" cy="4368800"/>
          </a:xfrm>
        </p:spPr>
        <p:txBody>
          <a:bodyPr>
            <a:noAutofit/>
          </a:bodyPr>
          <a:lstStyle/>
          <a:p>
            <a:r>
              <a:rPr lang="en-US" sz="2400" dirty="0" smtClean="0"/>
              <a:t>EiE reports  </a:t>
            </a:r>
            <a:r>
              <a:rPr lang="en-US" sz="2000" dirty="0" smtClean="0"/>
              <a:t>3.8 million  students &amp; 41 thousand teachers using the EiE curriculum</a:t>
            </a:r>
            <a:endParaRPr lang="en-US" sz="2400" dirty="0" smtClean="0"/>
          </a:p>
          <a:p>
            <a:r>
              <a:rPr lang="en-US" sz="2400" dirty="0" smtClean="0"/>
              <a:t>Their studies over past 6 years conclude:</a:t>
            </a:r>
          </a:p>
          <a:p>
            <a:r>
              <a:rPr lang="en-US" sz="2400" dirty="0" smtClean="0"/>
              <a:t> “EiE students perform significantly better than control groups  on engineering, technology, and science questions; and </a:t>
            </a:r>
          </a:p>
          <a:p>
            <a:r>
              <a:rPr lang="en-US" sz="2400" dirty="0" smtClean="0"/>
              <a:t>EiE participation enhances interest, engagement, and performance among  under-represented populations”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12774" y="582706"/>
            <a:ext cx="7591426" cy="3671794"/>
          </a:xfrm>
        </p:spPr>
        <p:txBody>
          <a:bodyPr>
            <a:normAutofit fontScale="90000"/>
          </a:bodyPr>
          <a:lstStyle/>
          <a:p>
            <a:r>
              <a:rPr lang="en-US" dirty="0" smtClean="0"/>
              <a:t>OK… So maybe it’s a good idea… but…  </a:t>
            </a:r>
            <a:r>
              <a:rPr lang="en-US" sz="7200" dirty="0" smtClean="0"/>
              <a:t>Why should TE consider  iSTEM Ed as a “Best Practice” Candidate?</a:t>
            </a:r>
            <a:r>
              <a:rPr lang="en-US" dirty="0" smtClean="0"/>
              <a:t/>
            </a:r>
            <a:br>
              <a:rPr lang="en-US" dirty="0" smtClean="0"/>
            </a:br>
            <a:r>
              <a:rPr lang="en-US" dirty="0" smtClean="0"/>
              <a:t/>
            </a:r>
            <a:br>
              <a:rPr lang="en-US" dirty="0" smtClean="0"/>
            </a:br>
            <a:endParaRPr lang="en-US" dirty="0" smtClean="0"/>
          </a:p>
        </p:txBody>
      </p:sp>
      <p:sp>
        <p:nvSpPr>
          <p:cNvPr id="82947" name="Rectangle 3"/>
          <p:cNvSpPr>
            <a:spLocks noGrp="1" noChangeArrowheads="1"/>
          </p:cNvSpPr>
          <p:nvPr>
            <p:ph type="body" idx="1"/>
          </p:nvPr>
        </p:nvSpPr>
        <p:spPr>
          <a:xfrm>
            <a:off x="3509781" y="5095875"/>
            <a:ext cx="4459470" cy="817324"/>
          </a:xfrm>
        </p:spPr>
        <p:txBody>
          <a:bodyPr/>
          <a:lstStyle/>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12775" y="582706"/>
            <a:ext cx="8197850" cy="788894"/>
          </a:xfrm>
        </p:spPr>
        <p:txBody>
          <a:bodyPr>
            <a:noAutofit/>
          </a:bodyPr>
          <a:lstStyle/>
          <a:p>
            <a:r>
              <a:rPr lang="en-US" dirty="0" smtClean="0"/>
              <a:t>Why should TE consider iSTEM Ed as “Best Practice”?</a:t>
            </a:r>
            <a:br>
              <a:rPr lang="en-US" dirty="0" smtClean="0"/>
            </a:br>
            <a:endParaRPr lang="en-US" dirty="0" smtClean="0"/>
          </a:p>
        </p:txBody>
      </p:sp>
      <p:sp>
        <p:nvSpPr>
          <p:cNvPr id="82947" name="Rectangle 3"/>
          <p:cNvSpPr>
            <a:spLocks noGrp="1" noChangeArrowheads="1"/>
          </p:cNvSpPr>
          <p:nvPr>
            <p:ph type="body" idx="1"/>
          </p:nvPr>
        </p:nvSpPr>
        <p:spPr>
          <a:xfrm>
            <a:off x="612775" y="1835149"/>
            <a:ext cx="7362825" cy="3448051"/>
          </a:xfrm>
        </p:spPr>
        <p:txBody>
          <a:bodyPr>
            <a:noAutofit/>
          </a:bodyPr>
          <a:lstStyle/>
          <a:p>
            <a:r>
              <a:rPr lang="en-US" dirty="0" smtClean="0"/>
              <a:t>Technology Ed has been </a:t>
            </a:r>
            <a:r>
              <a:rPr lang="en-US" sz="4000" dirty="0" smtClean="0"/>
              <a:t>investigating / validating </a:t>
            </a:r>
            <a:r>
              <a:rPr lang="en-US" dirty="0" smtClean="0"/>
              <a:t>iSTEM Ed since Woodward (1870s) and Maley (late 1950s) developed iSTEM Ed courses</a:t>
            </a:r>
          </a:p>
          <a:p>
            <a:r>
              <a:rPr lang="en-US" dirty="0" smtClean="0"/>
              <a:t>TE iSTEM Ed curriculum projects since the early 1990s</a:t>
            </a:r>
          </a:p>
          <a:p>
            <a:r>
              <a:rPr lang="en-US" dirty="0" smtClean="0"/>
              <a:t>For example…</a:t>
            </a:r>
            <a:endParaRPr lang="en-US" sz="32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612774" y="582706"/>
            <a:ext cx="8264525" cy="788894"/>
          </a:xfrm>
        </p:spPr>
        <p:txBody>
          <a:bodyPr>
            <a:normAutofit fontScale="90000"/>
          </a:bodyPr>
          <a:lstStyle/>
          <a:p>
            <a:r>
              <a:rPr lang="en-US" sz="3778" dirty="0" smtClean="0"/>
              <a:t>Elementary (K-5)  iSTEM Ed Curricula</a:t>
            </a:r>
            <a:r>
              <a:rPr lang="en-US" dirty="0" smtClean="0"/>
              <a:t/>
            </a:r>
            <a:br>
              <a:rPr lang="en-US" dirty="0" smtClean="0"/>
            </a:br>
            <a:endParaRPr lang="en-US" dirty="0" smtClean="0"/>
          </a:p>
        </p:txBody>
      </p:sp>
      <p:sp>
        <p:nvSpPr>
          <p:cNvPr id="6" name="Content Placeholder 5"/>
          <p:cNvSpPr>
            <a:spLocks noGrp="1"/>
          </p:cNvSpPr>
          <p:nvPr>
            <p:ph idx="1"/>
          </p:nvPr>
        </p:nvSpPr>
        <p:spPr>
          <a:xfrm>
            <a:off x="612774" y="1371600"/>
            <a:ext cx="7918451" cy="4391025"/>
          </a:xfrm>
        </p:spPr>
        <p:txBody>
          <a:bodyPr>
            <a:noAutofit/>
          </a:bodyPr>
          <a:lstStyle/>
          <a:p>
            <a:pPr lvl="1"/>
            <a:r>
              <a:rPr lang="en-US" sz="2800" dirty="0" smtClean="0">
                <a:solidFill>
                  <a:schemeClr val="accent1"/>
                </a:solidFill>
              </a:rPr>
              <a:t>Mission 21 (1992)</a:t>
            </a:r>
          </a:p>
          <a:p>
            <a:pPr lvl="1"/>
            <a:r>
              <a:rPr lang="en-US" sz="2800" dirty="0" smtClean="0">
                <a:solidFill>
                  <a:schemeClr val="accent1"/>
                </a:solidFill>
              </a:rPr>
              <a:t>Project UpDate  (1990s)</a:t>
            </a:r>
          </a:p>
          <a:p>
            <a:pPr lvl="1"/>
            <a:r>
              <a:rPr lang="en-US" sz="2800" dirty="0" smtClean="0">
                <a:solidFill>
                  <a:schemeClr val="accent1"/>
                </a:solidFill>
              </a:rPr>
              <a:t>Children’s Engineering Convention (1996)</a:t>
            </a:r>
          </a:p>
          <a:p>
            <a:pPr lvl="1"/>
            <a:r>
              <a:rPr lang="en-US" sz="2800" dirty="0" smtClean="0"/>
              <a:t>City Technology (2001)</a:t>
            </a:r>
          </a:p>
          <a:p>
            <a:pPr lvl="1"/>
            <a:r>
              <a:rPr lang="en-US" sz="2800" dirty="0" smtClean="0">
                <a:solidFill>
                  <a:schemeClr val="accent1"/>
                </a:solidFill>
              </a:rPr>
              <a:t>Children Designing &amp; Engineering (2002)</a:t>
            </a:r>
          </a:p>
          <a:p>
            <a:pPr lvl="1"/>
            <a:r>
              <a:rPr lang="en-US" sz="2800" dirty="0" smtClean="0">
                <a:solidFill>
                  <a:schemeClr val="accent1"/>
                </a:solidFill>
              </a:rPr>
              <a:t>Engineering by Design - I</a:t>
            </a:r>
            <a:r>
              <a:rPr lang="en-US" sz="2800" baseline="30000" dirty="0" smtClean="0">
                <a:solidFill>
                  <a:schemeClr val="accent1"/>
                </a:solidFill>
              </a:rPr>
              <a:t>3</a:t>
            </a:r>
            <a:r>
              <a:rPr lang="en-US" sz="2800" dirty="0" smtClean="0">
                <a:solidFill>
                  <a:schemeClr val="accent1"/>
                </a:solidFill>
              </a:rPr>
              <a:t> (ITEA 2004)</a:t>
            </a:r>
          </a:p>
          <a:p>
            <a:pPr lvl="1"/>
            <a:r>
              <a:rPr lang="en-US" sz="2800" dirty="0" smtClean="0">
                <a:solidFill>
                  <a:schemeClr val="accent1"/>
                </a:solidFill>
              </a:rPr>
              <a:t>Engineering by Design – TEEMS )ITEEA</a:t>
            </a:r>
          </a:p>
          <a:p>
            <a:pPr lvl="1">
              <a:spcBef>
                <a:spcPts val="0"/>
              </a:spcBef>
            </a:pPr>
            <a:r>
              <a:rPr lang="en-US" sz="2800" dirty="0" smtClean="0"/>
              <a:t>Engineering is Elementary (2004)</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12774" y="217581"/>
            <a:ext cx="8324851" cy="788894"/>
          </a:xfrm>
        </p:spPr>
        <p:txBody>
          <a:bodyPr>
            <a:normAutofit fontScale="90000"/>
          </a:bodyPr>
          <a:lstStyle/>
          <a:p>
            <a:r>
              <a:rPr lang="en-US" dirty="0" smtClean="0"/>
              <a:t>Middle School iSTEM Ed Curricula</a:t>
            </a:r>
          </a:p>
        </p:txBody>
      </p:sp>
      <p:sp>
        <p:nvSpPr>
          <p:cNvPr id="46083" name="Rectangle 3"/>
          <p:cNvSpPr>
            <a:spLocks noGrp="1" noChangeArrowheads="1"/>
          </p:cNvSpPr>
          <p:nvPr>
            <p:ph type="body" idx="1"/>
          </p:nvPr>
        </p:nvSpPr>
        <p:spPr>
          <a:xfrm>
            <a:off x="612773" y="1006475"/>
            <a:ext cx="7531101" cy="5375275"/>
          </a:xfrm>
        </p:spPr>
        <p:txBody>
          <a:bodyPr>
            <a:normAutofit/>
          </a:bodyPr>
          <a:lstStyle/>
          <a:p>
            <a:pPr lvl="1"/>
            <a:r>
              <a:rPr lang="en-US" sz="2800" dirty="0" smtClean="0">
                <a:solidFill>
                  <a:schemeClr val="accent1"/>
                </a:solidFill>
              </a:rPr>
              <a:t>TSM Connection Activities (1996)</a:t>
            </a:r>
          </a:p>
          <a:p>
            <a:pPr lvl="1"/>
            <a:r>
              <a:rPr lang="en-US" sz="2800" dirty="0" smtClean="0">
                <a:solidFill>
                  <a:schemeClr val="accent1"/>
                </a:solidFill>
              </a:rPr>
              <a:t>IMaST (1998)</a:t>
            </a:r>
          </a:p>
          <a:p>
            <a:pPr lvl="1"/>
            <a:r>
              <a:rPr lang="en-US" sz="2800" dirty="0" smtClean="0">
                <a:solidFill>
                  <a:schemeClr val="accent1"/>
                </a:solidFill>
              </a:rPr>
              <a:t>Gateway to Technology (PLTW)</a:t>
            </a:r>
          </a:p>
          <a:p>
            <a:pPr lvl="1"/>
            <a:r>
              <a:rPr lang="en-US" sz="2800" dirty="0" smtClean="0">
                <a:solidFill>
                  <a:schemeClr val="accent1"/>
                </a:solidFill>
              </a:rPr>
              <a:t>Engineering By Design (ITEA, 2005)</a:t>
            </a:r>
          </a:p>
          <a:p>
            <a:pPr lvl="1">
              <a:spcBef>
                <a:spcPts val="0"/>
              </a:spcBef>
            </a:pPr>
            <a:r>
              <a:rPr lang="en-US" sz="2800" dirty="0" smtClean="0"/>
              <a:t>Building Math</a:t>
            </a:r>
          </a:p>
          <a:p>
            <a:pPr lvl="1">
              <a:spcBef>
                <a:spcPts val="0"/>
              </a:spcBef>
            </a:pPr>
            <a:r>
              <a:rPr lang="en-US" sz="2800" dirty="0" smtClean="0"/>
              <a:t>Design &amp; Discovery</a:t>
            </a:r>
          </a:p>
          <a:p>
            <a:pPr lvl="1">
              <a:spcBef>
                <a:spcPts val="0"/>
              </a:spcBef>
            </a:pPr>
            <a:r>
              <a:rPr lang="en-US" sz="2800" dirty="0" smtClean="0"/>
              <a:t>Infinity Project</a:t>
            </a:r>
          </a:p>
          <a:p>
            <a:pPr lvl="1">
              <a:spcBef>
                <a:spcPts val="0"/>
              </a:spcBef>
            </a:pPr>
            <a:r>
              <a:rPr lang="en-US" sz="2800" dirty="0" smtClean="0"/>
              <a:t>Learning By Design</a:t>
            </a:r>
          </a:p>
          <a:p>
            <a:pPr lvl="1">
              <a:spcBef>
                <a:spcPts val="0"/>
              </a:spcBef>
            </a:pPr>
            <a:r>
              <a:rPr lang="en-US" sz="2800" dirty="0" smtClean="0"/>
              <a:t>Lego Engineering</a:t>
            </a:r>
          </a:p>
          <a:p>
            <a:pPr lvl="1">
              <a:spcBef>
                <a:spcPts val="0"/>
              </a:spcBef>
            </a:pPr>
            <a:r>
              <a:rPr lang="en-US" sz="2800" dirty="0" smtClean="0"/>
              <a:t>A World in Motion</a:t>
            </a:r>
          </a:p>
          <a:p>
            <a:pPr lvl="1"/>
            <a:endParaRPr lang="en-US" dirty="0" smtClean="0"/>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12774" y="582706"/>
            <a:ext cx="8324851" cy="788894"/>
          </a:xfrm>
        </p:spPr>
        <p:txBody>
          <a:bodyPr>
            <a:normAutofit/>
          </a:bodyPr>
          <a:lstStyle/>
          <a:p>
            <a:r>
              <a:rPr lang="en-US" dirty="0" smtClean="0"/>
              <a:t>High School iSTEM Ed Curricula</a:t>
            </a:r>
          </a:p>
        </p:txBody>
      </p:sp>
      <p:sp>
        <p:nvSpPr>
          <p:cNvPr id="46083" name="Rectangle 3"/>
          <p:cNvSpPr>
            <a:spLocks noGrp="1" noChangeArrowheads="1"/>
          </p:cNvSpPr>
          <p:nvPr>
            <p:ph type="body" idx="1"/>
          </p:nvPr>
        </p:nvSpPr>
        <p:spPr>
          <a:xfrm>
            <a:off x="612774" y="1371602"/>
            <a:ext cx="7308852" cy="5026024"/>
          </a:xfrm>
        </p:spPr>
        <p:txBody>
          <a:bodyPr>
            <a:noAutofit/>
          </a:bodyPr>
          <a:lstStyle/>
          <a:p>
            <a:pPr lvl="1"/>
            <a:r>
              <a:rPr lang="en-US" sz="2800" dirty="0" smtClean="0">
                <a:solidFill>
                  <a:schemeClr val="accent1"/>
                </a:solidFill>
              </a:rPr>
              <a:t>Phys-Ma-Tech (1993)</a:t>
            </a:r>
          </a:p>
          <a:p>
            <a:pPr lvl="1"/>
            <a:r>
              <a:rPr lang="en-US" sz="2800" dirty="0" smtClean="0">
                <a:solidFill>
                  <a:schemeClr val="accent1"/>
                </a:solidFill>
              </a:rPr>
              <a:t>Principles of Engineering (NY, 1995)</a:t>
            </a:r>
          </a:p>
          <a:p>
            <a:pPr lvl="1"/>
            <a:r>
              <a:rPr lang="en-US" sz="2800" dirty="0" smtClean="0">
                <a:solidFill>
                  <a:schemeClr val="accent1"/>
                </a:solidFill>
              </a:rPr>
              <a:t>Project Lead the Way (1997)</a:t>
            </a:r>
          </a:p>
          <a:p>
            <a:pPr lvl="1"/>
            <a:r>
              <a:rPr lang="en-US" sz="2800" dirty="0" smtClean="0">
                <a:solidFill>
                  <a:schemeClr val="accent1"/>
                </a:solidFill>
              </a:rPr>
              <a:t>Tech-Know (Peterson, et al., 2000 )</a:t>
            </a:r>
          </a:p>
          <a:p>
            <a:pPr lvl="1"/>
            <a:r>
              <a:rPr lang="en-US" sz="2800" dirty="0" smtClean="0">
                <a:solidFill>
                  <a:schemeClr val="accent1"/>
                </a:solidFill>
              </a:rPr>
              <a:t>Engineering by Design</a:t>
            </a:r>
          </a:p>
          <a:p>
            <a:pPr lvl="1"/>
            <a:r>
              <a:rPr lang="en-US" sz="2800" dirty="0" smtClean="0"/>
              <a:t>Designing for Tomorrow</a:t>
            </a:r>
          </a:p>
          <a:p>
            <a:pPr lvl="1"/>
            <a:r>
              <a:rPr lang="en-US" sz="2800" dirty="0" smtClean="0"/>
              <a:t>Engineering the Future</a:t>
            </a:r>
          </a:p>
          <a:p>
            <a:pPr lvl="1"/>
            <a:r>
              <a:rPr lang="en-US" sz="2800" dirty="0" smtClean="0"/>
              <a:t>Material World Modules</a:t>
            </a:r>
          </a:p>
          <a:p>
            <a:pPr lvl="1"/>
            <a:r>
              <a:rPr lang="en-US" sz="2800" dirty="0" smtClean="0"/>
              <a:t>A World in Motion</a:t>
            </a:r>
            <a:endParaRPr lang="en-US" sz="2162" dirty="0" smtClean="0"/>
          </a:p>
          <a:p>
            <a:pPr lvl="1"/>
            <a:endParaRPr lang="en-US" dirty="0" smtClean="0"/>
          </a:p>
          <a:p>
            <a:pPr lvl="1"/>
            <a:endParaRPr lang="en-US" dirty="0" smtClean="0"/>
          </a:p>
          <a:p>
            <a:endParaRPr lang="en-US"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612775" y="582706"/>
            <a:ext cx="8197850" cy="788894"/>
          </a:xfrm>
        </p:spPr>
        <p:txBody>
          <a:bodyPr>
            <a:noAutofit/>
          </a:bodyPr>
          <a:lstStyle/>
          <a:p>
            <a:r>
              <a:rPr lang="en-US" sz="3600" i="1" dirty="0" smtClean="0"/>
              <a:t>STL</a:t>
            </a:r>
            <a:r>
              <a:rPr lang="en-US" sz="3600" dirty="0" smtClean="0"/>
              <a:t> (ITEA, 2000) Validates iSTEM Ed</a:t>
            </a:r>
            <a:r>
              <a:rPr lang="en-US" dirty="0" smtClean="0"/>
              <a:t/>
            </a:r>
            <a:br>
              <a:rPr lang="en-US" dirty="0" smtClean="0"/>
            </a:br>
            <a:r>
              <a:rPr lang="en-US" dirty="0" smtClean="0"/>
              <a:t/>
            </a:r>
            <a:br>
              <a:rPr lang="en-US" dirty="0" smtClean="0"/>
            </a:br>
            <a:endParaRPr lang="en-US" dirty="0" smtClean="0"/>
          </a:p>
        </p:txBody>
      </p:sp>
      <p:sp>
        <p:nvSpPr>
          <p:cNvPr id="82947" name="Rectangle 3"/>
          <p:cNvSpPr>
            <a:spLocks noGrp="1" noChangeArrowheads="1"/>
          </p:cNvSpPr>
          <p:nvPr>
            <p:ph type="body" idx="1"/>
          </p:nvPr>
        </p:nvSpPr>
        <p:spPr>
          <a:xfrm>
            <a:off x="3509780" y="1847851"/>
            <a:ext cx="5300845" cy="3117850"/>
          </a:xfrm>
        </p:spPr>
        <p:txBody>
          <a:bodyPr>
            <a:noAutofit/>
          </a:bodyPr>
          <a:lstStyle/>
          <a:p>
            <a:r>
              <a:rPr lang="en-US" dirty="0" smtClean="0"/>
              <a:t>Engineering Design</a:t>
            </a:r>
          </a:p>
          <a:p>
            <a:r>
              <a:rPr lang="en-US" dirty="0" smtClean="0"/>
              <a:t>Connections with Science, Math &amp; other subjects</a:t>
            </a:r>
          </a:p>
          <a:p>
            <a:r>
              <a:rPr lang="en-US" dirty="0" smtClean="0"/>
              <a:t>It’s now the ITEEA… </a:t>
            </a:r>
          </a:p>
          <a:p>
            <a:pPr lvl="1"/>
            <a:r>
              <a:rPr lang="en-US" dirty="0" smtClean="0"/>
              <a:t>Can’t do “E” without M &amp; S!</a:t>
            </a:r>
          </a:p>
          <a:p>
            <a:r>
              <a:rPr lang="en-US" dirty="0" smtClean="0"/>
              <a:t>iSTEM Ed = design-based Engineering Ed?</a:t>
            </a:r>
          </a:p>
        </p:txBody>
      </p:sp>
      <p:pic>
        <p:nvPicPr>
          <p:cNvPr id="39940" name="Picture 3"/>
          <p:cNvPicPr>
            <a:picLocks noChangeAspect="1"/>
          </p:cNvPicPr>
          <p:nvPr/>
        </p:nvPicPr>
        <p:blipFill>
          <a:blip r:embed="rId3"/>
          <a:srcRect/>
          <a:stretch>
            <a:fillRect/>
          </a:stretch>
        </p:blipFill>
        <p:spPr bwMode="auto">
          <a:xfrm>
            <a:off x="676275" y="2073229"/>
            <a:ext cx="2625725" cy="3390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06400" y="635000"/>
            <a:ext cx="7918450" cy="730250"/>
          </a:xfrm>
        </p:spPr>
        <p:txBody>
          <a:bodyPr>
            <a:noAutofit/>
          </a:bodyPr>
          <a:lstStyle/>
          <a:p>
            <a:r>
              <a:rPr lang="en-US" sz="3200" dirty="0" smtClean="0"/>
              <a:t>TE University Programs providing iSTEM Ed Options</a:t>
            </a:r>
          </a:p>
        </p:txBody>
      </p:sp>
      <p:sp>
        <p:nvSpPr>
          <p:cNvPr id="91139" name="Rectangle 3"/>
          <p:cNvSpPr>
            <a:spLocks noGrp="1" noChangeArrowheads="1"/>
          </p:cNvSpPr>
          <p:nvPr>
            <p:ph type="body" idx="1"/>
          </p:nvPr>
        </p:nvSpPr>
        <p:spPr>
          <a:xfrm>
            <a:off x="453351" y="1943100"/>
            <a:ext cx="8525549" cy="4081463"/>
          </a:xfrm>
        </p:spPr>
        <p:txBody>
          <a:bodyPr>
            <a:normAutofit/>
          </a:bodyPr>
          <a:lstStyle/>
          <a:p>
            <a:r>
              <a:rPr lang="en-US" sz="2600" dirty="0" smtClean="0"/>
              <a:t>Virginia Tech:  Integrative STEM Ed Grad Program</a:t>
            </a:r>
          </a:p>
          <a:p>
            <a:pPr lvl="1"/>
            <a:r>
              <a:rPr lang="en-US" sz="2600" dirty="0" smtClean="0"/>
              <a:t>Founded 2005</a:t>
            </a:r>
          </a:p>
          <a:p>
            <a:pPr lvl="1"/>
            <a:r>
              <a:rPr lang="en-US" sz="2600" dirty="0" smtClean="0"/>
              <a:t>Graduate Certificate, MAED, EdS, EdD, PhD</a:t>
            </a:r>
          </a:p>
          <a:p>
            <a:r>
              <a:rPr lang="en-US" sz="2600" dirty="0" smtClean="0"/>
              <a:t>College of New Jersey:  MST Teacher Ed Program</a:t>
            </a:r>
          </a:p>
          <a:p>
            <a:r>
              <a:rPr lang="en-US" sz="2600" dirty="0" smtClean="0"/>
              <a:t>Illinois State University:  STEM Ed Master’s Option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1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13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113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13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Engineering community (NAE) promoting iSTEM Ed for a decade</a:t>
            </a:r>
            <a:endParaRPr lang="en-US" dirty="0"/>
          </a:p>
        </p:txBody>
      </p:sp>
      <p:sp>
        <p:nvSpPr>
          <p:cNvPr id="3" name="Content Placeholder 2"/>
          <p:cNvSpPr>
            <a:spLocks noGrp="1"/>
          </p:cNvSpPr>
          <p:nvPr>
            <p:ph idx="1"/>
          </p:nvPr>
        </p:nvSpPr>
        <p:spPr>
          <a:xfrm>
            <a:off x="658158" y="2044700"/>
            <a:ext cx="7167284" cy="4081463"/>
          </a:xfrm>
        </p:spPr>
        <p:txBody>
          <a:bodyPr/>
          <a:lstStyle/>
          <a:p>
            <a:pPr>
              <a:spcBef>
                <a:spcPts val="600"/>
              </a:spcBef>
            </a:pPr>
            <a:r>
              <a:rPr lang="en-US" dirty="0" smtClean="0"/>
              <a:t>2002: NAE’s #1 recommendation was:</a:t>
            </a:r>
          </a:p>
          <a:p>
            <a:pPr>
              <a:spcBef>
                <a:spcPts val="600"/>
              </a:spcBef>
            </a:pPr>
            <a:r>
              <a:rPr lang="en-US" dirty="0" smtClean="0"/>
              <a:t>“Integrate engineering content into non-technical K-12 classes”</a:t>
            </a:r>
            <a:br>
              <a:rPr lang="en-US" dirty="0" smtClean="0"/>
            </a:br>
            <a:endParaRPr lang="en-US" sz="3200" dirty="0" smtClean="0"/>
          </a:p>
          <a:p>
            <a:pPr>
              <a:spcBef>
                <a:spcPts val="600"/>
              </a:spcBef>
            </a:pPr>
            <a:r>
              <a:rPr lang="en-US" dirty="0" smtClean="0"/>
              <a:t>Their current Project: </a:t>
            </a:r>
          </a:p>
          <a:p>
            <a:pPr lvl="1"/>
            <a:r>
              <a:rPr lang="en-US" sz="2800" i="1" dirty="0" smtClean="0"/>
              <a:t>“Toward  Integrated STEM Education: Developing A Research Agenda”</a:t>
            </a:r>
            <a:endParaRPr lang="en-US" sz="1600" i="1"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698925"/>
            <a:ext cx="7918450" cy="788894"/>
          </a:xfrm>
        </p:spPr>
        <p:txBody>
          <a:bodyPr>
            <a:noAutofit/>
          </a:bodyPr>
          <a:lstStyle/>
          <a:p>
            <a:r>
              <a:rPr lang="en-US" sz="7200" dirty="0" smtClean="0"/>
              <a:t>Historical</a:t>
            </a:r>
            <a:br>
              <a:rPr lang="en-US" sz="7200" dirty="0" smtClean="0"/>
            </a:br>
            <a:r>
              <a:rPr lang="en-US" sz="7200" dirty="0" smtClean="0"/>
              <a:t>Perspectives</a:t>
            </a:r>
          </a:p>
        </p:txBody>
      </p:sp>
      <p:sp>
        <p:nvSpPr>
          <p:cNvPr id="16387" name="Content Placeholder 2"/>
          <p:cNvSpPr>
            <a:spLocks noGrp="1"/>
          </p:cNvSpPr>
          <p:nvPr>
            <p:ph idx="1"/>
          </p:nvPr>
        </p:nvSpPr>
        <p:spPr>
          <a:xfrm>
            <a:off x="612775" y="3263900"/>
            <a:ext cx="7918450" cy="1273309"/>
          </a:xfrm>
        </p:spPr>
        <p:txBody>
          <a:bodyPr>
            <a:normAutofit/>
          </a:bodyPr>
          <a:lstStyle/>
          <a:p>
            <a:pPr>
              <a:spcBef>
                <a:spcPts val="0"/>
              </a:spcBef>
            </a:pPr>
            <a:endParaRPr lang="en-US" dirty="0" smtClean="0"/>
          </a:p>
        </p:txBody>
      </p:sp>
      <p:sp>
        <p:nvSpPr>
          <p:cNvPr id="30724" name="Footer Placeholder 5"/>
          <p:cNvSpPr>
            <a:spLocks noGrp="1"/>
          </p:cNvSpPr>
          <p:nvPr>
            <p:ph type="ftr" sz="quarter" idx="11"/>
          </p:nvPr>
        </p:nvSpPr>
        <p:spPr/>
        <p:txBody>
          <a:bodyPr/>
          <a:lstStyle/>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4" y="582706"/>
            <a:ext cx="8531226" cy="788894"/>
          </a:xfrm>
        </p:spPr>
        <p:txBody>
          <a:bodyPr>
            <a:normAutofit fontScale="90000"/>
          </a:bodyPr>
          <a:lstStyle/>
          <a:p>
            <a:r>
              <a:rPr lang="en-US" sz="3778" dirty="0" smtClean="0"/>
              <a:t>So, here’s THE critical question for TE…</a:t>
            </a:r>
            <a:r>
              <a:rPr lang="en-US" dirty="0" smtClean="0"/>
              <a:t/>
            </a:r>
            <a:br>
              <a:rPr lang="en-US" dirty="0" smtClean="0"/>
            </a:br>
            <a:endParaRPr lang="en-US" dirty="0" smtClean="0"/>
          </a:p>
        </p:txBody>
      </p:sp>
      <p:sp>
        <p:nvSpPr>
          <p:cNvPr id="6" name="Content Placeholder 5"/>
          <p:cNvSpPr>
            <a:spLocks noGrp="1"/>
          </p:cNvSpPr>
          <p:nvPr>
            <p:ph idx="1"/>
          </p:nvPr>
        </p:nvSpPr>
        <p:spPr>
          <a:xfrm>
            <a:off x="632757" y="1320801"/>
            <a:ext cx="8358841" cy="4597400"/>
          </a:xfrm>
        </p:spPr>
        <p:txBody>
          <a:bodyPr>
            <a:noAutofit/>
          </a:bodyPr>
          <a:lstStyle/>
          <a:p>
            <a:pPr>
              <a:spcBef>
                <a:spcPts val="400"/>
              </a:spcBef>
            </a:pPr>
            <a:r>
              <a:rPr lang="en-US" sz="3600" dirty="0" smtClean="0"/>
              <a:t> </a:t>
            </a:r>
            <a:r>
              <a:rPr lang="en-US" dirty="0" smtClean="0"/>
              <a:t>Given:  “Technological literacy for All” (1985)</a:t>
            </a:r>
            <a:br>
              <a:rPr lang="en-US" dirty="0" smtClean="0"/>
            </a:br>
            <a:endParaRPr lang="en-US" dirty="0" smtClean="0"/>
          </a:p>
          <a:p>
            <a:pPr>
              <a:spcBef>
                <a:spcPts val="400"/>
              </a:spcBef>
            </a:pPr>
            <a:r>
              <a:rPr lang="en-US" dirty="0" smtClean="0"/>
              <a:t>In the 21st century, shouldn’t a technologically literate person…</a:t>
            </a:r>
          </a:p>
          <a:p>
            <a:pPr>
              <a:spcBef>
                <a:spcPts val="400"/>
              </a:spcBef>
            </a:pPr>
            <a:r>
              <a:rPr lang="en-US" dirty="0" smtClean="0"/>
              <a:t>be able to apply math, science, and engineering concepts &amp; practices in solving authentic problems?</a:t>
            </a:r>
          </a:p>
          <a:p>
            <a:pPr>
              <a:spcBef>
                <a:spcPts val="400"/>
              </a:spcBef>
            </a:pPr>
            <a:r>
              <a:rPr lang="en-US" dirty="0" smtClean="0"/>
              <a:t>Do we really want to argue “NO” to this Q?</a:t>
            </a:r>
          </a:p>
          <a:p>
            <a:pPr>
              <a:spcBef>
                <a:spcPts val="400"/>
              </a:spcBef>
            </a:pPr>
            <a:r>
              <a:rPr lang="en-US" dirty="0" smtClean="0"/>
              <a:t>If “NO,”  is TE viable in the 21st century curriculum?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585465" y="319441"/>
            <a:ext cx="8192070" cy="788894"/>
          </a:xfrm>
        </p:spPr>
        <p:txBody>
          <a:bodyPr>
            <a:normAutofit fontScale="90000"/>
          </a:bodyPr>
          <a:lstStyle/>
          <a:p>
            <a:r>
              <a:rPr lang="en-US" sz="3111" dirty="0" smtClean="0"/>
              <a:t>Consider: Next Generation Science Standards</a:t>
            </a:r>
            <a:r>
              <a:rPr lang="en-US" dirty="0" smtClean="0"/>
              <a:t/>
            </a:r>
            <a:br>
              <a:rPr lang="en-US" dirty="0" smtClean="0"/>
            </a:br>
            <a:endParaRPr lang="en-US" dirty="0" smtClean="0"/>
          </a:p>
        </p:txBody>
      </p:sp>
      <p:sp>
        <p:nvSpPr>
          <p:cNvPr id="16387" name="Content Placeholder 2"/>
          <p:cNvSpPr>
            <a:spLocks noGrp="1"/>
          </p:cNvSpPr>
          <p:nvPr>
            <p:ph idx="1"/>
          </p:nvPr>
        </p:nvSpPr>
        <p:spPr>
          <a:xfrm>
            <a:off x="3258644" y="1108336"/>
            <a:ext cx="5885356" cy="5306164"/>
          </a:xfrm>
        </p:spPr>
        <p:txBody>
          <a:bodyPr>
            <a:noAutofit/>
          </a:bodyPr>
          <a:lstStyle/>
          <a:p>
            <a:pPr>
              <a:spcBef>
                <a:spcPts val="600"/>
              </a:spcBef>
            </a:pPr>
            <a:r>
              <a:rPr lang="en-US" sz="2400" dirty="0" smtClean="0"/>
              <a:t> “What is different in the NGSS</a:t>
            </a:r>
          </a:p>
          <a:p>
            <a:pPr>
              <a:spcBef>
                <a:spcPts val="600"/>
              </a:spcBef>
            </a:pPr>
            <a:r>
              <a:rPr lang="en-US" sz="2400" dirty="0" smtClean="0"/>
              <a:t>is a commitment to fully integrating engineering and technology</a:t>
            </a:r>
          </a:p>
          <a:p>
            <a:pPr>
              <a:spcBef>
                <a:spcPts val="600"/>
              </a:spcBef>
            </a:pPr>
            <a:r>
              <a:rPr lang="en-US" sz="2400" dirty="0" smtClean="0"/>
              <a:t>into the structure of science education</a:t>
            </a:r>
          </a:p>
          <a:p>
            <a:pPr>
              <a:spcBef>
                <a:spcPts val="600"/>
              </a:spcBef>
            </a:pPr>
            <a:r>
              <a:rPr lang="en-US" sz="2400" dirty="0" smtClean="0"/>
              <a:t> by raising engineering design to the same level as scientific inquiry </a:t>
            </a:r>
          </a:p>
          <a:p>
            <a:pPr>
              <a:spcBef>
                <a:spcPts val="600"/>
              </a:spcBef>
            </a:pPr>
            <a:r>
              <a:rPr lang="en-US" sz="2400" dirty="0" smtClean="0"/>
              <a:t>when teaching science disciplines at all levels,</a:t>
            </a:r>
          </a:p>
          <a:p>
            <a:pPr>
              <a:spcBef>
                <a:spcPts val="600"/>
              </a:spcBef>
            </a:pPr>
            <a:r>
              <a:rPr lang="en-US" sz="2400" dirty="0" smtClean="0"/>
              <a:t>and by according core ideas of engineering and technology the same status as core ideas in the other major science disciplines. </a:t>
            </a:r>
            <a:endParaRPr lang="en-US" sz="1800" dirty="0" smtClean="0"/>
          </a:p>
          <a:p>
            <a:pPr>
              <a:spcBef>
                <a:spcPts val="0"/>
              </a:spcBef>
              <a:buNone/>
            </a:pPr>
            <a:endParaRPr lang="en-US" sz="2400" dirty="0" smtClean="0">
              <a:latin typeface=""/>
              <a:cs typeface=""/>
            </a:endParaRPr>
          </a:p>
        </p:txBody>
      </p:sp>
      <p:graphicFrame>
        <p:nvGraphicFramePr>
          <p:cNvPr id="69635" name="Object 3"/>
          <p:cNvGraphicFramePr>
            <a:graphicFrameLocks noChangeAspect="1"/>
          </p:cNvGraphicFramePr>
          <p:nvPr/>
        </p:nvGraphicFramePr>
        <p:xfrm>
          <a:off x="585465" y="1748412"/>
          <a:ext cx="2070100" cy="2616200"/>
        </p:xfrm>
        <a:graphic>
          <a:graphicData uri="http://schemas.openxmlformats.org/presentationml/2006/ole">
            <p:oleObj spid="_x0000_s69635" name="Document" r:id="rId3" imgW="2070100" imgH="2616200" progId="Word.Document.12">
              <p:link updateAutomatic="1"/>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585465" y="319441"/>
            <a:ext cx="8192070" cy="788894"/>
          </a:xfrm>
        </p:spPr>
        <p:txBody>
          <a:bodyPr>
            <a:normAutofit fontScale="90000"/>
          </a:bodyPr>
          <a:lstStyle/>
          <a:p>
            <a:r>
              <a:rPr lang="en-US" sz="3556" dirty="0" smtClean="0"/>
              <a:t>In 2003, I said YES to THAT Question…</a:t>
            </a:r>
            <a:r>
              <a:rPr lang="en-US" dirty="0" smtClean="0"/>
              <a:t/>
            </a:r>
            <a:br>
              <a:rPr lang="en-US" dirty="0" smtClean="0"/>
            </a:br>
            <a:endParaRPr lang="en-US" dirty="0" smtClean="0"/>
          </a:p>
        </p:txBody>
      </p:sp>
      <p:sp>
        <p:nvSpPr>
          <p:cNvPr id="16387" name="Content Placeholder 2"/>
          <p:cNvSpPr>
            <a:spLocks noGrp="1"/>
          </p:cNvSpPr>
          <p:nvPr>
            <p:ph idx="1"/>
          </p:nvPr>
        </p:nvSpPr>
        <p:spPr>
          <a:xfrm>
            <a:off x="635000" y="1108336"/>
            <a:ext cx="5753100" cy="5306164"/>
          </a:xfrm>
        </p:spPr>
        <p:txBody>
          <a:bodyPr>
            <a:noAutofit/>
          </a:bodyPr>
          <a:lstStyle/>
          <a:p>
            <a:pPr>
              <a:spcBef>
                <a:spcPts val="600"/>
              </a:spcBef>
            </a:pPr>
            <a:r>
              <a:rPr lang="en-US" dirty="0" smtClean="0"/>
              <a:t>And, thus envisioned and then co-developed our Integrative STEM Education Graduate Program…</a:t>
            </a:r>
          </a:p>
          <a:p>
            <a:pPr>
              <a:spcBef>
                <a:spcPts val="600"/>
              </a:spcBef>
            </a:pPr>
            <a:r>
              <a:rPr lang="en-US" dirty="0" smtClean="0"/>
              <a:t>Which investigates &amp; validates iSTEM Ed as Best Practice</a:t>
            </a:r>
            <a:br>
              <a:rPr lang="en-US" dirty="0" smtClean="0"/>
            </a:br>
            <a:endParaRPr lang="en-US" dirty="0" smtClean="0"/>
          </a:p>
          <a:p>
            <a:pPr>
              <a:spcBef>
                <a:spcPts val="600"/>
              </a:spcBef>
            </a:pPr>
            <a:r>
              <a:rPr lang="en-US" dirty="0" smtClean="0"/>
              <a:t>Moreover, I’m suggesting that others in TE…</a:t>
            </a:r>
          </a:p>
          <a:p>
            <a:pPr>
              <a:spcBef>
                <a:spcPts val="0"/>
              </a:spcBef>
              <a:buNone/>
            </a:pPr>
            <a:endParaRPr lang="en-US" sz="2400" dirty="0" smtClean="0">
              <a:latin typeface=""/>
              <a:cs typefac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4" y="582706"/>
            <a:ext cx="8366126" cy="788894"/>
          </a:xfrm>
        </p:spPr>
        <p:txBody>
          <a:bodyPr>
            <a:normAutofit fontScale="90000"/>
          </a:bodyPr>
          <a:lstStyle/>
          <a:p>
            <a:r>
              <a:rPr lang="en-US" sz="3778" dirty="0" smtClean="0"/>
              <a:t>Investigate iSTEM Ed as Best Practice</a:t>
            </a:r>
            <a:r>
              <a:rPr lang="en-US" dirty="0" smtClean="0"/>
              <a:t/>
            </a:r>
            <a:br>
              <a:rPr lang="en-US" dirty="0" smtClean="0"/>
            </a:br>
            <a:endParaRPr lang="en-US" dirty="0" smtClean="0"/>
          </a:p>
        </p:txBody>
      </p:sp>
      <p:sp>
        <p:nvSpPr>
          <p:cNvPr id="16387" name="Content Placeholder 2"/>
          <p:cNvSpPr>
            <a:spLocks noGrp="1"/>
          </p:cNvSpPr>
          <p:nvPr>
            <p:ph idx="1"/>
          </p:nvPr>
        </p:nvSpPr>
        <p:spPr>
          <a:xfrm>
            <a:off x="632757" y="1333500"/>
            <a:ext cx="8155643" cy="4572000"/>
          </a:xfrm>
        </p:spPr>
        <p:txBody>
          <a:bodyPr>
            <a:noAutofit/>
          </a:bodyPr>
          <a:lstStyle/>
          <a:p>
            <a:pPr>
              <a:spcBef>
                <a:spcPts val="0"/>
              </a:spcBef>
              <a:spcAft>
                <a:spcPts val="600"/>
              </a:spcAft>
            </a:pPr>
            <a:r>
              <a:rPr lang="en-US" sz="2400" dirty="0" smtClean="0"/>
              <a:t>Establish Design Experiments </a:t>
            </a:r>
            <a:r>
              <a:rPr lang="en-US" sz="1800" dirty="0" smtClean="0"/>
              <a:t>(Brown, 1992) </a:t>
            </a:r>
          </a:p>
          <a:p>
            <a:pPr>
              <a:spcBef>
                <a:spcPts val="0"/>
              </a:spcBef>
              <a:spcAft>
                <a:spcPts val="600"/>
              </a:spcAft>
            </a:pPr>
            <a:r>
              <a:rPr lang="en-US" sz="2400" dirty="0" smtClean="0"/>
              <a:t>In each… create the best possible iSTEM “learning ecology”</a:t>
            </a:r>
          </a:p>
          <a:p>
            <a:pPr lvl="1">
              <a:spcBef>
                <a:spcPts val="0"/>
              </a:spcBef>
              <a:spcAft>
                <a:spcPts val="600"/>
              </a:spcAft>
            </a:pPr>
            <a:r>
              <a:rPr lang="en-US" dirty="0" smtClean="0"/>
              <a:t>(Lab + Curriculum + Instructional Procedures)</a:t>
            </a:r>
          </a:p>
          <a:p>
            <a:pPr>
              <a:spcBef>
                <a:spcPts val="0"/>
              </a:spcBef>
              <a:spcAft>
                <a:spcPts val="600"/>
              </a:spcAft>
            </a:pPr>
            <a:r>
              <a:rPr lang="en-US" sz="2400" dirty="0" smtClean="0"/>
              <a:t>Investigate student learning (using mixed methods)</a:t>
            </a:r>
          </a:p>
          <a:p>
            <a:pPr>
              <a:spcBef>
                <a:spcPts val="0"/>
              </a:spcBef>
              <a:spcAft>
                <a:spcPts val="600"/>
              </a:spcAft>
            </a:pPr>
            <a:r>
              <a:rPr lang="en-US" sz="2400" dirty="0" smtClean="0"/>
              <a:t>Continuously employ data to revise the  pedagogy</a:t>
            </a:r>
          </a:p>
          <a:p>
            <a:pPr lvl="1">
              <a:spcBef>
                <a:spcPts val="0"/>
              </a:spcBef>
              <a:spcAft>
                <a:spcPts val="600"/>
              </a:spcAft>
            </a:pPr>
            <a:r>
              <a:rPr lang="en-US" sz="3200" dirty="0" smtClean="0"/>
              <a:t>To improve / validate  pedagogy as “Best Practice!”</a:t>
            </a:r>
          </a:p>
          <a:p>
            <a:pPr>
              <a:spcBef>
                <a:spcPts val="0"/>
              </a:spcBef>
              <a:spcAft>
                <a:spcPts val="600"/>
              </a:spcAft>
            </a:pPr>
            <a:r>
              <a:rPr lang="en-US" sz="2400" dirty="0" smtClean="0"/>
              <a:t>Pose / investigate  “humble theories” (about learning)</a:t>
            </a:r>
          </a:p>
          <a:p>
            <a:pPr lvl="1">
              <a:spcBef>
                <a:spcPts val="0"/>
              </a:spcBef>
              <a:spcAft>
                <a:spcPts val="600"/>
              </a:spcAft>
            </a:pPr>
            <a:r>
              <a:rPr lang="en-US" sz="3200" dirty="0" smtClean="0"/>
              <a:t>To develop  new theories of technological learning!</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6387">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38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387">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38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4" y="582706"/>
            <a:ext cx="6905626" cy="2643094"/>
          </a:xfrm>
        </p:spPr>
        <p:txBody>
          <a:bodyPr>
            <a:noAutofit/>
          </a:bodyPr>
          <a:lstStyle/>
          <a:p>
            <a:r>
              <a:rPr lang="en-US" sz="3400" dirty="0" smtClean="0"/>
              <a:t>What might become of TE in the 21</a:t>
            </a:r>
            <a:r>
              <a:rPr lang="en-US" sz="3400" baseline="30000" dirty="0" smtClean="0"/>
              <a:t>st</a:t>
            </a:r>
            <a:r>
              <a:rPr lang="en-US" sz="3400" dirty="0" smtClean="0"/>
              <a:t> century…</a:t>
            </a:r>
            <a:br>
              <a:rPr lang="en-US" sz="3400" dirty="0" smtClean="0"/>
            </a:br>
            <a:endParaRPr lang="en-US" sz="3400" dirty="0" smtClean="0"/>
          </a:p>
        </p:txBody>
      </p:sp>
      <p:sp>
        <p:nvSpPr>
          <p:cNvPr id="16387" name="Content Placeholder 2"/>
          <p:cNvSpPr>
            <a:spLocks noGrp="1"/>
          </p:cNvSpPr>
          <p:nvPr>
            <p:ph idx="1"/>
          </p:nvPr>
        </p:nvSpPr>
        <p:spPr>
          <a:xfrm>
            <a:off x="879474" y="1896926"/>
            <a:ext cx="7654926" cy="3779974"/>
          </a:xfrm>
        </p:spPr>
        <p:txBody>
          <a:bodyPr>
            <a:noAutofit/>
          </a:bodyPr>
          <a:lstStyle/>
          <a:p>
            <a:pPr lvl="1"/>
            <a:r>
              <a:rPr lang="en-US" sz="2800" dirty="0" smtClean="0"/>
              <a:t>if TE teachers and researchers could provide convincing evidence…</a:t>
            </a:r>
          </a:p>
          <a:p>
            <a:pPr lvl="1"/>
            <a:r>
              <a:rPr lang="en-US" sz="3200" dirty="0" smtClean="0"/>
              <a:t>that TE’s version of iSTEM Ed significantly improves student </a:t>
            </a:r>
            <a:r>
              <a:rPr lang="en-US" sz="3200" dirty="0" smtClean="0">
                <a:solidFill>
                  <a:schemeClr val="accent1"/>
                </a:solidFill>
              </a:rPr>
              <a:t>interest, engagement, learning &amp; retention </a:t>
            </a:r>
            <a:r>
              <a:rPr lang="en-US" sz="3200" dirty="0" smtClean="0"/>
              <a:t>of science and math concepts &amp; practices?</a:t>
            </a:r>
            <a:endParaRPr lang="en-US" sz="2595"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777875" y="6234206"/>
            <a:ext cx="7918450" cy="255494"/>
          </a:xfrm>
        </p:spPr>
        <p:txBody>
          <a:bodyPr>
            <a:normAutofit fontScale="90000"/>
          </a:bodyPr>
          <a:lstStyle/>
          <a:p>
            <a:r>
              <a:rPr lang="en-US" dirty="0" smtClean="0"/>
              <a:t/>
            </a:r>
            <a:br>
              <a:rPr lang="en-US" dirty="0" smtClean="0"/>
            </a:br>
            <a:r>
              <a:rPr lang="en-US" dirty="0" smtClean="0"/>
              <a:t>.</a:t>
            </a:r>
            <a:br>
              <a:rPr lang="en-US" dirty="0" smtClean="0"/>
            </a:br>
            <a:r>
              <a:rPr lang="en-US" dirty="0" smtClean="0"/>
              <a:t/>
            </a:r>
            <a:br>
              <a:rPr lang="en-US" dirty="0" smtClean="0"/>
            </a:br>
            <a:endParaRPr lang="en-US" dirty="0" smtClean="0"/>
          </a:p>
        </p:txBody>
      </p:sp>
      <p:sp>
        <p:nvSpPr>
          <p:cNvPr id="92163" name="Rectangle 3"/>
          <p:cNvSpPr>
            <a:spLocks noGrp="1" noChangeArrowheads="1"/>
          </p:cNvSpPr>
          <p:nvPr>
            <p:ph type="body" idx="1"/>
          </p:nvPr>
        </p:nvSpPr>
        <p:spPr>
          <a:xfrm>
            <a:off x="4483100" y="5926231"/>
            <a:ext cx="3107392" cy="615950"/>
          </a:xfrm>
        </p:spPr>
        <p:txBody>
          <a:bodyPr/>
          <a:lstStyle/>
          <a:p>
            <a:endParaRPr lang="en-US" dirty="0" smtClean="0"/>
          </a:p>
          <a:p>
            <a:endParaRPr lang="en-US" dirty="0" smtClean="0"/>
          </a:p>
        </p:txBody>
      </p:sp>
      <p:pic>
        <p:nvPicPr>
          <p:cNvPr id="4" name="Picture 3"/>
          <p:cNvPicPr>
            <a:picLocks noChangeAspect="1"/>
          </p:cNvPicPr>
          <p:nvPr/>
        </p:nvPicPr>
        <p:blipFill>
          <a:blip r:embed="rId2"/>
          <a:stretch>
            <a:fillRect/>
          </a:stretch>
        </p:blipFill>
        <p:spPr>
          <a:xfrm>
            <a:off x="1003300" y="965200"/>
            <a:ext cx="3479800" cy="1625600"/>
          </a:xfrm>
          <a:prstGeom prst="rect">
            <a:avLst/>
          </a:prstGeom>
        </p:spPr>
      </p:pic>
      <p:pic>
        <p:nvPicPr>
          <p:cNvPr id="5" name="Picture 4"/>
          <p:cNvPicPr>
            <a:picLocks noChangeAspect="1"/>
          </p:cNvPicPr>
          <p:nvPr/>
        </p:nvPicPr>
        <p:blipFill>
          <a:blip r:embed="rId3"/>
          <a:stretch>
            <a:fillRect/>
          </a:stretch>
        </p:blipFill>
        <p:spPr>
          <a:xfrm>
            <a:off x="4885392" y="965200"/>
            <a:ext cx="3251200" cy="1625600"/>
          </a:xfrm>
          <a:prstGeom prst="rect">
            <a:avLst/>
          </a:prstGeom>
        </p:spPr>
      </p:pic>
      <p:pic>
        <p:nvPicPr>
          <p:cNvPr id="6" name="Picture 5"/>
          <p:cNvPicPr>
            <a:picLocks noChangeAspect="1"/>
          </p:cNvPicPr>
          <p:nvPr/>
        </p:nvPicPr>
        <p:blipFill>
          <a:blip r:embed="rId4"/>
          <a:stretch>
            <a:fillRect/>
          </a:stretch>
        </p:blipFill>
        <p:spPr>
          <a:xfrm>
            <a:off x="6320492" y="3740150"/>
            <a:ext cx="1905000" cy="1663700"/>
          </a:xfrm>
          <a:prstGeom prst="rect">
            <a:avLst/>
          </a:prstGeom>
        </p:spPr>
      </p:pic>
      <p:pic>
        <p:nvPicPr>
          <p:cNvPr id="7" name="Picture 6"/>
          <p:cNvPicPr>
            <a:picLocks noChangeAspect="1"/>
          </p:cNvPicPr>
          <p:nvPr/>
        </p:nvPicPr>
        <p:blipFill>
          <a:blip r:embed="rId5"/>
          <a:stretch>
            <a:fillRect/>
          </a:stretch>
        </p:blipFill>
        <p:spPr>
          <a:xfrm>
            <a:off x="4078942" y="3448050"/>
            <a:ext cx="1333500" cy="2006600"/>
          </a:xfrm>
          <a:prstGeom prst="rect">
            <a:avLst/>
          </a:prstGeom>
        </p:spPr>
      </p:pic>
      <p:pic>
        <p:nvPicPr>
          <p:cNvPr id="8" name="Picture 7"/>
          <p:cNvPicPr>
            <a:picLocks noChangeAspect="1"/>
          </p:cNvPicPr>
          <p:nvPr/>
        </p:nvPicPr>
        <p:blipFill>
          <a:blip r:embed="rId6"/>
          <a:stretch>
            <a:fillRect/>
          </a:stretch>
        </p:blipFill>
        <p:spPr>
          <a:xfrm>
            <a:off x="1009650" y="3295650"/>
            <a:ext cx="1943100" cy="2159000"/>
          </a:xfrm>
          <a:prstGeom prst="rect">
            <a:avLst/>
          </a:prstGeo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dirty="0" smtClean="0"/>
              <a:t/>
            </a:r>
            <a:br>
              <a:rPr lang="en-US" dirty="0" smtClean="0"/>
            </a:br>
            <a:r>
              <a:rPr lang="en-US" dirty="0" smtClean="0"/>
              <a:t/>
            </a:r>
            <a:br>
              <a:rPr lang="en-US" dirty="0" smtClean="0"/>
            </a:br>
            <a:endParaRPr lang="en-US" dirty="0" smtClean="0"/>
          </a:p>
        </p:txBody>
      </p:sp>
      <p:sp>
        <p:nvSpPr>
          <p:cNvPr id="92163" name="Rectangle 3"/>
          <p:cNvSpPr>
            <a:spLocks noGrp="1" noChangeArrowheads="1"/>
          </p:cNvSpPr>
          <p:nvPr>
            <p:ph type="body" idx="1"/>
          </p:nvPr>
        </p:nvSpPr>
        <p:spPr>
          <a:xfrm>
            <a:off x="5016500" y="5175250"/>
            <a:ext cx="3107392" cy="1397000"/>
          </a:xfrm>
        </p:spPr>
        <p:txBody>
          <a:bodyPr/>
          <a:lstStyle/>
          <a:p>
            <a:endParaRPr lang="en-US" dirty="0" smtClean="0"/>
          </a:p>
          <a:p>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dirty="0" smtClean="0"/>
              <a:t>Courses taught by iSTEM Ed faculty</a:t>
            </a:r>
            <a:br>
              <a:rPr lang="en-US" dirty="0" smtClean="0"/>
            </a:br>
            <a:endParaRPr lang="en-US" dirty="0" smtClean="0"/>
          </a:p>
        </p:txBody>
      </p:sp>
      <p:sp>
        <p:nvSpPr>
          <p:cNvPr id="91139" name="Rectangle 3"/>
          <p:cNvSpPr>
            <a:spLocks noGrp="1" noChangeArrowheads="1"/>
          </p:cNvSpPr>
          <p:nvPr>
            <p:ph type="body" idx="1"/>
          </p:nvPr>
        </p:nvSpPr>
        <p:spPr/>
        <p:txBody>
          <a:bodyPr>
            <a:normAutofit fontScale="92500" lnSpcReduction="20000"/>
          </a:bodyPr>
          <a:lstStyle/>
          <a:p>
            <a:r>
              <a:rPr lang="en-US" dirty="0" smtClean="0"/>
              <a:t>Core Courses</a:t>
            </a:r>
          </a:p>
          <a:p>
            <a:pPr lvl="1"/>
            <a:r>
              <a:rPr lang="en-US" dirty="0" smtClean="0"/>
              <a:t>STEM Ed Foundations</a:t>
            </a:r>
          </a:p>
          <a:p>
            <a:pPr lvl="1"/>
            <a:r>
              <a:rPr lang="en-US" dirty="0" smtClean="0"/>
              <a:t>STEM Ed Pedagogy</a:t>
            </a:r>
          </a:p>
          <a:p>
            <a:pPr lvl="1"/>
            <a:r>
              <a:rPr lang="en-US" dirty="0" smtClean="0"/>
              <a:t>STEM Ed Trends &amp; Issues</a:t>
            </a:r>
          </a:p>
          <a:p>
            <a:pPr lvl="1"/>
            <a:r>
              <a:rPr lang="en-US" dirty="0" smtClean="0"/>
              <a:t>STEM Ed Research</a:t>
            </a:r>
          </a:p>
          <a:p>
            <a:r>
              <a:rPr lang="en-US" dirty="0" smtClean="0"/>
              <a:t>Other iSTEM Ed Courses</a:t>
            </a:r>
          </a:p>
          <a:p>
            <a:pPr lvl="1"/>
            <a:r>
              <a:rPr lang="en-US" dirty="0" smtClean="0"/>
              <a:t>Biotechnology Literacy by Design</a:t>
            </a:r>
          </a:p>
          <a:p>
            <a:pPr lvl="1"/>
            <a:r>
              <a:rPr lang="en-US" dirty="0" smtClean="0"/>
              <a:t>Readings in STEM Education</a:t>
            </a:r>
          </a:p>
          <a:p>
            <a:pPr lvl="1"/>
            <a:r>
              <a:rPr lang="en-US" dirty="0" smtClean="0"/>
              <a:t>Field Study (Integrative STEM 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1139">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113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113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113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1139">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1139">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1139">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113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p:bld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a:bodyPr>
          <a:lstStyle/>
          <a:p>
            <a:r>
              <a:rPr lang="en-US" dirty="0" smtClean="0"/>
              <a:t>iSTEM Ed State Frameworks</a:t>
            </a:r>
          </a:p>
        </p:txBody>
      </p:sp>
      <p:sp>
        <p:nvSpPr>
          <p:cNvPr id="89091" name="Rectangle 3"/>
          <p:cNvSpPr>
            <a:spLocks noGrp="1" noChangeArrowheads="1"/>
          </p:cNvSpPr>
          <p:nvPr>
            <p:ph type="body" idx="1"/>
          </p:nvPr>
        </p:nvSpPr>
        <p:spPr>
          <a:xfrm>
            <a:off x="676275" y="1635125"/>
            <a:ext cx="7167284" cy="4081463"/>
          </a:xfrm>
        </p:spPr>
        <p:txBody>
          <a:bodyPr>
            <a:normAutofit/>
          </a:bodyPr>
          <a:lstStyle/>
          <a:p>
            <a:pPr>
              <a:spcBef>
                <a:spcPts val="1600"/>
              </a:spcBef>
            </a:pPr>
            <a:r>
              <a:rPr lang="en-US" sz="3200" dirty="0" smtClean="0"/>
              <a:t>New York</a:t>
            </a:r>
          </a:p>
          <a:p>
            <a:pPr>
              <a:spcBef>
                <a:spcPts val="1600"/>
              </a:spcBef>
            </a:pPr>
            <a:r>
              <a:rPr lang="en-US" sz="3200" dirty="0" smtClean="0"/>
              <a:t>Massachusetts</a:t>
            </a:r>
          </a:p>
          <a:p>
            <a:pPr>
              <a:spcBef>
                <a:spcPts val="1600"/>
              </a:spcBef>
            </a:pPr>
            <a:r>
              <a:rPr lang="en-US" sz="3200" dirty="0" smtClean="0"/>
              <a:t>Pennsylvania</a:t>
            </a:r>
          </a:p>
          <a:p>
            <a:pPr>
              <a:spcBef>
                <a:spcPts val="1600"/>
              </a:spcBef>
            </a:pPr>
            <a:r>
              <a:rPr lang="en-US" sz="3200" dirty="0" smtClean="0"/>
              <a:t>Maryland</a:t>
            </a:r>
          </a:p>
          <a:p>
            <a:pPr lvl="1"/>
            <a:endParaRPr lang="en-US" dirty="0" smtClean="0"/>
          </a:p>
          <a:p>
            <a:pPr lvl="1"/>
            <a:endParaRPr lang="en-US"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36525" y="582706"/>
            <a:ext cx="7918450" cy="788894"/>
          </a:xfrm>
        </p:spPr>
        <p:txBody>
          <a:bodyPr>
            <a:noAutofit/>
          </a:bodyPr>
          <a:lstStyle/>
          <a:p>
            <a:r>
              <a:rPr lang="en-US" sz="7200" dirty="0" smtClean="0"/>
              <a:t>Maker</a:t>
            </a:r>
            <a:br>
              <a:rPr lang="en-US" sz="7200" dirty="0" smtClean="0"/>
            </a:br>
            <a:r>
              <a:rPr lang="en-US" sz="7200" dirty="0" smtClean="0"/>
              <a:t>Movement</a:t>
            </a:r>
            <a:endParaRPr lang="en-US" sz="7200" dirty="0"/>
          </a:p>
        </p:txBody>
      </p:sp>
      <p:sp>
        <p:nvSpPr>
          <p:cNvPr id="3" name="Content Placeholder 2"/>
          <p:cNvSpPr>
            <a:spLocks noGrp="1"/>
          </p:cNvSpPr>
          <p:nvPr>
            <p:ph idx="1"/>
          </p:nvPr>
        </p:nvSpPr>
        <p:spPr>
          <a:xfrm>
            <a:off x="5261692" y="4191000"/>
            <a:ext cx="3269533" cy="2043018"/>
          </a:xfrm>
        </p:spPr>
        <p:txBody>
          <a:bodyPr>
            <a:normAutofit/>
          </a:bodyPr>
          <a:lstStyle/>
          <a:p>
            <a:pPr>
              <a:spcBef>
                <a:spcPts val="0"/>
              </a:spcBef>
              <a:spcAft>
                <a:spcPts val="0"/>
              </a:spcAft>
            </a:pPr>
            <a:r>
              <a:rPr lang="en-US" dirty="0" smtClean="0"/>
              <a:t>Dale Dougherty</a:t>
            </a:r>
          </a:p>
          <a:p>
            <a:pPr>
              <a:spcBef>
                <a:spcPts val="0"/>
              </a:spcBef>
              <a:spcAft>
                <a:spcPts val="0"/>
              </a:spcAft>
            </a:pPr>
            <a:r>
              <a:rPr lang="en-US" sz="2400" dirty="0" smtClean="0"/>
              <a:t>Make Magazine</a:t>
            </a:r>
          </a:p>
          <a:p>
            <a:pPr>
              <a:spcBef>
                <a:spcPts val="0"/>
              </a:spcBef>
              <a:spcAft>
                <a:spcPts val="0"/>
              </a:spcAft>
            </a:pPr>
            <a:r>
              <a:rPr lang="en-US" sz="2400" dirty="0" smtClean="0"/>
              <a:t>Maker Faire</a:t>
            </a:r>
          </a:p>
          <a:p>
            <a:pPr lvl="1">
              <a:spcBef>
                <a:spcPts val="0"/>
              </a:spcBef>
              <a:spcAft>
                <a:spcPts val="0"/>
              </a:spcAft>
            </a:pPr>
            <a:r>
              <a:rPr lang="en-US" sz="2000" dirty="0" smtClean="0"/>
              <a:t>90,000 (SF)</a:t>
            </a:r>
          </a:p>
          <a:p>
            <a:pPr lvl="1">
              <a:spcBef>
                <a:spcPts val="0"/>
              </a:spcBef>
              <a:spcAft>
                <a:spcPts val="0"/>
              </a:spcAft>
            </a:pPr>
            <a:r>
              <a:rPr lang="en-US" sz="2000" dirty="0" smtClean="0"/>
              <a:t>50,000 (NYC) </a:t>
            </a:r>
          </a:p>
        </p:txBody>
      </p:sp>
      <p:pic>
        <p:nvPicPr>
          <p:cNvPr id="11" name="Picture 10"/>
          <p:cNvPicPr>
            <a:picLocks noChangeAspect="1"/>
          </p:cNvPicPr>
          <p:nvPr/>
        </p:nvPicPr>
        <p:blipFill>
          <a:blip r:embed="rId2"/>
          <a:stretch>
            <a:fillRect/>
          </a:stretch>
        </p:blipFill>
        <p:spPr>
          <a:xfrm>
            <a:off x="4813300" y="381000"/>
            <a:ext cx="4330700" cy="33020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188259"/>
            <a:ext cx="7918450" cy="788894"/>
          </a:xfrm>
        </p:spPr>
        <p:txBody>
          <a:bodyPr>
            <a:normAutofit/>
          </a:bodyPr>
          <a:lstStyle/>
          <a:p>
            <a:r>
              <a:rPr lang="en-US" dirty="0" smtClean="0"/>
              <a:t>Historical Perspective</a:t>
            </a:r>
          </a:p>
        </p:txBody>
      </p:sp>
      <p:sp>
        <p:nvSpPr>
          <p:cNvPr id="16387" name="Content Placeholder 2"/>
          <p:cNvSpPr>
            <a:spLocks noGrp="1"/>
          </p:cNvSpPr>
          <p:nvPr>
            <p:ph idx="1"/>
          </p:nvPr>
        </p:nvSpPr>
        <p:spPr>
          <a:xfrm>
            <a:off x="612775" y="4816622"/>
            <a:ext cx="8134350" cy="1273309"/>
          </a:xfrm>
        </p:spPr>
        <p:txBody>
          <a:bodyPr>
            <a:normAutofit/>
          </a:bodyPr>
          <a:lstStyle/>
          <a:p>
            <a:pPr>
              <a:spcBef>
                <a:spcPts val="0"/>
              </a:spcBef>
            </a:pPr>
            <a:r>
              <a:rPr lang="en-US" dirty="0" smtClean="0"/>
              <a:t>Dr. Calvin M. Woodward</a:t>
            </a:r>
          </a:p>
          <a:p>
            <a:pPr>
              <a:spcBef>
                <a:spcPts val="0"/>
              </a:spcBef>
            </a:pPr>
            <a:r>
              <a:rPr lang="en-US" dirty="0" smtClean="0"/>
              <a:t>1870s: Professor of Mathematics, Washington U</a:t>
            </a:r>
          </a:p>
        </p:txBody>
      </p:sp>
      <p:sp>
        <p:nvSpPr>
          <p:cNvPr id="30724" name="Footer Placeholder 5"/>
          <p:cNvSpPr>
            <a:spLocks noGrp="1"/>
          </p:cNvSpPr>
          <p:nvPr>
            <p:ph type="ftr" sz="quarter" idx="11"/>
          </p:nvPr>
        </p:nvSpPr>
        <p:spPr/>
        <p:txBody>
          <a:bodyPr/>
          <a:lstStyle/>
          <a:p>
            <a:endParaRPr lang="en-US" dirty="0"/>
          </a:p>
        </p:txBody>
      </p:sp>
      <p:pic>
        <p:nvPicPr>
          <p:cNvPr id="6" name="Picture 4"/>
          <p:cNvPicPr>
            <a:picLocks noChangeAspect="1"/>
          </p:cNvPicPr>
          <p:nvPr/>
        </p:nvPicPr>
        <p:blipFill>
          <a:blip r:embed="rId2"/>
          <a:srcRect/>
          <a:stretch>
            <a:fillRect/>
          </a:stretch>
        </p:blipFill>
        <p:spPr bwMode="auto">
          <a:xfrm>
            <a:off x="612775" y="1219200"/>
            <a:ext cx="2931366" cy="357199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a:xfrm>
            <a:off x="348779" y="925606"/>
            <a:ext cx="7918450" cy="788894"/>
          </a:xfrm>
        </p:spPr>
        <p:txBody>
          <a:bodyPr>
            <a:normAutofit/>
          </a:bodyPr>
          <a:lstStyle/>
          <a:p>
            <a:r>
              <a:rPr lang="en-US" dirty="0" smtClean="0"/>
              <a:t>Historical Perspective</a:t>
            </a:r>
          </a:p>
        </p:txBody>
      </p:sp>
      <p:sp>
        <p:nvSpPr>
          <p:cNvPr id="16387" name="Content Placeholder 2"/>
          <p:cNvSpPr>
            <a:spLocks noGrp="1"/>
          </p:cNvSpPr>
          <p:nvPr>
            <p:ph idx="1"/>
          </p:nvPr>
        </p:nvSpPr>
        <p:spPr>
          <a:xfrm>
            <a:off x="3436698" y="2116830"/>
            <a:ext cx="4920846" cy="3698562"/>
          </a:xfrm>
        </p:spPr>
        <p:txBody>
          <a:bodyPr>
            <a:normAutofit/>
          </a:bodyPr>
          <a:lstStyle/>
          <a:p>
            <a:r>
              <a:rPr lang="en-US" dirty="0" smtClean="0"/>
              <a:t>Donald Maley </a:t>
            </a:r>
            <a:r>
              <a:rPr lang="en-US" sz="2000" dirty="0" smtClean="0"/>
              <a:t>(1959)</a:t>
            </a:r>
            <a:endParaRPr lang="en-US" dirty="0" smtClean="0"/>
          </a:p>
          <a:p>
            <a:r>
              <a:rPr lang="en-US" sz="2000" dirty="0" smtClean="0"/>
              <a:t>“Where else in the school  [other than the Industrial Arts Lab] is there the possibility for the application of math and science so closely resembling society outside of school”? </a:t>
            </a:r>
          </a:p>
        </p:txBody>
      </p:sp>
      <p:sp>
        <p:nvSpPr>
          <p:cNvPr id="32772" name="Footer Placeholder 5"/>
          <p:cNvSpPr>
            <a:spLocks noGrp="1"/>
          </p:cNvSpPr>
          <p:nvPr>
            <p:ph type="ftr" sz="quarter" idx="11"/>
          </p:nvPr>
        </p:nvSpPr>
        <p:spPr/>
        <p:txBody>
          <a:bodyPr/>
          <a:lstStyle/>
          <a:p>
            <a:endParaRPr lang="en-US" dirty="0"/>
          </a:p>
        </p:txBody>
      </p:sp>
      <p:pic>
        <p:nvPicPr>
          <p:cNvPr id="32773" name="Picture 4"/>
          <p:cNvPicPr>
            <a:picLocks noChangeAspect="1"/>
          </p:cNvPicPr>
          <p:nvPr/>
        </p:nvPicPr>
        <p:blipFill>
          <a:blip r:embed="rId2"/>
          <a:srcRect/>
          <a:stretch>
            <a:fillRect/>
          </a:stretch>
        </p:blipFill>
        <p:spPr bwMode="auto">
          <a:xfrm>
            <a:off x="470305" y="2261133"/>
            <a:ext cx="2971800"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sz="4444" dirty="0" smtClean="0"/>
              <a:t>Future Directions</a:t>
            </a:r>
            <a:r>
              <a:rPr lang="en-US" dirty="0" smtClean="0"/>
              <a:t/>
            </a:r>
            <a:br>
              <a:rPr lang="en-US" dirty="0" smtClean="0"/>
            </a:br>
            <a:endParaRPr lang="en-US" dirty="0" smtClean="0"/>
          </a:p>
        </p:txBody>
      </p:sp>
      <p:sp>
        <p:nvSpPr>
          <p:cNvPr id="92163" name="Rectangle 3"/>
          <p:cNvSpPr>
            <a:spLocks noGrp="1" noChangeArrowheads="1"/>
          </p:cNvSpPr>
          <p:nvPr>
            <p:ph type="body" idx="1"/>
          </p:nvPr>
        </p:nvSpPr>
        <p:spPr>
          <a:xfrm>
            <a:off x="623233" y="1603375"/>
            <a:ext cx="7488892" cy="3111500"/>
          </a:xfrm>
        </p:spPr>
        <p:txBody>
          <a:bodyPr>
            <a:noAutofit/>
          </a:bodyPr>
          <a:lstStyle/>
          <a:p>
            <a:pPr>
              <a:spcBef>
                <a:spcPts val="600"/>
              </a:spcBef>
              <a:spcAft>
                <a:spcPts val="600"/>
              </a:spcAft>
            </a:pPr>
            <a:r>
              <a:rPr lang="en-US" dirty="0" smtClean="0"/>
              <a:t>National / State integrative Frameworks</a:t>
            </a:r>
          </a:p>
          <a:p>
            <a:pPr>
              <a:spcBef>
                <a:spcPts val="600"/>
              </a:spcBef>
              <a:spcAft>
                <a:spcPts val="600"/>
              </a:spcAft>
            </a:pPr>
            <a:r>
              <a:rPr lang="en-US" dirty="0" smtClean="0"/>
              <a:t>Articulated K-12 iSTEM Ed Curriculum</a:t>
            </a:r>
          </a:p>
          <a:p>
            <a:pPr>
              <a:spcBef>
                <a:spcPts val="600"/>
              </a:spcBef>
              <a:spcAft>
                <a:spcPts val="600"/>
              </a:spcAft>
            </a:pPr>
            <a:r>
              <a:rPr lang="en-US" dirty="0" smtClean="0"/>
              <a:t>iSTEM Ed Specialists</a:t>
            </a:r>
          </a:p>
          <a:p>
            <a:pPr>
              <a:spcBef>
                <a:spcPts val="600"/>
              </a:spcBef>
              <a:spcAft>
                <a:spcPts val="600"/>
              </a:spcAft>
            </a:pPr>
            <a:r>
              <a:rPr lang="en-US" dirty="0" smtClean="0"/>
              <a:t>Professional Development</a:t>
            </a:r>
          </a:p>
          <a:p>
            <a:pPr>
              <a:spcBef>
                <a:spcPts val="600"/>
              </a:spcBef>
              <a:spcAft>
                <a:spcPts val="600"/>
              </a:spcAft>
            </a:pPr>
            <a:r>
              <a:rPr lang="en-US" dirty="0" smtClean="0"/>
              <a:t>Investigate iSTEM Ed learning</a:t>
            </a:r>
          </a:p>
          <a:p>
            <a:pPr>
              <a:spcBef>
                <a:spcPts val="600"/>
              </a:spcBef>
              <a:spcAft>
                <a:spcPts val="600"/>
              </a:spcAft>
            </a:pPr>
            <a:r>
              <a:rPr lang="en-US" dirty="0" smtClean="0"/>
              <a:t>Rethink School Infrastructure</a:t>
            </a:r>
          </a:p>
          <a:p>
            <a:endParaRPr lang="en-US" dirty="0" smtClean="0"/>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1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216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216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216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3" grpId="0" build="p"/>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188259"/>
            <a:ext cx="7918450" cy="788894"/>
          </a:xfrm>
        </p:spPr>
        <p:txBody>
          <a:bodyPr>
            <a:normAutofit/>
          </a:bodyPr>
          <a:lstStyle/>
          <a:p>
            <a:r>
              <a:rPr lang="en-US" dirty="0" smtClean="0"/>
              <a:t>Makerspaces Project</a:t>
            </a:r>
            <a:endParaRPr lang="en-US" dirty="0"/>
          </a:p>
        </p:txBody>
      </p:sp>
      <p:sp>
        <p:nvSpPr>
          <p:cNvPr id="3" name="Content Placeholder 2"/>
          <p:cNvSpPr>
            <a:spLocks noGrp="1"/>
          </p:cNvSpPr>
          <p:nvPr>
            <p:ph idx="1"/>
          </p:nvPr>
        </p:nvSpPr>
        <p:spPr>
          <a:xfrm>
            <a:off x="263524" y="5286375"/>
            <a:ext cx="7927975" cy="1255713"/>
          </a:xfrm>
        </p:spPr>
        <p:txBody>
          <a:bodyPr>
            <a:normAutofit/>
          </a:bodyPr>
          <a:lstStyle/>
          <a:p>
            <a:pPr>
              <a:spcBef>
                <a:spcPts val="0"/>
              </a:spcBef>
              <a:spcAft>
                <a:spcPts val="0"/>
              </a:spcAft>
            </a:pPr>
            <a:r>
              <a:rPr lang="en-US" dirty="0" smtClean="0"/>
              <a:t>1000 HS  Makerspaces by 2015</a:t>
            </a:r>
          </a:p>
          <a:p>
            <a:pPr>
              <a:spcBef>
                <a:spcPts val="0"/>
              </a:spcBef>
              <a:spcAft>
                <a:spcPts val="0"/>
              </a:spcAft>
            </a:pPr>
            <a:r>
              <a:rPr lang="en-US" dirty="0" smtClean="0"/>
              <a:t>Anyone care to apply?</a:t>
            </a:r>
          </a:p>
        </p:txBody>
      </p:sp>
      <p:pic>
        <p:nvPicPr>
          <p:cNvPr id="5" name="Picture 4"/>
          <p:cNvPicPr>
            <a:picLocks noChangeAspect="1"/>
          </p:cNvPicPr>
          <p:nvPr/>
        </p:nvPicPr>
        <p:blipFill>
          <a:blip r:embed="rId2"/>
          <a:stretch>
            <a:fillRect/>
          </a:stretch>
        </p:blipFill>
        <p:spPr>
          <a:xfrm>
            <a:off x="708025" y="977153"/>
            <a:ext cx="5753100" cy="3683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rmAutofit fontScale="90000"/>
          </a:bodyPr>
          <a:lstStyle/>
          <a:p>
            <a:r>
              <a:rPr lang="en-US" dirty="0" smtClean="0"/>
              <a:t>Why do iSTEM Ed?</a:t>
            </a:r>
            <a:br>
              <a:rPr lang="en-US" dirty="0" smtClean="0"/>
            </a:br>
            <a:endParaRPr lang="en-US" dirty="0" smtClean="0"/>
          </a:p>
        </p:txBody>
      </p:sp>
      <p:sp>
        <p:nvSpPr>
          <p:cNvPr id="6" name="Content Placeholder 5"/>
          <p:cNvSpPr>
            <a:spLocks noGrp="1"/>
          </p:cNvSpPr>
          <p:nvPr>
            <p:ph idx="1"/>
          </p:nvPr>
        </p:nvSpPr>
        <p:spPr>
          <a:xfrm>
            <a:off x="612775" y="1371600"/>
            <a:ext cx="7167284" cy="4081463"/>
          </a:xfrm>
        </p:spPr>
        <p:txBody>
          <a:bodyPr/>
          <a:lstStyle/>
          <a:p>
            <a:r>
              <a:rPr lang="en-US" dirty="0" smtClean="0">
                <a:latin typeface=""/>
                <a:cs typeface=""/>
              </a:rPr>
              <a:t>There’s a growing body of research that supports the integrative approaches to STEM Education</a:t>
            </a:r>
          </a:p>
          <a:p>
            <a:r>
              <a:rPr lang="en-US" dirty="0" smtClean="0">
                <a:latin typeface=""/>
                <a:cs typeface=""/>
              </a:rPr>
              <a:t>Because of it’s potential to get kids interested in / excited about STEM learning.  </a:t>
            </a:r>
            <a:endParaRPr lang="en-US" sz="2400" dirty="0" smtClean="0">
              <a:latin typeface=""/>
              <a:cs typeface=""/>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612775" y="404159"/>
            <a:ext cx="7918450" cy="788894"/>
          </a:xfrm>
        </p:spPr>
        <p:txBody>
          <a:bodyPr>
            <a:normAutofit/>
          </a:bodyPr>
          <a:lstStyle/>
          <a:p>
            <a:r>
              <a:rPr lang="en-US" dirty="0" smtClean="0"/>
              <a:t>Historical Perspective</a:t>
            </a:r>
          </a:p>
        </p:txBody>
      </p:sp>
      <p:sp>
        <p:nvSpPr>
          <p:cNvPr id="82947" name="Rectangle 3"/>
          <p:cNvSpPr>
            <a:spLocks noGrp="1" noChangeArrowheads="1"/>
          </p:cNvSpPr>
          <p:nvPr>
            <p:ph type="body" idx="1"/>
          </p:nvPr>
        </p:nvSpPr>
        <p:spPr>
          <a:xfrm>
            <a:off x="612775" y="2012922"/>
            <a:ext cx="5825281" cy="4083078"/>
          </a:xfrm>
        </p:spPr>
        <p:txBody>
          <a:bodyPr>
            <a:normAutofit/>
          </a:bodyPr>
          <a:lstStyle/>
          <a:p>
            <a:r>
              <a:rPr lang="en-US" sz="2595" i="1" dirty="0" smtClean="0"/>
              <a:t>School Science &amp; Mathematics</a:t>
            </a:r>
            <a:r>
              <a:rPr lang="en-US" sz="2595" dirty="0" smtClean="0"/>
              <a:t/>
            </a:r>
            <a:br>
              <a:rPr lang="en-US" sz="2595" dirty="0" smtClean="0"/>
            </a:br>
            <a:r>
              <a:rPr lang="en-US" sz="2595" dirty="0" smtClean="0"/>
              <a:t>(launched 1900)</a:t>
            </a:r>
            <a:br>
              <a:rPr lang="en-US" sz="2595" dirty="0" smtClean="0"/>
            </a:br>
            <a:endParaRPr lang="en-US" sz="2595" dirty="0" smtClean="0"/>
          </a:p>
          <a:p>
            <a:endParaRPr lang="en-US" sz="2595" i="1" dirty="0" smtClean="0"/>
          </a:p>
          <a:p>
            <a:r>
              <a:rPr lang="en-US" sz="2595" dirty="0" smtClean="0"/>
              <a:t>National Math Standards </a:t>
            </a:r>
            <a:r>
              <a:rPr lang="en-US" sz="2595" i="1" dirty="0" smtClean="0"/>
              <a:t>(PSSM)</a:t>
            </a:r>
            <a:r>
              <a:rPr lang="en-US" sz="2595" dirty="0" smtClean="0"/>
              <a:t/>
            </a:r>
            <a:br>
              <a:rPr lang="en-US" sz="2595" dirty="0" smtClean="0"/>
            </a:br>
            <a:r>
              <a:rPr lang="en-US" sz="2000" dirty="0" smtClean="0"/>
              <a:t>NCTM, 1989/2000)</a:t>
            </a:r>
            <a:endParaRPr lang="en-US" sz="2595" dirty="0" smtClean="0"/>
          </a:p>
          <a:p>
            <a:pPr lvl="1"/>
            <a:r>
              <a:rPr lang="en-US" sz="2800" dirty="0" smtClean="0"/>
              <a:t>“Making connections builds mathematical understanding.”</a:t>
            </a:r>
          </a:p>
        </p:txBody>
      </p:sp>
      <p:pic>
        <p:nvPicPr>
          <p:cNvPr id="38916" name="Picture 3"/>
          <p:cNvPicPr>
            <a:picLocks noChangeAspect="1"/>
          </p:cNvPicPr>
          <p:nvPr/>
        </p:nvPicPr>
        <p:blipFill>
          <a:blip r:embed="rId2"/>
          <a:srcRect/>
          <a:stretch>
            <a:fillRect/>
          </a:stretch>
        </p:blipFill>
        <p:spPr bwMode="auto">
          <a:xfrm>
            <a:off x="6597650" y="3076547"/>
            <a:ext cx="2355850" cy="3225800"/>
          </a:xfrm>
          <a:prstGeom prst="rect">
            <a:avLst/>
          </a:prstGeom>
          <a:noFill/>
          <a:ln w="9525">
            <a:noFill/>
            <a:miter lim="800000"/>
            <a:headEnd/>
            <a:tailEnd/>
          </a:ln>
        </p:spPr>
      </p:pic>
      <p:pic>
        <p:nvPicPr>
          <p:cNvPr id="10" name="Picture 9"/>
          <p:cNvPicPr>
            <a:picLocks noChangeAspect="1"/>
          </p:cNvPicPr>
          <p:nvPr/>
        </p:nvPicPr>
        <p:blipFill>
          <a:blip r:embed="rId3"/>
          <a:stretch>
            <a:fillRect/>
          </a:stretch>
        </p:blipFill>
        <p:spPr>
          <a:xfrm>
            <a:off x="704426" y="1337087"/>
            <a:ext cx="4250969" cy="60966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462570" y="482600"/>
            <a:ext cx="7918450" cy="788894"/>
          </a:xfrm>
        </p:spPr>
        <p:txBody>
          <a:bodyPr>
            <a:normAutofit fontScale="90000"/>
          </a:bodyPr>
          <a:lstStyle/>
          <a:p>
            <a:r>
              <a:rPr lang="en-US" dirty="0" smtClean="0"/>
              <a:t>Historical Perspective</a:t>
            </a:r>
            <a:br>
              <a:rPr lang="en-US" dirty="0" smtClean="0"/>
            </a:br>
            <a:endParaRPr lang="en-US" dirty="0" smtClean="0"/>
          </a:p>
        </p:txBody>
      </p:sp>
      <p:sp>
        <p:nvSpPr>
          <p:cNvPr id="16387" name="Content Placeholder 2"/>
          <p:cNvSpPr>
            <a:spLocks noGrp="1"/>
          </p:cNvSpPr>
          <p:nvPr>
            <p:ph idx="1"/>
          </p:nvPr>
        </p:nvSpPr>
        <p:spPr>
          <a:xfrm>
            <a:off x="3258644" y="1349375"/>
            <a:ext cx="5122376" cy="3103888"/>
          </a:xfrm>
        </p:spPr>
        <p:txBody>
          <a:bodyPr>
            <a:noAutofit/>
          </a:bodyPr>
          <a:lstStyle/>
          <a:p>
            <a:r>
              <a:rPr lang="en-US" sz="2000" dirty="0" smtClean="0">
                <a:latin typeface=""/>
                <a:cs typeface=""/>
              </a:rPr>
              <a:t>John Dewey</a:t>
            </a:r>
          </a:p>
          <a:p>
            <a:r>
              <a:rPr lang="en-US" sz="2000" dirty="0" smtClean="0">
                <a:latin typeface=""/>
                <a:cs typeface=""/>
              </a:rPr>
              <a:t>“There is no such thing as genuine knowledge and fruitful understanding except as the offspring of doing.” (1916)</a:t>
            </a:r>
          </a:p>
          <a:p>
            <a:r>
              <a:rPr lang="en-US" sz="2000" dirty="0" smtClean="0">
                <a:latin typeface=""/>
                <a:cs typeface=""/>
              </a:rPr>
              <a:t>“As in the case of other tools, math and science can be learned only by use.” (1916)</a:t>
            </a:r>
          </a:p>
        </p:txBody>
      </p:sp>
      <p:sp>
        <p:nvSpPr>
          <p:cNvPr id="31748" name="Footer Placeholder 5"/>
          <p:cNvSpPr>
            <a:spLocks noGrp="1"/>
          </p:cNvSpPr>
          <p:nvPr>
            <p:ph type="ftr" sz="quarter" idx="11"/>
          </p:nvPr>
        </p:nvSpPr>
        <p:spPr>
          <a:xfrm>
            <a:off x="2205318" y="6092731"/>
            <a:ext cx="5643282" cy="365125"/>
          </a:xfrm>
        </p:spPr>
        <p:txBody>
          <a:bodyPr/>
          <a:lstStyle/>
          <a:p>
            <a:endParaRPr lang="en-US" dirty="0"/>
          </a:p>
        </p:txBody>
      </p:sp>
      <p:pic>
        <p:nvPicPr>
          <p:cNvPr id="31749" name="Picture 4"/>
          <p:cNvPicPr>
            <a:picLocks noChangeAspect="1"/>
          </p:cNvPicPr>
          <p:nvPr/>
        </p:nvPicPr>
        <p:blipFill>
          <a:blip r:embed="rId2"/>
          <a:srcRect/>
          <a:stretch>
            <a:fillRect/>
          </a:stretch>
        </p:blipFill>
        <p:spPr bwMode="auto">
          <a:xfrm>
            <a:off x="612775" y="1518170"/>
            <a:ext cx="2444750" cy="32035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a:xfrm>
            <a:off x="348779" y="925606"/>
            <a:ext cx="7918450" cy="788894"/>
          </a:xfrm>
        </p:spPr>
        <p:txBody>
          <a:bodyPr>
            <a:normAutofit/>
          </a:bodyPr>
          <a:lstStyle/>
          <a:p>
            <a:r>
              <a:rPr lang="en-US" dirty="0" smtClean="0"/>
              <a:t>Historical Perspective</a:t>
            </a:r>
          </a:p>
        </p:txBody>
      </p:sp>
      <p:sp>
        <p:nvSpPr>
          <p:cNvPr id="16387" name="Content Placeholder 2"/>
          <p:cNvSpPr>
            <a:spLocks noGrp="1"/>
          </p:cNvSpPr>
          <p:nvPr>
            <p:ph idx="1"/>
          </p:nvPr>
        </p:nvSpPr>
        <p:spPr>
          <a:xfrm>
            <a:off x="3436698" y="2116830"/>
            <a:ext cx="4920846" cy="3698562"/>
          </a:xfrm>
        </p:spPr>
        <p:txBody>
          <a:bodyPr>
            <a:normAutofit/>
          </a:bodyPr>
          <a:lstStyle/>
          <a:p>
            <a:r>
              <a:rPr lang="en-US" dirty="0" smtClean="0"/>
              <a:t>Donald </a:t>
            </a:r>
            <a:r>
              <a:rPr lang="en-US" sz="3200" dirty="0" smtClean="0"/>
              <a:t>Maley </a:t>
            </a:r>
            <a:r>
              <a:rPr lang="en-US" sz="2400" dirty="0" smtClean="0"/>
              <a:t>(1959</a:t>
            </a:r>
            <a:r>
              <a:rPr lang="en-US" sz="2000" dirty="0" smtClean="0"/>
              <a:t>)</a:t>
            </a:r>
            <a:endParaRPr lang="en-US" dirty="0" smtClean="0"/>
          </a:p>
          <a:p>
            <a:r>
              <a:rPr lang="en-US" sz="2000" dirty="0" smtClean="0"/>
              <a:t>“Where else in the school  [other than the Industrial Arts Lab] is there the possibility for the application of math and science so closely resembling society outside of school”? </a:t>
            </a:r>
          </a:p>
          <a:p>
            <a:r>
              <a:rPr lang="en-US" sz="2000" dirty="0" smtClean="0"/>
              <a:t>R &amp; E 9</a:t>
            </a:r>
            <a:r>
              <a:rPr lang="en-US" sz="2000" baseline="30000" dirty="0" smtClean="0"/>
              <a:t>th</a:t>
            </a:r>
            <a:r>
              <a:rPr lang="en-US" sz="2000" dirty="0" smtClean="0"/>
              <a:t> grade course</a:t>
            </a:r>
          </a:p>
        </p:txBody>
      </p:sp>
      <p:sp>
        <p:nvSpPr>
          <p:cNvPr id="32772" name="Footer Placeholder 5"/>
          <p:cNvSpPr>
            <a:spLocks noGrp="1"/>
          </p:cNvSpPr>
          <p:nvPr>
            <p:ph type="ftr" sz="quarter" idx="11"/>
          </p:nvPr>
        </p:nvSpPr>
        <p:spPr/>
        <p:txBody>
          <a:bodyPr/>
          <a:lstStyle/>
          <a:p>
            <a:endParaRPr lang="en-US" dirty="0"/>
          </a:p>
        </p:txBody>
      </p:sp>
      <p:pic>
        <p:nvPicPr>
          <p:cNvPr id="32773" name="Picture 4"/>
          <p:cNvPicPr>
            <a:picLocks noChangeAspect="1"/>
          </p:cNvPicPr>
          <p:nvPr/>
        </p:nvPicPr>
        <p:blipFill>
          <a:blip r:embed="rId2"/>
          <a:srcRect/>
          <a:stretch>
            <a:fillRect/>
          </a:stretch>
        </p:blipFill>
        <p:spPr bwMode="auto">
          <a:xfrm>
            <a:off x="470305" y="2261133"/>
            <a:ext cx="2971800" cy="3581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564170" y="492125"/>
            <a:ext cx="7918450" cy="565410"/>
          </a:xfrm>
        </p:spPr>
        <p:txBody>
          <a:bodyPr>
            <a:normAutofit fontScale="90000"/>
          </a:bodyPr>
          <a:lstStyle/>
          <a:p>
            <a:r>
              <a:rPr lang="en-US" dirty="0" smtClean="0"/>
              <a:t>Historical Perspective</a:t>
            </a:r>
            <a:br>
              <a:rPr lang="en-US" dirty="0" smtClean="0"/>
            </a:br>
            <a:endParaRPr lang="en-US" dirty="0" smtClean="0"/>
          </a:p>
        </p:txBody>
      </p:sp>
      <p:sp>
        <p:nvSpPr>
          <p:cNvPr id="16387" name="Content Placeholder 2"/>
          <p:cNvSpPr>
            <a:spLocks noGrp="1"/>
          </p:cNvSpPr>
          <p:nvPr>
            <p:ph idx="1"/>
          </p:nvPr>
        </p:nvSpPr>
        <p:spPr>
          <a:xfrm>
            <a:off x="2457853" y="1876379"/>
            <a:ext cx="4383069" cy="4245022"/>
          </a:xfrm>
        </p:spPr>
        <p:txBody>
          <a:bodyPr>
            <a:noAutofit/>
          </a:bodyPr>
          <a:lstStyle/>
          <a:p>
            <a:pPr>
              <a:spcBef>
                <a:spcPts val="0"/>
              </a:spcBef>
            </a:pPr>
            <a:r>
              <a:rPr lang="en-US" sz="2400" dirty="0" smtClean="0"/>
              <a:t>James Rutherford</a:t>
            </a:r>
          </a:p>
          <a:p>
            <a:pPr lvl="1">
              <a:spcBef>
                <a:spcPts val="0"/>
              </a:spcBef>
            </a:pPr>
            <a:r>
              <a:rPr lang="en-US" sz="1600" dirty="0" smtClean="0"/>
              <a:t>Science for All Americans (1989)</a:t>
            </a:r>
            <a:br>
              <a:rPr lang="en-US" sz="1600" dirty="0" smtClean="0"/>
            </a:br>
            <a:endParaRPr lang="en-US" sz="1600" dirty="0" smtClean="0"/>
          </a:p>
          <a:p>
            <a:pPr>
              <a:spcBef>
                <a:spcPts val="0"/>
              </a:spcBef>
            </a:pPr>
            <a:r>
              <a:rPr lang="en-US" sz="2000" dirty="0" smtClean="0"/>
              <a:t>“It is the union of science, mathematics, and technology that forms the scientific endeavor.”</a:t>
            </a:r>
          </a:p>
          <a:p>
            <a:pPr>
              <a:spcBef>
                <a:spcPts val="0"/>
              </a:spcBef>
            </a:pPr>
            <a:endParaRPr lang="en-US" sz="2000" dirty="0" smtClean="0">
              <a:latin typeface=""/>
              <a:cs typeface=""/>
            </a:endParaRPr>
          </a:p>
          <a:p>
            <a:pPr>
              <a:spcBef>
                <a:spcPts val="0"/>
              </a:spcBef>
            </a:pPr>
            <a:r>
              <a:rPr lang="en-US" sz="2000" dirty="0" smtClean="0"/>
              <a:t>“The ideas and practice of science, mathematics, and technology are so closely intertwined that we do not see how education in any one of them can be undertaken well in isolation from the others.” (1993)</a:t>
            </a:r>
            <a:r>
              <a:rPr lang="en-US" sz="2000" dirty="0" smtClean="0">
                <a:latin typeface=""/>
                <a:cs typeface=""/>
              </a:rPr>
              <a:t/>
            </a:r>
            <a:br>
              <a:rPr lang="en-US" sz="2000" dirty="0" smtClean="0">
                <a:latin typeface=""/>
                <a:cs typeface=""/>
              </a:rPr>
            </a:br>
            <a:endParaRPr lang="en-US" sz="2000" dirty="0" smtClean="0">
              <a:latin typeface=""/>
              <a:cs typeface=""/>
            </a:endParaRPr>
          </a:p>
          <a:p>
            <a:pPr>
              <a:spcBef>
                <a:spcPts val="0"/>
              </a:spcBef>
              <a:buNone/>
            </a:pPr>
            <a:endParaRPr lang="en-US" sz="2000" dirty="0" smtClean="0">
              <a:latin typeface=""/>
              <a:cs typeface=""/>
            </a:endParaRPr>
          </a:p>
        </p:txBody>
      </p:sp>
      <p:sp>
        <p:nvSpPr>
          <p:cNvPr id="31748" name="Footer Placeholder 5"/>
          <p:cNvSpPr>
            <a:spLocks noGrp="1"/>
          </p:cNvSpPr>
          <p:nvPr>
            <p:ph type="ftr" sz="quarter" idx="11"/>
          </p:nvPr>
        </p:nvSpPr>
        <p:spPr/>
        <p:txBody>
          <a:bodyPr/>
          <a:lstStyle/>
          <a:p>
            <a:endParaRPr lang="en-US" dirty="0"/>
          </a:p>
        </p:txBody>
      </p:sp>
      <p:graphicFrame>
        <p:nvGraphicFramePr>
          <p:cNvPr id="68610" name="Object 2"/>
          <p:cNvGraphicFramePr>
            <a:graphicFrameLocks noChangeAspect="1"/>
          </p:cNvGraphicFramePr>
          <p:nvPr/>
        </p:nvGraphicFramePr>
        <p:xfrm>
          <a:off x="221270" y="2041479"/>
          <a:ext cx="2070100" cy="2667000"/>
        </p:xfrm>
        <a:graphic>
          <a:graphicData uri="http://schemas.openxmlformats.org/presentationml/2006/ole">
            <p:oleObj spid="_x0000_s68610" name="Document" r:id="rId3" imgW="2070100" imgH="2667000" progId="Word.Document.12">
              <p:link updateAutomatic="1"/>
            </p:oleObj>
          </a:graphicData>
        </a:graphic>
      </p:graphicFrame>
      <p:pic>
        <p:nvPicPr>
          <p:cNvPr id="6" name="Picture 3"/>
          <p:cNvPicPr>
            <a:picLocks noChangeAspect="1"/>
          </p:cNvPicPr>
          <p:nvPr/>
        </p:nvPicPr>
        <p:blipFill>
          <a:blip r:embed="rId4"/>
          <a:srcRect/>
          <a:stretch>
            <a:fillRect/>
          </a:stretch>
        </p:blipFill>
        <p:spPr bwMode="auto">
          <a:xfrm>
            <a:off x="6961957" y="4823109"/>
            <a:ext cx="1834077" cy="1817310"/>
          </a:xfrm>
          <a:prstGeom prst="rect">
            <a:avLst/>
          </a:prstGeom>
          <a:noFill/>
          <a:ln w="9525">
            <a:noFill/>
            <a:miter lim="800000"/>
            <a:headEnd/>
            <a:tailEnd/>
          </a:ln>
        </p:spPr>
      </p:pic>
      <p:pic>
        <p:nvPicPr>
          <p:cNvPr id="7" name="Picture 5"/>
          <p:cNvPicPr>
            <a:picLocks noChangeAspect="1"/>
          </p:cNvPicPr>
          <p:nvPr/>
        </p:nvPicPr>
        <p:blipFill>
          <a:blip r:embed="rId5"/>
          <a:srcRect/>
          <a:stretch>
            <a:fillRect/>
          </a:stretch>
        </p:blipFill>
        <p:spPr bwMode="auto">
          <a:xfrm>
            <a:off x="6936557" y="2041479"/>
            <a:ext cx="1278755" cy="18649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dirty="0" smtClean="0"/>
              <a:t>Historical Perspective</a:t>
            </a:r>
          </a:p>
        </p:txBody>
      </p:sp>
      <p:sp>
        <p:nvSpPr>
          <p:cNvPr id="82947" name="Rectangle 3"/>
          <p:cNvSpPr>
            <a:spLocks noGrp="1" noChangeArrowheads="1"/>
          </p:cNvSpPr>
          <p:nvPr>
            <p:ph type="body" idx="1"/>
          </p:nvPr>
        </p:nvSpPr>
        <p:spPr>
          <a:xfrm>
            <a:off x="3013391" y="1325226"/>
            <a:ext cx="5434967" cy="4397564"/>
          </a:xfrm>
        </p:spPr>
        <p:txBody>
          <a:bodyPr>
            <a:normAutofit fontScale="92500" lnSpcReduction="10000"/>
          </a:bodyPr>
          <a:lstStyle/>
          <a:p>
            <a:r>
              <a:rPr lang="en-US" i="1" dirty="0" smtClean="0"/>
              <a:t>National Science Ed Standards</a:t>
            </a:r>
            <a:r>
              <a:rPr lang="en-US" dirty="0" smtClean="0"/>
              <a:t>,  </a:t>
            </a:r>
            <a:r>
              <a:rPr lang="en-US" sz="1800" dirty="0" smtClean="0"/>
              <a:t>(NRC, 1996)</a:t>
            </a:r>
          </a:p>
          <a:p>
            <a:r>
              <a:rPr lang="en-US" dirty="0" smtClean="0"/>
              <a:t>“Science &amp; Technology” Standard”</a:t>
            </a:r>
          </a:p>
          <a:p>
            <a:r>
              <a:rPr lang="en-US" dirty="0" smtClean="0"/>
              <a:t>Thou shalt do Technological design in science class</a:t>
            </a:r>
            <a:br>
              <a:rPr lang="en-US" dirty="0" smtClean="0"/>
            </a:br>
            <a:r>
              <a:rPr lang="en-US" dirty="0" smtClean="0"/>
              <a:t/>
            </a:r>
            <a:br>
              <a:rPr lang="en-US" dirty="0" smtClean="0"/>
            </a:br>
            <a:r>
              <a:rPr lang="en-US" dirty="0" smtClean="0"/>
              <a:t>(Design / Make / Communicate)</a:t>
            </a:r>
            <a:br>
              <a:rPr lang="en-US" dirty="0" smtClean="0"/>
            </a:br>
            <a:r>
              <a:rPr lang="en-US" dirty="0" smtClean="0"/>
              <a:t/>
            </a:r>
            <a:br>
              <a:rPr lang="en-US" dirty="0" smtClean="0"/>
            </a:br>
            <a:endParaRPr lang="en-US" dirty="0" smtClean="0"/>
          </a:p>
          <a:p>
            <a:pPr lvl="2"/>
            <a:endParaRPr lang="en-US" dirty="0" smtClean="0"/>
          </a:p>
          <a:p>
            <a:endParaRPr lang="en-US" dirty="0" smtClean="0"/>
          </a:p>
          <a:p>
            <a:endParaRPr lang="en-US" dirty="0" smtClean="0"/>
          </a:p>
          <a:p>
            <a:endParaRPr lang="en-US" dirty="0" smtClean="0"/>
          </a:p>
          <a:p>
            <a:endParaRPr lang="en-US" dirty="0" smtClean="0"/>
          </a:p>
        </p:txBody>
      </p:sp>
      <p:pic>
        <p:nvPicPr>
          <p:cNvPr id="36868" name="Picture 3"/>
          <p:cNvPicPr>
            <a:picLocks noChangeAspect="1"/>
          </p:cNvPicPr>
          <p:nvPr/>
        </p:nvPicPr>
        <p:blipFill>
          <a:blip r:embed="rId2"/>
          <a:srcRect/>
          <a:stretch>
            <a:fillRect/>
          </a:stretch>
        </p:blipFill>
        <p:spPr bwMode="auto">
          <a:xfrm>
            <a:off x="661033" y="1514475"/>
            <a:ext cx="2081120" cy="279947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Twilight">
  <a:themeElements>
    <a:clrScheme name="Twilight">
      <a:dk1>
        <a:sysClr val="windowText" lastClr="000000"/>
      </a:dk1>
      <a:lt1>
        <a:sysClr val="window" lastClr="FFFFFF"/>
      </a:lt1>
      <a:dk2>
        <a:srgbClr val="54638C"/>
      </a:dk2>
      <a:lt2>
        <a:srgbClr val="8D9AB3"/>
      </a:lt2>
      <a:accent1>
        <a:srgbClr val="FFAF03"/>
      </a:accent1>
      <a:accent2>
        <a:srgbClr val="FDE689"/>
      </a:accent2>
      <a:accent3>
        <a:srgbClr val="9E82E7"/>
      </a:accent3>
      <a:accent4>
        <a:srgbClr val="9735BB"/>
      </a:accent4>
      <a:accent5>
        <a:srgbClr val="BF2B2B"/>
      </a:accent5>
      <a:accent6>
        <a:srgbClr val="ED7307"/>
      </a:accent6>
      <a:hlink>
        <a:srgbClr val="FFAF03"/>
      </a:hlink>
      <a:folHlink>
        <a:srgbClr val="FDE689"/>
      </a:folHlink>
    </a:clrScheme>
    <a:fontScheme name="Twilig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Twilight">
      <a:fillStyleLst>
        <a:solidFill>
          <a:schemeClr val="phClr"/>
        </a:solidFill>
        <a:gradFill rotWithShape="1">
          <a:gsLst>
            <a:gs pos="0">
              <a:schemeClr val="phClr">
                <a:tint val="100000"/>
                <a:shade val="60000"/>
                <a:satMod val="130000"/>
              </a:schemeClr>
            </a:gs>
            <a:gs pos="100000">
              <a:schemeClr val="phClr">
                <a:tint val="100000"/>
                <a:shade val="94000"/>
                <a:satMod val="135000"/>
              </a:schemeClr>
            </a:gs>
          </a:gsLst>
          <a:path path="circle">
            <a:fillToRect l="100000" t="100000" r="100000" b="100000"/>
          </a:path>
        </a:gradFill>
        <a:gradFill rotWithShape="1">
          <a:gsLst>
            <a:gs pos="0">
              <a:schemeClr val="phClr">
                <a:shade val="60000"/>
                <a:satMod val="130000"/>
              </a:schemeClr>
            </a:gs>
            <a:gs pos="100000">
              <a:schemeClr val="phClr">
                <a:shade val="94000"/>
                <a:satMod val="135000"/>
              </a:schemeClr>
            </a:gs>
          </a:gsLst>
          <a:lin ang="16200000" scaled="0"/>
        </a:gradFill>
      </a:fillStyleLst>
      <a:lnStyleLst>
        <a:ln w="19050" cap="flat" cmpd="sng" algn="ctr">
          <a:solidFill>
            <a:schemeClr val="phClr">
              <a:shade val="95000"/>
              <a:satMod val="105000"/>
            </a:schemeClr>
          </a:solidFill>
          <a:prstDash val="solid"/>
        </a:ln>
        <a:ln w="19050" cap="flat" cmpd="sng" algn="ctr">
          <a:solidFill>
            <a:schemeClr val="phClr"/>
          </a:solidFill>
          <a:prstDash val="solid"/>
        </a:ln>
        <a:ln w="47625" cap="flat" cmpd="sng" algn="ctr">
          <a:solidFill>
            <a:schemeClr val="phClr"/>
          </a:solidFill>
          <a:prstDash val="solid"/>
        </a:ln>
      </a:lnStyleLst>
      <a:effectStyleLst>
        <a:effectStyle>
          <a:effectLst/>
        </a:effectStyle>
        <a:effectStyle>
          <a:effectLst>
            <a:innerShdw blurRad="38100" dist="12700" dir="5400000">
              <a:srgbClr val="FFFFFF">
                <a:alpha val="75000"/>
              </a:srgbClr>
            </a:innerShdw>
            <a:outerShdw blurRad="88900" dist="50800" dir="5400000" sx="102000" sy="102000" algn="tr" rotWithShape="0">
              <a:srgbClr val="808080">
                <a:alpha val="50000"/>
              </a:srgbClr>
            </a:outerShdw>
          </a:effectLst>
        </a:effectStyle>
        <a:effectStyle>
          <a:effectLst>
            <a:outerShdw blurRad="317500" dist="762000" dir="5400000" sy="45000" rotWithShape="0">
              <a:srgbClr val="000000">
                <a:alpha val="35000"/>
              </a:srgbClr>
            </a:outerShdw>
          </a:effectLst>
          <a:scene3d>
            <a:camera prst="orthographicFront">
              <a:rot lat="0" lon="0" rev="0"/>
            </a:camera>
            <a:lightRig rig="balanced" dir="tl"/>
          </a:scene3d>
          <a:sp3d extrusionH="12700" prstMaterial="softEdge">
            <a:bevelT w="38100" h="12700"/>
          </a:sp3d>
        </a:effectStyle>
      </a:effectStyleLst>
      <a:bgFillStyleLst>
        <a:solidFill>
          <a:schemeClr val="phClr"/>
        </a:solidFill>
        <a:blipFill rotWithShape="1">
          <a:blip xmlns:r="http://schemas.openxmlformats.org/officeDocument/2006/relationships" r:embed="rId1">
            <a:duotone>
              <a:schemeClr val="phClr">
                <a:shade val="10000"/>
                <a:satMod val="200000"/>
              </a:schemeClr>
              <a:schemeClr val="phClr">
                <a:tint val="30000"/>
                <a:satMod val="300000"/>
              </a:schemeClr>
            </a:duotone>
          </a:blip>
          <a:stretch/>
        </a:blipFill>
        <a:blipFill rotWithShape="1">
          <a:blip xmlns:r="http://schemas.openxmlformats.org/officeDocument/2006/relationships" r:embed="rId2">
            <a:duotone>
              <a:schemeClr val="phClr">
                <a:shade val="20000"/>
                <a:satMod val="200000"/>
              </a:schemeClr>
              <a:schemeClr val="phClr">
                <a:tint val="5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Twilight.thmx</Template>
  <TotalTime>7032</TotalTime>
  <Words>1722</Words>
  <Application>Microsoft Macintosh PowerPoint</Application>
  <PresentationFormat>On-screen Show (4:3)</PresentationFormat>
  <Paragraphs>232</Paragraphs>
  <Slides>43</Slides>
  <Notes>4</Notes>
  <HiddenSlides>0</HiddenSlides>
  <MMClips>0</MMClips>
  <ScaleCrop>false</ScaleCrop>
  <HeadingPairs>
    <vt:vector size="6" baseType="variant">
      <vt:variant>
        <vt:lpstr>Design Template</vt:lpstr>
      </vt:variant>
      <vt:variant>
        <vt:i4>1</vt:i4>
      </vt:variant>
      <vt:variant>
        <vt:lpstr>Links</vt:lpstr>
      </vt:variant>
      <vt:variant>
        <vt:i4>2</vt:i4>
      </vt:variant>
      <vt:variant>
        <vt:lpstr>Slide Titles</vt:lpstr>
      </vt:variant>
      <vt:variant>
        <vt:i4>43</vt:i4>
      </vt:variant>
    </vt:vector>
  </HeadingPairs>
  <TitlesOfParts>
    <vt:vector size="46" baseType="lpstr">
      <vt:lpstr>Twilight</vt:lpstr>
      <vt:lpstr>Mark's HD:Users:marksanders:Desktop:Feynman Pix.doc!OLE_LINK5</vt:lpstr>
      <vt:lpstr>Mark's HD:Users:marksanders:Desktop:Feynman Pix.doc!OLE_LINK6</vt:lpstr>
      <vt:lpstr>Integrative STEM Education As “Best Practice”</vt:lpstr>
      <vt:lpstr>Overview</vt:lpstr>
      <vt:lpstr>Historical Perspectives</vt:lpstr>
      <vt:lpstr>Historical Perspective</vt:lpstr>
      <vt:lpstr>Historical Perspective</vt:lpstr>
      <vt:lpstr>Historical Perspective </vt:lpstr>
      <vt:lpstr>Historical Perspective</vt:lpstr>
      <vt:lpstr>Historical Perspective </vt:lpstr>
      <vt:lpstr>Historical Perspective</vt:lpstr>
      <vt:lpstr>What is “Integrative STEM Education?”</vt:lpstr>
      <vt:lpstr>“Integrative STEM Education is...</vt:lpstr>
      <vt:lpstr>What’s an Engineering Design problem?</vt:lpstr>
      <vt:lpstr>About Engineering Design challenges:</vt:lpstr>
      <vt:lpstr>Integrative STEM Education: The Operational Definition</vt:lpstr>
      <vt:lpstr>iSTEM Ed– Scope</vt:lpstr>
      <vt:lpstr>iSTEM Ed– Pedagogy</vt:lpstr>
      <vt:lpstr>Why iSTEM Ed as “Best Practice” Candidate?</vt:lpstr>
      <vt:lpstr>Because It’s an exemplar of many “Learning Principles”  </vt:lpstr>
      <vt:lpstr>iSTEM Ed as Best Practice, because… </vt:lpstr>
      <vt:lpstr>LRDC Study– Mehalik, Doppelt, &amp; Schunn (JEE, 2008)</vt:lpstr>
      <vt:lpstr>Engineering Is Elementary Research </vt:lpstr>
      <vt:lpstr>OK… So maybe it’s a good idea… but…  Why should TE consider  iSTEM Ed as a “Best Practice” Candidate?  </vt:lpstr>
      <vt:lpstr>Why should TE consider iSTEM Ed as “Best Practice”? </vt:lpstr>
      <vt:lpstr>Elementary (K-5)  iSTEM Ed Curricula </vt:lpstr>
      <vt:lpstr>Middle School iSTEM Ed Curricula</vt:lpstr>
      <vt:lpstr>High School iSTEM Ed Curricula</vt:lpstr>
      <vt:lpstr>STL (ITEA, 2000) Validates iSTEM Ed  </vt:lpstr>
      <vt:lpstr>TE University Programs providing iSTEM Ed Options</vt:lpstr>
      <vt:lpstr>The Engineering community (NAE) promoting iSTEM Ed for a decade</vt:lpstr>
      <vt:lpstr>So, here’s THE critical question for TE… </vt:lpstr>
      <vt:lpstr>Consider: Next Generation Science Standards </vt:lpstr>
      <vt:lpstr>In 2003, I said YES to THAT Question… </vt:lpstr>
      <vt:lpstr>Investigate iSTEM Ed as Best Practice </vt:lpstr>
      <vt:lpstr>What might become of TE in the 21st century… </vt:lpstr>
      <vt:lpstr> .  </vt:lpstr>
      <vt:lpstr>  </vt:lpstr>
      <vt:lpstr>Courses taught by iSTEM Ed faculty </vt:lpstr>
      <vt:lpstr>iSTEM Ed State Frameworks</vt:lpstr>
      <vt:lpstr>Maker Movement</vt:lpstr>
      <vt:lpstr>Historical Perspective</vt:lpstr>
      <vt:lpstr>Future Directions </vt:lpstr>
      <vt:lpstr>Makerspaces Project</vt:lpstr>
      <vt:lpstr>Why do iSTEM Ed? </vt:lpstr>
    </vt:vector>
  </TitlesOfParts>
  <Company>Virginia Tech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Sanders</dc:creator>
  <cp:lastModifiedBy>Gail McMillan</cp:lastModifiedBy>
  <cp:revision>52</cp:revision>
  <cp:lastPrinted>2012-11-07T14:09:38Z</cp:lastPrinted>
  <dcterms:created xsi:type="dcterms:W3CDTF">2012-12-02T10:58:53Z</dcterms:created>
  <dcterms:modified xsi:type="dcterms:W3CDTF">2012-12-02T11:23:27Z</dcterms:modified>
</cp:coreProperties>
</file>