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handoutMasterIdLst>
    <p:handoutMasterId r:id="rId11"/>
  </p:handoutMasterIdLst>
  <p:sldIdLst>
    <p:sldId id="258" r:id="rId2"/>
    <p:sldId id="264" r:id="rId3"/>
    <p:sldId id="262" r:id="rId4"/>
    <p:sldId id="261" r:id="rId5"/>
    <p:sldId id="263" r:id="rId6"/>
    <p:sldId id="266" r:id="rId7"/>
    <p:sldId id="265"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56"/>
    <p:restoredTop sz="57358" autoAdjust="0"/>
  </p:normalViewPr>
  <p:slideViewPr>
    <p:cSldViewPr snapToGrid="0" snapToObjects="1">
      <p:cViewPr>
        <p:scale>
          <a:sx n="100" d="100"/>
          <a:sy n="100" d="100"/>
        </p:scale>
        <p:origin x="1336" y="14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p:scale>
          <a:sx n="200" d="100"/>
          <a:sy n="200" d="100"/>
        </p:scale>
        <p:origin x="976" y="-345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Users/gail/Dropbox/OASF/Reports/FY18/OASF20171012workboo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61111111111111"/>
          <c:y val="0.0833333333333333"/>
          <c:w val="0.927777777777778"/>
          <c:h val="0.836419874599008"/>
        </c:manualLayout>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classification!$C$16:$C$23</c:f>
              <c:strCache>
                <c:ptCount val="8"/>
                <c:pt idx="0">
                  <c:v>Asst Prof</c:v>
                </c:pt>
                <c:pt idx="1">
                  <c:v>GS</c:v>
                </c:pt>
                <c:pt idx="2">
                  <c:v>Assoc Prof</c:v>
                </c:pt>
                <c:pt idx="3">
                  <c:v>Prof</c:v>
                </c:pt>
                <c:pt idx="4">
                  <c:v>Other</c:v>
                </c:pt>
                <c:pt idx="5">
                  <c:v>Researcher</c:v>
                </c:pt>
                <c:pt idx="6">
                  <c:v>Post Doc</c:v>
                </c:pt>
                <c:pt idx="7">
                  <c:v>UG</c:v>
                </c:pt>
              </c:strCache>
            </c:strRef>
          </c:cat>
          <c:val>
            <c:numRef>
              <c:f>classification!$D$16:$D$23</c:f>
              <c:numCache>
                <c:formatCode>0%</c:formatCode>
                <c:ptCount val="8"/>
                <c:pt idx="0">
                  <c:v>0.247191011235955</c:v>
                </c:pt>
                <c:pt idx="1">
                  <c:v>0.224719101123595</c:v>
                </c:pt>
                <c:pt idx="2">
                  <c:v>0.157303370786517</c:v>
                </c:pt>
                <c:pt idx="3">
                  <c:v>0.134831460674157</c:v>
                </c:pt>
                <c:pt idx="4">
                  <c:v>0.101123595505618</c:v>
                </c:pt>
                <c:pt idx="5">
                  <c:v>0.0898876404494382</c:v>
                </c:pt>
                <c:pt idx="6">
                  <c:v>0.0337078651685393</c:v>
                </c:pt>
                <c:pt idx="7">
                  <c:v>0.0112359550561798</c:v>
                </c:pt>
              </c:numCache>
            </c:numRef>
          </c:val>
        </c:ser>
        <c:dLbls>
          <c:showLegendKey val="0"/>
          <c:showVal val="1"/>
          <c:showCatName val="0"/>
          <c:showSerName val="0"/>
          <c:showPercent val="0"/>
          <c:showBubbleSize val="0"/>
        </c:dLbls>
        <c:gapWidth val="75"/>
        <c:axId val="-632683632"/>
        <c:axId val="-632679120"/>
      </c:barChart>
      <c:catAx>
        <c:axId val="-632683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2679120"/>
        <c:crosses val="autoZero"/>
        <c:auto val="1"/>
        <c:lblAlgn val="ctr"/>
        <c:lblOffset val="100"/>
        <c:noMultiLvlLbl val="0"/>
      </c:catAx>
      <c:valAx>
        <c:axId val="-632679120"/>
        <c:scaling>
          <c:orientation val="minMax"/>
        </c:scaling>
        <c:delete val="1"/>
        <c:axPos val="l"/>
        <c:majorTickMark val="none"/>
        <c:minorTickMark val="none"/>
        <c:tickLblPos val="nextTo"/>
        <c:crossAx val="-632683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C7DBAD-0B72-9D4A-8FA5-0D2889F78C87}" type="datetimeFigureOut">
              <a:rPr lang="en-US" smtClean="0"/>
              <a:t>10/26/17</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6CDDEDE-EC36-144F-9DCC-186A8018BCF4}" type="slidenum">
              <a:rPr lang="en-US" smtClean="0"/>
              <a:t>‹#›</a:t>
            </a:fld>
            <a:endParaRPr lang="en-US" dirty="0"/>
          </a:p>
        </p:txBody>
      </p:sp>
    </p:spTree>
    <p:extLst>
      <p:ext uri="{BB962C8B-B14F-4D97-AF65-F5344CB8AC3E}">
        <p14:creationId xmlns:p14="http://schemas.microsoft.com/office/powerpoint/2010/main" val="1521145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3BB76B-9A5D-1643-A0F1-8BEC238B6218}" type="datetimeFigureOut">
              <a:rPr lang="en-US" smtClean="0"/>
              <a:pPr/>
              <a:t>10/26/17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F4D4AC-2E0F-624E-9503-AE30D20512BE}" type="slidenum">
              <a:rPr lang="en-US" smtClean="0"/>
              <a:pPr/>
              <a:t>‹#›</a:t>
            </a:fld>
            <a:endParaRPr lang="en-US" dirty="0"/>
          </a:p>
        </p:txBody>
      </p:sp>
    </p:spTree>
    <p:extLst>
      <p:ext uri="{BB962C8B-B14F-4D97-AF65-F5344CB8AC3E}">
        <p14:creationId xmlns:p14="http://schemas.microsoft.com/office/powerpoint/2010/main" val="2622987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Times"/>
        <a:ea typeface="+mn-ea"/>
        <a:cs typeface="Times"/>
      </a:defRPr>
    </a:lvl1pPr>
    <a:lvl2pPr marL="457200" algn="l" defTabSz="457200" rtl="0" eaLnBrk="1" latinLnBrk="0" hangingPunct="1">
      <a:defRPr sz="1200" kern="1200">
        <a:solidFill>
          <a:schemeClr val="tx1"/>
        </a:solidFill>
        <a:latin typeface="Times"/>
        <a:ea typeface="+mn-ea"/>
        <a:cs typeface="Times"/>
      </a:defRPr>
    </a:lvl2pPr>
    <a:lvl3pPr marL="914400" algn="l" defTabSz="457200" rtl="0" eaLnBrk="1" latinLnBrk="0" hangingPunct="1">
      <a:defRPr sz="1200" kern="1200">
        <a:solidFill>
          <a:schemeClr val="tx1"/>
        </a:solidFill>
        <a:latin typeface="Times"/>
        <a:ea typeface="+mn-ea"/>
        <a:cs typeface="Times"/>
      </a:defRPr>
    </a:lvl3pPr>
    <a:lvl4pPr marL="1371600" algn="l" defTabSz="457200" rtl="0" eaLnBrk="1" latinLnBrk="0" hangingPunct="1">
      <a:defRPr sz="1200" kern="1200">
        <a:solidFill>
          <a:schemeClr val="tx1"/>
        </a:solidFill>
        <a:latin typeface="Times"/>
        <a:ea typeface="+mn-ea"/>
        <a:cs typeface="Times"/>
      </a:defRPr>
    </a:lvl4pPr>
    <a:lvl5pPr marL="1828800" algn="l" defTabSz="457200" rtl="0" eaLnBrk="1" latinLnBrk="0" hangingPunct="1">
      <a:defRPr sz="1200" kern="1200">
        <a:solidFill>
          <a:schemeClr val="tx1"/>
        </a:solidFill>
        <a:latin typeface="Times"/>
        <a:ea typeface="+mn-ea"/>
        <a:cs typeface="Time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 Id="rId3" Type="http://schemas.openxmlformats.org/officeDocument/2006/relationships/hyperlink" Target="https://web.archive.org/web/20170918205647/http:/doi.org/10.7294/W4M61HDZ"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hdl.handle.net/1805/14063"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endParaRPr lang="en-US" baseline="0" dirty="0" smtClean="0"/>
          </a:p>
          <a:p>
            <a:r>
              <a:rPr lang="en-US" dirty="0" smtClean="0">
                <a:effectLst/>
              </a:rPr>
              <a:t>[Virginia Tech’s approach to OA activities and their steps towards an OA Policy</a:t>
            </a:r>
            <a:r>
              <a:rPr lang="en-US" dirty="0" smtClean="0">
                <a:effectLst/>
              </a:rPr>
              <a:t>]</a:t>
            </a:r>
          </a:p>
          <a:p>
            <a:endParaRPr lang="en-US" baseline="0" dirty="0" smtClean="0">
              <a:effectLst/>
            </a:endParaRPr>
          </a:p>
          <a:p>
            <a:r>
              <a:rPr lang="en-US" baseline="0" dirty="0" smtClean="0">
                <a:effectLst/>
              </a:rPr>
              <a:t>These sides were prepared for the Digital Science sponsored OA week webinar “Fostering OA: Drivers and Motivations,” Oct. 26, 2017. There were 90 participants.</a:t>
            </a:r>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a:t>
            </a:fld>
            <a:endParaRPr lang="en-US" dirty="0"/>
          </a:p>
        </p:txBody>
      </p:sp>
    </p:spTree>
    <p:extLst>
      <p:ext uri="{BB962C8B-B14F-4D97-AF65-F5344CB8AC3E}">
        <p14:creationId xmlns:p14="http://schemas.microsoft.com/office/powerpoint/2010/main" val="59786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US" dirty="0" smtClean="0"/>
              <a:t>To give some context: Virginia</a:t>
            </a:r>
            <a:r>
              <a:rPr lang="en-US" baseline="0" dirty="0" smtClean="0"/>
              <a:t> Tech is a p</a:t>
            </a:r>
            <a:r>
              <a:rPr lang="en-US" dirty="0" smtClean="0"/>
              <a:t>ublic </a:t>
            </a:r>
            <a:r>
              <a:rPr lang="en-US" dirty="0" smtClean="0"/>
              <a:t>university, </a:t>
            </a:r>
            <a:r>
              <a:rPr lang="en-US" dirty="0" smtClean="0"/>
              <a:t>with 31,000 students </a:t>
            </a:r>
            <a:r>
              <a:rPr lang="en-US" dirty="0" smtClean="0"/>
              <a:t>and </a:t>
            </a:r>
            <a:r>
              <a:rPr lang="en-US" dirty="0" smtClean="0"/>
              <a:t>1500</a:t>
            </a:r>
            <a:r>
              <a:rPr lang="en-US" baseline="0" dirty="0" smtClean="0"/>
              <a:t> faculty. Its located, 2,000 ft. up in the Blue Ridge Mountains</a:t>
            </a:r>
            <a:r>
              <a:rPr lang="en-US" dirty="0" smtClean="0"/>
              <a:t>. </a:t>
            </a:r>
          </a:p>
          <a:p>
            <a:endParaRPr lang="en-US" dirty="0" smtClean="0"/>
          </a:p>
          <a:p>
            <a:r>
              <a:rPr lang="en-US" dirty="0" smtClean="0"/>
              <a:t>The university’s mission</a:t>
            </a:r>
            <a:r>
              <a:rPr lang="en-US" baseline="0" dirty="0" smtClean="0"/>
              <a:t> statement begins with a declaration that as “</a:t>
            </a:r>
            <a:r>
              <a:rPr lang="en-US" dirty="0" smtClean="0"/>
              <a:t>a public land-grant university [we serve] the Commonwealth of Virginia, the nation, and the world community</a:t>
            </a:r>
            <a:r>
              <a:rPr lang="en-US" b="1" dirty="0" smtClean="0">
                <a:solidFill>
                  <a:srgbClr val="FF0000"/>
                </a:solidFill>
              </a:rPr>
              <a:t>. The discovery and dissemination of new knowledge are central to its mission.</a:t>
            </a:r>
            <a:r>
              <a:rPr lang="en-US" b="0" dirty="0" smtClean="0">
                <a:solidFill>
                  <a:schemeClr val="tx1"/>
                </a:solidFill>
              </a:rPr>
              <a:t>” https://</a:t>
            </a:r>
            <a:r>
              <a:rPr lang="en-US" b="0" dirty="0" err="1" smtClean="0">
                <a:solidFill>
                  <a:schemeClr val="tx1"/>
                </a:solidFill>
              </a:rPr>
              <a:t>www.president.vt.edu</a:t>
            </a:r>
            <a:r>
              <a:rPr lang="en-US" b="0" dirty="0" smtClean="0">
                <a:solidFill>
                  <a:schemeClr val="tx1"/>
                </a:solidFill>
              </a:rPr>
              <a:t>/about-the-office/mission-vision/</a:t>
            </a:r>
            <a:r>
              <a:rPr lang="en-US" b="0" dirty="0" err="1" smtClean="0">
                <a:solidFill>
                  <a:schemeClr val="tx1"/>
                </a:solidFill>
              </a:rPr>
              <a:t>index.html</a:t>
            </a:r>
            <a:r>
              <a:rPr lang="en-US" b="0" dirty="0" smtClean="0">
                <a:solidFill>
                  <a:schemeClr val="tx1"/>
                </a:solidFill>
              </a:rPr>
              <a:t> </a:t>
            </a:r>
            <a:endParaRPr lang="en-US" dirty="0" smtClean="0"/>
          </a:p>
          <a:p>
            <a:endParaRPr lang="en-US" dirty="0" smtClean="0"/>
          </a:p>
          <a:p>
            <a:pPr marL="0" indent="0">
              <a:buFont typeface="Arial" charset="0"/>
              <a:buNone/>
            </a:pPr>
            <a:r>
              <a:rPr lang="en-US" dirty="0" smtClean="0"/>
              <a:t>As a public institution, any one may</a:t>
            </a:r>
            <a:r>
              <a:rPr lang="en-US" baseline="0" dirty="0" smtClean="0"/>
              <a:t> </a:t>
            </a:r>
            <a:r>
              <a:rPr lang="en-US" dirty="0" smtClean="0"/>
              <a:t>walk into the library and use its resources and services.</a:t>
            </a:r>
            <a:r>
              <a:rPr lang="en-US" baseline="0" dirty="0" smtClean="0"/>
              <a:t> Since the late 1980s the library has </a:t>
            </a:r>
            <a:r>
              <a:rPr lang="en-US" dirty="0" smtClean="0"/>
              <a:t>used this model for the digital resources we create. </a:t>
            </a:r>
            <a:r>
              <a:rPr lang="en-US" dirty="0" smtClean="0"/>
              <a:t>Our goal is to </a:t>
            </a:r>
            <a:r>
              <a:rPr lang="en-US" dirty="0" smtClean="0"/>
              <a:t>make publicly available </a:t>
            </a:r>
            <a:r>
              <a:rPr lang="en-US" baseline="0" dirty="0" smtClean="0"/>
              <a:t>both born digital, original materials created by the university community as well as the </a:t>
            </a:r>
            <a:r>
              <a:rPr lang="en-US" dirty="0" smtClean="0"/>
              <a:t>analog resources that we digitize</a:t>
            </a:r>
            <a:endParaRPr lang="en-US" baseline="0" dirty="0" smtClean="0"/>
          </a:p>
          <a:p>
            <a:pPr marL="0" indent="0">
              <a:buFont typeface="Arial" charset="0"/>
              <a:buNone/>
            </a:pPr>
            <a:endParaRPr lang="en-US" baseline="0" dirty="0" smtClean="0"/>
          </a:p>
          <a:p>
            <a:pPr marL="0" indent="0">
              <a:buFont typeface="Arial" charset="0"/>
              <a:buNone/>
            </a:pPr>
            <a:endParaRPr lang="en-US" baseline="0" dirty="0" smtClean="0"/>
          </a:p>
          <a:p>
            <a:pPr marL="0" indent="0">
              <a:buFont typeface="Arial" charset="0"/>
              <a:buNone/>
            </a:pPr>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38F4D4AC-2E0F-624E-9503-AE30D20512BE}" type="slidenum">
              <a:rPr lang="en-US" smtClean="0"/>
              <a:pPr/>
              <a:t>2</a:t>
            </a:fld>
            <a:endParaRPr lang="en-US" dirty="0"/>
          </a:p>
        </p:txBody>
      </p:sp>
    </p:spTree>
    <p:extLst>
      <p:ext uri="{BB962C8B-B14F-4D97-AF65-F5344CB8AC3E}">
        <p14:creationId xmlns:p14="http://schemas.microsoft.com/office/powerpoint/2010/main" val="1577641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Since 1989 VT Libraries has published electronic journals. </a:t>
            </a:r>
            <a:r>
              <a:rPr lang="en-US" dirty="0" smtClean="0"/>
              <a:t>The top row shows 6 of over a dozen </a:t>
            </a:r>
            <a:r>
              <a:rPr lang="en-US" dirty="0" smtClean="0"/>
              <a:t>titles we currently </a:t>
            </a:r>
            <a:r>
              <a:rPr lang="en-US" dirty="0" smtClean="0"/>
              <a:t>publish. There are another 2</a:t>
            </a:r>
            <a:r>
              <a:rPr lang="en-US" baseline="0" dirty="0" smtClean="0"/>
              <a:t> dozen OA journals archived. All but 2 are immediate OA, none are subscription-based. They are edited by our students and faculty but also by faculty at other universities.</a:t>
            </a:r>
          </a:p>
          <a:p>
            <a:endParaRPr lang="en-US" baseline="0" dirty="0" smtClean="0"/>
          </a:p>
          <a:p>
            <a:r>
              <a:rPr lang="en-US" baseline="0" dirty="0" smtClean="0"/>
              <a:t>At the bottom of this slide you see a two of the open text books that we published. Fundamentals of Business (pub’d in 2016) has had more than 34, 000 downloads. [Intro to Linear, etc</a:t>
            </a:r>
            <a:r>
              <a:rPr lang="is-IS" baseline="0" dirty="0" smtClean="0"/>
              <a:t>… was pub’d last month after the author reclaimed his copyright and has had &gt;1000 downloads.]</a:t>
            </a:r>
            <a:endParaRPr lang="en-US" baseline="0" dirty="0" smtClean="0"/>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We have an OER incentive program called the </a:t>
            </a:r>
            <a:r>
              <a:rPr lang="en-US" b="0" dirty="0" smtClean="0">
                <a:effectLst/>
              </a:rPr>
              <a:t>Open Education Initiative Faculty Grant. It provides </a:t>
            </a:r>
            <a:r>
              <a:rPr lang="en-US" dirty="0" smtClean="0"/>
              <a:t>up to $3,000 each to four faculty who submit successful proposals outlining how they will create or adapt an open curricular resource.</a:t>
            </a:r>
            <a:r>
              <a:rPr lang="en-US" baseline="0" dirty="0" smtClean="0"/>
              <a:t> </a:t>
            </a:r>
            <a:r>
              <a:rPr lang="en-US" b="0" dirty="0" smtClean="0">
                <a:effectLst/>
              </a:rPr>
              <a:t>The first of these grants resulted in what you see at the bottom right, one in a </a:t>
            </a:r>
            <a:r>
              <a:rPr lang="en-US" b="0" dirty="0" smtClean="0">
                <a:effectLst/>
                <a:hlinkClick r:id="rId3"/>
              </a:rPr>
              <a:t>series of Veterinary Medicine course videos</a:t>
            </a:r>
            <a:r>
              <a:rPr lang="en-US" b="0" dirty="0" smtClean="0">
                <a:effectLst/>
              </a:rPr>
              <a:t>. An electromagnetics open textbook will be released in Jan. 2018.</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3</a:t>
            </a:fld>
            <a:endParaRPr lang="en-US" dirty="0"/>
          </a:p>
        </p:txBody>
      </p:sp>
    </p:spTree>
    <p:extLst>
      <p:ext uri="{BB962C8B-B14F-4D97-AF65-F5344CB8AC3E}">
        <p14:creationId xmlns:p14="http://schemas.microsoft.com/office/powerpoint/2010/main" val="401861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i="0" dirty="0" smtClean="0"/>
              <a:t>We have subvention funds that support both OA books and journals.</a:t>
            </a:r>
            <a:r>
              <a:rPr lang="en-US" b="0" i="0" baseline="0" dirty="0" smtClean="0"/>
              <a:t> </a:t>
            </a:r>
            <a:endParaRPr lang="en-US" b="0" i="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i="1" dirty="0" smtClean="0"/>
              <a:t>To ensure that our faculty can continue to publish their books with quality presses, the Provost’s Office, in conjunction with the academic colleges and University Libraries, offers an </a:t>
            </a:r>
            <a:r>
              <a:rPr lang="en-US" b="0" dirty="0" smtClean="0"/>
              <a:t>Open Access Monograph Publishing Initiative</a:t>
            </a:r>
            <a:r>
              <a:rPr lang="en-US" b="0" i="1" dirty="0" smtClean="0"/>
              <a:t>. </a:t>
            </a:r>
            <a:r>
              <a:rPr lang="en-US" dirty="0" smtClean="0"/>
              <a:t>We are one of 12 universities participating in a program sponsored by the Association of American Universities (AAU), the Association of Research Libraries (ARL), and the Association of American University Presses (AAUP). The initiative is designed to advance the wide dissemination of scholarship by humanities and humanistic social sciences faculty by funding publishing in free, open access, digital editions of peer-reviewed and professionally edited monographs.</a:t>
            </a:r>
            <a:br>
              <a:rPr lang="en-US" dirty="0" smtClean="0"/>
            </a:br>
            <a:endParaRPr lang="en-US" dirty="0" smtClean="0"/>
          </a:p>
          <a:p>
            <a:r>
              <a:rPr lang="en-US" dirty="0" smtClean="0"/>
              <a:t>During the initial 5 years this program</a:t>
            </a:r>
            <a:r>
              <a:rPr lang="en-US" baseline="0" dirty="0" smtClean="0"/>
              <a:t> </a:t>
            </a:r>
            <a:r>
              <a:rPr lang="en-US" dirty="0" smtClean="0"/>
              <a:t>will support the publication of </a:t>
            </a:r>
            <a:r>
              <a:rPr lang="en-US" dirty="0" smtClean="0"/>
              <a:t>3  </a:t>
            </a:r>
            <a:r>
              <a:rPr lang="en-US" dirty="0" smtClean="0"/>
              <a:t>monographs </a:t>
            </a:r>
            <a:r>
              <a:rPr lang="en-US" dirty="0" smtClean="0"/>
              <a:t>per year </a:t>
            </a:r>
            <a:r>
              <a:rPr lang="en-US" dirty="0" smtClean="0"/>
              <a:t>by providing publishing grants of $15,000 each. In return, the cooperating presses agree to publish an open access edition of each work with a Creative Commons license.</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VT Open Access Subvention Fund</a:t>
            </a:r>
            <a:r>
              <a:rPr lang="en-US" baseline="0" dirty="0" smtClean="0"/>
              <a:t> </a:t>
            </a:r>
            <a:r>
              <a:rPr lang="en-US" dirty="0" smtClean="0"/>
              <a:t>supports </a:t>
            </a:r>
            <a:r>
              <a:rPr lang="en-US" baseline="0" dirty="0" smtClean="0"/>
              <a:t>up to $1500 per article. To qualify, authors must not have other sources of funding, such as an active NSF or NIH grant. </a:t>
            </a:r>
            <a:r>
              <a:rPr lang="en-US" dirty="0" smtClean="0"/>
              <a:t>For hybrid OA journals, the publishers must have reduced institutional subscription prices, or plan to reduce prices next year, based on the number of open access articles in the journal. Not</a:t>
            </a:r>
            <a:r>
              <a:rPr lang="en-US" baseline="0" dirty="0" smtClean="0"/>
              <a:t> many qualify.</a:t>
            </a:r>
            <a:endParaRPr lang="en-US" dirty="0" smtClean="0"/>
          </a:p>
          <a:p>
            <a:endParaRPr lang="en-US" baseline="0" dirty="0" smtClean="0"/>
          </a:p>
          <a:p>
            <a:r>
              <a:rPr lang="en-US" baseline="0" dirty="0" smtClean="0"/>
              <a:t>This subvention fund </a:t>
            </a:r>
            <a:r>
              <a:rPr lang="en-US" dirty="0" smtClean="0"/>
              <a:t>has grown each year since it began</a:t>
            </a:r>
            <a:r>
              <a:rPr lang="en-US" baseline="0" dirty="0" smtClean="0"/>
              <a:t> in 2013 with $24,000. In the first year we received 28 requests and supported 21 articles. Last year we received 110 requests and supported 80 articles with a $100,000 budget. This year is our budget is $150,000; we have received 45 requests in less than 4 </a:t>
            </a:r>
            <a:r>
              <a:rPr lang="en-US" baseline="0" dirty="0" smtClean="0"/>
              <a:t>months </a:t>
            </a:r>
            <a:r>
              <a:rPr lang="en-US" baseline="0" dirty="0" smtClean="0"/>
              <a:t>[funded 31, 69</a:t>
            </a:r>
            <a:r>
              <a:rPr lang="en-US" baseline="0" dirty="0" smtClean="0"/>
              <a:t>%].</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4</a:t>
            </a:fld>
            <a:endParaRPr lang="en-US" dirty="0"/>
          </a:p>
        </p:txBody>
      </p:sp>
    </p:spTree>
    <p:extLst>
      <p:ext uri="{BB962C8B-B14F-4D97-AF65-F5344CB8AC3E}">
        <p14:creationId xmlns:p14="http://schemas.microsoft.com/office/powerpoint/2010/main" val="165809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indent="0">
              <a:buFont typeface="Arial" charset="0"/>
              <a:buNone/>
            </a:pPr>
            <a:r>
              <a:rPr lang="en-US" dirty="0" smtClean="0"/>
              <a:t>In 2011 we created</a:t>
            </a:r>
            <a:r>
              <a:rPr lang="en-US" baseline="0" dirty="0" smtClean="0"/>
              <a:t> a </a:t>
            </a:r>
            <a:r>
              <a:rPr lang="en-US" dirty="0" smtClean="0"/>
              <a:t>DSpace OA repository and named</a:t>
            </a:r>
            <a:r>
              <a:rPr lang="en-US" baseline="0" dirty="0" smtClean="0"/>
              <a:t> it </a:t>
            </a:r>
            <a:r>
              <a:rPr lang="en-US" dirty="0" smtClean="0"/>
              <a:t>VTechWorks</a:t>
            </a:r>
            <a:r>
              <a:rPr lang="en-US" baseline="0" dirty="0" smtClean="0"/>
              <a:t>. It has 63,000 items comprised largely of research and scholarship generated by members of the university community.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VTechWorks</a:t>
            </a:r>
            <a:r>
              <a:rPr lang="en-US" baseline="0" dirty="0" smtClean="0"/>
              <a:t> </a:t>
            </a:r>
            <a:r>
              <a:rPr lang="en-US" dirty="0" smtClean="0"/>
              <a:t>has grown through several automated systems. For example, </a:t>
            </a:r>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dirty="0" smtClean="0"/>
              <a:t>Faculty uploaded over 1200 articles last year using the link from </a:t>
            </a:r>
            <a:r>
              <a:rPr lang="en-US" baseline="0" dirty="0" smtClean="0"/>
              <a:t>Symplectic Elements Electronic Faculty Activity Reporting System (EFARS). </a:t>
            </a:r>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baseline="0" dirty="0" smtClean="0"/>
              <a:t>With SWORD protocol we have ingested 800 VT-authored articles from BioMed Central, MDPI, and Hindawi. </a:t>
            </a:r>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baseline="0" dirty="0" smtClean="0"/>
              <a:t>We harvested more than 500 US patents by Virginia Tech inventors using a script written one of our undergraduate students, which is now available as Patent-Harvest on GitHub. </a:t>
            </a:r>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baseline="0" dirty="0" smtClean="0"/>
              <a:t>And, of course, ETDs. Since 1997 students have been required to submit </a:t>
            </a:r>
            <a:r>
              <a:rPr lang="en-US" baseline="0" dirty="0" smtClean="0"/>
              <a:t>Electronic Theses and Dissertations online </a:t>
            </a:r>
            <a:r>
              <a:rPr lang="en-US" baseline="0" dirty="0" smtClean="0"/>
              <a:t>to the Graduate School and after approval they are automatically added into VTechWorks. [There are about 30,000 ETDs though that includes some scanned TDs also.] All will be publicly available though students have the option to limit access or embargo for one year.</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Our manual procedures include</a:t>
            </a:r>
          </a:p>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en-US" baseline="0" dirty="0" smtClean="0"/>
              <a:t>Asking authors who receive subvention fund support to deposit their articles but when they don’t a staff member locates and uploads them. </a:t>
            </a:r>
          </a:p>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en-US" baseline="0" dirty="0" smtClean="0"/>
              <a:t>Students from the Computer Science Department deposit their technical reports. </a:t>
            </a:r>
          </a:p>
          <a:p>
            <a:pPr marL="171450" marR="0" indent="-171450" algn="l" defTabSz="457200" rtl="0" eaLnBrk="1" fontAlgn="auto" latinLnBrk="0" hangingPunct="1">
              <a:lnSpc>
                <a:spcPct val="100000"/>
              </a:lnSpc>
              <a:spcBef>
                <a:spcPts val="0"/>
              </a:spcBef>
              <a:spcAft>
                <a:spcPts val="0"/>
              </a:spcAft>
              <a:buClrTx/>
              <a:buSzTx/>
              <a:buFont typeface="Arial" charset="0"/>
              <a:buChar char="•"/>
              <a:tabLst/>
              <a:defRPr/>
            </a:pPr>
            <a:r>
              <a:rPr lang="en-US" baseline="0" dirty="0" smtClean="0"/>
              <a:t>And, the library has scanned or harvested from the VT web over 4000 publications from the </a:t>
            </a:r>
            <a:r>
              <a:rPr lang="en-US" dirty="0" smtClean="0"/>
              <a:t>Virginia Cooperative Extension[,</a:t>
            </a:r>
            <a:r>
              <a:rPr lang="en-US" baseline="0" dirty="0" smtClean="0"/>
              <a:t> which produces public </a:t>
            </a:r>
            <a:r>
              <a:rPr lang="en-US" dirty="0" smtClean="0"/>
              <a:t>resources by Virginia's land-grant universities]</a:t>
            </a:r>
          </a:p>
        </p:txBody>
      </p:sp>
      <p:sp>
        <p:nvSpPr>
          <p:cNvPr id="4" name="Slide Number Placeholder 3"/>
          <p:cNvSpPr>
            <a:spLocks noGrp="1"/>
          </p:cNvSpPr>
          <p:nvPr>
            <p:ph type="sldNum" sz="quarter" idx="10"/>
          </p:nvPr>
        </p:nvSpPr>
        <p:spPr/>
        <p:txBody>
          <a:bodyPr/>
          <a:lstStyle/>
          <a:p>
            <a:fld id="{38F4D4AC-2E0F-624E-9503-AE30D20512BE}" type="slidenum">
              <a:rPr lang="en-US" smtClean="0"/>
              <a:pPr/>
              <a:t>5</a:t>
            </a:fld>
            <a:endParaRPr lang="en-US" dirty="0"/>
          </a:p>
        </p:txBody>
      </p:sp>
    </p:spTree>
    <p:extLst>
      <p:ext uri="{BB962C8B-B14F-4D97-AF65-F5344CB8AC3E}">
        <p14:creationId xmlns:p14="http://schemas.microsoft.com/office/powerpoint/2010/main" val="1865224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fliers and banners represent some of the OA events that the library typically organizes each </a:t>
            </a:r>
            <a:r>
              <a:rPr lang="en-US" dirty="0" smtClean="0"/>
              <a:t>year. </a:t>
            </a:r>
            <a:endParaRPr lang="en-US" dirty="0" smtClean="0"/>
          </a:p>
          <a:p>
            <a:endParaRPr lang="en-US" dirty="0" smtClean="0"/>
          </a:p>
          <a:p>
            <a:r>
              <a:rPr lang="en-US" dirty="0" smtClean="0"/>
              <a:t>University participation varies. The OA Week Forum is well attended and the OA speaker can be a draw since we began sponsoring keynotes</a:t>
            </a:r>
            <a:r>
              <a:rPr lang="en-US" baseline="0" dirty="0" smtClean="0"/>
              <a:t> with the academic colleges. </a:t>
            </a:r>
          </a:p>
          <a:p>
            <a:endParaRPr lang="en-US" baseline="0" dirty="0" smtClean="0"/>
          </a:p>
          <a:p>
            <a:r>
              <a:rPr lang="en-US" baseline="0" dirty="0" smtClean="0"/>
              <a:t>For OpenCon the library and the Graduate School sponsor two graduate students to attend when it’s in the US and one when it is outside the US. </a:t>
            </a:r>
          </a:p>
          <a:p>
            <a:endParaRPr lang="en-US" dirty="0" smtClean="0"/>
          </a:p>
          <a:p>
            <a:r>
              <a:rPr lang="en-US" dirty="0" smtClean="0"/>
              <a:t>[There are many more library initiatives generating OA interest</a:t>
            </a:r>
            <a:r>
              <a:rPr lang="en-US" baseline="0" dirty="0" smtClean="0"/>
              <a:t> and</a:t>
            </a:r>
            <a:r>
              <a:rPr lang="en-US" dirty="0" smtClean="0"/>
              <a:t> resources.</a:t>
            </a:r>
          </a:p>
          <a:p>
            <a:pPr marL="171450" indent="-171450">
              <a:buFont typeface="Arial" charset="0"/>
              <a:buChar char="•"/>
            </a:pPr>
            <a:r>
              <a:rPr lang="en-US" dirty="0" smtClean="0"/>
              <a:t>Digital Humanities is a growing area. Special</a:t>
            </a:r>
            <a:r>
              <a:rPr lang="en-US" baseline="0" dirty="0" smtClean="0"/>
              <a:t> Collections provides open scholarship beyond the general IR with an Omeka interface.]</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6</a:t>
            </a:fld>
            <a:endParaRPr lang="en-US" dirty="0"/>
          </a:p>
        </p:txBody>
      </p:sp>
    </p:spTree>
    <p:extLst>
      <p:ext uri="{BB962C8B-B14F-4D97-AF65-F5344CB8AC3E}">
        <p14:creationId xmlns:p14="http://schemas.microsoft.com/office/powerpoint/2010/main" val="761111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Lastly, while</a:t>
            </a:r>
            <a:r>
              <a:rPr lang="en-US" baseline="0" dirty="0" smtClean="0"/>
              <a:t> the library adopted an OA policy in 2013, just </a:t>
            </a:r>
            <a:r>
              <a:rPr lang="en-US" dirty="0" smtClean="0"/>
              <a:t>last November </a:t>
            </a:r>
            <a:r>
              <a:rPr lang="en-US" baseline="0" dirty="0" smtClean="0"/>
              <a:t>the university’s Commission on Research created a faculty working group to explore </a:t>
            </a:r>
            <a:r>
              <a:rPr lang="en-US" dirty="0" smtClean="0"/>
              <a:t>options for a</a:t>
            </a:r>
            <a:r>
              <a:rPr lang="en-US" baseline="0" dirty="0" smtClean="0"/>
              <a:t> university-wide</a:t>
            </a:r>
            <a:r>
              <a:rPr lang="en-US" dirty="0" smtClean="0"/>
              <a:t> open access policy. After discussing</a:t>
            </a:r>
            <a:r>
              <a:rPr lang="en-US" baseline="0" dirty="0" smtClean="0"/>
              <a:t> and </a:t>
            </a:r>
            <a:r>
              <a:rPr lang="en-US" dirty="0" smtClean="0"/>
              <a:t>researching, talking to Peter</a:t>
            </a:r>
            <a:r>
              <a:rPr lang="en-US" baseline="0" dirty="0" smtClean="0"/>
              <a:t> Suber and University Counsel, anticipating FAQs, and developing a web site, our working group drafted </a:t>
            </a:r>
            <a:r>
              <a:rPr lang="en-US" dirty="0" smtClean="0"/>
              <a:t>a policy based on the Harvard</a:t>
            </a:r>
            <a:r>
              <a:rPr lang="en-US" baseline="0" dirty="0" smtClean="0"/>
              <a:t> model [which says OA is a mandate but no one is policing and opting out is easy]. Last spring we began o</a:t>
            </a:r>
            <a:r>
              <a:rPr lang="en-US" dirty="0" smtClean="0"/>
              <a:t>utreach and will continue until we feel the time is right to suggest a resolution and vote by the Faculty Senate, which the Commission on Research could take forward.</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7</a:t>
            </a:fld>
            <a:endParaRPr lang="en-US" dirty="0"/>
          </a:p>
        </p:txBody>
      </p:sp>
    </p:spTree>
    <p:extLst>
      <p:ext uri="{BB962C8B-B14F-4D97-AF65-F5344CB8AC3E}">
        <p14:creationId xmlns:p14="http://schemas.microsoft.com/office/powerpoint/2010/main" val="850853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That’s a quick view of many of the OA activities at Virginia Tech. </a:t>
            </a:r>
            <a:r>
              <a:rPr lang="en-US" dirty="0" smtClean="0"/>
              <a:t>We have also financially supported OA initiatives such as Knowledge Unlatched</a:t>
            </a:r>
            <a:r>
              <a:rPr lang="en-US" baseline="0" dirty="0" smtClean="0"/>
              <a:t> and Open Library of the Humanities.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But I’d like to conclude with a note that we have done these with ad hoc funding, largely from our Collections Budget and some from my department budget.  We have just begun</a:t>
            </a:r>
            <a:r>
              <a:rPr lang="en-US" b="0" baseline="0" dirty="0" smtClean="0"/>
              <a:t> </a:t>
            </a:r>
            <a:r>
              <a:rPr lang="en-US" baseline="0" dirty="0" smtClean="0"/>
              <a:t>to discuss how to be more strategic about funding our OA activities.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We’re very interested in the “2.5% Commitment” proposal put forward by </a:t>
            </a:r>
            <a:r>
              <a:rPr lang="en-US" sz="1200" b="0" kern="1200" dirty="0" smtClean="0">
                <a:solidFill>
                  <a:schemeClr val="tx1"/>
                </a:solidFill>
                <a:effectLst/>
                <a:latin typeface="Times"/>
                <a:ea typeface="+mn-ea"/>
                <a:cs typeface="Times"/>
              </a:rPr>
              <a:t>David Lewis, dean of the library</a:t>
            </a:r>
            <a:r>
              <a:rPr lang="en-US" sz="1200" b="0" kern="1200" baseline="0" dirty="0" smtClean="0">
                <a:solidFill>
                  <a:schemeClr val="tx1"/>
                </a:solidFill>
                <a:effectLst/>
                <a:latin typeface="Times"/>
                <a:ea typeface="+mn-ea"/>
                <a:cs typeface="Times"/>
              </a:rPr>
              <a:t> at</a:t>
            </a:r>
            <a:r>
              <a:rPr lang="en-US" sz="1200" b="0" kern="1200" dirty="0" smtClean="0">
                <a:solidFill>
                  <a:schemeClr val="tx1"/>
                </a:solidFill>
                <a:effectLst/>
                <a:latin typeface="Times"/>
                <a:ea typeface="+mn-ea"/>
                <a:cs typeface="Times"/>
              </a:rPr>
              <a:t> Indiana and Perdue Universities (</a:t>
            </a:r>
            <a:r>
              <a:rPr lang="de-DE" sz="1200" b="0" kern="1200" dirty="0" smtClean="0">
                <a:solidFill>
                  <a:schemeClr val="tx1"/>
                </a:solidFill>
                <a:effectLst/>
                <a:latin typeface="Times"/>
                <a:ea typeface="+mn-ea"/>
                <a:cs typeface="Times"/>
                <a:hlinkClick r:id="rId3"/>
              </a:rPr>
              <a:t>http://hdl.handle.net/1805/14063</a:t>
            </a:r>
            <a:r>
              <a:rPr lang="de-DE" sz="1200" b="0" kern="1200" dirty="0" smtClean="0">
                <a:solidFill>
                  <a:schemeClr val="tx1"/>
                </a:solidFill>
                <a:effectLst/>
                <a:latin typeface="Times"/>
                <a:ea typeface="+mn-ea"/>
                <a:cs typeface="Times"/>
              </a:rPr>
              <a:t>). Also, VT is a member of the Association of Southeastern Research Libraries, which has begun a discussion</a:t>
            </a:r>
            <a:r>
              <a:rPr lang="de-DE" sz="1200" b="0" kern="1200" baseline="0" dirty="0" smtClean="0">
                <a:solidFill>
                  <a:schemeClr val="tx1"/>
                </a:solidFill>
                <a:effectLst/>
                <a:latin typeface="Times"/>
                <a:ea typeface="+mn-ea"/>
                <a:cs typeface="Times"/>
              </a:rPr>
              <a:t> </a:t>
            </a:r>
            <a:r>
              <a:rPr lang="de-DE" sz="1200" b="0" kern="1200" dirty="0" smtClean="0">
                <a:solidFill>
                  <a:schemeClr val="tx1"/>
                </a:solidFill>
                <a:effectLst/>
                <a:latin typeface="Times"/>
                <a:ea typeface="+mn-ea"/>
                <a:cs typeface="Times"/>
              </a:rPr>
              <a:t>based on Roger Schonfeld‘s Ithaka S+R report, </a:t>
            </a:r>
            <a:r>
              <a:rPr lang="de-DE" b="0" dirty="0" smtClean="0"/>
              <a:t> “Red Light, Green Light: Aligning the Library to Support Licensing.“</a:t>
            </a:r>
          </a:p>
          <a:p>
            <a:pPr marL="0" marR="0" indent="0" algn="l" defTabSz="457200" rtl="0" eaLnBrk="1" fontAlgn="auto" latinLnBrk="0" hangingPunct="1">
              <a:lnSpc>
                <a:spcPct val="100000"/>
              </a:lnSpc>
              <a:spcBef>
                <a:spcPts val="0"/>
              </a:spcBef>
              <a:spcAft>
                <a:spcPts val="0"/>
              </a:spcAft>
              <a:buClrTx/>
              <a:buSzTx/>
              <a:buFontTx/>
              <a:buNone/>
              <a:tabLst/>
              <a:defRPr/>
            </a:pPr>
            <a:endParaRPr lang="de-DE" b="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de-DE"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de-DE" b="0" dirty="0" err="1" smtClean="0"/>
              <a:t>That‘s</a:t>
            </a:r>
            <a:r>
              <a:rPr lang="de-DE" b="0" dirty="0" smtClean="0"/>
              <a:t> it. </a:t>
            </a:r>
            <a:r>
              <a:rPr lang="de-DE" b="0" dirty="0" err="1" smtClean="0"/>
              <a:t>Thank</a:t>
            </a:r>
            <a:r>
              <a:rPr lang="de-DE" b="0" dirty="0" smtClean="0"/>
              <a:t> you.</a:t>
            </a:r>
          </a:p>
          <a:p>
            <a:endParaRPr lang="en-US" b="0"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8</a:t>
            </a:fld>
            <a:endParaRPr lang="en-US" dirty="0"/>
          </a:p>
        </p:txBody>
      </p:sp>
    </p:spTree>
    <p:extLst>
      <p:ext uri="{BB962C8B-B14F-4D97-AF65-F5344CB8AC3E}">
        <p14:creationId xmlns:p14="http://schemas.microsoft.com/office/powerpoint/2010/main" val="2093770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CD8135A6-72CC-EA42-B14F-8AD35829C27C}" type="datetimeFigureOut">
              <a:rPr lang="en-US" smtClean="0"/>
              <a:pPr/>
              <a:t>10/26/17</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CD8135A6-72CC-EA42-B14F-8AD35829C27C}" type="datetimeFigureOut">
              <a:rPr lang="en-US" smtClean="0"/>
              <a:pPr/>
              <a:t>10/26/17</a:t>
            </a:fld>
            <a:endParaRPr lang="en-US" dirty="0"/>
          </a:p>
        </p:txBody>
      </p:sp>
      <p:sp>
        <p:nvSpPr>
          <p:cNvPr id="6" name="Footer Placeholder 5"/>
          <p:cNvSpPr>
            <a:spLocks noGrp="1"/>
          </p:cNvSpPr>
          <p:nvPr>
            <p:ph type="ftr" sz="quarter" idx="11"/>
          </p:nvPr>
        </p:nvSpPr>
        <p:spPr>
          <a:xfrm>
            <a:off x="2057400" y="6300216"/>
            <a:ext cx="2340864" cy="365125"/>
          </a:xfrm>
        </p:spPr>
        <p:txBody>
          <a:bodyPr/>
          <a:lstStyle/>
          <a:p>
            <a:endParaRPr lang="en-US" dirty="0"/>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CD8135A6-72CC-EA42-B14F-8AD35829C27C}" type="datetimeFigureOut">
              <a:rPr lang="en-US" smtClean="0"/>
              <a:pPr/>
              <a:t>10/26/17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D8135A6-72CC-EA42-B14F-8AD35829C27C}" type="datetimeFigureOut">
              <a:rPr lang="en-US" smtClean="0"/>
              <a:pPr/>
              <a:t>10/26/17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CD8135A6-72CC-EA42-B14F-8AD35829C27C}" type="datetimeFigureOut">
              <a:rPr lang="en-US" smtClean="0"/>
              <a:pPr/>
              <a:t>10/26/17</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dirty="0" smtClean="0"/>
              <a:t>Drag picture to placeholder or click icon to add</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dirty="0"/>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CD8135A6-72CC-EA42-B14F-8AD35829C27C}" type="datetimeFigureOut">
              <a:rPr lang="en-US" smtClean="0"/>
              <a:pPr/>
              <a:t>10/26/17</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D8135A6-72CC-EA42-B14F-8AD35829C27C}" type="datetimeFigureOut">
              <a:rPr lang="en-US" smtClean="0"/>
              <a:pPr/>
              <a:t>10/26/17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CD8135A6-72CC-EA42-B14F-8AD35829C27C}" type="datetimeFigureOut">
              <a:rPr lang="en-US" smtClean="0"/>
              <a:pPr/>
              <a:t>10/26/17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D8135A6-72CC-EA42-B14F-8AD35829C27C}" type="datetimeFigureOut">
              <a:rPr lang="en-US" smtClean="0"/>
              <a:pPr/>
              <a:t>10/26/17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CD8135A6-72CC-EA42-B14F-8AD35829C27C}" type="datetimeFigureOut">
              <a:rPr lang="en-US" smtClean="0"/>
              <a:pPr/>
              <a:t>10/26/17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CD8135A6-72CC-EA42-B14F-8AD35829C27C}" type="datetimeFigureOut">
              <a:rPr lang="en-US" smtClean="0"/>
              <a:pPr/>
              <a:t>10/26/17</a:t>
            </a:fld>
            <a:endParaRPr lang="en-US" dirty="0"/>
          </a:p>
        </p:txBody>
      </p:sp>
      <p:sp>
        <p:nvSpPr>
          <p:cNvPr id="6" name="Footer Placeholder 5"/>
          <p:cNvSpPr>
            <a:spLocks noGrp="1"/>
          </p:cNvSpPr>
          <p:nvPr>
            <p:ph type="ftr" sz="quarter" idx="11"/>
          </p:nvPr>
        </p:nvSpPr>
        <p:spPr>
          <a:xfrm>
            <a:off x="2057400" y="6297706"/>
            <a:ext cx="2339788" cy="365125"/>
          </a:xfrm>
        </p:spPr>
        <p:txBody>
          <a:bodyPr/>
          <a:lstStyle/>
          <a:p>
            <a:endParaRPr lang="en-US" dirty="0"/>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CD8135A6-72CC-EA42-B14F-8AD35829C27C}" type="datetimeFigureOut">
              <a:rPr lang="en-US" smtClean="0"/>
              <a:pPr/>
              <a:t>10/26/17</a:t>
            </a:fld>
            <a:endParaRPr lang="en-US" dirty="0"/>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dirty="0"/>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B4B903A7-1F78-3446-A57C-5B16842E174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2.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jpe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hyperlink" Target="http://www.provost.vt.edu/faculty_affairs/faculty_development/book_subvention.html" TargetMode="External"/><Relationship Id="rId4" Type="http://schemas.openxmlformats.org/officeDocument/2006/relationships/hyperlink" Target="http://www.arl.org/news/arl-news/4243-aau-arl-aaup-to-launch-open-access-monograph-publishing-initiative-project-will-share-scholarship-freely-more-broadly" TargetMode="External"/><Relationship Id="rId5" Type="http://schemas.openxmlformats.org/officeDocument/2006/relationships/hyperlink" Target="http://www.aaupnet.org/resources/for-authors-a-faculty/oa-monograph-initiative/1560-oampi-press-list" TargetMode="External"/><Relationship Id="rId6" Type="http://schemas.openxmlformats.org/officeDocument/2006/relationships/hyperlink" Target="https://guides.lib.vt.edu/c.php?g=716242" TargetMode="External"/><Relationship Id="rId7"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1.emf"/><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2.tiff"/><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4065"/>
            <a:ext cx="9144000" cy="2482185"/>
          </a:xfrm>
        </p:spPr>
        <p:txBody>
          <a:bodyPr>
            <a:normAutofit/>
          </a:bodyPr>
          <a:lstStyle/>
          <a:p>
            <a:r>
              <a:rPr lang="en-US" sz="2800" dirty="0"/>
              <a:t/>
            </a:r>
            <a:br>
              <a:rPr lang="en-US" sz="2800" dirty="0"/>
            </a:br>
            <a:r>
              <a:rPr lang="en-US" sz="3200" dirty="0" smtClean="0">
                <a:solidFill>
                  <a:schemeClr val="accent3"/>
                </a:solidFill>
              </a:rPr>
              <a:t>Virginia Tech: Open Access Activities </a:t>
            </a:r>
            <a:br>
              <a:rPr lang="en-US" sz="3200" dirty="0" smtClean="0">
                <a:solidFill>
                  <a:schemeClr val="accent3"/>
                </a:solidFill>
              </a:rPr>
            </a:br>
            <a:r>
              <a:rPr lang="en-US" sz="3200" dirty="0" smtClean="0">
                <a:solidFill>
                  <a:schemeClr val="accent3"/>
                </a:solidFill>
              </a:rPr>
              <a:t>and Policy Development</a:t>
            </a:r>
            <a:endParaRPr lang="en-US" sz="3200" dirty="0">
              <a:solidFill>
                <a:schemeClr val="accent3"/>
              </a:solidFill>
            </a:endParaRPr>
          </a:p>
        </p:txBody>
      </p:sp>
      <p:sp>
        <p:nvSpPr>
          <p:cNvPr id="3" name="Subtitle 2"/>
          <p:cNvSpPr>
            <a:spLocks noGrp="1"/>
          </p:cNvSpPr>
          <p:nvPr>
            <p:ph type="subTitle" idx="1"/>
          </p:nvPr>
        </p:nvSpPr>
        <p:spPr>
          <a:xfrm>
            <a:off x="685800" y="4657165"/>
            <a:ext cx="6553200" cy="573741"/>
          </a:xfrm>
        </p:spPr>
        <p:txBody>
          <a:bodyPr>
            <a:noAutofit/>
          </a:bodyPr>
          <a:lstStyle/>
          <a:p>
            <a:r>
              <a:rPr lang="en-US" sz="1600" dirty="0" smtClean="0"/>
              <a:t>Gail </a:t>
            </a:r>
            <a:r>
              <a:rPr lang="en-US" sz="1600" dirty="0"/>
              <a:t>McMillan: </a:t>
            </a:r>
            <a:r>
              <a:rPr lang="en-US" sz="1600" dirty="0" smtClean="0"/>
              <a:t>gailmac@vt.edu</a:t>
            </a:r>
          </a:p>
          <a:p>
            <a:r>
              <a:rPr lang="en-US" sz="1600" dirty="0" smtClean="0"/>
              <a:t>Director, </a:t>
            </a:r>
            <a:r>
              <a:rPr lang="en-US" sz="1600" dirty="0" smtClean="0">
                <a:hlinkClick r:id="rId3"/>
              </a:rPr>
              <a:t>Scholarly Communication</a:t>
            </a:r>
            <a:r>
              <a:rPr lang="en-US" sz="1600" dirty="0" smtClean="0"/>
              <a:t>, University Libraries</a:t>
            </a:r>
          </a:p>
          <a:p>
            <a:r>
              <a:rPr lang="en-US" sz="1600" dirty="0" smtClean="0"/>
              <a:t>Virginia Polytechnic Institute and State University</a:t>
            </a:r>
          </a:p>
          <a:p>
            <a:r>
              <a:rPr lang="en-US" sz="1600" dirty="0" smtClean="0"/>
              <a:t>Oct. 26, 2017</a:t>
            </a:r>
            <a:endParaRPr lang="en-US" sz="1600" dirty="0"/>
          </a:p>
        </p:txBody>
      </p:sp>
      <p:pic>
        <p:nvPicPr>
          <p:cNvPr id="4" name="Picture 3"/>
          <p:cNvPicPr>
            <a:picLocks noChangeAspect="1"/>
          </p:cNvPicPr>
          <p:nvPr/>
        </p:nvPicPr>
        <p:blipFill>
          <a:blip r:embed="rId4"/>
          <a:stretch>
            <a:fillRect/>
          </a:stretch>
        </p:blipFill>
        <p:spPr>
          <a:xfrm>
            <a:off x="6121400" y="6292850"/>
            <a:ext cx="1117600" cy="393700"/>
          </a:xfrm>
          <a:prstGeom prst="rect">
            <a:avLst/>
          </a:prstGeom>
        </p:spPr>
      </p:pic>
    </p:spTree>
    <p:extLst>
      <p:ext uri="{BB962C8B-B14F-4D97-AF65-F5344CB8AC3E}">
        <p14:creationId xmlns:p14="http://schemas.microsoft.com/office/powerpoint/2010/main" val="26386077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0"/>
            <a:duotone>
              <a:schemeClr val="bg2">
                <a:shade val="1000"/>
                <a:satMod val="400000"/>
              </a:schemeClr>
              <a:schemeClr val="bg2">
                <a:tint val="50000"/>
                <a:satMod val="450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descr="rillfield and Burruss Hall"/>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68238" y="0"/>
            <a:ext cx="9212238" cy="61722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93" y="6283367"/>
            <a:ext cx="9144000" cy="369332"/>
          </a:xfrm>
          <a:prstGeom prst="rect">
            <a:avLst/>
          </a:prstGeom>
          <a:noFill/>
        </p:spPr>
        <p:txBody>
          <a:bodyPr wrap="square" rtlCol="0">
            <a:spAutoFit/>
          </a:bodyPr>
          <a:lstStyle/>
          <a:p>
            <a:pPr algn="ctr"/>
            <a:r>
              <a:rPr lang="en-US" dirty="0" smtClean="0"/>
              <a:t>“The </a:t>
            </a:r>
            <a:r>
              <a:rPr lang="en-US" dirty="0"/>
              <a:t>discovery and </a:t>
            </a:r>
            <a:r>
              <a:rPr lang="en-US" b="1" dirty="0"/>
              <a:t>dissemination of new knowledge </a:t>
            </a:r>
            <a:r>
              <a:rPr lang="en-US" dirty="0"/>
              <a:t>are central to its mission</a:t>
            </a:r>
            <a:r>
              <a:rPr lang="en-US" dirty="0" smtClean="0"/>
              <a:t>.” </a:t>
            </a:r>
            <a:endParaRPr lang="en-US" dirty="0"/>
          </a:p>
        </p:txBody>
      </p:sp>
    </p:spTree>
    <p:extLst>
      <p:ext uri="{BB962C8B-B14F-4D97-AF65-F5344CB8AC3E}">
        <p14:creationId xmlns:p14="http://schemas.microsoft.com/office/powerpoint/2010/main" val="1854045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VT Libraries’ OA </a:t>
            </a:r>
            <a:r>
              <a:rPr lang="en-US" dirty="0" smtClean="0"/>
              <a:t>Activities: </a:t>
            </a:r>
            <a:br>
              <a:rPr lang="en-US" dirty="0" smtClean="0"/>
            </a:br>
            <a:r>
              <a:rPr lang="en-US" dirty="0" smtClean="0"/>
              <a:t>Publishing </a:t>
            </a:r>
            <a:r>
              <a:rPr lang="en-US" sz="2000" dirty="0" smtClean="0"/>
              <a:t>https://scholar.lib.vt.edu/ejournals/</a:t>
            </a:r>
            <a:endParaRPr lang="en-US" dirty="0"/>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7747" y="1817310"/>
            <a:ext cx="8520503" cy="1916490"/>
          </a:xfr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0825" y="3864364"/>
            <a:ext cx="2001079" cy="2562618"/>
          </a:xfrm>
          <a:prstGeom prst="rect">
            <a:avLst/>
          </a:prstGeom>
        </p:spPr>
      </p:pic>
      <p:pic>
        <p:nvPicPr>
          <p:cNvPr id="4098" name="Picture 2" descr="http://static.lulu.com/browse/product_thumbnail.php?productId=22830789&amp;resolution=3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704" y="3864364"/>
            <a:ext cx="2082800" cy="272039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libapps.s3.amazonaws.com/accounts/889/images/Screenshot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8193" y="3661502"/>
            <a:ext cx="2087771" cy="127887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cture of opening slide The Normal Canine: Head and Neck exam"/>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8193" y="4940375"/>
            <a:ext cx="2087771" cy="129032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5545111" y="6230695"/>
            <a:ext cx="2893934" cy="369332"/>
          </a:xfrm>
          <a:prstGeom prst="rect">
            <a:avLst/>
          </a:prstGeom>
        </p:spPr>
        <p:txBody>
          <a:bodyPr wrap="none">
            <a:spAutoFit/>
          </a:bodyPr>
          <a:lstStyle/>
          <a:p>
            <a:r>
              <a:rPr lang="en-US" dirty="0"/>
              <a:t>https://</a:t>
            </a:r>
            <a:r>
              <a:rPr lang="en-US" dirty="0" smtClean="0"/>
              <a:t>guides.lib.vt.edu/oer/</a:t>
            </a:r>
            <a:endParaRPr lang="en-US" dirty="0"/>
          </a:p>
        </p:txBody>
      </p:sp>
    </p:spTree>
    <p:extLst>
      <p:ext uri="{BB962C8B-B14F-4D97-AF65-F5344CB8AC3E}">
        <p14:creationId xmlns:p14="http://schemas.microsoft.com/office/powerpoint/2010/main" val="821953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VT Libraries’ OA Activities: </a:t>
            </a:r>
            <a:br>
              <a:rPr lang="en-US" dirty="0" smtClean="0"/>
            </a:br>
            <a:r>
              <a:rPr lang="en-US" dirty="0" smtClean="0"/>
              <a:t>Subvention Funds</a:t>
            </a:r>
            <a:endParaRPr lang="en-US" dirty="0"/>
          </a:p>
        </p:txBody>
      </p:sp>
      <p:sp>
        <p:nvSpPr>
          <p:cNvPr id="3" name="Content Placeholder 2"/>
          <p:cNvSpPr>
            <a:spLocks noGrp="1"/>
          </p:cNvSpPr>
          <p:nvPr>
            <p:ph idx="1"/>
          </p:nvPr>
        </p:nvSpPr>
        <p:spPr/>
        <p:txBody>
          <a:bodyPr/>
          <a:lstStyle/>
          <a:p>
            <a:r>
              <a:rPr lang="en-US" dirty="0" smtClean="0">
                <a:hlinkClick r:id="rId3"/>
              </a:rPr>
              <a:t>VT Open </a:t>
            </a:r>
            <a:r>
              <a:rPr lang="en-US" dirty="0">
                <a:hlinkClick r:id="rId3"/>
              </a:rPr>
              <a:t>Access Monograph Publishing </a:t>
            </a:r>
            <a:r>
              <a:rPr lang="en-US" dirty="0" smtClean="0">
                <a:hlinkClick r:id="rId3"/>
              </a:rPr>
              <a:t>Initiative</a:t>
            </a:r>
            <a:endParaRPr lang="en-US" dirty="0" smtClean="0"/>
          </a:p>
          <a:p>
            <a:pPr lvl="1"/>
            <a:r>
              <a:rPr lang="en-US" dirty="0" smtClean="0"/>
              <a:t>12 American universities and </a:t>
            </a:r>
            <a:r>
              <a:rPr lang="en-US" dirty="0" smtClean="0">
                <a:hlinkClick r:id="rId4"/>
              </a:rPr>
              <a:t>AAU</a:t>
            </a:r>
            <a:r>
              <a:rPr lang="en-US" dirty="0">
                <a:hlinkClick r:id="rId4"/>
              </a:rPr>
              <a:t>, ARL, </a:t>
            </a:r>
            <a:r>
              <a:rPr lang="en-US" dirty="0" smtClean="0">
                <a:hlinkClick r:id="rId4"/>
              </a:rPr>
              <a:t>AAUP</a:t>
            </a:r>
            <a:endParaRPr lang="en-US" dirty="0" smtClean="0"/>
          </a:p>
          <a:p>
            <a:pPr lvl="1"/>
            <a:r>
              <a:rPr lang="en-US" dirty="0" smtClean="0"/>
              <a:t>59 </a:t>
            </a:r>
            <a:r>
              <a:rPr lang="en-US" dirty="0" smtClean="0">
                <a:hlinkClick r:id="rId5"/>
              </a:rPr>
              <a:t>publishers</a:t>
            </a:r>
            <a:endParaRPr lang="en-US" dirty="0" smtClean="0"/>
          </a:p>
          <a:p>
            <a:r>
              <a:rPr lang="en-US" dirty="0" smtClean="0">
                <a:hlinkClick r:id="rId6"/>
              </a:rPr>
              <a:t>VT Open Access Subvention Fund</a:t>
            </a:r>
            <a:endParaRPr lang="en-US" dirty="0" smtClean="0"/>
          </a:p>
          <a:p>
            <a:pPr lvl="1"/>
            <a:r>
              <a:rPr lang="en-US" dirty="0" smtClean="0"/>
              <a:t>$150,000 fiscal year 2018 (data as of Oct. 17, 2017)</a:t>
            </a:r>
          </a:p>
          <a:p>
            <a:pPr lvl="1"/>
            <a:endParaRPr lang="en-US" dirty="0"/>
          </a:p>
        </p:txBody>
      </p:sp>
      <p:graphicFrame>
        <p:nvGraphicFramePr>
          <p:cNvPr id="4" name="Chart 3"/>
          <p:cNvGraphicFramePr>
            <a:graphicFrameLocks/>
          </p:cNvGraphicFramePr>
          <p:nvPr>
            <p:extLst>
              <p:ext uri="{D42A27DB-BD31-4B8C-83A1-F6EECF244321}">
                <p14:modId xmlns:p14="http://schemas.microsoft.com/office/powerpoint/2010/main" val="587476586"/>
              </p:ext>
            </p:extLst>
          </p:nvPr>
        </p:nvGraphicFramePr>
        <p:xfrm>
          <a:off x="2006600" y="3632200"/>
          <a:ext cx="4572000" cy="27432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9118708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mt="0"/>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pic>
        <p:nvPicPr>
          <p:cNvPr id="5" name="Content Placeholder 4"/>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397726" y="0"/>
            <a:ext cx="5505797" cy="6858000"/>
          </a:xfrm>
        </p:spPr>
      </p:pic>
    </p:spTree>
    <p:extLst>
      <p:ext uri="{BB962C8B-B14F-4D97-AF65-F5344CB8AC3E}">
        <p14:creationId xmlns:p14="http://schemas.microsoft.com/office/powerpoint/2010/main" val="761344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0"/>
            <a:duotone>
              <a:schemeClr val="bg2">
                <a:shade val="1000"/>
                <a:satMod val="400000"/>
              </a:schemeClr>
              <a:schemeClr val="bg2">
                <a:tint val="50000"/>
                <a:satMod val="450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4863" y="54020"/>
            <a:ext cx="7583488" cy="1143000"/>
          </a:xfrm>
        </p:spPr>
        <p:txBody>
          <a:bodyPr>
            <a:normAutofit fontScale="90000"/>
          </a:bodyPr>
          <a:lstStyle/>
          <a:p>
            <a:pPr algn="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Open@VT</a:t>
            </a:r>
            <a:br>
              <a:rPr lang="en-US" dirty="0" smtClean="0"/>
            </a:br>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5299364" cy="68580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0863" y="2936706"/>
            <a:ext cx="2960046" cy="110517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51125" y="6022606"/>
            <a:ext cx="3844636" cy="648493"/>
          </a:xfrm>
          <a:prstGeom prst="rect">
            <a:avLst/>
          </a:prstGeom>
        </p:spPr>
      </p:pic>
      <p:pic>
        <p:nvPicPr>
          <p:cNvPr id="10" name="Content Placeholder 9"/>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5288559" y="955984"/>
            <a:ext cx="3904655" cy="2074066"/>
          </a:xfr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51125" y="4127585"/>
            <a:ext cx="3779521" cy="1766374"/>
          </a:xfrm>
          <a:prstGeom prst="rect">
            <a:avLst/>
          </a:prstGeom>
        </p:spPr>
      </p:pic>
    </p:spTree>
    <p:extLst>
      <p:ext uri="{BB962C8B-B14F-4D97-AF65-F5344CB8AC3E}">
        <p14:creationId xmlns:p14="http://schemas.microsoft.com/office/powerpoint/2010/main" val="10384743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VT OA </a:t>
            </a:r>
            <a:r>
              <a:rPr lang="en-US" dirty="0"/>
              <a:t>Policy</a:t>
            </a:r>
            <a:br>
              <a:rPr lang="en-US" dirty="0"/>
            </a:br>
            <a:r>
              <a:rPr lang="en-US" sz="2000" dirty="0"/>
              <a:t>https://</a:t>
            </a:r>
            <a:r>
              <a:rPr lang="en-US" sz="2000" dirty="0" smtClean="0"/>
              <a:t>sites.google.com/a/vt.edu/cor-oa-policy-working-group/</a:t>
            </a:r>
            <a:endParaRPr lang="en-US" sz="20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02885" y="1727201"/>
            <a:ext cx="5415515" cy="4883143"/>
          </a:xfrm>
        </p:spPr>
      </p:pic>
    </p:spTree>
    <p:extLst>
      <p:ext uri="{BB962C8B-B14F-4D97-AF65-F5344CB8AC3E}">
        <p14:creationId xmlns:p14="http://schemas.microsoft.com/office/powerpoint/2010/main" val="692712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4065"/>
            <a:ext cx="9144000" cy="2482185"/>
          </a:xfrm>
        </p:spPr>
        <p:txBody>
          <a:bodyPr>
            <a:normAutofit/>
          </a:bodyPr>
          <a:lstStyle/>
          <a:p>
            <a:r>
              <a:rPr lang="en-US" sz="2800" dirty="0"/>
              <a:t/>
            </a:r>
            <a:br>
              <a:rPr lang="en-US" sz="2800" dirty="0"/>
            </a:br>
            <a:r>
              <a:rPr lang="en-US" sz="3200" dirty="0">
                <a:solidFill>
                  <a:schemeClr val="accent3"/>
                </a:solidFill>
              </a:rPr>
              <a:t>Virginia Tech: Open Access Activities </a:t>
            </a:r>
            <a:r>
              <a:rPr lang="en-US" sz="3200" dirty="0" smtClean="0">
                <a:solidFill>
                  <a:schemeClr val="accent3"/>
                </a:solidFill>
              </a:rPr>
              <a:t/>
            </a:r>
            <a:br>
              <a:rPr lang="en-US" sz="3200" dirty="0" smtClean="0">
                <a:solidFill>
                  <a:schemeClr val="accent3"/>
                </a:solidFill>
              </a:rPr>
            </a:br>
            <a:r>
              <a:rPr lang="en-US" sz="3200" dirty="0" smtClean="0">
                <a:solidFill>
                  <a:schemeClr val="accent3"/>
                </a:solidFill>
              </a:rPr>
              <a:t>and Policy Development</a:t>
            </a:r>
            <a:endParaRPr lang="en-US" sz="3200" dirty="0">
              <a:solidFill>
                <a:schemeClr val="accent3"/>
              </a:solidFill>
            </a:endParaRPr>
          </a:p>
        </p:txBody>
      </p:sp>
      <p:sp>
        <p:nvSpPr>
          <p:cNvPr id="3" name="Subtitle 2"/>
          <p:cNvSpPr>
            <a:spLocks noGrp="1"/>
          </p:cNvSpPr>
          <p:nvPr>
            <p:ph type="subTitle" idx="1"/>
          </p:nvPr>
        </p:nvSpPr>
        <p:spPr>
          <a:xfrm>
            <a:off x="685800" y="4657165"/>
            <a:ext cx="6553200" cy="573741"/>
          </a:xfrm>
        </p:spPr>
        <p:txBody>
          <a:bodyPr>
            <a:noAutofit/>
          </a:bodyPr>
          <a:lstStyle/>
          <a:p>
            <a:r>
              <a:rPr lang="en-US" sz="1600" dirty="0" smtClean="0"/>
              <a:t>Gail </a:t>
            </a:r>
            <a:r>
              <a:rPr lang="en-US" sz="1600" dirty="0"/>
              <a:t>McMillan: </a:t>
            </a:r>
            <a:r>
              <a:rPr lang="en-US" sz="1600" dirty="0" smtClean="0"/>
              <a:t>gailmac@vt.edu</a:t>
            </a:r>
          </a:p>
          <a:p>
            <a:r>
              <a:rPr lang="en-US" sz="1600" dirty="0" smtClean="0"/>
              <a:t>Director, </a:t>
            </a:r>
            <a:r>
              <a:rPr lang="en-US" sz="1600" dirty="0" smtClean="0">
                <a:hlinkClick r:id="rId3"/>
              </a:rPr>
              <a:t>Scholarly Communication</a:t>
            </a:r>
            <a:r>
              <a:rPr lang="en-US" sz="1600" dirty="0" smtClean="0"/>
              <a:t>, University Libraries</a:t>
            </a:r>
          </a:p>
          <a:p>
            <a:r>
              <a:rPr lang="en-US" sz="1600" dirty="0" smtClean="0"/>
              <a:t>Virginia Polytechnic Institute and State University</a:t>
            </a:r>
          </a:p>
          <a:p>
            <a:r>
              <a:rPr lang="en-US" sz="1600" dirty="0" smtClean="0"/>
              <a:t>Oct. 26, 2017</a:t>
            </a:r>
            <a:endParaRPr lang="en-US" sz="1600" dirty="0"/>
          </a:p>
        </p:txBody>
      </p:sp>
      <p:pic>
        <p:nvPicPr>
          <p:cNvPr id="4" name="Picture 3"/>
          <p:cNvPicPr>
            <a:picLocks noChangeAspect="1"/>
          </p:cNvPicPr>
          <p:nvPr/>
        </p:nvPicPr>
        <p:blipFill>
          <a:blip r:embed="rId4"/>
          <a:stretch>
            <a:fillRect/>
          </a:stretch>
        </p:blipFill>
        <p:spPr>
          <a:xfrm>
            <a:off x="6121400" y="6292850"/>
            <a:ext cx="1117600" cy="393700"/>
          </a:xfrm>
          <a:prstGeom prst="rect">
            <a:avLst/>
          </a:prstGeom>
        </p:spPr>
      </p:pic>
    </p:spTree>
    <p:extLst>
      <p:ext uri="{BB962C8B-B14F-4D97-AF65-F5344CB8AC3E}">
        <p14:creationId xmlns:p14="http://schemas.microsoft.com/office/powerpoint/2010/main" val="4459251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Pixel.thmx</Template>
  <TotalTime>4442</TotalTime>
  <Words>1112</Words>
  <Application>Microsoft Macintosh PowerPoint</Application>
  <PresentationFormat>On-screen Show (4:3)</PresentationFormat>
  <Paragraphs>87</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Corbel</vt:lpstr>
      <vt:lpstr>Times</vt:lpstr>
      <vt:lpstr>Wingdings 2</vt:lpstr>
      <vt:lpstr>Pixel</vt:lpstr>
      <vt:lpstr> Virginia Tech: Open Access Activities  and Policy Development</vt:lpstr>
      <vt:lpstr>PowerPoint Presentation</vt:lpstr>
      <vt:lpstr>VT Libraries’ OA Activities:  Publishing https://scholar.lib.vt.edu/ejournals/</vt:lpstr>
      <vt:lpstr>VT Libraries’ OA Activities:  Subvention Funds</vt:lpstr>
      <vt:lpstr>PowerPoint Presentation</vt:lpstr>
      <vt:lpstr>    Open@VT </vt:lpstr>
      <vt:lpstr>VT OA Policy https://sites.google.com/a/vt.edu/cor-oa-policy-working-group/</vt:lpstr>
      <vt:lpstr> Virginia Tech: Open Access Activities  and Policy Development</vt:lpstr>
    </vt:vector>
  </TitlesOfParts>
  <Company>Virginia Tech, Digital Library and Archives</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VT’s OPEN ACCESS SUBVENTION FUND</dc:title>
  <dc:creator>Gail McMillan</dc:creator>
  <cp:lastModifiedBy>McMillan, Gail</cp:lastModifiedBy>
  <cp:revision>206</cp:revision>
  <cp:lastPrinted>2017-10-25T21:11:38Z</cp:lastPrinted>
  <dcterms:created xsi:type="dcterms:W3CDTF">2013-10-20T20:56:02Z</dcterms:created>
  <dcterms:modified xsi:type="dcterms:W3CDTF">2017-10-26T16:56:39Z</dcterms:modified>
</cp:coreProperties>
</file>