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oboto"/>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Roboto-bold.fntdata"/><Relationship Id="rId10" Type="http://schemas.openxmlformats.org/officeDocument/2006/relationships/slide" Target="slides/slide5.xml"/><Relationship Id="rId21" Type="http://schemas.openxmlformats.org/officeDocument/2006/relationships/font" Target="fonts/Roboto-regular.fntdata"/><Relationship Id="rId13" Type="http://schemas.openxmlformats.org/officeDocument/2006/relationships/slide" Target="slides/slide8.xml"/><Relationship Id="rId24" Type="http://schemas.openxmlformats.org/officeDocument/2006/relationships/font" Target="fonts/Roboto-boldItalic.fntdata"/><Relationship Id="rId12" Type="http://schemas.openxmlformats.org/officeDocument/2006/relationships/slide" Target="slides/slide7.xml"/><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phschool.com/eteach/social_studies/2003_05/essay.html"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63b587e8c_4_3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63b587e8c_4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505fe6ca6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505fe6ca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 testing bc we didnt have access to server so we could only work with code that we knew was correct.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548db9a07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548db9a07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 this to challenges throughout the whole semester</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548db9a07a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548db9a07a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will be future work so like if new students were to work on this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563b587e8c_4_3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563b587e8c_4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in the new acknowledgements like doc. shaffer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5081a101bb_0_9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5081a101bb_0_9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Perfect lol</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5081a101bb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081a101bb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case walkthrough is essentially walking through like a student would by going to code workout / opendsa and finding the exercise we wrote code for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5081a101b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5081a101b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get rid of this now that we have stuff with only the trees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14a6cb64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14a6cb6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a:ea typeface="Roboto"/>
                <a:cs typeface="Roboto"/>
                <a:sym typeface="Roboto"/>
              </a:rPr>
              <a:t>65% of people are visual learners </a:t>
            </a:r>
            <a:endParaRPr/>
          </a:p>
          <a:p>
            <a:pPr indent="0" lvl="0" marL="0" rtl="0" algn="l">
              <a:spcBef>
                <a:spcPts val="0"/>
              </a:spcBef>
              <a:spcAft>
                <a:spcPts val="0"/>
              </a:spcAft>
              <a:buNone/>
            </a:pPr>
            <a:r>
              <a:rPr lang="en" u="sng">
                <a:solidFill>
                  <a:schemeClr val="accent5"/>
                </a:solidFill>
                <a:hlinkClick r:id="rId2"/>
              </a:rPr>
              <a:t>http://www.phschool.com/eteach/social_studies/2003_05/essay.html</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514a6cb64a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514a6cb64a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563b587e8c_3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563b587e8c_3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Instead of progress only have completed so it doesnt seem like theres still work done and then we’ll compare it to what should have been done at this point in time on our timeline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563b587e8c_4_3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563b587e8c_4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Dive into how the code travels and whatnot.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563b587e8c_4_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63b587e8c_4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 all this shit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63b587e8c_4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63b587e8c_4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Need new pics of the code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1600"/>
              </a:spcBef>
              <a:spcAft>
                <a:spcPts val="0"/>
              </a:spcAft>
              <a:buClr>
                <a:schemeClr val="lt1"/>
              </a:buClr>
              <a:buSzPts val="1400"/>
              <a:buChar char="○"/>
              <a:defRPr>
                <a:solidFill>
                  <a:schemeClr val="lt1"/>
                </a:solidFill>
              </a:defRPr>
            </a:lvl2pPr>
            <a:lvl3pPr indent="-317500" lvl="2" marL="1371600" algn="ctr">
              <a:spcBef>
                <a:spcPts val="1600"/>
              </a:spcBef>
              <a:spcAft>
                <a:spcPts val="0"/>
              </a:spcAft>
              <a:buClr>
                <a:schemeClr val="lt1"/>
              </a:buClr>
              <a:buSzPts val="1400"/>
              <a:buChar char="■"/>
              <a:defRPr>
                <a:solidFill>
                  <a:schemeClr val="lt1"/>
                </a:solidFill>
              </a:defRPr>
            </a:lvl3pPr>
            <a:lvl4pPr indent="-317500" lvl="3" marL="1828800" algn="ctr">
              <a:spcBef>
                <a:spcPts val="1600"/>
              </a:spcBef>
              <a:spcAft>
                <a:spcPts val="0"/>
              </a:spcAft>
              <a:buClr>
                <a:schemeClr val="lt1"/>
              </a:buClr>
              <a:buSzPts val="1400"/>
              <a:buChar char="●"/>
              <a:defRPr>
                <a:solidFill>
                  <a:schemeClr val="lt1"/>
                </a:solidFill>
              </a:defRPr>
            </a:lvl4pPr>
            <a:lvl5pPr indent="-317500" lvl="4" marL="2286000" algn="ctr">
              <a:spcBef>
                <a:spcPts val="1600"/>
              </a:spcBef>
              <a:spcAft>
                <a:spcPts val="0"/>
              </a:spcAft>
              <a:buClr>
                <a:schemeClr val="lt1"/>
              </a:buClr>
              <a:buSzPts val="1400"/>
              <a:buChar char="○"/>
              <a:defRPr>
                <a:solidFill>
                  <a:schemeClr val="lt1"/>
                </a:solidFill>
              </a:defRPr>
            </a:lvl5pPr>
            <a:lvl6pPr indent="-317500" lvl="5" marL="2743200" algn="ctr">
              <a:spcBef>
                <a:spcPts val="1600"/>
              </a:spcBef>
              <a:spcAft>
                <a:spcPts val="0"/>
              </a:spcAft>
              <a:buClr>
                <a:schemeClr val="lt1"/>
              </a:buClr>
              <a:buSzPts val="1400"/>
              <a:buChar char="■"/>
              <a:defRPr>
                <a:solidFill>
                  <a:schemeClr val="lt1"/>
                </a:solidFill>
              </a:defRPr>
            </a:lvl6pPr>
            <a:lvl7pPr indent="-317500" lvl="6" marL="3200400" algn="ctr">
              <a:spcBef>
                <a:spcPts val="1600"/>
              </a:spcBef>
              <a:spcAft>
                <a:spcPts val="0"/>
              </a:spcAft>
              <a:buClr>
                <a:schemeClr val="lt1"/>
              </a:buClr>
              <a:buSzPts val="1400"/>
              <a:buChar char="●"/>
              <a:defRPr>
                <a:solidFill>
                  <a:schemeClr val="lt1"/>
                </a:solidFill>
              </a:defRPr>
            </a:lvl7pPr>
            <a:lvl8pPr indent="-317500" lvl="7" marL="3657600" algn="ctr">
              <a:spcBef>
                <a:spcPts val="1600"/>
              </a:spcBef>
              <a:spcAft>
                <a:spcPts val="0"/>
              </a:spcAft>
              <a:buClr>
                <a:schemeClr val="lt1"/>
              </a:buClr>
              <a:buSzPts val="1400"/>
              <a:buChar char="○"/>
              <a:defRPr>
                <a:solidFill>
                  <a:schemeClr val="lt1"/>
                </a:solidFill>
              </a:defRPr>
            </a:lvl8pPr>
            <a:lvl9pPr indent="-317500" lvl="8" marL="4114800" algn="ctr">
              <a:spcBef>
                <a:spcPts val="1600"/>
              </a:spcBef>
              <a:spcAft>
                <a:spcPts val="160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14.png"/><Relationship Id="rId5"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opendsa-server.cs.vt.edu/ODSA/Books/Everything/html/BinaryTreeInfFlw.html" TargetMode="Externa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16.png"/><Relationship Id="rId5"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3"/>
          <p:cNvSpPr txBox="1"/>
          <p:nvPr>
            <p:ph type="ctrTitle"/>
          </p:nvPr>
        </p:nvSpPr>
        <p:spPr>
          <a:xfrm>
            <a:off x="1680300" y="819500"/>
            <a:ext cx="5783400" cy="985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Treeviz </a:t>
            </a:r>
            <a:endParaRPr/>
          </a:p>
        </p:txBody>
      </p:sp>
      <p:sp>
        <p:nvSpPr>
          <p:cNvPr id="86" name="Google Shape;86;p13"/>
          <p:cNvSpPr txBox="1"/>
          <p:nvPr>
            <p:ph idx="1" type="subTitle"/>
          </p:nvPr>
        </p:nvSpPr>
        <p:spPr>
          <a:xfrm>
            <a:off x="1680302" y="1900775"/>
            <a:ext cx="5783400" cy="90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By Conner Caprio, Moira Pelton, </a:t>
            </a:r>
            <a:r>
              <a:rPr lang="en" sz="2000"/>
              <a:t>Austin Zensen</a:t>
            </a:r>
            <a:endParaRPr sz="2000"/>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sz="1800"/>
              <a:t>Dr. Fox: </a:t>
            </a:r>
            <a:r>
              <a:rPr lang="en" sz="1800"/>
              <a:t>CS4624 Multimedia , Hypertext, and Information Access</a:t>
            </a:r>
            <a:endParaRPr sz="1800"/>
          </a:p>
          <a:p>
            <a:pPr indent="0" lvl="0" marL="0" rtl="0" algn="l">
              <a:lnSpc>
                <a:spcPct val="115000"/>
              </a:lnSpc>
              <a:spcBef>
                <a:spcPts val="0"/>
              </a:spcBef>
              <a:spcAft>
                <a:spcPts val="0"/>
              </a:spcAft>
              <a:buNone/>
            </a:pPr>
            <a:r>
              <a:rPr lang="en" sz="1800"/>
              <a:t>Virginia Tech Blacksburg VA 24061</a:t>
            </a:r>
            <a:endParaRPr sz="1800"/>
          </a:p>
          <a:p>
            <a:pPr indent="0" lvl="0" marL="0" rtl="0" algn="l">
              <a:lnSpc>
                <a:spcPct val="115000"/>
              </a:lnSpc>
              <a:spcBef>
                <a:spcPts val="0"/>
              </a:spcBef>
              <a:spcAft>
                <a:spcPts val="0"/>
              </a:spcAft>
              <a:buNone/>
            </a:pPr>
            <a:r>
              <a:rPr lang="en" sz="1800"/>
              <a:t>5/2/2019</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2"/>
          <p:cNvSpPr/>
          <p:nvPr/>
        </p:nvSpPr>
        <p:spPr>
          <a:xfrm>
            <a:off x="6363150" y="724575"/>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Creates JSAV binary tree, pointer to the root, and sets first visualization step</a:t>
            </a:r>
            <a:endParaRPr/>
          </a:p>
        </p:txBody>
      </p:sp>
      <p:sp>
        <p:nvSpPr>
          <p:cNvPr id="156" name="Google Shape;156;p22"/>
          <p:cNvSpPr/>
          <p:nvPr/>
        </p:nvSpPr>
        <p:spPr>
          <a:xfrm>
            <a:off x="6363150" y="2850625"/>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Makes the tree </a:t>
            </a:r>
            <a:r>
              <a:rPr lang="en"/>
              <a:t>recursively for the JSAV object</a:t>
            </a:r>
            <a:endParaRPr/>
          </a:p>
        </p:txBody>
      </p:sp>
      <p:pic>
        <p:nvPicPr>
          <p:cNvPr id="157" name="Google Shape;157;p22"/>
          <p:cNvPicPr preferRelativeResize="0"/>
          <p:nvPr/>
        </p:nvPicPr>
        <p:blipFill>
          <a:blip r:embed="rId3">
            <a:alphaModFix/>
          </a:blip>
          <a:stretch>
            <a:fillRect/>
          </a:stretch>
        </p:blipFill>
        <p:spPr>
          <a:xfrm>
            <a:off x="58425" y="297900"/>
            <a:ext cx="6100048" cy="1857600"/>
          </a:xfrm>
          <a:prstGeom prst="rect">
            <a:avLst/>
          </a:prstGeom>
          <a:noFill/>
          <a:ln cap="flat" cmpd="sng" w="9525">
            <a:solidFill>
              <a:schemeClr val="dk2"/>
            </a:solidFill>
            <a:prstDash val="solid"/>
            <a:round/>
            <a:headEnd len="sm" w="sm" type="none"/>
            <a:tailEnd len="sm" w="sm" type="none"/>
          </a:ln>
        </p:spPr>
      </p:pic>
      <p:pic>
        <p:nvPicPr>
          <p:cNvPr id="158" name="Google Shape;158;p22"/>
          <p:cNvPicPr preferRelativeResize="0"/>
          <p:nvPr/>
        </p:nvPicPr>
        <p:blipFill>
          <a:blip r:embed="rId4">
            <a:alphaModFix/>
          </a:blip>
          <a:stretch>
            <a:fillRect/>
          </a:stretch>
        </p:blipFill>
        <p:spPr>
          <a:xfrm>
            <a:off x="58425" y="2220200"/>
            <a:ext cx="5893700" cy="2635374"/>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3"/>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Timeline</a:t>
            </a:r>
            <a:endParaRPr/>
          </a:p>
        </p:txBody>
      </p:sp>
      <p:sp>
        <p:nvSpPr>
          <p:cNvPr id="164" name="Google Shape;164;p23"/>
          <p:cNvSpPr/>
          <p:nvPr/>
        </p:nvSpPr>
        <p:spPr>
          <a:xfrm>
            <a:off x="505375" y="1327775"/>
            <a:ext cx="3859800" cy="5742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sz="1500"/>
              <a:t>Create tree from trace</a:t>
            </a:r>
            <a:endParaRPr sz="1500"/>
          </a:p>
        </p:txBody>
      </p:sp>
      <p:sp>
        <p:nvSpPr>
          <p:cNvPr id="165" name="Google Shape;165;p23"/>
          <p:cNvSpPr/>
          <p:nvPr/>
        </p:nvSpPr>
        <p:spPr>
          <a:xfrm>
            <a:off x="505375" y="2175938"/>
            <a:ext cx="3859800" cy="5742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sz="1500"/>
              <a:t>Write code for basic tree visualization</a:t>
            </a:r>
            <a:endParaRPr sz="1500"/>
          </a:p>
        </p:txBody>
      </p:sp>
      <p:sp>
        <p:nvSpPr>
          <p:cNvPr id="166" name="Google Shape;166;p23"/>
          <p:cNvSpPr/>
          <p:nvPr/>
        </p:nvSpPr>
        <p:spPr>
          <a:xfrm>
            <a:off x="505375" y="3836225"/>
            <a:ext cx="3859800" cy="5742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sz="1500"/>
              <a:t>User Testing</a:t>
            </a:r>
            <a:endParaRPr sz="1500"/>
          </a:p>
        </p:txBody>
      </p:sp>
      <p:pic>
        <p:nvPicPr>
          <p:cNvPr id="167" name="Google Shape;167;p23"/>
          <p:cNvPicPr preferRelativeResize="0"/>
          <p:nvPr/>
        </p:nvPicPr>
        <p:blipFill>
          <a:blip r:embed="rId3">
            <a:alphaModFix/>
          </a:blip>
          <a:stretch>
            <a:fillRect/>
          </a:stretch>
        </p:blipFill>
        <p:spPr>
          <a:xfrm>
            <a:off x="5293450" y="1129775"/>
            <a:ext cx="838200" cy="838200"/>
          </a:xfrm>
          <a:prstGeom prst="rect">
            <a:avLst/>
          </a:prstGeom>
          <a:noFill/>
          <a:ln>
            <a:noFill/>
          </a:ln>
        </p:spPr>
      </p:pic>
      <p:pic>
        <p:nvPicPr>
          <p:cNvPr id="168" name="Google Shape;168;p23"/>
          <p:cNvPicPr preferRelativeResize="0"/>
          <p:nvPr/>
        </p:nvPicPr>
        <p:blipFill>
          <a:blip r:embed="rId3">
            <a:alphaModFix/>
          </a:blip>
          <a:stretch>
            <a:fillRect/>
          </a:stretch>
        </p:blipFill>
        <p:spPr>
          <a:xfrm>
            <a:off x="5293450" y="2003950"/>
            <a:ext cx="838200" cy="838200"/>
          </a:xfrm>
          <a:prstGeom prst="rect">
            <a:avLst/>
          </a:prstGeom>
          <a:noFill/>
          <a:ln>
            <a:noFill/>
          </a:ln>
        </p:spPr>
      </p:pic>
      <p:sp>
        <p:nvSpPr>
          <p:cNvPr id="169" name="Google Shape;169;p23"/>
          <p:cNvSpPr/>
          <p:nvPr/>
        </p:nvSpPr>
        <p:spPr>
          <a:xfrm>
            <a:off x="5352575" y="3737700"/>
            <a:ext cx="542100" cy="607800"/>
          </a:xfrm>
          <a:prstGeom prst="mathMultiply">
            <a:avLst>
              <a:gd fmla="val 23520" name="adj1"/>
            </a:avLst>
          </a:prstGeom>
          <a:solidFill>
            <a:srgbClr val="980000"/>
          </a:solidFill>
          <a:ln cap="flat" cmpd="sng" w="9525">
            <a:solidFill>
              <a:srgbClr val="98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3"/>
          <p:cNvSpPr/>
          <p:nvPr/>
        </p:nvSpPr>
        <p:spPr>
          <a:xfrm>
            <a:off x="505375" y="3024088"/>
            <a:ext cx="3859800" cy="5742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sz="1500"/>
              <a:t>Visualize multiple steps of students code</a:t>
            </a:r>
            <a:endParaRPr sz="1500"/>
          </a:p>
        </p:txBody>
      </p:sp>
      <p:pic>
        <p:nvPicPr>
          <p:cNvPr id="171" name="Google Shape;171;p23"/>
          <p:cNvPicPr preferRelativeResize="0"/>
          <p:nvPr/>
        </p:nvPicPr>
        <p:blipFill>
          <a:blip r:embed="rId3">
            <a:alphaModFix/>
          </a:blip>
          <a:stretch>
            <a:fillRect/>
          </a:stretch>
        </p:blipFill>
        <p:spPr>
          <a:xfrm>
            <a:off x="5293450" y="2762375"/>
            <a:ext cx="838200" cy="838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4"/>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77" name="Google Shape;177;p24"/>
          <p:cNvSpPr txBox="1"/>
          <p:nvPr>
            <p:ph idx="1" type="body"/>
          </p:nvPr>
        </p:nvSpPr>
        <p:spPr>
          <a:xfrm>
            <a:off x="311700" y="1229875"/>
            <a:ext cx="4603500" cy="33390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chemeClr val="dk2"/>
              </a:buClr>
              <a:buSzPts val="1800"/>
              <a:buFont typeface="Roboto"/>
              <a:buChar char="●"/>
            </a:pPr>
            <a:r>
              <a:rPr lang="en"/>
              <a:t>Constant communication with client will help project stay on deadlin</a:t>
            </a:r>
            <a:r>
              <a:rPr lang="en"/>
              <a:t>e</a:t>
            </a:r>
            <a:endParaRPr/>
          </a:p>
          <a:p>
            <a:pPr indent="-342900" lvl="0" marL="457200" marR="0" rtl="0" algn="l">
              <a:lnSpc>
                <a:spcPct val="115000"/>
              </a:lnSpc>
              <a:spcBef>
                <a:spcPts val="0"/>
              </a:spcBef>
              <a:spcAft>
                <a:spcPts val="0"/>
              </a:spcAft>
              <a:buSzPts val="1800"/>
              <a:buChar char="●"/>
            </a:pPr>
            <a:r>
              <a:rPr lang="en"/>
              <a:t>Having Windows vs. Linux made the project more difficult</a:t>
            </a:r>
            <a:endParaRPr/>
          </a:p>
          <a:p>
            <a:pPr indent="-342900" lvl="0" marL="457200" marR="0" rtl="0" algn="l">
              <a:lnSpc>
                <a:spcPct val="115000"/>
              </a:lnSpc>
              <a:spcBef>
                <a:spcPts val="0"/>
              </a:spcBef>
              <a:spcAft>
                <a:spcPts val="0"/>
              </a:spcAft>
              <a:buSzPts val="1800"/>
              <a:buChar char="●"/>
            </a:pPr>
            <a:r>
              <a:rPr lang="en"/>
              <a:t>The JSAV api is very easy to work with when visualizing data structures</a:t>
            </a:r>
            <a:endParaRPr/>
          </a:p>
          <a:p>
            <a:pPr indent="-342900" lvl="0" marL="457200" marR="0" rtl="0" algn="l">
              <a:lnSpc>
                <a:spcPct val="115000"/>
              </a:lnSpc>
              <a:spcBef>
                <a:spcPts val="0"/>
              </a:spcBef>
              <a:spcAft>
                <a:spcPts val="0"/>
              </a:spcAft>
              <a:buSzPts val="1800"/>
              <a:buChar char="●"/>
            </a:pPr>
            <a:r>
              <a:rPr lang="en"/>
              <a:t>Analyzing binary tree data from a stack trace introduces timing errors when creating nodes</a:t>
            </a:r>
            <a:endParaRPr/>
          </a:p>
          <a:p>
            <a:pPr indent="0" lvl="0" marL="914400" rtl="0" algn="l">
              <a:spcBef>
                <a:spcPts val="1600"/>
              </a:spcBef>
              <a:spcAft>
                <a:spcPts val="1600"/>
              </a:spcAft>
              <a:buNone/>
            </a:pPr>
            <a:r>
              <a:t/>
            </a:r>
            <a:endParaRPr/>
          </a:p>
        </p:txBody>
      </p:sp>
      <p:pic>
        <p:nvPicPr>
          <p:cNvPr id="178" name="Google Shape;178;p24"/>
          <p:cNvPicPr preferRelativeResize="0"/>
          <p:nvPr/>
        </p:nvPicPr>
        <p:blipFill rotWithShape="1">
          <a:blip r:embed="rId3">
            <a:alphaModFix/>
          </a:blip>
          <a:srcRect b="32345" l="0" r="0" t="0"/>
          <a:stretch/>
        </p:blipFill>
        <p:spPr>
          <a:xfrm>
            <a:off x="6019850" y="1947075"/>
            <a:ext cx="2875100" cy="130618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5"/>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184" name="Google Shape;184;p25"/>
          <p:cNvSpPr txBox="1"/>
          <p:nvPr>
            <p:ph idx="1" type="body"/>
          </p:nvPr>
        </p:nvSpPr>
        <p:spPr>
          <a:xfrm>
            <a:off x="311700" y="1229875"/>
            <a:ext cx="4612200" cy="3339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Implement project work in all OpenDSA Tree exercises</a:t>
            </a:r>
            <a:endParaRPr/>
          </a:p>
          <a:p>
            <a:pPr indent="-342900" lvl="0" marL="457200" rtl="0" algn="l">
              <a:spcBef>
                <a:spcPts val="0"/>
              </a:spcBef>
              <a:spcAft>
                <a:spcPts val="0"/>
              </a:spcAft>
              <a:buSzPts val="1800"/>
              <a:buChar char="●"/>
            </a:pPr>
            <a:r>
              <a:rPr lang="en"/>
              <a:t>Expand project to include other data structures</a:t>
            </a:r>
            <a:endParaRPr/>
          </a:p>
          <a:p>
            <a:pPr indent="-317500" lvl="1" marL="914400" rtl="0" algn="l">
              <a:spcBef>
                <a:spcPts val="0"/>
              </a:spcBef>
              <a:spcAft>
                <a:spcPts val="0"/>
              </a:spcAft>
              <a:buSzPts val="1400"/>
              <a:buChar char="○"/>
            </a:pPr>
            <a:r>
              <a:rPr lang="en"/>
              <a:t>Hash table</a:t>
            </a:r>
            <a:endParaRPr/>
          </a:p>
          <a:p>
            <a:pPr indent="-317500" lvl="1" marL="914400" rtl="0" algn="l">
              <a:spcBef>
                <a:spcPts val="0"/>
              </a:spcBef>
              <a:spcAft>
                <a:spcPts val="0"/>
              </a:spcAft>
              <a:buSzPts val="1400"/>
              <a:buChar char="○"/>
            </a:pPr>
            <a:r>
              <a:rPr lang="en"/>
              <a:t>M-nary tree</a:t>
            </a:r>
            <a:endParaRPr/>
          </a:p>
          <a:p>
            <a:pPr indent="-342900" lvl="0" marL="457200" rtl="0" algn="l">
              <a:spcBef>
                <a:spcPts val="0"/>
              </a:spcBef>
              <a:spcAft>
                <a:spcPts val="0"/>
              </a:spcAft>
              <a:buSzPts val="1800"/>
              <a:buChar char="●"/>
            </a:pPr>
            <a:r>
              <a:rPr lang="en"/>
              <a:t>Optimize current code</a:t>
            </a:r>
            <a:endParaRPr/>
          </a:p>
        </p:txBody>
      </p:sp>
      <p:pic>
        <p:nvPicPr>
          <p:cNvPr id="185" name="Google Shape;185;p25"/>
          <p:cNvPicPr preferRelativeResize="0"/>
          <p:nvPr/>
        </p:nvPicPr>
        <p:blipFill>
          <a:blip r:embed="rId3">
            <a:alphaModFix/>
          </a:blip>
          <a:stretch>
            <a:fillRect/>
          </a:stretch>
        </p:blipFill>
        <p:spPr>
          <a:xfrm>
            <a:off x="5483500" y="963475"/>
            <a:ext cx="2943225" cy="2438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6"/>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a:t>
            </a:r>
            <a:endParaRPr/>
          </a:p>
        </p:txBody>
      </p:sp>
      <p:pic>
        <p:nvPicPr>
          <p:cNvPr id="191" name="Google Shape;191;p26"/>
          <p:cNvPicPr preferRelativeResize="0"/>
          <p:nvPr/>
        </p:nvPicPr>
        <p:blipFill rotWithShape="1">
          <a:blip r:embed="rId3">
            <a:alphaModFix/>
          </a:blip>
          <a:srcRect b="7617" l="4691" r="2586" t="2769"/>
          <a:stretch/>
        </p:blipFill>
        <p:spPr>
          <a:xfrm>
            <a:off x="875175" y="1255850"/>
            <a:ext cx="1492550" cy="1894975"/>
          </a:xfrm>
          <a:prstGeom prst="rect">
            <a:avLst/>
          </a:prstGeom>
          <a:noFill/>
          <a:ln>
            <a:noFill/>
          </a:ln>
        </p:spPr>
      </p:pic>
      <p:sp>
        <p:nvSpPr>
          <p:cNvPr id="192" name="Google Shape;192;p26"/>
          <p:cNvSpPr txBox="1"/>
          <p:nvPr/>
        </p:nvSpPr>
        <p:spPr>
          <a:xfrm>
            <a:off x="828100" y="3483850"/>
            <a:ext cx="2043900" cy="1005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Roboto"/>
                <a:ea typeface="Roboto"/>
                <a:cs typeface="Roboto"/>
                <a:sym typeface="Roboto"/>
              </a:rPr>
              <a:t>Mostafa Mohammed</a:t>
            </a:r>
            <a:r>
              <a:rPr lang="en">
                <a:latin typeface="Roboto"/>
                <a:ea typeface="Roboto"/>
                <a:cs typeface="Roboto"/>
                <a:sym typeface="Roboto"/>
              </a:rPr>
              <a:t>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PHD Student @ VT</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pic>
        <p:nvPicPr>
          <p:cNvPr id="193" name="Google Shape;193;p26"/>
          <p:cNvPicPr preferRelativeResize="0"/>
          <p:nvPr/>
        </p:nvPicPr>
        <p:blipFill>
          <a:blip r:embed="rId4">
            <a:alphaModFix/>
          </a:blip>
          <a:stretch>
            <a:fillRect/>
          </a:stretch>
        </p:blipFill>
        <p:spPr>
          <a:xfrm>
            <a:off x="6106788" y="1350825"/>
            <a:ext cx="1705025" cy="1705025"/>
          </a:xfrm>
          <a:prstGeom prst="rect">
            <a:avLst/>
          </a:prstGeom>
          <a:noFill/>
          <a:ln>
            <a:noFill/>
          </a:ln>
        </p:spPr>
      </p:pic>
      <p:sp>
        <p:nvSpPr>
          <p:cNvPr id="194" name="Google Shape;194;p26"/>
          <p:cNvSpPr txBox="1"/>
          <p:nvPr/>
        </p:nvSpPr>
        <p:spPr>
          <a:xfrm>
            <a:off x="6441650" y="3483850"/>
            <a:ext cx="1492500" cy="7968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Roboto"/>
                <a:ea typeface="Roboto"/>
                <a:cs typeface="Roboto"/>
                <a:sym typeface="Roboto"/>
              </a:rPr>
              <a:t>OpenDSA</a:t>
            </a:r>
            <a:endParaRPr b="1">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b="1" lang="en">
                <a:latin typeface="Roboto"/>
                <a:ea typeface="Roboto"/>
                <a:cs typeface="Roboto"/>
                <a:sym typeface="Roboto"/>
              </a:rPr>
              <a:t>CodeWorkout</a:t>
            </a:r>
            <a:endParaRPr b="1">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pic>
        <p:nvPicPr>
          <p:cNvPr id="195" name="Google Shape;195;p26"/>
          <p:cNvPicPr preferRelativeResize="0"/>
          <p:nvPr/>
        </p:nvPicPr>
        <p:blipFill>
          <a:blip r:embed="rId5">
            <a:alphaModFix/>
          </a:blip>
          <a:stretch>
            <a:fillRect/>
          </a:stretch>
        </p:blipFill>
        <p:spPr>
          <a:xfrm>
            <a:off x="3381251" y="1350825"/>
            <a:ext cx="1807390" cy="1799999"/>
          </a:xfrm>
          <a:prstGeom prst="rect">
            <a:avLst/>
          </a:prstGeom>
          <a:noFill/>
          <a:ln>
            <a:noFill/>
          </a:ln>
        </p:spPr>
      </p:pic>
      <p:sp>
        <p:nvSpPr>
          <p:cNvPr id="196" name="Google Shape;196;p26"/>
          <p:cNvSpPr txBox="1"/>
          <p:nvPr/>
        </p:nvSpPr>
        <p:spPr>
          <a:xfrm>
            <a:off x="3535100" y="3483850"/>
            <a:ext cx="1956900" cy="7968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b="1" lang="en">
                <a:latin typeface="Roboto"/>
                <a:ea typeface="Roboto"/>
                <a:cs typeface="Roboto"/>
                <a:sym typeface="Roboto"/>
              </a:rPr>
              <a:t>Dr. Cliff Shaffer</a:t>
            </a:r>
            <a:endParaRPr b="1">
              <a:latin typeface="Roboto"/>
              <a:ea typeface="Roboto"/>
              <a:cs typeface="Roboto"/>
              <a:sym typeface="Roboto"/>
            </a:endParaRPr>
          </a:p>
          <a:p>
            <a:pPr indent="0" lvl="0" marL="0" rtl="0" algn="l">
              <a:lnSpc>
                <a:spcPct val="200000"/>
              </a:lnSpc>
              <a:spcBef>
                <a:spcPts val="0"/>
              </a:spcBef>
              <a:spcAft>
                <a:spcPts val="0"/>
              </a:spcAft>
              <a:buNone/>
            </a:pPr>
            <a:r>
              <a:rPr lang="en">
                <a:latin typeface="Roboto"/>
                <a:ea typeface="Roboto"/>
                <a:cs typeface="Roboto"/>
                <a:sym typeface="Roboto"/>
              </a:rPr>
              <a:t>CS Professor @ VT</a:t>
            </a:r>
            <a:endParaRPr>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27"/>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Questions?</a:t>
            </a:r>
            <a:endParaRPr/>
          </a:p>
        </p:txBody>
      </p:sp>
      <p:pic>
        <p:nvPicPr>
          <p:cNvPr id="202" name="Google Shape;202;p27"/>
          <p:cNvPicPr preferRelativeResize="0"/>
          <p:nvPr/>
        </p:nvPicPr>
        <p:blipFill>
          <a:blip r:embed="rId3">
            <a:alphaModFix/>
          </a:blip>
          <a:stretch>
            <a:fillRect/>
          </a:stretch>
        </p:blipFill>
        <p:spPr>
          <a:xfrm>
            <a:off x="454975" y="1399675"/>
            <a:ext cx="5757650" cy="2878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4"/>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pic>
        <p:nvPicPr>
          <p:cNvPr id="92" name="Google Shape;92;p14"/>
          <p:cNvPicPr preferRelativeResize="0"/>
          <p:nvPr/>
        </p:nvPicPr>
        <p:blipFill>
          <a:blip r:embed="rId3">
            <a:alphaModFix/>
          </a:blip>
          <a:stretch>
            <a:fillRect/>
          </a:stretch>
        </p:blipFill>
        <p:spPr>
          <a:xfrm>
            <a:off x="5511750" y="1017788"/>
            <a:ext cx="3497925" cy="3497925"/>
          </a:xfrm>
          <a:prstGeom prst="rect">
            <a:avLst/>
          </a:prstGeom>
          <a:noFill/>
          <a:ln>
            <a:noFill/>
          </a:ln>
        </p:spPr>
      </p:pic>
      <p:sp>
        <p:nvSpPr>
          <p:cNvPr id="93" name="Google Shape;93;p14"/>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b="1" lang="en"/>
              <a:t>Project Overview Recap </a:t>
            </a:r>
            <a:endParaRPr b="1"/>
          </a:p>
          <a:p>
            <a:pPr indent="-342900" lvl="0" marL="457200" rtl="0" algn="l">
              <a:spcBef>
                <a:spcPts val="0"/>
              </a:spcBef>
              <a:spcAft>
                <a:spcPts val="0"/>
              </a:spcAft>
              <a:buSzPts val="1800"/>
              <a:buAutoNum type="arabicPeriod"/>
            </a:pPr>
            <a:r>
              <a:rPr b="1" lang="en"/>
              <a:t>Project Walkthrough</a:t>
            </a:r>
            <a:endParaRPr b="1"/>
          </a:p>
          <a:p>
            <a:pPr indent="-342900" lvl="0" marL="457200" rtl="0" algn="l">
              <a:spcBef>
                <a:spcPts val="0"/>
              </a:spcBef>
              <a:spcAft>
                <a:spcPts val="0"/>
              </a:spcAft>
              <a:buSzPts val="1800"/>
              <a:buAutoNum type="arabicPeriod"/>
            </a:pPr>
            <a:r>
              <a:rPr b="1" lang="en"/>
              <a:t>Project Completed</a:t>
            </a:r>
            <a:endParaRPr b="1"/>
          </a:p>
          <a:p>
            <a:pPr indent="-342900" lvl="0" marL="457200" rtl="0" algn="l">
              <a:spcBef>
                <a:spcPts val="0"/>
              </a:spcBef>
              <a:spcAft>
                <a:spcPts val="0"/>
              </a:spcAft>
              <a:buSzPts val="1800"/>
              <a:buAutoNum type="arabicPeriod"/>
            </a:pPr>
            <a:r>
              <a:rPr b="1" lang="en"/>
              <a:t>Deep Dive</a:t>
            </a:r>
            <a:endParaRPr b="1"/>
          </a:p>
          <a:p>
            <a:pPr indent="-342900" lvl="0" marL="457200" rtl="0" algn="l">
              <a:spcBef>
                <a:spcPts val="0"/>
              </a:spcBef>
              <a:spcAft>
                <a:spcPts val="0"/>
              </a:spcAft>
              <a:buSzPts val="1800"/>
              <a:buAutoNum type="arabicPeriod"/>
            </a:pPr>
            <a:r>
              <a:rPr b="1" lang="en"/>
              <a:t>End of Semester Timeline Comparison</a:t>
            </a:r>
            <a:endParaRPr b="1"/>
          </a:p>
          <a:p>
            <a:pPr indent="-342900" lvl="0" marL="457200" rtl="0" algn="l">
              <a:spcBef>
                <a:spcPts val="0"/>
              </a:spcBef>
              <a:spcAft>
                <a:spcPts val="0"/>
              </a:spcAft>
              <a:buSzPts val="1800"/>
              <a:buAutoNum type="arabicPeriod"/>
            </a:pPr>
            <a:r>
              <a:rPr b="1" lang="en"/>
              <a:t>Lessons Learned</a:t>
            </a:r>
            <a:endParaRPr b="1"/>
          </a:p>
          <a:p>
            <a:pPr indent="-342900" lvl="0" marL="457200" rtl="0" algn="l">
              <a:spcBef>
                <a:spcPts val="0"/>
              </a:spcBef>
              <a:spcAft>
                <a:spcPts val="0"/>
              </a:spcAft>
              <a:buSzPts val="1800"/>
              <a:buAutoNum type="arabicPeriod"/>
            </a:pPr>
            <a:r>
              <a:rPr b="1" lang="en"/>
              <a:t>Future Work</a:t>
            </a:r>
            <a:endParaRPr b="1"/>
          </a:p>
          <a:p>
            <a:pPr indent="-342900" lvl="0" marL="457200" rtl="0" algn="l">
              <a:spcBef>
                <a:spcPts val="0"/>
              </a:spcBef>
              <a:spcAft>
                <a:spcPts val="0"/>
              </a:spcAft>
              <a:buSzPts val="1800"/>
              <a:buAutoNum type="arabicPeriod"/>
            </a:pPr>
            <a:r>
              <a:rPr b="1" lang="en"/>
              <a:t>Acknowledgements</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5"/>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Brief Overview </a:t>
            </a:r>
            <a:endParaRPr/>
          </a:p>
        </p:txBody>
      </p:sp>
      <p:sp>
        <p:nvSpPr>
          <p:cNvPr id="99" name="Google Shape;99;p15"/>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Create visualization of student code from CodeWorkout exercises to help students find bugs more easily and increase understanding of data structures</a:t>
            </a:r>
            <a:endParaRPr/>
          </a:p>
        </p:txBody>
      </p:sp>
      <p:pic>
        <p:nvPicPr>
          <p:cNvPr id="100" name="Google Shape;100;p15"/>
          <p:cNvPicPr preferRelativeResize="0"/>
          <p:nvPr/>
        </p:nvPicPr>
        <p:blipFill>
          <a:blip r:embed="rId3">
            <a:alphaModFix/>
          </a:blip>
          <a:stretch>
            <a:fillRect/>
          </a:stretch>
        </p:blipFill>
        <p:spPr>
          <a:xfrm>
            <a:off x="811875" y="2316050"/>
            <a:ext cx="5591449" cy="19058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16"/>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Walkthrough</a:t>
            </a:r>
            <a:endParaRPr/>
          </a:p>
        </p:txBody>
      </p:sp>
      <p:sp>
        <p:nvSpPr>
          <p:cNvPr id="106" name="Google Shape;106;p16"/>
          <p:cNvSpPr txBox="1"/>
          <p:nvPr>
            <p:ph idx="1" type="body"/>
          </p:nvPr>
        </p:nvSpPr>
        <p:spPr>
          <a:xfrm>
            <a:off x="393125" y="4487625"/>
            <a:ext cx="5470800" cy="399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100" u="sng">
                <a:solidFill>
                  <a:schemeClr val="hlink"/>
                </a:solidFill>
                <a:latin typeface="Arial"/>
                <a:ea typeface="Arial"/>
                <a:cs typeface="Arial"/>
                <a:sym typeface="Arial"/>
                <a:hlinkClick r:id="rId3"/>
              </a:rPr>
              <a:t>https://opendsa-server.cs.vt.edu/ODSA/Books/Everything/html/BinaryTreeInfFlw.html</a:t>
            </a:r>
            <a:endParaRPr/>
          </a:p>
        </p:txBody>
      </p:sp>
      <p:pic>
        <p:nvPicPr>
          <p:cNvPr id="107" name="Google Shape;107;p16"/>
          <p:cNvPicPr preferRelativeResize="0"/>
          <p:nvPr/>
        </p:nvPicPr>
        <p:blipFill>
          <a:blip r:embed="rId4">
            <a:alphaModFix/>
          </a:blip>
          <a:stretch>
            <a:fillRect/>
          </a:stretch>
        </p:blipFill>
        <p:spPr>
          <a:xfrm>
            <a:off x="440251" y="1128726"/>
            <a:ext cx="5680852" cy="3210424"/>
          </a:xfrm>
          <a:prstGeom prst="rect">
            <a:avLst/>
          </a:prstGeom>
          <a:noFill/>
          <a:ln>
            <a:noFill/>
          </a:ln>
        </p:spPr>
      </p:pic>
      <p:sp>
        <p:nvSpPr>
          <p:cNvPr id="108" name="Google Shape;108;p16"/>
          <p:cNvSpPr txBox="1"/>
          <p:nvPr/>
        </p:nvSpPr>
        <p:spPr>
          <a:xfrm>
            <a:off x="6478000" y="1378550"/>
            <a:ext cx="2354400" cy="164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7"/>
          <p:cNvSpPr txBox="1"/>
          <p:nvPr>
            <p:ph type="title"/>
          </p:nvPr>
        </p:nvSpPr>
        <p:spPr>
          <a:xfrm>
            <a:off x="311700" y="234575"/>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Walkthrough </a:t>
            </a:r>
            <a:r>
              <a:rPr lang="en"/>
              <a:t>(cont.)</a:t>
            </a:r>
            <a:endParaRPr/>
          </a:p>
        </p:txBody>
      </p:sp>
      <p:pic>
        <p:nvPicPr>
          <p:cNvPr id="114" name="Google Shape;114;p17"/>
          <p:cNvPicPr preferRelativeResize="0"/>
          <p:nvPr/>
        </p:nvPicPr>
        <p:blipFill>
          <a:blip r:embed="rId3">
            <a:alphaModFix/>
          </a:blip>
          <a:stretch>
            <a:fillRect/>
          </a:stretch>
        </p:blipFill>
        <p:spPr>
          <a:xfrm>
            <a:off x="1117800" y="834275"/>
            <a:ext cx="2498655" cy="1253550"/>
          </a:xfrm>
          <a:prstGeom prst="rect">
            <a:avLst/>
          </a:prstGeom>
          <a:noFill/>
          <a:ln>
            <a:noFill/>
          </a:ln>
        </p:spPr>
      </p:pic>
      <p:pic>
        <p:nvPicPr>
          <p:cNvPr id="115" name="Google Shape;115;p17"/>
          <p:cNvPicPr preferRelativeResize="0"/>
          <p:nvPr/>
        </p:nvPicPr>
        <p:blipFill>
          <a:blip r:embed="rId4">
            <a:alphaModFix/>
          </a:blip>
          <a:stretch>
            <a:fillRect/>
          </a:stretch>
        </p:blipFill>
        <p:spPr>
          <a:xfrm>
            <a:off x="1117800" y="2225549"/>
            <a:ext cx="2498652" cy="1198176"/>
          </a:xfrm>
          <a:prstGeom prst="rect">
            <a:avLst/>
          </a:prstGeom>
          <a:noFill/>
          <a:ln>
            <a:noFill/>
          </a:ln>
        </p:spPr>
      </p:pic>
      <p:pic>
        <p:nvPicPr>
          <p:cNvPr id="116" name="Google Shape;116;p17"/>
          <p:cNvPicPr preferRelativeResize="0"/>
          <p:nvPr/>
        </p:nvPicPr>
        <p:blipFill>
          <a:blip r:embed="rId5">
            <a:alphaModFix/>
          </a:blip>
          <a:stretch>
            <a:fillRect/>
          </a:stretch>
        </p:blipFill>
        <p:spPr>
          <a:xfrm>
            <a:off x="1117800" y="3643675"/>
            <a:ext cx="2498652" cy="1206588"/>
          </a:xfrm>
          <a:prstGeom prst="rect">
            <a:avLst/>
          </a:prstGeom>
          <a:noFill/>
          <a:ln>
            <a:noFill/>
          </a:ln>
        </p:spPr>
      </p:pic>
      <p:sp>
        <p:nvSpPr>
          <p:cNvPr id="117" name="Google Shape;117;p17"/>
          <p:cNvSpPr/>
          <p:nvPr/>
        </p:nvSpPr>
        <p:spPr>
          <a:xfrm>
            <a:off x="4903925" y="1029650"/>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Pointing to root node, value of 4</a:t>
            </a:r>
            <a:endParaRPr/>
          </a:p>
        </p:txBody>
      </p:sp>
      <p:sp>
        <p:nvSpPr>
          <p:cNvPr id="118" name="Google Shape;118;p17"/>
          <p:cNvSpPr/>
          <p:nvPr/>
        </p:nvSpPr>
        <p:spPr>
          <a:xfrm>
            <a:off x="4903925" y="2438275"/>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Pointing to first left child, value 1</a:t>
            </a:r>
            <a:endParaRPr/>
          </a:p>
        </p:txBody>
      </p:sp>
      <p:sp>
        <p:nvSpPr>
          <p:cNvPr id="119" name="Google Shape;119;p17"/>
          <p:cNvSpPr/>
          <p:nvPr/>
        </p:nvSpPr>
        <p:spPr>
          <a:xfrm>
            <a:off x="4903925" y="3949875"/>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Pointing to second left child, value 3</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18"/>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Completed Project Work</a:t>
            </a:r>
            <a:endParaRPr/>
          </a:p>
        </p:txBody>
      </p:sp>
      <p:sp>
        <p:nvSpPr>
          <p:cNvPr id="125" name="Google Shape;125;p18"/>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Implemented binary tree </a:t>
            </a:r>
            <a:r>
              <a:rPr lang="en"/>
              <a:t>visualizations</a:t>
            </a:r>
            <a:endParaRPr/>
          </a:p>
          <a:p>
            <a:pPr indent="-317500" lvl="1" marL="914400" rtl="0" algn="l">
              <a:spcBef>
                <a:spcPts val="0"/>
              </a:spcBef>
              <a:spcAft>
                <a:spcPts val="0"/>
              </a:spcAft>
              <a:buSzPts val="1400"/>
              <a:buChar char="○"/>
            </a:pPr>
            <a:r>
              <a:rPr lang="en"/>
              <a:t>All code is compatible with existing code</a:t>
            </a:r>
            <a:endParaRPr/>
          </a:p>
          <a:p>
            <a:pPr indent="-342900" lvl="0" marL="457200" rtl="0" algn="l">
              <a:spcBef>
                <a:spcPts val="0"/>
              </a:spcBef>
              <a:spcAft>
                <a:spcPts val="0"/>
              </a:spcAft>
              <a:buSzPts val="1800"/>
              <a:buChar char="●"/>
            </a:pPr>
            <a:r>
              <a:rPr lang="en"/>
              <a:t>Used JSAV library to visualize binary tree</a:t>
            </a:r>
            <a:endParaRPr/>
          </a:p>
          <a:p>
            <a:pPr indent="-342900" lvl="0" marL="457200" rtl="0" algn="l">
              <a:spcBef>
                <a:spcPts val="0"/>
              </a:spcBef>
              <a:spcAft>
                <a:spcPts val="0"/>
              </a:spcAft>
              <a:buSzPts val="1800"/>
              <a:buChar char="●"/>
            </a:pPr>
            <a:r>
              <a:rPr lang="en"/>
              <a:t>Included JSAV pointers to show </a:t>
            </a:r>
            <a:r>
              <a:rPr lang="en"/>
              <a:t>recursive</a:t>
            </a:r>
            <a:r>
              <a:rPr lang="en"/>
              <a:t> value checking</a:t>
            </a:r>
            <a:endParaRPr/>
          </a:p>
        </p:txBody>
      </p:sp>
      <p:pic>
        <p:nvPicPr>
          <p:cNvPr id="126" name="Google Shape;126;p18"/>
          <p:cNvPicPr preferRelativeResize="0"/>
          <p:nvPr/>
        </p:nvPicPr>
        <p:blipFill>
          <a:blip r:embed="rId3">
            <a:alphaModFix/>
          </a:blip>
          <a:stretch>
            <a:fillRect/>
          </a:stretch>
        </p:blipFill>
        <p:spPr>
          <a:xfrm>
            <a:off x="391050" y="2747801"/>
            <a:ext cx="3537998" cy="1696574"/>
          </a:xfrm>
          <a:prstGeom prst="rect">
            <a:avLst/>
          </a:prstGeom>
          <a:noFill/>
          <a:ln>
            <a:noFill/>
          </a:ln>
        </p:spPr>
      </p:pic>
      <p:pic>
        <p:nvPicPr>
          <p:cNvPr id="127" name="Google Shape;127;p18"/>
          <p:cNvPicPr preferRelativeResize="0"/>
          <p:nvPr/>
        </p:nvPicPr>
        <p:blipFill>
          <a:blip r:embed="rId4">
            <a:alphaModFix/>
          </a:blip>
          <a:stretch>
            <a:fillRect/>
          </a:stretch>
        </p:blipFill>
        <p:spPr>
          <a:xfrm>
            <a:off x="4375550" y="2747800"/>
            <a:ext cx="3513299" cy="1696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19"/>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Quick Deep Dive</a:t>
            </a:r>
            <a:endParaRPr/>
          </a:p>
        </p:txBody>
      </p:sp>
      <p:sp>
        <p:nvSpPr>
          <p:cNvPr id="133" name="Google Shape;133;p19"/>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457200" lvl="0" marL="0" rtl="0" algn="l">
              <a:spcBef>
                <a:spcPts val="0"/>
              </a:spcBef>
              <a:spcAft>
                <a:spcPts val="1600"/>
              </a:spcAft>
              <a:buNone/>
            </a:pPr>
            <a:r>
              <a:rPr lang="en"/>
              <a:t> </a:t>
            </a:r>
            <a:endParaRPr/>
          </a:p>
        </p:txBody>
      </p:sp>
      <p:pic>
        <p:nvPicPr>
          <p:cNvPr id="134" name="Google Shape;134;p19"/>
          <p:cNvPicPr preferRelativeResize="0"/>
          <p:nvPr/>
        </p:nvPicPr>
        <p:blipFill>
          <a:blip r:embed="rId3">
            <a:alphaModFix/>
          </a:blip>
          <a:stretch>
            <a:fillRect/>
          </a:stretch>
        </p:blipFill>
        <p:spPr>
          <a:xfrm>
            <a:off x="311700" y="1115125"/>
            <a:ext cx="5327848" cy="3453750"/>
          </a:xfrm>
          <a:prstGeom prst="rect">
            <a:avLst/>
          </a:prstGeom>
          <a:noFill/>
          <a:ln>
            <a:noFill/>
          </a:ln>
        </p:spPr>
      </p:pic>
      <p:sp>
        <p:nvSpPr>
          <p:cNvPr id="135" name="Google Shape;135;p19"/>
          <p:cNvSpPr txBox="1"/>
          <p:nvPr/>
        </p:nvSpPr>
        <p:spPr>
          <a:xfrm>
            <a:off x="6275625" y="1076225"/>
            <a:ext cx="2556600" cy="248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System Diagram of interaction between CodeWorkout and OpenPOP Server (OPEN Pointer OPerations)</a:t>
            </a:r>
            <a:endParaRPr sz="180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pic>
        <p:nvPicPr>
          <p:cNvPr id="140" name="Google Shape;140;p20"/>
          <p:cNvPicPr preferRelativeResize="0"/>
          <p:nvPr/>
        </p:nvPicPr>
        <p:blipFill>
          <a:blip r:embed="rId3">
            <a:alphaModFix/>
          </a:blip>
          <a:stretch>
            <a:fillRect/>
          </a:stretch>
        </p:blipFill>
        <p:spPr>
          <a:xfrm>
            <a:off x="94476" y="410375"/>
            <a:ext cx="6048327" cy="4653698"/>
          </a:xfrm>
          <a:prstGeom prst="rect">
            <a:avLst/>
          </a:prstGeom>
          <a:noFill/>
          <a:ln>
            <a:noFill/>
          </a:ln>
        </p:spPr>
      </p:pic>
      <p:sp>
        <p:nvSpPr>
          <p:cNvPr id="141" name="Google Shape;141;p20"/>
          <p:cNvSpPr/>
          <p:nvPr/>
        </p:nvSpPr>
        <p:spPr>
          <a:xfrm>
            <a:off x="6006750" y="724725"/>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Grabs all data for a single node</a:t>
            </a:r>
            <a:endParaRPr/>
          </a:p>
        </p:txBody>
      </p:sp>
      <p:pic>
        <p:nvPicPr>
          <p:cNvPr id="142" name="Google Shape;142;p20"/>
          <p:cNvPicPr preferRelativeResize="0"/>
          <p:nvPr/>
        </p:nvPicPr>
        <p:blipFill>
          <a:blip r:embed="rId4">
            <a:alphaModFix/>
          </a:blip>
          <a:stretch>
            <a:fillRect/>
          </a:stretch>
        </p:blipFill>
        <p:spPr>
          <a:xfrm>
            <a:off x="127450" y="135475"/>
            <a:ext cx="8738751" cy="248100"/>
          </a:xfrm>
          <a:prstGeom prst="rect">
            <a:avLst/>
          </a:prstGeom>
          <a:noFill/>
          <a:ln>
            <a:noFill/>
          </a:ln>
        </p:spPr>
      </p:pic>
      <p:sp>
        <p:nvSpPr>
          <p:cNvPr id="143" name="Google Shape;143;p20"/>
          <p:cNvSpPr/>
          <p:nvPr/>
        </p:nvSpPr>
        <p:spPr>
          <a:xfrm>
            <a:off x="6006750" y="2043100"/>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Checks if any values have changed if the node already existed</a:t>
            </a:r>
            <a:endParaRPr/>
          </a:p>
        </p:txBody>
      </p:sp>
      <p:sp>
        <p:nvSpPr>
          <p:cNvPr id="144" name="Google Shape;144;p20"/>
          <p:cNvSpPr/>
          <p:nvPr/>
        </p:nvSpPr>
        <p:spPr>
          <a:xfrm>
            <a:off x="6006750" y="3455450"/>
            <a:ext cx="2563200" cy="8628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a:t>Adds the node to an array of nodes if it doesn’t already exist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1"/>
          <p:cNvSpPr/>
          <p:nvPr/>
        </p:nvSpPr>
        <p:spPr>
          <a:xfrm>
            <a:off x="5955975" y="1425525"/>
            <a:ext cx="2943900" cy="1234500"/>
          </a:xfrm>
          <a:prstGeom prst="roundRect">
            <a:avLst>
              <a:gd fmla="val 16667" name="adj"/>
            </a:avLst>
          </a:prstGeom>
          <a:solidFill>
            <a:srgbClr val="4A86E8"/>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rPr lang="en" sz="1500"/>
              <a:t>Goes through all nodes and sets their child nodes with pointers to tree node objects</a:t>
            </a:r>
            <a:endParaRPr sz="1500"/>
          </a:p>
        </p:txBody>
      </p:sp>
      <p:pic>
        <p:nvPicPr>
          <p:cNvPr id="150" name="Google Shape;150;p21"/>
          <p:cNvPicPr preferRelativeResize="0"/>
          <p:nvPr/>
        </p:nvPicPr>
        <p:blipFill>
          <a:blip r:embed="rId3">
            <a:alphaModFix/>
          </a:blip>
          <a:stretch>
            <a:fillRect/>
          </a:stretch>
        </p:blipFill>
        <p:spPr>
          <a:xfrm>
            <a:off x="152400" y="152400"/>
            <a:ext cx="5498777" cy="375900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