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139b00d48d_0_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g1139b00d48d_0_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Objectives: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What are open educational resources?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Characteristics and examples of… </a:t>
            </a:r>
            <a:endParaRPr/>
          </a:p>
        </p:txBody>
      </p:sp>
      <p:sp>
        <p:nvSpPr>
          <p:cNvPr id="72" name="Google Shape;72;g1139b00d48d_0_8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14f30b8117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14f30b8117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Because o</a:t>
            </a:r>
            <a:r>
              <a:rPr lang="en">
                <a:solidFill>
                  <a:schemeClr val="dk1"/>
                </a:solidFill>
              </a:rPr>
              <a:t>thers’ have </a:t>
            </a:r>
            <a:r>
              <a:rPr i="1" lang="en">
                <a:solidFill>
                  <a:schemeClr val="dk1"/>
                </a:solidFill>
              </a:rPr>
              <a:t>already</a:t>
            </a:r>
            <a:r>
              <a:rPr lang="en">
                <a:solidFill>
                  <a:schemeClr val="dk1"/>
                </a:solidFill>
              </a:rPr>
              <a:t> shared and granted permission up front using Creative Commons licenses.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14f30b8117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14f30b8117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this project, we are proposing that content be put in a place where Virginia educators are already looking for it. Later in the project, it will be added to the national-level OER Commons site where people beyond Virginia educators can find it.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14f30b8117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14f30b8117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practice.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Is THIS OER? How do I know?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Does this fit my needs?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If I am permitted to use it, how do I give credit?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14f30b8117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14f30b8117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example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14f30b8117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14f30b8117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14f30b811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14f30b811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14f30b8117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14f30b811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14f30b811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14f30b811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14f30b8117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14f30b8117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important because you might want to reuse </a:t>
            </a:r>
            <a:r>
              <a:rPr lang="en"/>
              <a:t>something</a:t>
            </a:r>
            <a:r>
              <a:rPr lang="en"/>
              <a:t> that YOU did not create and which you do not own.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4f30b8117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14f30b811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is a problem. There are barriers to freely using and sharing.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14f30b8117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14f30b811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brief </a:t>
            </a:r>
            <a:r>
              <a:rPr lang="en"/>
              <a:t>overview of U.S. Copyright.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14f30b8117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14f30b8117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already share with people we know, and we often tell them “it’s ok to make this your own and use it.”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14f30b8117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14f30b8117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sharing beyond people we already know requires something different. We need to </a:t>
            </a:r>
            <a:r>
              <a:rPr lang="en"/>
              <a:t>communicate</a:t>
            </a:r>
            <a:r>
              <a:rPr lang="en"/>
              <a:t> up front what we want people to be able to do with our work . . . Creative Commons licenses allow us to do that!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7052805" y="-285840"/>
            <a:ext cx="1839235" cy="2375054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/>
          <p:nvPr/>
        </p:nvSpPr>
        <p:spPr>
          <a:xfrm>
            <a:off x="900952" y="1477496"/>
            <a:ext cx="7401900" cy="327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13"/>
          <p:cNvSpPr txBox="1"/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05725" lIns="891525" spcFirstLastPara="1" rIns="205725" wrap="square" tIns="20572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156321" y="4722973"/>
            <a:ext cx="74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l">
              <a:spcBef>
                <a:spcPts val="0"/>
              </a:spcBef>
              <a:buNone/>
              <a:defRPr sz="1100"/>
            </a:lvl1pPr>
            <a:lvl2pPr indent="0" lvl="1" marL="0" rtl="0" algn="l">
              <a:spcBef>
                <a:spcPts val="0"/>
              </a:spcBef>
              <a:buNone/>
              <a:defRPr sz="1100"/>
            </a:lvl2pPr>
            <a:lvl3pPr indent="0" lvl="2" marL="0" rtl="0" algn="l">
              <a:spcBef>
                <a:spcPts val="0"/>
              </a:spcBef>
              <a:buNone/>
              <a:defRPr sz="1100"/>
            </a:lvl3pPr>
            <a:lvl4pPr indent="0" lvl="3" marL="0" rtl="0" algn="l">
              <a:spcBef>
                <a:spcPts val="0"/>
              </a:spcBef>
              <a:buNone/>
              <a:defRPr sz="1100"/>
            </a:lvl4pPr>
            <a:lvl5pPr indent="0" lvl="4" marL="0" rtl="0" algn="l">
              <a:spcBef>
                <a:spcPts val="0"/>
              </a:spcBef>
              <a:buNone/>
              <a:defRPr sz="1100"/>
            </a:lvl5pPr>
            <a:lvl6pPr indent="0" lvl="5" marL="0" rtl="0" algn="l">
              <a:spcBef>
                <a:spcPts val="0"/>
              </a:spcBef>
              <a:buNone/>
              <a:defRPr sz="1100"/>
            </a:lvl6pPr>
            <a:lvl7pPr indent="0" lvl="6" marL="0" rtl="0" algn="l">
              <a:spcBef>
                <a:spcPts val="0"/>
              </a:spcBef>
              <a:buNone/>
              <a:defRPr sz="1100"/>
            </a:lvl7pPr>
            <a:lvl8pPr indent="0" lvl="7" marL="0" rtl="0" algn="l">
              <a:spcBef>
                <a:spcPts val="0"/>
              </a:spcBef>
              <a:buNone/>
              <a:defRPr sz="1100"/>
            </a:lvl8pPr>
            <a:lvl9pPr indent="0" lvl="8" marL="0" rtl="0" algn="l">
              <a:spcBef>
                <a:spcPts val="0"/>
              </a:spcBef>
              <a:buNone/>
              <a:defRPr sz="11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205725" spcFirstLastPara="1" rIns="274325" wrap="square" tIns="20572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cxnSp>
        <p:nvCxnSpPr>
          <p:cNvPr id="56" name="Google Shape;56;p13"/>
          <p:cNvCxnSpPr/>
          <p:nvPr/>
        </p:nvCxnSpPr>
        <p:spPr>
          <a:xfrm>
            <a:off x="0" y="4757012"/>
            <a:ext cx="90090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57" name="Google Shape;57;p13"/>
          <p:cNvSpPr/>
          <p:nvPr/>
        </p:nvSpPr>
        <p:spPr>
          <a:xfrm rot="5400000">
            <a:off x="479638" y="215588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0" y="-1280"/>
            <a:ext cx="405000" cy="5151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72618" r="-72605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9" name="Google Shape;59;p13"/>
          <p:cNvCxnSpPr/>
          <p:nvPr/>
        </p:nvCxnSpPr>
        <p:spPr>
          <a:xfrm flipH="1">
            <a:off x="7553483" y="4707733"/>
            <a:ext cx="222900" cy="303900"/>
          </a:xfrm>
          <a:prstGeom prst="straightConnector1">
            <a:avLst/>
          </a:prstGeom>
          <a:noFill/>
          <a:ln cap="flat" cmpd="sng" w="9525">
            <a:solidFill>
              <a:srgbClr val="FF66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60" name="Google Shape;6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89682" y="4749391"/>
            <a:ext cx="1170594" cy="243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_HEADER_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2860508"/>
            <a:ext cx="5853310" cy="229201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type="title"/>
          </p:nvPr>
        </p:nvSpPr>
        <p:spPr>
          <a:xfrm>
            <a:off x="1061191" y="1278747"/>
            <a:ext cx="4792200" cy="196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900" lIns="342900" spcFirstLastPara="1" rIns="617225" wrap="square" tIns="3429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800"/>
              <a:buFont typeface="Trebuchet MS"/>
              <a:buNone/>
              <a:defRPr sz="3800">
                <a:solidFill>
                  <a:srgbClr val="FF66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1" y="3677805"/>
            <a:ext cx="5853300" cy="595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37150" lIns="205725" spcFirstLastPara="1" rIns="274325" wrap="square" tIns="205725">
            <a:spAutoFit/>
          </a:bodyPr>
          <a:lstStyle>
            <a:lvl1pPr indent="-228600" lvl="0" marL="457200" rt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b="1" i="0" sz="1800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5" name="Google Shape;65;p14"/>
          <p:cNvSpPr/>
          <p:nvPr/>
        </p:nvSpPr>
        <p:spPr>
          <a:xfrm rot="5400000">
            <a:off x="784111" y="975804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4"/>
          <p:cNvSpPr/>
          <p:nvPr/>
        </p:nvSpPr>
        <p:spPr>
          <a:xfrm rot="-5400000">
            <a:off x="5672930" y="3058845"/>
            <a:ext cx="360900" cy="360900"/>
          </a:xfrm>
          <a:prstGeom prst="corner">
            <a:avLst>
              <a:gd fmla="val 15545" name="adj1"/>
              <a:gd fmla="val 14740" name="adj2"/>
            </a:avLst>
          </a:prstGeom>
          <a:solidFill>
            <a:srgbClr val="FF66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56112" y="4429898"/>
            <a:ext cx="2704164" cy="563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66697" y="-17813"/>
            <a:ext cx="2899712" cy="2318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hdl.handle.net/10919/112264" TargetMode="External"/><Relationship Id="rId4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hyperlink" Target="https://goopenva.org" TargetMode="External"/><Relationship Id="rId5" Type="http://schemas.openxmlformats.org/officeDocument/2006/relationships/hyperlink" Target="https://vivaopen.oercommons.org" TargetMode="External"/><Relationship Id="rId6" Type="http://schemas.openxmlformats.org/officeDocument/2006/relationships/hyperlink" Target="https://www.oercommons.org" TargetMode="External"/></Relationships>
</file>

<file path=ppt/slides/_rels/slide12.xml.rels><?xml version="1.0" encoding="UTF-8" standalone="yes"?><Relationships xmlns="http://schemas.openxmlformats.org/package/2006/relationships"><Relationship Id="rId10" Type="http://schemas.openxmlformats.org/officeDocument/2006/relationships/hyperlink" Target="https://wiki.creativecommons.org/wiki/Best_practices_for_attribution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oercommons.org/courses/california-foundation-for-agriculture/view" TargetMode="External"/><Relationship Id="rId4" Type="http://schemas.openxmlformats.org/officeDocument/2006/relationships/hyperlink" Target="https://www.oercommons.org/authoring/61359-the-egg-cellent-egg-launch" TargetMode="External"/><Relationship Id="rId9" Type="http://schemas.openxmlformats.org/officeDocument/2006/relationships/hyperlink" Target="https://guides.lib.vt.edu/oer/images" TargetMode="External"/><Relationship Id="rId5" Type="http://schemas.openxmlformats.org/officeDocument/2006/relationships/hyperlink" Target="https://www.google.com/advanced_image_search" TargetMode="External"/><Relationship Id="rId6" Type="http://schemas.openxmlformats.org/officeDocument/2006/relationships/hyperlink" Target="https://www.youtube.com/watch?v=AGcYApKfHuY" TargetMode="External"/><Relationship Id="rId7" Type="http://schemas.openxmlformats.org/officeDocument/2006/relationships/hyperlink" Target="https://youtu.be/PzJLO-OsEJo?t=591" TargetMode="External"/><Relationship Id="rId8" Type="http://schemas.openxmlformats.org/officeDocument/2006/relationships/hyperlink" Target="https://www.achieve.org/publications/achieve-oer-rubrics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hyperlink" Target="http://creativecommons.org/licenses/by-sa/3.0/" TargetMode="External"/><Relationship Id="rId5" Type="http://schemas.openxmlformats.org/officeDocument/2006/relationships/hyperlink" Target="https://commons.wikimedia.org/wiki/File:Minnesota_population_map_cropped.png" TargetMode="External"/><Relationship Id="rId6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hyperlink" Target="mailto:arwalz@vt.edu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hewlett.org/programs/education/open-educational-resources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9.png"/><Relationship Id="rId5" Type="http://schemas.openxmlformats.org/officeDocument/2006/relationships/hyperlink" Target="https://youtu.be/io3BrAQl3so" TargetMode="External"/><Relationship Id="rId6" Type="http://schemas.openxmlformats.org/officeDocument/2006/relationships/hyperlink" Target="http://hdl.handle.net/10919/64276" TargetMode="External"/><Relationship Id="rId7" Type="http://schemas.openxmlformats.org/officeDocument/2006/relationships/hyperlink" Target="https://guides.lib.vt.edu/oer/cc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1117925" y="1253975"/>
            <a:ext cx="8026200" cy="222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0" lIns="73150" spcFirstLastPara="1" rIns="7315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420"/>
              <a:buFont typeface="Trebuchet MS"/>
              <a:buNone/>
            </a:pPr>
            <a:r>
              <a:rPr lang="en" sz="4590"/>
              <a:t>Open Educational Resources: </a:t>
            </a:r>
            <a:endParaRPr sz="459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SzPts val="3420"/>
              <a:buFont typeface="Trebuchet MS"/>
              <a:buNone/>
            </a:pPr>
            <a:r>
              <a:rPr lang="en" sz="3990"/>
              <a:t>A Quick Overview for Teachers</a:t>
            </a:r>
            <a:endParaRPr sz="3990"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47400" y="3823900"/>
            <a:ext cx="5554200" cy="1253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37150" lIns="205725" spcFirstLastPara="1" rIns="274325" wrap="square" tIns="20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lang="en" sz="700">
                <a:solidFill>
                  <a:srgbClr val="CCCCCC"/>
                </a:solidFill>
              </a:rPr>
              <a:t>Created for the WAMS Biocybersecurity Design Summit~ February 12, 2022</a:t>
            </a:r>
            <a:endParaRPr b="0" sz="700">
              <a:solidFill>
                <a:srgbClr val="CCCCC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0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lang="en" sz="950">
                <a:solidFill>
                  <a:srgbClr val="8B1F41"/>
                </a:solidFill>
              </a:rPr>
              <a:t>Anita Walz, Associate Professor, </a:t>
            </a:r>
            <a:endParaRPr b="0" sz="950">
              <a:solidFill>
                <a:srgbClr val="8B1F4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lang="en" sz="950">
                <a:solidFill>
                  <a:srgbClr val="8B1F41"/>
                </a:solidFill>
              </a:rPr>
              <a:t>Assistant Director of Open Education and Scholarly Communication Librarian, </a:t>
            </a:r>
            <a:endParaRPr b="0" sz="950">
              <a:solidFill>
                <a:srgbClr val="8B1F4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lang="en" sz="950">
                <a:solidFill>
                  <a:srgbClr val="8B1F41"/>
                </a:solidFill>
              </a:rPr>
              <a:t>University Libraries at Virginia Tech</a:t>
            </a:r>
            <a:endParaRPr b="0" sz="950">
              <a:solidFill>
                <a:srgbClr val="8B1F4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0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lang="en" sz="800">
                <a:solidFill>
                  <a:schemeClr val="dk1"/>
                </a:solidFill>
                <a:highlight>
                  <a:srgbClr val="FFFFFF"/>
                </a:highlight>
              </a:rPr>
              <a:t>Archived at </a:t>
            </a:r>
            <a:r>
              <a:rPr b="0" lang="en" sz="800">
                <a:solidFill>
                  <a:srgbClr val="8C5206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http://hdl.handle.net/10919/112264</a:t>
            </a:r>
            <a:endParaRPr b="0" sz="800">
              <a:solidFill>
                <a:schemeClr val="dk1"/>
              </a:solidFill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12918" y="4800573"/>
            <a:ext cx="552433" cy="19327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7102200" y="3862025"/>
            <a:ext cx="2041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Template and VT logos are property of Virginia Tech and not subject to the open license.</a:t>
            </a:r>
            <a:endParaRPr sz="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/>
          <p:nvPr>
            <p:ph type="title"/>
          </p:nvPr>
        </p:nvSpPr>
        <p:spPr>
          <a:xfrm>
            <a:off x="0" y="566850"/>
            <a:ext cx="88035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6600"/>
                </a:solidFill>
              </a:rPr>
              <a:t>Find m</a:t>
            </a:r>
            <a:r>
              <a:rPr b="1" lang="en">
                <a:solidFill>
                  <a:srgbClr val="FF6600"/>
                </a:solidFill>
              </a:rPr>
              <a:t>aterials you can customize and share</a:t>
            </a:r>
            <a:endParaRPr b="1">
              <a:solidFill>
                <a:srgbClr val="FF66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66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With CC-licenses, permission is already granted!</a:t>
            </a:r>
            <a:endParaRPr>
              <a:solidFill>
                <a:srgbClr val="FF6600"/>
              </a:solidFill>
            </a:endParaRPr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0800" y="1736050"/>
            <a:ext cx="6221901" cy="3076924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4"/>
          <p:cNvSpPr txBox="1"/>
          <p:nvPr/>
        </p:nvSpPr>
        <p:spPr>
          <a:xfrm>
            <a:off x="356500" y="4808125"/>
            <a:ext cx="3818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Photo source: Pixabay</a:t>
            </a:r>
            <a:endParaRPr sz="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1600" y="0"/>
            <a:ext cx="7032402" cy="424072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5"/>
          <p:cNvSpPr txBox="1"/>
          <p:nvPr/>
        </p:nvSpPr>
        <p:spPr>
          <a:xfrm>
            <a:off x="1078425" y="4240725"/>
            <a:ext cx="63405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hlink"/>
                </a:solidFill>
                <a:hlinkClick r:id="rId4"/>
              </a:rPr>
              <a:t>https://goopenva.org</a:t>
            </a:r>
            <a:r>
              <a:rPr b="1" lang="en"/>
              <a:t> (PreK-12 focus) funded by VA Dept of Education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For higher ed, see: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https://vivaopen.oercommons.org</a:t>
            </a:r>
            <a:r>
              <a:rPr lang="en" sz="1100"/>
              <a:t> (curated for Virginia) and 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OERCommons </a:t>
            </a:r>
            <a:r>
              <a:rPr lang="en" sz="1100" u="sng">
                <a:solidFill>
                  <a:schemeClr val="hlink"/>
                </a:solidFill>
                <a:hlinkClick r:id="rId6"/>
              </a:rPr>
              <a:t>https://www.oercommons.org</a:t>
            </a:r>
            <a:r>
              <a:rPr lang="en" sz="1100"/>
              <a:t> (all levels, all locations)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6"/>
          <p:cNvSpPr txBox="1"/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Find + Evaluate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154" name="Google Shape;154;p26"/>
          <p:cNvSpPr txBox="1"/>
          <p:nvPr>
            <p:ph idx="1" type="body"/>
          </p:nvPr>
        </p:nvSpPr>
        <p:spPr>
          <a:xfrm>
            <a:off x="576204" y="1023775"/>
            <a:ext cx="4809000" cy="3279600"/>
          </a:xfrm>
          <a:prstGeom prst="rect">
            <a:avLst/>
          </a:prstGeom>
        </p:spPr>
        <p:txBody>
          <a:bodyPr anchorCtr="0" anchor="t" bIns="34275" lIns="205725" spcFirstLastPara="1" rIns="274325" wrap="square" tIns="205725">
            <a:normAutofit lnSpcReduction="10000"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/>
              <a:t>Example 1: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https://www.oercommons.org/courses/california-foundation-for-agriculture/view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/>
              <a:t>Example 2</a:t>
            </a:r>
            <a:r>
              <a:rPr lang="en"/>
              <a:t>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https://www.oercommons.org/authoring/61359-the-egg-cellent-egg-launch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/>
              <a:t>Example 3</a:t>
            </a:r>
            <a:r>
              <a:rPr lang="en"/>
              <a:t>:  Images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https://www.google.com/advanced_image_search</a:t>
            </a:r>
            <a:r>
              <a:rPr lang="en"/>
              <a:t>  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/>
              <a:t>Example 4</a:t>
            </a:r>
            <a:r>
              <a:rPr lang="en"/>
              <a:t>: The High-Tech Vertical Farmer (YouTube)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https://www.youtube.com/watch?v=AGcYApKfHuY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                   Or  </a:t>
            </a:r>
            <a:r>
              <a:rPr lang="en" u="sng">
                <a:solidFill>
                  <a:schemeClr val="hlink"/>
                </a:solidFill>
                <a:hlinkClick r:id="rId7"/>
              </a:rPr>
              <a:t>https://youtu.be/PzJLO-OsEJo?t=591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55" name="Google Shape;155;p26"/>
          <p:cNvSpPr txBox="1"/>
          <p:nvPr/>
        </p:nvSpPr>
        <p:spPr>
          <a:xfrm>
            <a:off x="5385100" y="385775"/>
            <a:ext cx="36600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Can I use this?</a:t>
            </a:r>
            <a:r>
              <a:rPr lang="en"/>
              <a:t> (Is this OER?)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Free to use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Has an open license (or free of copyright/in the Public Domain)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Does this fit my needs</a:t>
            </a:r>
            <a:r>
              <a:rPr lang="en"/>
              <a:t> (or am I distracted by the pretty format?)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Who is the target audience for this?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Is it accessible for persons with disabilities?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Is it </a:t>
            </a:r>
            <a:r>
              <a:rPr i="1" lang="en"/>
              <a:t>easy</a:t>
            </a:r>
            <a:r>
              <a:rPr lang="en"/>
              <a:t> to customize?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Must I (and how) give credit</a:t>
            </a:r>
            <a:r>
              <a:rPr lang="en"/>
              <a:t> if I use this in my work?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6"/>
          <p:cNvSpPr txBox="1"/>
          <p:nvPr/>
        </p:nvSpPr>
        <p:spPr>
          <a:xfrm>
            <a:off x="198075" y="4411100"/>
            <a:ext cx="8892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Evaluation rubrics from Achieve: </a:t>
            </a:r>
            <a:r>
              <a:rPr lang="en" u="sng">
                <a:solidFill>
                  <a:schemeClr val="hlink"/>
                </a:solidFill>
                <a:hlinkClick r:id="rId8"/>
              </a:rPr>
              <a:t>https://www.achieve.org/publications/achieve-oer-rubrics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See images you </a:t>
            </a:r>
            <a:r>
              <a:rPr b="1" lang="en">
                <a:solidFill>
                  <a:schemeClr val="dk2"/>
                </a:solidFill>
              </a:rPr>
              <a:t>can </a:t>
            </a:r>
            <a:r>
              <a:rPr lang="en">
                <a:solidFill>
                  <a:schemeClr val="dk2"/>
                </a:solidFill>
              </a:rPr>
              <a:t>use at: </a:t>
            </a:r>
            <a:r>
              <a:rPr lang="en" u="sng">
                <a:solidFill>
                  <a:schemeClr val="accent5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https://guides.lib.vt.edu/oer/images</a:t>
            </a:r>
            <a:r>
              <a:rPr lang="en">
                <a:solidFill>
                  <a:schemeClr val="dk2"/>
                </a:solidFill>
              </a:rPr>
              <a:t> 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practices for </a:t>
            </a:r>
            <a:r>
              <a:rPr lang="en"/>
              <a:t>attribution</a:t>
            </a:r>
            <a:r>
              <a:rPr lang="en"/>
              <a:t> of Creative Commons licensed works </a:t>
            </a:r>
            <a:r>
              <a:rPr lang="en" sz="900" u="sng">
                <a:solidFill>
                  <a:schemeClr val="hlink"/>
                </a:solidFill>
                <a:hlinkClick r:id="rId10"/>
              </a:rPr>
              <a:t>https://wiki.creativecommons.org/wiki/Best_practices_for_attribution</a:t>
            </a:r>
            <a:r>
              <a:rPr lang="en" sz="900"/>
              <a:t> </a:t>
            </a:r>
            <a:endParaRPr/>
          </a:p>
        </p:txBody>
      </p:sp>
      <p:sp>
        <p:nvSpPr>
          <p:cNvPr id="157" name="Google Shape;157;p26"/>
          <p:cNvSpPr txBox="1"/>
          <p:nvPr/>
        </p:nvSpPr>
        <p:spPr>
          <a:xfrm>
            <a:off x="5430425" y="2987850"/>
            <a:ext cx="24237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FF6600"/>
                </a:solidFill>
              </a:rPr>
              <a:t>Use + Mark</a:t>
            </a:r>
            <a:endParaRPr sz="2900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7"/>
          <p:cNvSpPr txBox="1"/>
          <p:nvPr>
            <p:ph idx="1" type="body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anchorCtr="0" anchor="t" bIns="34275" lIns="2057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Google Shape;16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651" y="701225"/>
            <a:ext cx="2513400" cy="2749024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7"/>
          <p:cNvSpPr txBox="1"/>
          <p:nvPr/>
        </p:nvSpPr>
        <p:spPr>
          <a:xfrm>
            <a:off x="148625" y="3699350"/>
            <a:ext cx="8995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MN population map cropped © Ravedave </a:t>
            </a:r>
            <a:r>
              <a:rPr lang="en" sz="19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SA 3.0</a:t>
            </a:r>
            <a:r>
              <a:rPr lang="en" sz="1900">
                <a:solidFill>
                  <a:schemeClr val="dk1"/>
                </a:solidFill>
              </a:rPr>
              <a:t> </a:t>
            </a:r>
            <a:r>
              <a:rPr lang="en" sz="19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https://commons.wikimedia.org/wiki/File:Minnesota_population_map_cropped.png</a:t>
            </a:r>
            <a:r>
              <a:rPr lang="en" sz="1900">
                <a:solidFill>
                  <a:schemeClr val="dk1"/>
                </a:solidFill>
              </a:rPr>
              <a:t> </a:t>
            </a:r>
            <a:endParaRPr sz="1900">
              <a:solidFill>
                <a:schemeClr val="dk1"/>
              </a:solidFill>
            </a:endParaRPr>
          </a:p>
        </p:txBody>
      </p:sp>
      <p:pic>
        <p:nvPicPr>
          <p:cNvPr id="165" name="Google Shape;165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83600" y="613277"/>
            <a:ext cx="5092076" cy="2647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"/>
          <p:cNvSpPr txBox="1"/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FF6600"/>
                </a:solidFill>
              </a:rPr>
              <a:t>Thank you and discussion</a:t>
            </a:r>
            <a:endParaRPr sz="3300">
              <a:solidFill>
                <a:srgbClr val="FF6600"/>
              </a:solidFill>
            </a:endParaRPr>
          </a:p>
        </p:txBody>
      </p:sp>
      <p:sp>
        <p:nvSpPr>
          <p:cNvPr id="171" name="Google Shape;171;p28"/>
          <p:cNvSpPr txBox="1"/>
          <p:nvPr/>
        </p:nvSpPr>
        <p:spPr>
          <a:xfrm>
            <a:off x="694925" y="4363875"/>
            <a:ext cx="819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Anita Walz </a:t>
            </a:r>
            <a:r>
              <a:rPr lang="en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arwalz@vt.edu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2" name="Google Shape;17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1243" y="4692948"/>
            <a:ext cx="552433" cy="19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0" y="329450"/>
            <a:ext cx="86673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6600"/>
                </a:solidFill>
              </a:rPr>
              <a:t>What are open educational resources (OER)?</a:t>
            </a:r>
            <a:endParaRPr b="1">
              <a:solidFill>
                <a:srgbClr val="FF6600"/>
              </a:solidFill>
            </a:endParaRPr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anchorCtr="0" anchor="t" bIns="34275" lIns="2057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9150" y="1360600"/>
            <a:ext cx="2942074" cy="294207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485125" y="4765950"/>
            <a:ext cx="64086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https://pixabay.com/illustrations/question-question-mark-response-1015308/</a:t>
            </a:r>
            <a:endParaRPr sz="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0" y="329450"/>
            <a:ext cx="86673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6600"/>
                </a:solidFill>
              </a:rPr>
              <a:t>What are open educational resources (OER)?</a:t>
            </a:r>
            <a:endParaRPr b="1">
              <a:solidFill>
                <a:srgbClr val="FF6600"/>
              </a:solidFill>
            </a:endParaRPr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709361" y="1501146"/>
            <a:ext cx="7248600" cy="3279600"/>
          </a:xfrm>
          <a:prstGeom prst="rect">
            <a:avLst/>
          </a:prstGeom>
        </p:spPr>
        <p:txBody>
          <a:bodyPr anchorCtr="0" anchor="t" bIns="34275" lIns="205725" spcFirstLastPara="1" rIns="274325" wrap="square" tIns="205725">
            <a:normAutofit lnSpcReduction="20000"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3100"/>
              <a:t>Free</a:t>
            </a:r>
            <a:r>
              <a:rPr lang="en" sz="3100"/>
              <a:t> (to anyone)</a:t>
            </a:r>
            <a:endParaRPr sz="31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1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3100"/>
              <a:t>Permission given for </a:t>
            </a:r>
            <a:endParaRPr sz="31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3100"/>
              <a:t>customization</a:t>
            </a:r>
            <a:endParaRPr b="1" sz="31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1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FF6600"/>
                </a:solidFill>
              </a:rPr>
              <a:t>Any </a:t>
            </a:r>
            <a:r>
              <a:rPr b="1" lang="en" sz="3100"/>
              <a:t>format or medium</a:t>
            </a:r>
            <a:endParaRPr b="1" sz="31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9150" y="1360600"/>
            <a:ext cx="2942074" cy="2942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878986" y="1075471"/>
            <a:ext cx="7248600" cy="3279600"/>
          </a:xfrm>
          <a:prstGeom prst="rect">
            <a:avLst/>
          </a:prstGeom>
        </p:spPr>
        <p:txBody>
          <a:bodyPr anchorCtr="0" anchor="t" bIns="34275" lIns="2057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950">
                <a:solidFill>
                  <a:schemeClr val="dk1"/>
                </a:solidFill>
              </a:rPr>
              <a:t>Open Educational Resources (OER) are </a:t>
            </a:r>
            <a:r>
              <a:rPr b="1" lang="en" sz="1950">
                <a:solidFill>
                  <a:schemeClr val="dk1"/>
                </a:solidFill>
              </a:rPr>
              <a:t>freely and publicly available</a:t>
            </a:r>
            <a:r>
              <a:rPr lang="en" sz="1950">
                <a:solidFill>
                  <a:schemeClr val="dk1"/>
                </a:solidFill>
              </a:rPr>
              <a:t> teaching, learning, and research resources that reside in the public domain or have been released under an intellectual property </a:t>
            </a:r>
            <a:r>
              <a:rPr b="1" lang="en" sz="1950">
                <a:solidFill>
                  <a:schemeClr val="dk1"/>
                </a:solidFill>
              </a:rPr>
              <a:t>license that permits their free use, reuse, modification, and sharing with others</a:t>
            </a:r>
            <a:r>
              <a:rPr lang="en" sz="1950">
                <a:solidFill>
                  <a:schemeClr val="dk1"/>
                </a:solidFill>
              </a:rPr>
              <a:t>. </a:t>
            </a:r>
            <a:endParaRPr sz="19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rPr lang="en" sz="1950">
                <a:solidFill>
                  <a:schemeClr val="dk1"/>
                </a:solidFill>
              </a:rPr>
              <a:t>They include full courses, course materials, modules, textbooks, streaming videos, tests, software, and any other tools, materials, or techniques used to support access to knowledge."  - </a:t>
            </a:r>
            <a:r>
              <a:rPr lang="en" sz="1950">
                <a:solidFill>
                  <a:srgbClr val="8B1F4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Hewlett Foundation</a:t>
            </a:r>
            <a:r>
              <a:rPr lang="en" sz="1700"/>
              <a:t> (adapted)</a:t>
            </a:r>
            <a:endParaRPr sz="1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Wait … why is this important?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anchorCtr="0" anchor="t" bIns="34275" lIns="2057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3325" y="1498050"/>
            <a:ext cx="5524500" cy="323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356500" y="4808125"/>
            <a:ext cx="3818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Photo source: Pixabay</a:t>
            </a:r>
            <a:endParaRPr sz="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anchorCtr="0" anchor="t" bIns="34275" lIns="2057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2502" y="1348775"/>
            <a:ext cx="4802400" cy="321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 txBox="1"/>
          <p:nvPr/>
        </p:nvSpPr>
        <p:spPr>
          <a:xfrm>
            <a:off x="356500" y="4808125"/>
            <a:ext cx="3818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Photo source: Pixabay</a:t>
            </a:r>
            <a:endParaRPr sz="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2502" y="1348775"/>
            <a:ext cx="4802400" cy="321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1"/>
          <p:cNvSpPr txBox="1"/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COPYRIGHT -- a barrier to broad sharing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119" name="Google Shape;119;p21"/>
          <p:cNvSpPr txBox="1"/>
          <p:nvPr/>
        </p:nvSpPr>
        <p:spPr>
          <a:xfrm>
            <a:off x="89675" y="1922100"/>
            <a:ext cx="32934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Works are AUTOMATICALLY under copyright -- event when a © is not added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Copyright lasts life + 70 years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Ok to use in your c</a:t>
            </a:r>
            <a:r>
              <a:rPr lang="en">
                <a:solidFill>
                  <a:schemeClr val="dk1"/>
                </a:solidFill>
              </a:rPr>
              <a:t>lassroom 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≠ fair to share more broadly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1" y="329439"/>
            <a:ext cx="82449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Sharing with people you already know</a:t>
            </a:r>
            <a:endParaRPr>
              <a:solidFill>
                <a:srgbClr val="FF6600"/>
              </a:solidFill>
            </a:endParaRPr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902636" y="1477496"/>
            <a:ext cx="7248600" cy="3279600"/>
          </a:xfrm>
          <a:prstGeom prst="rect">
            <a:avLst/>
          </a:prstGeom>
        </p:spPr>
        <p:txBody>
          <a:bodyPr anchorCtr="0" anchor="t" bIns="34275" lIns="205725" spcFirstLastPara="1" rIns="274325" wrap="square" tIns="2057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2"/>
          <p:cNvSpPr txBox="1"/>
          <p:nvPr/>
        </p:nvSpPr>
        <p:spPr>
          <a:xfrm>
            <a:off x="306900" y="4639675"/>
            <a:ext cx="5539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https://pixabay.com/photos/thumb-favorite-hand-arm-handle-422147/</a:t>
            </a:r>
            <a:endParaRPr sz="900"/>
          </a:p>
        </p:txBody>
      </p:sp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6475" y="1101100"/>
            <a:ext cx="5220899" cy="347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3348" y="0"/>
            <a:ext cx="5180650" cy="448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313" y="1769575"/>
            <a:ext cx="3606574" cy="940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3"/>
          <p:cNvSpPr txBox="1"/>
          <p:nvPr/>
        </p:nvSpPr>
        <p:spPr>
          <a:xfrm>
            <a:off x="356350" y="4204475"/>
            <a:ext cx="6864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 minute video: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https://youtu.be/io3BrAQl3so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Unpacking Creative Commons licenses: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http://hdl.handle.net/10919/64276</a:t>
            </a:r>
            <a:r>
              <a:rPr lang="en"/>
              <a:t>  </a:t>
            </a:r>
            <a:endParaRPr sz="105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Additional reading: </a:t>
            </a:r>
            <a:r>
              <a:rPr lang="en" u="sng">
                <a:solidFill>
                  <a:schemeClr val="hlink"/>
                </a:solidFill>
                <a:hlinkClick r:id="rId7"/>
              </a:rPr>
              <a:t>https://guides.lib.vt.edu/oer/cc</a:t>
            </a:r>
            <a:r>
              <a:rPr lang="en"/>
              <a:t> </a:t>
            </a:r>
            <a:endParaRPr/>
          </a:p>
        </p:txBody>
      </p:sp>
      <p:sp>
        <p:nvSpPr>
          <p:cNvPr id="135" name="Google Shape;135;p23"/>
          <p:cNvSpPr txBox="1"/>
          <p:nvPr>
            <p:ph type="title"/>
          </p:nvPr>
        </p:nvSpPr>
        <p:spPr>
          <a:xfrm>
            <a:off x="-230200" y="287600"/>
            <a:ext cx="4917600" cy="831000"/>
          </a:xfrm>
          <a:prstGeom prst="rect">
            <a:avLst/>
          </a:prstGeom>
        </p:spPr>
        <p:txBody>
          <a:bodyPr anchorCtr="0" anchor="ctr" bIns="205725" lIns="891525" spcFirstLastPara="1" rIns="205725" wrap="square" tIns="2057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6600"/>
                </a:solidFill>
              </a:rPr>
              <a:t>Sharing </a:t>
            </a:r>
            <a:r>
              <a:rPr b="1" lang="en">
                <a:solidFill>
                  <a:srgbClr val="FF6600"/>
                </a:solidFill>
              </a:rPr>
              <a:t>beyond</a:t>
            </a:r>
            <a:r>
              <a:rPr lang="en">
                <a:solidFill>
                  <a:srgbClr val="FF6600"/>
                </a:solidFill>
              </a:rPr>
              <a:t> people you already know</a:t>
            </a:r>
            <a:endParaRPr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