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4"/>
    <p:sldMasterId id="2147483728" r:id="rId5"/>
    <p:sldMasterId id="2147483752" r:id="rId6"/>
  </p:sldMasterIdLst>
  <p:notesMasterIdLst>
    <p:notesMasterId r:id="rId28"/>
  </p:notesMasterIdLst>
  <p:handoutMasterIdLst>
    <p:handoutMasterId r:id="rId29"/>
  </p:handoutMasterIdLst>
  <p:sldIdLst>
    <p:sldId id="264" r:id="rId7"/>
    <p:sldId id="290" r:id="rId8"/>
    <p:sldId id="265" r:id="rId9"/>
    <p:sldId id="268" r:id="rId10"/>
    <p:sldId id="291" r:id="rId11"/>
    <p:sldId id="274" r:id="rId12"/>
    <p:sldId id="294" r:id="rId13"/>
    <p:sldId id="295" r:id="rId14"/>
    <p:sldId id="275" r:id="rId15"/>
    <p:sldId id="287" r:id="rId16"/>
    <p:sldId id="301" r:id="rId17"/>
    <p:sldId id="266" r:id="rId18"/>
    <p:sldId id="302" r:id="rId19"/>
    <p:sldId id="285" r:id="rId20"/>
    <p:sldId id="292" r:id="rId21"/>
    <p:sldId id="267" r:id="rId22"/>
    <p:sldId id="298" r:id="rId23"/>
    <p:sldId id="299" r:id="rId24"/>
    <p:sldId id="300" r:id="rId25"/>
    <p:sldId id="270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07276"/>
    <a:srgbClr val="CC7022"/>
    <a:srgbClr val="D27122"/>
    <a:srgbClr val="CE5F20"/>
    <a:srgbClr val="822C1F"/>
    <a:srgbClr val="DF9423"/>
    <a:srgbClr val="BA5E23"/>
    <a:srgbClr val="D47228"/>
    <a:srgbClr val="C45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88" y="-80"/>
      </p:cViewPr>
      <p:guideLst>
        <p:guide orient="horz" pos="866"/>
        <p:guide orient="horz" pos="3889"/>
        <p:guide orient="horz" pos="2381"/>
        <p:guide orient="horz" pos="1622"/>
        <p:guide orient="horz" pos="3138"/>
        <p:guide pos="2880"/>
        <p:guide pos="287"/>
        <p:guide pos="5473"/>
        <p:guide pos="1586"/>
        <p:guide pos="41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Relationship Id="rId2" Type="http://schemas.openxmlformats.org/officeDocument/2006/relationships/image" Target="../media/image2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0A31A-19FD-E948-84FE-618494EECCDF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CE1B3-C980-6846-8849-6B0FF407A7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63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DB9A1-F6A1-9D40-82E7-3633A601FD23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5324A-0D9B-9A43-AE72-6DBF24439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889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MYNN=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Mellor-Yamada-Nakanishi-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Niino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5324A-0D9B-9A43-AE72-6DBF2443962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735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something about spatial</a:t>
            </a:r>
            <a:r>
              <a:rPr lang="en-US" baseline="0" dirty="0" smtClean="0"/>
              <a:t> distribution.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What about land surface models? We could </a:t>
            </a:r>
            <a:r>
              <a:rPr lang="en-US" baseline="0" smtClean="0"/>
              <a:t>also vary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5324A-0D9B-9A43-AE72-6DBF2443962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36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7072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769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463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34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prstGeom prst="rect">
            <a:avLst/>
          </a:prstGeo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9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</p:spTree>
    <p:extLst>
      <p:ext uri="{BB962C8B-B14F-4D97-AF65-F5344CB8AC3E}">
        <p14:creationId xmlns:p14="http://schemas.microsoft.com/office/powerpoint/2010/main" val="3169911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435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98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9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328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962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473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937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4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39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99570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solidFill>
                  <a:srgbClr val="FFFFFF"/>
                </a:solidFill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solidFill>
                  <a:srgbClr val="FFFFFF"/>
                </a:solidFill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944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0055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 lIns="0" tIns="0" rIns="0" bIns="0"/>
          <a:lstStyle>
            <a:lvl1pPr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4007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828800"/>
          </a:xfrm>
          <a:prstGeom prst="rect">
            <a:avLst/>
          </a:prstGeom>
          <a:noFill/>
          <a:ln w="25400">
            <a:noFill/>
          </a:ln>
          <a:effectLst/>
        </p:spPr>
        <p:txBody>
          <a:bodyPr lIns="274320" tIns="274320" rIns="274320" bIns="274320" anchor="ctr">
            <a:noAutofit/>
          </a:bodyPr>
          <a:lstStyle>
            <a:lvl1pPr algn="l">
              <a:defRPr sz="4400" b="1"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4320" y="4800600"/>
            <a:ext cx="8595360" cy="457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cap="all" baseline="0">
                <a:solidFill>
                  <a:srgbClr val="7072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 </a:t>
            </a:r>
            <a:r>
              <a:rPr lang="en-US" dirty="0" err="1" smtClean="0"/>
              <a:t>Name(S</a:t>
            </a:r>
            <a:r>
              <a:rPr lang="en-US" dirty="0" smtClean="0"/>
              <a:t>)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74320" y="5257800"/>
            <a:ext cx="8595360" cy="274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presenter organization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74320" y="5540477"/>
            <a:ext cx="8595360" cy="274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add presentation event or location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4320" y="6400800"/>
            <a:ext cx="825500" cy="228600"/>
          </a:xfrm>
          <a:prstGeom prst="rect">
            <a:avLst/>
          </a:prstGeom>
        </p:spPr>
      </p:pic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17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0727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642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86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23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41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076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>
            <a:spLocks noGrp="1"/>
          </p:cNvSpPr>
          <p:nvPr>
            <p:ph sz="half" idx="13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Content Placeholder 2"/>
          <p:cNvSpPr>
            <a:spLocks noGrp="1"/>
          </p:cNvSpPr>
          <p:nvPr>
            <p:ph sz="half" idx="14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740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2"/>
          <p:cNvSpPr>
            <a:spLocks noGrp="1"/>
          </p:cNvSpPr>
          <p:nvPr>
            <p:ph type="pic" idx="1"/>
          </p:nvPr>
        </p:nvSpPr>
        <p:spPr>
          <a:xfrm>
            <a:off x="274320" y="1600200"/>
            <a:ext cx="8595360" cy="3657600"/>
          </a:xfr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800" i="1">
                <a:latin typeface="Arial"/>
                <a:cs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" y="5486400"/>
            <a:ext cx="8595360" cy="685800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1300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225296"/>
            <a:ext cx="9144000" cy="56327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945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572000"/>
          </a:xfrm>
        </p:spPr>
        <p:txBody>
          <a:bodyPr lIns="0" tIns="0" rIns="0" bIns="0">
            <a:spAutoFit/>
          </a:bodyPr>
          <a:lstStyle>
            <a:lvl1pPr>
              <a:defRPr sz="2000">
                <a:solidFill>
                  <a:srgbClr val="242424"/>
                </a:solidFill>
                <a:latin typeface="Arial"/>
                <a:cs typeface="Arial"/>
              </a:defRPr>
            </a:lvl1pPr>
            <a:lvl2pPr>
              <a:defRPr sz="1800">
                <a:solidFill>
                  <a:srgbClr val="242424"/>
                </a:solidFill>
                <a:latin typeface="Arial"/>
                <a:cs typeface="Arial"/>
              </a:defRPr>
            </a:lvl2pPr>
            <a:lvl3pPr>
              <a:defRPr sz="1600">
                <a:solidFill>
                  <a:srgbClr val="242424"/>
                </a:solidFill>
                <a:latin typeface="Arial"/>
                <a:cs typeface="Arial"/>
              </a:defRPr>
            </a:lvl3pPr>
            <a:lvl4pPr>
              <a:defRPr sz="1400">
                <a:solidFill>
                  <a:srgbClr val="242424"/>
                </a:solidFill>
                <a:latin typeface="Arial"/>
                <a:cs typeface="Arial"/>
              </a:defRPr>
            </a:lvl4pPr>
            <a:lvl5pPr>
              <a:defRPr sz="1400">
                <a:solidFill>
                  <a:srgbClr val="242424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591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27432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3"/>
          </p:nvPr>
        </p:nvSpPr>
        <p:spPr>
          <a:xfrm>
            <a:off x="4754880" y="1600200"/>
            <a:ext cx="4114800" cy="45720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71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Color Background + 2-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rgbClr val="CC70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sz="half" idx="14"/>
          </p:nvPr>
        </p:nvSpPr>
        <p:spPr>
          <a:xfrm>
            <a:off x="27432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sz="half" idx="15"/>
          </p:nvPr>
        </p:nvSpPr>
        <p:spPr>
          <a:xfrm>
            <a:off x="4754880" y="2286000"/>
            <a:ext cx="4114800" cy="3886200"/>
          </a:xfrm>
        </p:spPr>
        <p:txBody>
          <a:bodyPr lIns="0" tIns="0" rIns="0" bIns="0">
            <a:sp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>
                <a:latin typeface="Arial"/>
                <a:cs typeface="Arial"/>
              </a:defRPr>
            </a:lvl1pPr>
            <a:lvl2pPr marL="742950" indent="-285750">
              <a:buSzPct val="100000"/>
              <a:buFontTx/>
              <a:buBlip>
                <a:blip r:embed="rId3"/>
              </a:buBlip>
              <a:defRPr sz="1800">
                <a:latin typeface="Arial"/>
                <a:cs typeface="Arial"/>
              </a:defRPr>
            </a:lvl2pPr>
            <a:lvl3pPr marL="1143000" indent="-228600">
              <a:buSzPct val="100000"/>
              <a:buFontTx/>
              <a:buBlip>
                <a:blip r:embed="rId4"/>
              </a:buBlip>
              <a:defRPr sz="1600">
                <a:latin typeface="Arial"/>
                <a:cs typeface="Arial"/>
              </a:defRPr>
            </a:lvl3pPr>
            <a:lvl4pPr marL="1600200" indent="-228600">
              <a:buSzPct val="100000"/>
              <a:buFontTx/>
              <a:buBlip>
                <a:blip r:embed="rId5"/>
              </a:buBlip>
              <a:defRPr sz="1400">
                <a:latin typeface="Arial"/>
                <a:cs typeface="Arial"/>
              </a:defRPr>
            </a:lvl4pPr>
            <a:lvl5pPr marL="2057400" indent="-228600">
              <a:buSzPct val="100000"/>
              <a:buFontTx/>
              <a:buBlip>
                <a:blip r:embed="rId2"/>
              </a:buBlip>
              <a:defRPr sz="140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00200"/>
            <a:ext cx="4114800" cy="640080"/>
          </a:xfrm>
        </p:spPr>
        <p:txBody>
          <a:bodyPr lIns="0" tIns="0" rIns="0" bIns="0" anchor="t">
            <a:sp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76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emf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8.jpg"/><Relationship Id="rId14" Type="http://schemas.openxmlformats.org/officeDocument/2006/relationships/image" Target="../media/image9.emf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theme" Target="../theme/theme3.xml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atinum_PowerPoint_Background_08-19-201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Sixth Conference on Weather, Climate, and the New Energy Economy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324344" y="219456"/>
            <a:ext cx="1600200" cy="812800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04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4" r:id="rId3"/>
    <p:sldLayoutId id="2147483715" r:id="rId4"/>
    <p:sldLayoutId id="2147483716" r:id="rId5"/>
    <p:sldLayoutId id="2147483717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CC702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chemeClr val="accent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800" kern="1200">
          <a:solidFill>
            <a:schemeClr val="accent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1600" kern="1200">
          <a:solidFill>
            <a:schemeClr val="accent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1400" kern="1200">
          <a:solidFill>
            <a:schemeClr val="accent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ilver_PowerPoint_Background_08-19-201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318623" y="219456"/>
            <a:ext cx="1600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815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40" r:id="rId3"/>
    <p:sldLayoutId id="2147483741" r:id="rId4"/>
    <p:sldLayoutId id="2147483742" r:id="rId5"/>
    <p:sldLayoutId id="2147483743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2000" kern="1200">
          <a:solidFill>
            <a:srgbClr val="242424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6"/>
        </a:buBlip>
        <a:defRPr sz="1800" kern="1200">
          <a:solidFill>
            <a:srgbClr val="242424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7"/>
        </a:buBlip>
        <a:defRPr sz="1600" kern="1200">
          <a:solidFill>
            <a:srgbClr val="242424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8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5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3657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74320" y="201168"/>
            <a:ext cx="6629400" cy="8686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lvl1pPr algn="l">
              <a:defRPr sz="900" b="1">
                <a:solidFill>
                  <a:srgbClr val="707276"/>
                </a:solidFill>
                <a:latin typeface="Arial"/>
                <a:cs typeface="Arial"/>
              </a:defRPr>
            </a:lvl1pPr>
          </a:lstStyle>
          <a:p>
            <a:fld id="{03722D57-58D6-9447-A6D5-A97F6C35A8F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8602255" y="6454975"/>
            <a:ext cx="0" cy="182880"/>
          </a:xfrm>
          <a:prstGeom prst="line">
            <a:avLst/>
          </a:prstGeom>
          <a:ln w="12700">
            <a:solidFill>
              <a:srgbClr val="70727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274320" y="1600200"/>
            <a:ext cx="8595360" cy="457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324344" y="219456"/>
            <a:ext cx="16002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600" b="1" kern="1200">
          <a:solidFill>
            <a:srgbClr val="CC702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000" kern="1200">
          <a:solidFill>
            <a:srgbClr val="242424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Tx/>
        <a:buBlip>
          <a:blip r:embed="rId10"/>
        </a:buBlip>
        <a:defRPr sz="1800" kern="1200">
          <a:solidFill>
            <a:srgbClr val="242424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1"/>
        </a:buBlip>
        <a:defRPr sz="1600" kern="1200">
          <a:solidFill>
            <a:srgbClr val="242424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SzPct val="100000"/>
        <a:buFontTx/>
        <a:buBlip>
          <a:blip r:embed="rId12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400" kern="1200">
          <a:solidFill>
            <a:srgbClr val="242424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4" Type="http://schemas.openxmlformats.org/officeDocument/2006/relationships/oleObject" Target="../embeddings/oleObject5.bin"/><Relationship Id="rId5" Type="http://schemas.openxmlformats.org/officeDocument/2006/relationships/image" Target="../media/image24.e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2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4" Type="http://schemas.openxmlformats.org/officeDocument/2006/relationships/oleObject" Target="../embeddings/oleObject7.bin"/><Relationship Id="rId5" Type="http://schemas.openxmlformats.org/officeDocument/2006/relationships/image" Target="../media/image25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oleObject" Target="../embeddings/oleObject8.bin"/><Relationship Id="rId6" Type="http://schemas.openxmlformats.org/officeDocument/2006/relationships/image" Target="../media/image25.emf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4.png"/><Relationship Id="rId3" Type="http://schemas.openxmlformats.org/officeDocument/2006/relationships/image" Target="../media/image3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wmf"/><Relationship Id="rId3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png"/><Relationship Id="rId3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9.png"/><Relationship Id="rId3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emf"/><Relationship Id="rId3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24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25.emf"/><Relationship Id="rId8" Type="http://schemas.openxmlformats.org/officeDocument/2006/relationships/oleObject" Target="../embeddings/oleObject4.bin"/><Relationship Id="rId9" Type="http://schemas.openxmlformats.org/officeDocument/2006/relationships/image" Target="../media/image2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ctrTitle"/>
          </p:nvPr>
        </p:nvSpPr>
        <p:spPr>
          <a:xfrm>
            <a:off x="0" y="1879578"/>
            <a:ext cx="9144000" cy="1828800"/>
          </a:xfrm>
        </p:spPr>
        <p:txBody>
          <a:bodyPr/>
          <a:lstStyle/>
          <a:p>
            <a:r>
              <a:rPr lang="en-US" dirty="0" smtClean="0"/>
              <a:t>Understanding Model Uncertainty—An Application of Uncertainty Quantification to Wind Energy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North American Wind Energy Academy 2015 Symposium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992D6C1E-151F-9E4C-8B40-3562138882DE}" type="datetime4">
              <a:rPr lang="en-US" smtClean="0"/>
              <a:t>June 11, 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>
          <a:xfrm>
            <a:off x="274320" y="4572000"/>
            <a:ext cx="8595360" cy="4572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cap="none" dirty="0" smtClean="0"/>
              <a:t>Larry Berg</a:t>
            </a:r>
            <a:r>
              <a:rPr lang="en-US" sz="1600" cap="none" baseline="30000" dirty="0" smtClean="0"/>
              <a:t>1</a:t>
            </a:r>
            <a:r>
              <a:rPr lang="en-US" sz="1600" cap="none" dirty="0" smtClean="0"/>
              <a:t>, </a:t>
            </a:r>
            <a:r>
              <a:rPr lang="en-US" sz="1600" b="1" cap="none" dirty="0" smtClean="0"/>
              <a:t>Ben </a:t>
            </a:r>
            <a:r>
              <a:rPr lang="en-US" sz="1600" b="1" cap="none" dirty="0" smtClean="0"/>
              <a:t>Yang</a:t>
            </a:r>
            <a:r>
              <a:rPr lang="en-US" sz="1600" b="1" cap="none" baseline="30000" dirty="0" smtClean="0"/>
              <a:t>1,2</a:t>
            </a:r>
            <a:r>
              <a:rPr lang="en-US" sz="1600" cap="none" dirty="0" smtClean="0"/>
              <a:t>, </a:t>
            </a:r>
            <a:r>
              <a:rPr lang="en-US" sz="1600" cap="none" dirty="0" smtClean="0"/>
              <a:t>Yun Qian</a:t>
            </a:r>
            <a:r>
              <a:rPr lang="en-US" sz="1600" cap="none" baseline="30000" dirty="0"/>
              <a:t>1</a:t>
            </a:r>
            <a:r>
              <a:rPr lang="en-US" sz="1600" cap="none" dirty="0" smtClean="0"/>
              <a:t>, Po-</a:t>
            </a:r>
            <a:r>
              <a:rPr lang="en-US" sz="1600" cap="none" dirty="0" err="1"/>
              <a:t>L</a:t>
            </a:r>
            <a:r>
              <a:rPr lang="en-US" sz="1600" cap="none" dirty="0" err="1" smtClean="0"/>
              <a:t>un</a:t>
            </a:r>
            <a:r>
              <a:rPr lang="en-US" sz="1600" cap="none" dirty="0" smtClean="0"/>
              <a:t> Ma</a:t>
            </a:r>
            <a:r>
              <a:rPr lang="en-US" sz="1600" cap="none" baseline="30000" dirty="0"/>
              <a:t>1</a:t>
            </a:r>
            <a:r>
              <a:rPr lang="en-US" sz="1600" cap="none" dirty="0" smtClean="0"/>
              <a:t>, Sonia </a:t>
            </a:r>
            <a:r>
              <a:rPr lang="en-US" sz="1600" cap="none" dirty="0" smtClean="0"/>
              <a:t>Wharton</a:t>
            </a:r>
            <a:r>
              <a:rPr lang="en-US" sz="1600" cap="none" baseline="30000" dirty="0" smtClean="0"/>
              <a:t>3</a:t>
            </a:r>
            <a:r>
              <a:rPr lang="en-US" sz="1600" cap="none" dirty="0" smtClean="0"/>
              <a:t>, </a:t>
            </a:r>
            <a:r>
              <a:rPr lang="en-US" sz="1600" cap="none" dirty="0" smtClean="0"/>
              <a:t/>
            </a:r>
            <a:br>
              <a:rPr lang="en-US" sz="1600" cap="none" dirty="0" smtClean="0"/>
            </a:br>
            <a:r>
              <a:rPr lang="en-US" sz="1600" cap="none" dirty="0" smtClean="0"/>
              <a:t>Vera </a:t>
            </a:r>
            <a:r>
              <a:rPr lang="en-US" sz="1600" cap="none" dirty="0" smtClean="0"/>
              <a:t>Bulaevskaya</a:t>
            </a:r>
            <a:r>
              <a:rPr lang="en-US" sz="1600" cap="none" baseline="30000" dirty="0" smtClean="0"/>
              <a:t>3</a:t>
            </a:r>
            <a:r>
              <a:rPr lang="en-US" sz="1600" cap="none" dirty="0" smtClean="0"/>
              <a:t>, </a:t>
            </a:r>
            <a:r>
              <a:rPr lang="en-US" sz="1600" cap="none" dirty="0" err="1" smtClean="0"/>
              <a:t>Huiping</a:t>
            </a:r>
            <a:r>
              <a:rPr lang="en-US" sz="1600" cap="none" dirty="0" smtClean="0"/>
              <a:t> Yan</a:t>
            </a:r>
            <a:r>
              <a:rPr lang="en-US" sz="1600" cap="none" baseline="30000" dirty="0" smtClean="0"/>
              <a:t>1</a:t>
            </a:r>
            <a:r>
              <a:rPr lang="en-US" sz="1600" cap="none" dirty="0" smtClean="0"/>
              <a:t>, and Will Shaw</a:t>
            </a:r>
            <a:r>
              <a:rPr lang="en-US" sz="1600" cap="none" baseline="30000" dirty="0"/>
              <a:t>1</a:t>
            </a:r>
            <a:endParaRPr lang="en-US" sz="1600" cap="none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baseline="30000" dirty="0" smtClean="0"/>
              <a:t>1</a:t>
            </a:r>
            <a:r>
              <a:rPr lang="en-US" dirty="0" smtClean="0"/>
              <a:t>Pacific Norwest National </a:t>
            </a:r>
            <a:r>
              <a:rPr lang="en-US" dirty="0" smtClean="0"/>
              <a:t>Laboratory</a:t>
            </a:r>
          </a:p>
          <a:p>
            <a:pPr>
              <a:lnSpc>
                <a:spcPct val="120000"/>
              </a:lnSpc>
            </a:pPr>
            <a:r>
              <a:rPr lang="en-US" baseline="30000" dirty="0" smtClean="0"/>
              <a:t>2</a:t>
            </a:r>
            <a:r>
              <a:rPr lang="en-US" dirty="0" smtClean="0"/>
              <a:t>School of Atmospheric Sciences, Nanjing University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baseline="30000" dirty="0" smtClean="0"/>
              <a:t>3</a:t>
            </a:r>
            <a:r>
              <a:rPr lang="en-US" dirty="0" smtClean="0"/>
              <a:t>Lawerence </a:t>
            </a:r>
            <a:r>
              <a:rPr lang="en-US" dirty="0" smtClean="0"/>
              <a:t>Livermore National Laboratory</a:t>
            </a:r>
            <a:endParaRPr lang="en-US" dirty="0"/>
          </a:p>
        </p:txBody>
      </p:sp>
      <p:pic>
        <p:nvPicPr>
          <p:cNvPr id="11" name="Picture 18" descr="doe_logo_ppt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6480" y="5532120"/>
            <a:ext cx="27432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911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86" b="9795"/>
          <a:stretch/>
        </p:blipFill>
        <p:spPr>
          <a:xfrm>
            <a:off x="1676400" y="1400851"/>
            <a:ext cx="6940296" cy="546330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4320" y="76200"/>
            <a:ext cx="6629400" cy="868680"/>
          </a:xfrm>
        </p:spPr>
        <p:txBody>
          <a:bodyPr/>
          <a:lstStyle/>
          <a:p>
            <a:r>
              <a:rPr lang="en-US" sz="2400" dirty="0"/>
              <a:t>Sensitivity of 80-m Winds to </a:t>
            </a:r>
            <a:r>
              <a:rPr lang="en-US" sz="2400" i="1" dirty="0"/>
              <a:t>Boundary-Layer</a:t>
            </a:r>
            <a:r>
              <a:rPr lang="en-US" sz="2400" dirty="0"/>
              <a:t> Parameters: </a:t>
            </a:r>
            <a:r>
              <a:rPr lang="en-US" sz="2400" dirty="0" smtClean="0"/>
              <a:t>Relative Contribution (Nighttime) </a:t>
            </a:r>
            <a:endParaRPr lang="en-US" sz="2400" dirty="0"/>
          </a:p>
        </p:txBody>
      </p:sp>
      <p:sp>
        <p:nvSpPr>
          <p:cNvPr id="8" name="Date Placeholder 2"/>
          <p:cNvSpPr txBox="1">
            <a:spLocks/>
          </p:cNvSpPr>
          <p:nvPr/>
        </p:nvSpPr>
        <p:spPr>
          <a:xfrm>
            <a:off x="6858000" y="6356350"/>
            <a:ext cx="1600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rgbClr val="70727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741664" y="6356350"/>
            <a:ext cx="301752" cy="365125"/>
          </a:xfrm>
          <a:prstGeom prst="rect">
            <a:avLst/>
          </a:prstGeom>
        </p:spPr>
        <p:txBody>
          <a:bodyPr lIns="0" tIns="0" b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900" b="1" kern="1200">
                <a:solidFill>
                  <a:srgbClr val="70727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3722D57-58D6-9447-A6D5-A97F6C35A8FB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04964" y="1110433"/>
            <a:ext cx="8452352" cy="5747567"/>
            <a:chOff x="104964" y="1110433"/>
            <a:chExt cx="8452352" cy="5747567"/>
          </a:xfrm>
        </p:grpSpPr>
        <p:grpSp>
          <p:nvGrpSpPr>
            <p:cNvPr id="10" name="Group 9"/>
            <p:cNvGrpSpPr/>
            <p:nvPr/>
          </p:nvGrpSpPr>
          <p:grpSpPr>
            <a:xfrm>
              <a:off x="122638" y="1556842"/>
              <a:ext cx="1648336" cy="952374"/>
              <a:chOff x="275038" y="1518742"/>
              <a:chExt cx="1648336" cy="95237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275038" y="2163339"/>
                <a:ext cx="16483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00FF"/>
                    </a:solidFill>
                  </a:rPr>
                  <a:t>TKE dissipation rate</a:t>
                </a:r>
                <a:endParaRPr lang="en-US" sz="1400" b="1" dirty="0">
                  <a:solidFill>
                    <a:srgbClr val="0000FF"/>
                  </a:solidFill>
                </a:endParaRPr>
              </a:p>
            </p:txBody>
          </p:sp>
          <p:graphicFrame>
            <p:nvGraphicFramePr>
              <p:cNvPr id="12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32693653"/>
                  </p:ext>
                </p:extLst>
              </p:nvPr>
            </p:nvGraphicFramePr>
            <p:xfrm>
              <a:off x="524468" y="1518742"/>
              <a:ext cx="942162" cy="6729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23" name="Equation" r:id="rId4" imgW="622300" imgH="444500" progId="Equation.3">
                      <p:embed/>
                    </p:oleObj>
                  </mc:Choice>
                  <mc:Fallback>
                    <p:oleObj name="Equation" r:id="rId4" imgW="622300" imgH="444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524468" y="1518742"/>
                            <a:ext cx="942162" cy="67297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3" name="TextBox 12"/>
            <p:cNvSpPr txBox="1"/>
            <p:nvPr/>
          </p:nvSpPr>
          <p:spPr>
            <a:xfrm>
              <a:off x="4959696" y="1129483"/>
              <a:ext cx="11753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TKE Diffusion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04964" y="2707890"/>
              <a:ext cx="8433303" cy="1364482"/>
              <a:chOff x="710697" y="2471116"/>
              <a:chExt cx="8433303" cy="136448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209800" y="2471116"/>
                <a:ext cx="6934200" cy="1364482"/>
              </a:xfrm>
              <a:prstGeom prst="rect">
                <a:avLst/>
              </a:prstGeom>
              <a:noFill/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8100" cmpd="sng">
                    <a:solidFill>
                      <a:srgbClr val="FF0000"/>
                    </a:solidFill>
                  </a:ln>
                  <a:noFill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10697" y="3024769"/>
                <a:ext cx="15158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Closure Constants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274320" y="4162425"/>
              <a:ext cx="8282996" cy="2695575"/>
              <a:chOff x="960120" y="2358167"/>
              <a:chExt cx="8282996" cy="2695575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289867" y="2358167"/>
                <a:ext cx="6953249" cy="2695575"/>
              </a:xfrm>
              <a:prstGeom prst="rect">
                <a:avLst/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 w="38100" cmpd="sng">
                    <a:solidFill>
                      <a:srgbClr val="FF0000"/>
                    </a:solidFill>
                  </a:ln>
                  <a:noFill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960120" y="3002396"/>
                <a:ext cx="1197764" cy="307777"/>
              </a:xfrm>
              <a:prstGeom prst="rect">
                <a:avLst/>
              </a:prstGeom>
              <a:solidFill>
                <a:srgbClr val="707276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FF00"/>
                    </a:solidFill>
                  </a:rPr>
                  <a:t>Length Scales</a:t>
                </a:r>
                <a:endParaRPr lang="en-US" sz="1400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7239593" y="1110433"/>
              <a:ext cx="1035861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0000FF"/>
                  </a:solidFill>
                </a:rPr>
                <a:t>Pr</a:t>
              </a:r>
              <a:r>
                <a:rPr lang="en-US" sz="1400" b="1" dirty="0" smtClean="0">
                  <a:solidFill>
                    <a:srgbClr val="0000FF"/>
                  </a:solidFill>
                </a:rPr>
                <a:t> Number 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78449" y="4162425"/>
            <a:ext cx="2337816" cy="1356778"/>
            <a:chOff x="6705600" y="3977223"/>
            <a:chExt cx="2337816" cy="1356778"/>
          </a:xfrm>
        </p:grpSpPr>
        <p:sp>
          <p:nvSpPr>
            <p:cNvPr id="22" name="Rectangle 21"/>
            <p:cNvSpPr/>
            <p:nvPr/>
          </p:nvSpPr>
          <p:spPr>
            <a:xfrm>
              <a:off x="6705600" y="3977223"/>
              <a:ext cx="2337816" cy="13567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4524614"/>
                </p:ext>
              </p:extLst>
            </p:nvPr>
          </p:nvGraphicFramePr>
          <p:xfrm>
            <a:off x="6870700" y="4038600"/>
            <a:ext cx="2120900" cy="1231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24" name="Equation" r:id="rId6" imgW="2120900" imgH="1231900" progId="Equation.3">
                    <p:embed/>
                  </p:oleObj>
                </mc:Choice>
                <mc:Fallback>
                  <p:oleObj name="Equation" r:id="rId6" imgW="2120900" imgH="1231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870700" y="4038600"/>
                          <a:ext cx="2120900" cy="1231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Group 23"/>
          <p:cNvGrpSpPr/>
          <p:nvPr/>
        </p:nvGrpSpPr>
        <p:grpSpPr>
          <a:xfrm>
            <a:off x="4959696" y="4696038"/>
            <a:ext cx="2084571" cy="976628"/>
            <a:chOff x="4959696" y="4696038"/>
            <a:chExt cx="2084571" cy="976628"/>
          </a:xfrm>
        </p:grpSpPr>
        <p:grpSp>
          <p:nvGrpSpPr>
            <p:cNvPr id="25" name="Group 24"/>
            <p:cNvGrpSpPr/>
            <p:nvPr/>
          </p:nvGrpSpPr>
          <p:grpSpPr>
            <a:xfrm>
              <a:off x="5480682" y="4696038"/>
              <a:ext cx="518457" cy="550753"/>
              <a:chOff x="7806986" y="4519087"/>
              <a:chExt cx="518457" cy="550753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806986" y="4519087"/>
                <a:ext cx="254973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170461" y="4815840"/>
                <a:ext cx="154982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6" name="Elbow Connector 25"/>
            <p:cNvCxnSpPr/>
            <p:nvPr/>
          </p:nvCxnSpPr>
          <p:spPr>
            <a:xfrm>
              <a:off x="5999139" y="5136804"/>
              <a:ext cx="1045128" cy="382399"/>
            </a:xfrm>
            <a:prstGeom prst="bentConnector3">
              <a:avLst>
                <a:gd name="adj1" fmla="val 98606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stCxn id="28" idx="1"/>
            </p:cNvCxnSpPr>
            <p:nvPr/>
          </p:nvCxnSpPr>
          <p:spPr>
            <a:xfrm rot="10800000" flipV="1">
              <a:off x="4959696" y="4823038"/>
              <a:ext cx="520986" cy="849628"/>
            </a:xfrm>
            <a:prstGeom prst="bentConnector2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6100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Sensitivity of 80-m Winds to </a:t>
            </a:r>
            <a:r>
              <a:rPr lang="en-US" sz="2800" i="1" dirty="0"/>
              <a:t>Boundary-Layer</a:t>
            </a:r>
            <a:r>
              <a:rPr lang="en-US" sz="2800" dirty="0"/>
              <a:t> </a:t>
            </a:r>
            <a:r>
              <a:rPr lang="en-US" sz="2800" dirty="0" smtClean="0"/>
              <a:t>Parameters to Terrain Slope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1320800"/>
            <a:ext cx="5431536" cy="54315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8476" y="1355725"/>
            <a:ext cx="1152524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Daytime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Nighttime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82800" y="1249044"/>
            <a:ext cx="1651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TKE dissipation rate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8078" y="1242694"/>
            <a:ext cx="11753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TKE Diffusion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22139" y="1238250"/>
            <a:ext cx="1035861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</a:rPr>
              <a:t>Pr</a:t>
            </a:r>
            <a:r>
              <a:rPr lang="en-US" sz="1400" b="1" dirty="0" smtClean="0">
                <a:solidFill>
                  <a:srgbClr val="0000FF"/>
                </a:solidFill>
              </a:rPr>
              <a:t> Number 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5200" y="3107654"/>
            <a:ext cx="15158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Closure Constants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1636" y="5114431"/>
            <a:ext cx="1197764" cy="307777"/>
          </a:xfrm>
          <a:prstGeom prst="rect">
            <a:avLst/>
          </a:prstGeom>
          <a:solidFill>
            <a:srgbClr val="707276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Length Scales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51000" y="2667000"/>
            <a:ext cx="5829300" cy="132080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661272" y="5314888"/>
            <a:ext cx="1864613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Length Scale Exponent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51000" y="4076699"/>
            <a:ext cx="5829300" cy="2581275"/>
          </a:xfrm>
          <a:prstGeom prst="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89542" y="5314888"/>
            <a:ext cx="1673058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Length Scale Factor</a:t>
            </a:r>
            <a:endParaRPr lang="en-US" sz="1400" b="1" dirty="0">
              <a:solidFill>
                <a:srgbClr val="0000FF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048249" y="3819525"/>
            <a:ext cx="2337816" cy="1356778"/>
            <a:chOff x="6705600" y="3977223"/>
            <a:chExt cx="2337816" cy="1356778"/>
          </a:xfrm>
        </p:grpSpPr>
        <p:sp>
          <p:nvSpPr>
            <p:cNvPr id="22" name="Rectangle 21"/>
            <p:cNvSpPr/>
            <p:nvPr/>
          </p:nvSpPr>
          <p:spPr>
            <a:xfrm>
              <a:off x="6705600" y="3977223"/>
              <a:ext cx="2337816" cy="13567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9577403"/>
                </p:ext>
              </p:extLst>
            </p:nvPr>
          </p:nvGraphicFramePr>
          <p:xfrm>
            <a:off x="6870700" y="4038600"/>
            <a:ext cx="2120900" cy="1231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7" name="Equation" r:id="rId4" imgW="2120900" imgH="1231900" progId="Equation.3">
                    <p:embed/>
                  </p:oleObj>
                </mc:Choice>
                <mc:Fallback>
                  <p:oleObj name="Equation" r:id="rId4" imgW="2120900" imgH="1231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870700" y="4038600"/>
                          <a:ext cx="2120900" cy="1231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4" name="Group 23"/>
          <p:cNvGrpSpPr/>
          <p:nvPr/>
        </p:nvGrpSpPr>
        <p:grpSpPr>
          <a:xfrm>
            <a:off x="4629496" y="4353138"/>
            <a:ext cx="2084571" cy="976628"/>
            <a:chOff x="4959696" y="4696038"/>
            <a:chExt cx="2084571" cy="976628"/>
          </a:xfrm>
        </p:grpSpPr>
        <p:grpSp>
          <p:nvGrpSpPr>
            <p:cNvPr id="25" name="Group 24"/>
            <p:cNvGrpSpPr/>
            <p:nvPr/>
          </p:nvGrpSpPr>
          <p:grpSpPr>
            <a:xfrm>
              <a:off x="5480682" y="4696038"/>
              <a:ext cx="518457" cy="550753"/>
              <a:chOff x="7806986" y="4519087"/>
              <a:chExt cx="518457" cy="550753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806986" y="4519087"/>
                <a:ext cx="254973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170461" y="4815840"/>
                <a:ext cx="154982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6" name="Elbow Connector 25"/>
            <p:cNvCxnSpPr/>
            <p:nvPr/>
          </p:nvCxnSpPr>
          <p:spPr>
            <a:xfrm>
              <a:off x="5999139" y="5136804"/>
              <a:ext cx="1045128" cy="382399"/>
            </a:xfrm>
            <a:prstGeom prst="bentConnector3">
              <a:avLst>
                <a:gd name="adj1" fmla="val 98606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stCxn id="28" idx="1"/>
            </p:cNvCxnSpPr>
            <p:nvPr/>
          </p:nvCxnSpPr>
          <p:spPr>
            <a:xfrm rot="10800000" flipV="1">
              <a:off x="4959696" y="4823038"/>
              <a:ext cx="520986" cy="849628"/>
            </a:xfrm>
            <a:prstGeom prst="bentConnector2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7527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D53A0B-9BED-1445-B734-7F146924E4F5}" type="datetime4">
              <a:rPr lang="en-US" smtClean="0"/>
              <a:t>June 11,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4319" y="201168"/>
            <a:ext cx="6859905" cy="868680"/>
          </a:xfrm>
        </p:spPr>
        <p:txBody>
          <a:bodyPr/>
          <a:lstStyle/>
          <a:p>
            <a:r>
              <a:rPr lang="en-US" dirty="0" smtClean="0"/>
              <a:t>Response of </a:t>
            </a:r>
            <a:r>
              <a:rPr lang="en-US" i="1" dirty="0" smtClean="0"/>
              <a:t>80-m wind </a:t>
            </a:r>
            <a:r>
              <a:rPr lang="en-US" dirty="0" smtClean="0"/>
              <a:t>to PBL parameters at CBWES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499" y="1746439"/>
            <a:ext cx="3707634" cy="16169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2876" y="1457325"/>
            <a:ext cx="1152524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Daytime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Nighttime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" y="6092021"/>
            <a:ext cx="19431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Anomaly wind speed: Difference from average over the study period</a:t>
            </a:r>
            <a:endParaRPr lang="en-US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0316" y="3536672"/>
            <a:ext cx="3887923" cy="19719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7500" y="1383973"/>
            <a:ext cx="20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TKE Dissipation Rate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714500" y="340865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 Scale Factor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4911849" y="5445125"/>
            <a:ext cx="2337816" cy="1356778"/>
            <a:chOff x="6705600" y="3977223"/>
            <a:chExt cx="2337816" cy="1356778"/>
          </a:xfrm>
        </p:grpSpPr>
        <p:sp>
          <p:nvSpPr>
            <p:cNvPr id="25" name="Rectangle 24"/>
            <p:cNvSpPr/>
            <p:nvPr/>
          </p:nvSpPr>
          <p:spPr>
            <a:xfrm>
              <a:off x="6705600" y="3977223"/>
              <a:ext cx="2337816" cy="13567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6103376"/>
                </p:ext>
              </p:extLst>
            </p:nvPr>
          </p:nvGraphicFramePr>
          <p:xfrm>
            <a:off x="6870700" y="4038600"/>
            <a:ext cx="2120900" cy="1231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63" name="Equation" r:id="rId5" imgW="2120900" imgH="1231900" progId="Equation.3">
                    <p:embed/>
                  </p:oleObj>
                </mc:Choice>
                <mc:Fallback>
                  <p:oleObj name="Equation" r:id="rId5" imgW="2120900" imgH="1231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870700" y="4038600"/>
                          <a:ext cx="2120900" cy="1231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1039" y="3500647"/>
            <a:ext cx="3771761" cy="19095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9800" y="1746439"/>
            <a:ext cx="3662811" cy="16780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629915" y="1396019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</a:t>
            </a:r>
            <a:r>
              <a:rPr lang="en-US" dirty="0" smtClean="0"/>
              <a:t> Number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579115" y="3400509"/>
            <a:ext cx="2301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 Scale Exponent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111267" y="1294419"/>
            <a:ext cx="210893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Variability associated with other parameters</a:t>
            </a:r>
            <a:endParaRPr lang="en-US" sz="1600" dirty="0"/>
          </a:p>
        </p:txBody>
      </p:sp>
      <p:sp>
        <p:nvSpPr>
          <p:cNvPr id="10" name="Right Brace 9"/>
          <p:cNvSpPr/>
          <p:nvPr/>
        </p:nvSpPr>
        <p:spPr>
          <a:xfrm>
            <a:off x="8265422" y="2311400"/>
            <a:ext cx="165100" cy="571500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Elbow Connector 30"/>
          <p:cNvCxnSpPr>
            <a:endCxn id="10" idx="1"/>
          </p:cNvCxnSpPr>
          <p:nvPr/>
        </p:nvCxnSpPr>
        <p:spPr>
          <a:xfrm rot="5400000">
            <a:off x="8227115" y="2082601"/>
            <a:ext cx="717956" cy="311142"/>
          </a:xfrm>
          <a:prstGeom prst="bentConnector4">
            <a:avLst>
              <a:gd name="adj1" fmla="val 30100"/>
              <a:gd name="adj2" fmla="val 2038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3174278" y="5198533"/>
            <a:ext cx="4445722" cy="1330958"/>
            <a:chOff x="3174278" y="5198533"/>
            <a:chExt cx="4445722" cy="1330958"/>
          </a:xfrm>
        </p:grpSpPr>
        <p:grpSp>
          <p:nvGrpSpPr>
            <p:cNvPr id="27" name="Group 26"/>
            <p:cNvGrpSpPr/>
            <p:nvPr/>
          </p:nvGrpSpPr>
          <p:grpSpPr>
            <a:xfrm>
              <a:off x="6014082" y="5978738"/>
              <a:ext cx="518457" cy="550753"/>
              <a:chOff x="7806986" y="4519087"/>
              <a:chExt cx="518457" cy="550753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806986" y="4519087"/>
                <a:ext cx="254973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8170461" y="4815840"/>
                <a:ext cx="154982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" name="Elbow Connector 12"/>
            <p:cNvCxnSpPr>
              <a:stCxn id="28" idx="1"/>
              <a:endCxn id="19" idx="2"/>
            </p:cNvCxnSpPr>
            <p:nvPr/>
          </p:nvCxnSpPr>
          <p:spPr>
            <a:xfrm rot="10800000">
              <a:off x="3174278" y="5508626"/>
              <a:ext cx="2839804" cy="597112"/>
            </a:xfrm>
            <a:prstGeom prst="bentConnector2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lbow Connector 14"/>
            <p:cNvCxnSpPr>
              <a:stCxn id="29" idx="3"/>
            </p:cNvCxnSpPr>
            <p:nvPr/>
          </p:nvCxnSpPr>
          <p:spPr>
            <a:xfrm flipV="1">
              <a:off x="6532539" y="5198533"/>
              <a:ext cx="1087461" cy="1203958"/>
            </a:xfrm>
            <a:prstGeom prst="bentConnector2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672198" y="2103656"/>
            <a:ext cx="3422018" cy="991373"/>
            <a:chOff x="5672198" y="2103656"/>
            <a:chExt cx="3422018" cy="991373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7197849" y="2103656"/>
              <a:ext cx="1067573" cy="601444"/>
            </a:xfrm>
            <a:prstGeom prst="line">
              <a:avLst/>
            </a:prstGeom>
            <a:ln w="3810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5672198" y="2425700"/>
              <a:ext cx="3422018" cy="669329"/>
              <a:chOff x="5672198" y="2425700"/>
              <a:chExt cx="3422018" cy="669329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5672198" y="2756475"/>
                <a:ext cx="34220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Variability associated with parameter</a:t>
                </a:r>
                <a:endParaRPr lang="en-US" sz="1600" dirty="0"/>
              </a:p>
            </p:txBody>
          </p:sp>
          <p:cxnSp>
            <p:nvCxnSpPr>
              <p:cNvPr id="33" name="Elbow Connector 32"/>
              <p:cNvCxnSpPr/>
              <p:nvPr/>
            </p:nvCxnSpPr>
            <p:spPr>
              <a:xfrm rot="5400000" flipH="1" flipV="1">
                <a:off x="7346663" y="2483138"/>
                <a:ext cx="330775" cy="215900"/>
              </a:xfrm>
              <a:prstGeom prst="bentConnector3">
                <a:avLst/>
              </a:prstGeom>
              <a:ln>
                <a:solidFill>
                  <a:schemeClr val="tx1">
                    <a:lumMod val="50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0702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D53A0B-9BED-1445-B734-7F146924E4F5}" type="datetime4">
              <a:rPr lang="en-US" smtClean="0"/>
              <a:t>June 11,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4319" y="201168"/>
            <a:ext cx="6859905" cy="868680"/>
          </a:xfrm>
        </p:spPr>
        <p:txBody>
          <a:bodyPr/>
          <a:lstStyle/>
          <a:p>
            <a:r>
              <a:rPr lang="en-US" dirty="0" smtClean="0"/>
              <a:t>Response of </a:t>
            </a:r>
            <a:r>
              <a:rPr lang="en-US" i="1" dirty="0" smtClean="0"/>
              <a:t>80-m wind </a:t>
            </a:r>
            <a:r>
              <a:rPr lang="en-US" dirty="0" smtClean="0"/>
              <a:t>to PBL </a:t>
            </a:r>
            <a:br>
              <a:rPr lang="en-US" dirty="0" smtClean="0"/>
            </a:br>
            <a:r>
              <a:rPr lang="en-US" dirty="0" smtClean="0"/>
              <a:t>parameters at all sites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89140" y="5385484"/>
            <a:ext cx="1152524" cy="646331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Daytime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Nighttime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8640" y="3048"/>
            <a:ext cx="3390790" cy="162608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5425" r="32118" b="27286"/>
          <a:stretch/>
        </p:blipFill>
        <p:spPr>
          <a:xfrm>
            <a:off x="283471" y="1917700"/>
            <a:ext cx="6964298" cy="4851647"/>
          </a:xfrm>
          <a:prstGeom prst="rect">
            <a:avLst/>
          </a:prstGeom>
          <a:solidFill>
            <a:schemeClr val="bg1">
              <a:alpha val="55000"/>
            </a:schemeClr>
          </a:solidFill>
        </p:spPr>
      </p:pic>
      <p:sp>
        <p:nvSpPr>
          <p:cNvPr id="3" name="TextBox 2"/>
          <p:cNvSpPr txBox="1"/>
          <p:nvPr/>
        </p:nvSpPr>
        <p:spPr>
          <a:xfrm>
            <a:off x="406400" y="1408719"/>
            <a:ext cx="1613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TKE Dissipation</a:t>
            </a:r>
            <a:br>
              <a:rPr lang="en-US" dirty="0" smtClean="0"/>
            </a:br>
            <a:r>
              <a:rPr lang="en-US" dirty="0" smtClean="0"/>
              <a:t>Rate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933383" y="1621443"/>
            <a:ext cx="1359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Length Scale</a:t>
            </a:r>
          </a:p>
          <a:p>
            <a:pPr algn="ctr"/>
            <a:r>
              <a:rPr lang="en-US" dirty="0" smtClean="0"/>
              <a:t>Factor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22818" y="1828902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</a:t>
            </a:r>
            <a:r>
              <a:rPr lang="en-US" dirty="0" smtClean="0"/>
              <a:t> Number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726892" y="1621443"/>
            <a:ext cx="1359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Length Scale</a:t>
            </a:r>
          </a:p>
          <a:p>
            <a:pPr algn="ctr"/>
            <a:r>
              <a:rPr lang="en-US" dirty="0" smtClean="0"/>
              <a:t>Exponent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00" y="166092"/>
            <a:ext cx="708998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Hanford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55135" y="767334"/>
            <a:ext cx="639643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CBWES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34015" y="440436"/>
            <a:ext cx="733569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Big Horn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08037" y="925760"/>
            <a:ext cx="649412" cy="46166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2"/>
                </a:solidFill>
              </a:rPr>
              <a:t>Pebble</a:t>
            </a:r>
          </a:p>
          <a:p>
            <a:r>
              <a:rPr lang="en-US" sz="1200" b="1" dirty="0" smtClean="0">
                <a:solidFill>
                  <a:schemeClr val="accent2"/>
                </a:solidFill>
              </a:rPr>
              <a:t>Springs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317035" y="678434"/>
            <a:ext cx="90735" cy="88900"/>
          </a:xfrm>
          <a:prstGeom prst="ellipse">
            <a:avLst/>
          </a:prstGeom>
          <a:solidFill>
            <a:schemeClr val="tx1"/>
          </a:solidFill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6763777" y="767334"/>
            <a:ext cx="90735" cy="88900"/>
          </a:xfrm>
          <a:prstGeom prst="ellipse">
            <a:avLst/>
          </a:prstGeom>
          <a:solidFill>
            <a:schemeClr val="tx1"/>
          </a:solidFill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722216" y="678434"/>
            <a:ext cx="90735" cy="88900"/>
          </a:xfrm>
          <a:prstGeom prst="ellipse">
            <a:avLst/>
          </a:prstGeom>
          <a:solidFill>
            <a:schemeClr val="tx1"/>
          </a:solidFill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973819" y="443091"/>
            <a:ext cx="90735" cy="88900"/>
          </a:xfrm>
          <a:prstGeom prst="ellipse">
            <a:avLst/>
          </a:prstGeom>
          <a:solidFill>
            <a:schemeClr val="tx1"/>
          </a:solidFill>
          <a:ln w="381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 rot="19921006">
            <a:off x="665192" y="4073029"/>
            <a:ext cx="6720537" cy="584776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halkboard"/>
                <a:cs typeface="Chalkboard"/>
              </a:rPr>
              <a:t>Consistent Results for All Locations</a:t>
            </a:r>
            <a:endParaRPr lang="en-US" sz="3200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3136314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78" b="15011"/>
          <a:stretch/>
        </p:blipFill>
        <p:spPr>
          <a:xfrm>
            <a:off x="1600200" y="1629695"/>
            <a:ext cx="5943600" cy="397100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NAWEA 2015 Symposium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of 80-m Winds to </a:t>
            </a:r>
            <a:r>
              <a:rPr lang="en-US" i="1" dirty="0" smtClean="0"/>
              <a:t>Surface</a:t>
            </a:r>
            <a:r>
              <a:rPr lang="en-US" dirty="0" smtClean="0"/>
              <a:t> Parameters: Relative Contribution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3090" y="1308703"/>
            <a:ext cx="8595360" cy="307777"/>
          </a:xfrm>
        </p:spPr>
        <p:txBody>
          <a:bodyPr/>
          <a:lstStyle/>
          <a:p>
            <a:r>
              <a:rPr lang="en-US" dirty="0" smtClean="0"/>
              <a:t>Main factors: </a:t>
            </a:r>
            <a:r>
              <a:rPr lang="en-US" i="1" dirty="0" smtClean="0"/>
              <a:t>z</a:t>
            </a:r>
            <a:r>
              <a:rPr lang="en-US" i="1" baseline="-25000" dirty="0" smtClean="0"/>
              <a:t>0</a:t>
            </a:r>
            <a:r>
              <a:rPr lang="en-US" dirty="0" smtClean="0"/>
              <a:t> and </a:t>
            </a:r>
            <a:r>
              <a:rPr lang="en-US" i="1" dirty="0" smtClean="0"/>
              <a:t>k</a:t>
            </a:r>
            <a:endParaRPr lang="en-US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32837"/>
            <a:ext cx="2743200" cy="13155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60550" y="1646490"/>
            <a:ext cx="444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1860550" y="3526090"/>
            <a:ext cx="444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r>
              <a:rPr lang="en-US" baseline="-25000" dirty="0" smtClean="0"/>
              <a:t>0</a:t>
            </a:r>
            <a:endParaRPr lang="en-US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4806950" y="1642395"/>
            <a:ext cx="444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4819650" y="3526090"/>
            <a:ext cx="4445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" y="5214305"/>
            <a:ext cx="105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90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2726267" y="6356350"/>
            <a:ext cx="3657600" cy="365125"/>
          </a:xfrm>
        </p:spPr>
        <p:txBody>
          <a:bodyPr/>
          <a:lstStyle/>
          <a:p>
            <a:r>
              <a:rPr lang="en-US" dirty="0" smtClean="0"/>
              <a:t>Six Conference on Weather, Climate, and the New Energy Economy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384233"/>
            <a:ext cx="8595360" cy="4893648"/>
          </a:xfrm>
        </p:spPr>
        <p:txBody>
          <a:bodyPr/>
          <a:lstStyle/>
          <a:p>
            <a:r>
              <a:rPr lang="en-US" dirty="0" smtClean="0"/>
              <a:t>A UQ study has been completed to investigate the sensitivity of WRF simulations to a number of parameters used in the surface and PBL schemes</a:t>
            </a:r>
          </a:p>
          <a:p>
            <a:pPr lvl="1"/>
            <a:r>
              <a:rPr lang="en-US" dirty="0" smtClean="0"/>
              <a:t>Range in wind speed yields large variability in wind power</a:t>
            </a:r>
          </a:p>
          <a:p>
            <a:r>
              <a:rPr lang="en-US" dirty="0" smtClean="0"/>
              <a:t>Largest sensitivities were found for </a:t>
            </a:r>
            <a:r>
              <a:rPr lang="en-US" i="1" dirty="0" smtClean="0"/>
              <a:t>z</a:t>
            </a:r>
            <a:r>
              <a:rPr lang="en-US" i="1" baseline="-25000" dirty="0" smtClean="0"/>
              <a:t>0</a:t>
            </a:r>
            <a:r>
              <a:rPr lang="en-US" dirty="0" smtClean="0"/>
              <a:t>, TKE dissipation rate, TKE length scales, and </a:t>
            </a:r>
            <a:r>
              <a:rPr lang="en-US" dirty="0" err="1" smtClean="0"/>
              <a:t>Pr</a:t>
            </a:r>
            <a:r>
              <a:rPr lang="en-US" dirty="0" smtClean="0"/>
              <a:t> number</a:t>
            </a:r>
          </a:p>
          <a:p>
            <a:pPr lvl="1"/>
            <a:r>
              <a:rPr lang="en-US" dirty="0" smtClean="0"/>
              <a:t>Sensitivity to TKE dissipation rate and TKE length scales also function of terrain slope</a:t>
            </a:r>
          </a:p>
          <a:p>
            <a:r>
              <a:rPr lang="en-US" dirty="0" smtClean="0"/>
              <a:t>New field studies should be designed to constrain these values, including measurements of:</a:t>
            </a:r>
          </a:p>
          <a:p>
            <a:pPr lvl="1"/>
            <a:r>
              <a:rPr lang="en-US" i="1" dirty="0" smtClean="0"/>
              <a:t>z</a:t>
            </a:r>
            <a:r>
              <a:rPr lang="en-US" i="1" baseline="-25000" dirty="0" smtClean="0"/>
              <a:t>0</a:t>
            </a:r>
            <a:r>
              <a:rPr lang="en-US" dirty="0" smtClean="0"/>
              <a:t>: accurate wind speed profiles and/or drag plates</a:t>
            </a:r>
          </a:p>
          <a:p>
            <a:pPr lvl="1"/>
            <a:r>
              <a:rPr lang="en-US" dirty="0" smtClean="0"/>
              <a:t>TKE throughout the PBL depth</a:t>
            </a:r>
          </a:p>
          <a:p>
            <a:pPr lvl="1"/>
            <a:r>
              <a:rPr lang="en-US" dirty="0" smtClean="0"/>
              <a:t>Parameters used in the M-O stability functions for stable conditions</a:t>
            </a:r>
          </a:p>
          <a:p>
            <a:r>
              <a:rPr lang="en-US" dirty="0" smtClean="0"/>
              <a:t>Next steps: expand analysis to use additional time periods and PBL and/or surface schemes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43200" y="6290715"/>
            <a:ext cx="3657600" cy="430760"/>
            <a:chOff x="2743200" y="6290715"/>
            <a:chExt cx="3657600" cy="430760"/>
          </a:xfrm>
        </p:grpSpPr>
        <p:sp>
          <p:nvSpPr>
            <p:cNvPr id="8" name="Rounded Rectangle 7"/>
            <p:cNvSpPr/>
            <p:nvPr/>
          </p:nvSpPr>
          <p:spPr>
            <a:xfrm>
              <a:off x="2743200" y="6290715"/>
              <a:ext cx="3657600" cy="430760"/>
            </a:xfrm>
            <a:prstGeom prst="roundRect">
              <a:avLst/>
            </a:prstGeom>
            <a:solidFill>
              <a:schemeClr val="tx1">
                <a:lumMod val="50000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8" descr="doe_logo_ppt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3" y="6299127"/>
              <a:ext cx="2743200" cy="41275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0" y="6500396"/>
            <a:ext cx="2364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POC: </a:t>
            </a:r>
            <a:r>
              <a:rPr lang="en-US" sz="1600" dirty="0" err="1" smtClean="0"/>
              <a:t>larry.berg@pnnl.gov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4911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05D5E4-57C5-B44D-B078-2F15FCC32964}" type="datetime4">
              <a:rPr lang="en-US" smtClean="0"/>
              <a:t>June 11,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307777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13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99" y="1914525"/>
            <a:ext cx="7542976" cy="444182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NAWEA 2015 Symposium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of 80-m Winds to </a:t>
            </a:r>
            <a:r>
              <a:rPr lang="en-US" i="1" dirty="0" smtClean="0"/>
              <a:t>Surface</a:t>
            </a:r>
            <a:r>
              <a:rPr lang="en-US" dirty="0" smtClean="0"/>
              <a:t> Parameters: Relative Contribution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3090" y="1308703"/>
            <a:ext cx="8595360" cy="307777"/>
          </a:xfrm>
        </p:spPr>
        <p:txBody>
          <a:bodyPr/>
          <a:lstStyle/>
          <a:p>
            <a:r>
              <a:rPr lang="en-US" dirty="0" smtClean="0"/>
              <a:t>Main factors: </a:t>
            </a:r>
            <a:r>
              <a:rPr lang="en-US" i="1" dirty="0" smtClean="0"/>
              <a:t>z</a:t>
            </a:r>
            <a:r>
              <a:rPr lang="en-US" i="1" baseline="-25000" dirty="0" smtClean="0"/>
              <a:t>0</a:t>
            </a:r>
            <a:r>
              <a:rPr lang="en-US" dirty="0" smtClean="0"/>
              <a:t> and </a:t>
            </a:r>
            <a:r>
              <a:rPr lang="en-US" i="1" dirty="0" smtClean="0"/>
              <a:t>k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561855" y="1488964"/>
            <a:ext cx="247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Daytime (6-18 LST)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32837"/>
            <a:ext cx="2743200" cy="131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233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99" y="1914525"/>
            <a:ext cx="7542976" cy="444182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NAWEA 2015 Symposium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of 80-m Winds to </a:t>
            </a:r>
            <a:r>
              <a:rPr lang="en-US" i="1" dirty="0" smtClean="0"/>
              <a:t>Surface</a:t>
            </a:r>
            <a:r>
              <a:rPr lang="en-US" dirty="0" smtClean="0"/>
              <a:t> Parameters: Relative Contribution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3090" y="1308703"/>
            <a:ext cx="8595360" cy="307777"/>
          </a:xfrm>
        </p:spPr>
        <p:txBody>
          <a:bodyPr/>
          <a:lstStyle/>
          <a:p>
            <a:r>
              <a:rPr lang="en-US" dirty="0" smtClean="0"/>
              <a:t>Main factors: </a:t>
            </a:r>
            <a:r>
              <a:rPr lang="en-US" i="1" dirty="0" smtClean="0"/>
              <a:t>z</a:t>
            </a:r>
            <a:r>
              <a:rPr lang="en-US" i="1" baseline="-25000" dirty="0" smtClean="0"/>
              <a:t>0</a:t>
            </a:r>
            <a:r>
              <a:rPr lang="en-US" dirty="0" smtClean="0"/>
              <a:t> and </a:t>
            </a:r>
            <a:r>
              <a:rPr lang="en-US" i="1" dirty="0" smtClean="0"/>
              <a:t>k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561855" y="1488964"/>
            <a:ext cx="2476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Daytime (6-18 LST)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32837"/>
            <a:ext cx="2743200" cy="1315527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-52964" y="1914525"/>
            <a:ext cx="9323964" cy="4301214"/>
            <a:chOff x="-52964" y="1914525"/>
            <a:chExt cx="9323964" cy="4301214"/>
          </a:xfrm>
        </p:grpSpPr>
        <p:grpSp>
          <p:nvGrpSpPr>
            <p:cNvPr id="15" name="Group 14"/>
            <p:cNvGrpSpPr/>
            <p:nvPr/>
          </p:nvGrpSpPr>
          <p:grpSpPr>
            <a:xfrm>
              <a:off x="-52964" y="1914525"/>
              <a:ext cx="9323964" cy="3416000"/>
              <a:chOff x="-52964" y="1914525"/>
              <a:chExt cx="9323964" cy="341600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3090" y="1914525"/>
                <a:ext cx="8595360" cy="34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-52964" y="2395937"/>
                <a:ext cx="9323964" cy="2705100"/>
                <a:chOff x="-52964" y="2395937"/>
                <a:chExt cx="9323964" cy="2705100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b="-9940"/>
                <a:stretch/>
              </p:blipFill>
              <p:spPr>
                <a:xfrm>
                  <a:off x="-52964" y="2395937"/>
                  <a:ext cx="9323964" cy="2705100"/>
                </a:xfrm>
                <a:prstGeom prst="rect">
                  <a:avLst/>
                </a:prstGeom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673100" y="2520434"/>
                  <a:ext cx="327660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Relative Contribution: z</a:t>
                  </a:r>
                  <a:r>
                    <a:rPr lang="en-US" baseline="-25000" dirty="0" smtClean="0"/>
                    <a:t>0</a:t>
                  </a:r>
                  <a:endParaRPr lang="en-US" baseline="-25000" dirty="0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054600" y="2526268"/>
                  <a:ext cx="354330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Relative Contribution: Von Karman</a:t>
                  </a:r>
                  <a:endParaRPr lang="en-US" baseline="-25000" dirty="0"/>
                </a:p>
              </p:txBody>
            </p:sp>
          </p:grpSp>
        </p:grpSp>
        <p:cxnSp>
          <p:nvCxnSpPr>
            <p:cNvPr id="17" name="Straight Connector 16"/>
            <p:cNvCxnSpPr/>
            <p:nvPr/>
          </p:nvCxnSpPr>
          <p:spPr>
            <a:xfrm>
              <a:off x="673100" y="4637750"/>
              <a:ext cx="2212960" cy="1577989"/>
            </a:xfrm>
            <a:prstGeom prst="line">
              <a:avLst/>
            </a:prstGeom>
            <a:ln>
              <a:solidFill>
                <a:srgbClr val="70727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6400800" y="4790150"/>
              <a:ext cx="1814852" cy="1425589"/>
            </a:xfrm>
            <a:prstGeom prst="line">
              <a:avLst/>
            </a:prstGeom>
            <a:ln>
              <a:solidFill>
                <a:srgbClr val="70727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8640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826" y="1926499"/>
            <a:ext cx="7658100" cy="4509617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of 80-m Winds to </a:t>
            </a:r>
            <a:r>
              <a:rPr lang="en-US" i="1" dirty="0" smtClean="0"/>
              <a:t>Surface</a:t>
            </a:r>
            <a:r>
              <a:rPr lang="en-US" dirty="0" smtClean="0"/>
              <a:t> Parameters: Relative Contribution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3090" y="1308703"/>
            <a:ext cx="8595360" cy="307777"/>
          </a:xfrm>
        </p:spPr>
        <p:txBody>
          <a:bodyPr/>
          <a:lstStyle/>
          <a:p>
            <a:r>
              <a:rPr lang="en-US" dirty="0" smtClean="0"/>
              <a:t>Main factors: </a:t>
            </a:r>
            <a:r>
              <a:rPr lang="en-US" i="1" dirty="0" smtClean="0"/>
              <a:t>z</a:t>
            </a:r>
            <a:r>
              <a:rPr lang="en-US" i="1" baseline="-25000" dirty="0" smtClean="0"/>
              <a:t>0</a:t>
            </a:r>
            <a:r>
              <a:rPr lang="en-US" dirty="0" smtClean="0"/>
              <a:t> and </a:t>
            </a:r>
            <a:r>
              <a:rPr lang="en-US" i="1" dirty="0" smtClean="0"/>
              <a:t>k</a:t>
            </a:r>
            <a:r>
              <a:rPr lang="en-US" dirty="0" smtClean="0"/>
              <a:t>, increased dependence on M-O functions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341810" y="1538117"/>
            <a:ext cx="2201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Nighttime (18-6 LST)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32837"/>
            <a:ext cx="2743200" cy="131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22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NAWEA 2015 Symposium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7" name="Picture 6" descr="IMGP0965.JPG"/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44" t="35949" r="-310" b="32924"/>
          <a:stretch/>
        </p:blipFill>
        <p:spPr>
          <a:xfrm>
            <a:off x="-350134" y="4741334"/>
            <a:ext cx="9840643" cy="2438400"/>
          </a:xfrm>
          <a:prstGeom prst="rect">
            <a:avLst/>
          </a:prstGeom>
          <a:noFill/>
          <a:effectLst>
            <a:glow rad="101600">
              <a:schemeClr val="bg1">
                <a:alpha val="75000"/>
              </a:schemeClr>
            </a:glow>
            <a:softEdge rad="254000"/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1770" y="1333500"/>
            <a:ext cx="8279894" cy="325012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US Department of Energy (DOE) is planning a second Wind Forecast Improvement Project (WFIP2) </a:t>
            </a:r>
          </a:p>
          <a:p>
            <a:r>
              <a:rPr lang="en-US" dirty="0" smtClean="0"/>
              <a:t>Focused on improving simulations of wind and power in areas of complex terrain via improvements in model physics</a:t>
            </a:r>
          </a:p>
          <a:p>
            <a:r>
              <a:rPr lang="en-US" dirty="0" smtClean="0"/>
              <a:t>A wide range of measurements are possible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What are the key parameters within the surface and boundary-layer parameterizations? </a:t>
            </a:r>
          </a:p>
          <a:p>
            <a:r>
              <a:rPr lang="en-US" dirty="0" smtClean="0"/>
              <a:t>Use Uncertainty Quantification (UQ) to identify important parameters</a:t>
            </a:r>
          </a:p>
          <a:p>
            <a:pPr lvl="1"/>
            <a:r>
              <a:rPr lang="en-US" dirty="0" smtClean="0"/>
              <a:t>Effort focused on what is going on “under the hood”, not combinations of different physics packages </a:t>
            </a:r>
          </a:p>
        </p:txBody>
      </p:sp>
    </p:spTree>
    <p:extLst>
      <p:ext uri="{BB962C8B-B14F-4D97-AF65-F5344CB8AC3E}">
        <p14:creationId xmlns:p14="http://schemas.microsoft.com/office/powerpoint/2010/main" val="381414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of Surface Parameters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13317"/>
              </p:ext>
            </p:extLst>
          </p:nvPr>
        </p:nvGraphicFramePr>
        <p:xfrm>
          <a:off x="981074" y="1320441"/>
          <a:ext cx="7301630" cy="4882632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386432"/>
                <a:gridCol w="3804033"/>
                <a:gridCol w="878576"/>
                <a:gridCol w="1232589"/>
              </a:tblGrid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 name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default value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estimated range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X=(1.-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16.</a:t>
                      </a:r>
                      <a:r>
                        <a:rPr lang="en-US" sz="1200" dirty="0">
                          <a:effectLst/>
                        </a:rPr>
                        <a:t>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)**(1/4)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for the calculation of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psim_unstable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(14, 18)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1835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X=(1.-16.*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(3.5, 4.5)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y1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Y=(1.-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16.</a:t>
                      </a:r>
                      <a:r>
                        <a:rPr lang="en-US" sz="1200" dirty="0">
                          <a:effectLst/>
                        </a:rPr>
                        <a:t>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for the calculation of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psih_unstable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(14, 18)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1835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y2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Y=(1.-16.*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(1.5, 2.5)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ym1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YM=(1.-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10.</a:t>
                      </a:r>
                      <a:r>
                        <a:rPr lang="en-US" sz="1200" dirty="0">
                          <a:effectLst/>
                        </a:rPr>
                        <a:t>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)**(1/3)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for the calculation of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psim_unstable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(9.7, 11.6)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1835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ym2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YM=(1.-10.*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(2.5, 3.5)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yh1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YH=(1.-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34.</a:t>
                      </a:r>
                      <a:r>
                        <a:rPr lang="en-US" sz="1200" dirty="0">
                          <a:effectLst/>
                        </a:rPr>
                        <a:t>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)**(1/3)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for the calculation of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psih_unstable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(26, 42)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1835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yh2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YH=(1.-34.*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)**(1/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r>
                        <a:rPr lang="en-US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(3.0, </a:t>
                      </a:r>
                      <a:r>
                        <a:rPr lang="en-US" sz="1200" dirty="0">
                          <a:effectLst/>
                        </a:rPr>
                        <a:t>3.5)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ms1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psim_stable</a:t>
                      </a:r>
                      <a:r>
                        <a:rPr lang="en-US" sz="1200" dirty="0">
                          <a:effectLst/>
                        </a:rPr>
                        <a:t>=-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6.1</a:t>
                      </a:r>
                      <a:r>
                        <a:rPr lang="en-US" sz="1200" dirty="0">
                          <a:effectLst/>
                        </a:rPr>
                        <a:t>*log(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+(1+zolf**2.5)**(1./2.5))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6.1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(4.8, 9.4)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ms2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psim_stable</a:t>
                      </a:r>
                      <a:r>
                        <a:rPr lang="en-US" sz="1200" dirty="0">
                          <a:effectLst/>
                        </a:rPr>
                        <a:t>=-6.1*log(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+(1+zolf**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2.5</a:t>
                      </a:r>
                      <a:r>
                        <a:rPr lang="en-US" sz="1200" dirty="0">
                          <a:effectLst/>
                        </a:rPr>
                        <a:t>)**(1./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2.5</a:t>
                      </a:r>
                      <a:r>
                        <a:rPr lang="en-US" sz="1200" dirty="0">
                          <a:effectLst/>
                        </a:rPr>
                        <a:t>))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(1.1, 2.5)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1835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hs1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psih_stable</a:t>
                      </a:r>
                      <a:r>
                        <a:rPr lang="en-US" sz="1200" dirty="0">
                          <a:effectLst/>
                        </a:rPr>
                        <a:t>=-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5.3</a:t>
                      </a:r>
                      <a:r>
                        <a:rPr lang="en-US" sz="1200" dirty="0">
                          <a:effectLst/>
                        </a:rPr>
                        <a:t>*log(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+(1+zolf**1.1)**(1./1.1))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5.3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(4.5, 9)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1835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hs2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psih_stable</a:t>
                      </a:r>
                      <a:r>
                        <a:rPr lang="en-US" sz="1200" dirty="0">
                          <a:effectLst/>
                        </a:rPr>
                        <a:t>=-5.3*log(</a:t>
                      </a:r>
                      <a:r>
                        <a:rPr lang="en-US" sz="1200" dirty="0" err="1">
                          <a:effectLst/>
                        </a:rPr>
                        <a:t>zolf</a:t>
                      </a:r>
                      <a:r>
                        <a:rPr lang="en-US" sz="1200" dirty="0">
                          <a:effectLst/>
                        </a:rPr>
                        <a:t>+(1+zolf**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1.1</a:t>
                      </a:r>
                      <a:r>
                        <a:rPr lang="en-US" sz="1200" dirty="0">
                          <a:effectLst/>
                        </a:rPr>
                        <a:t>)**(1./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1.1</a:t>
                      </a:r>
                      <a:r>
                        <a:rPr lang="en-US" sz="1200" dirty="0">
                          <a:effectLst/>
                        </a:rPr>
                        <a:t>))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1.1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(1.1, 2.5)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znt_factor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znt_new</a:t>
                      </a:r>
                      <a:r>
                        <a:rPr lang="en-US" sz="1200" dirty="0">
                          <a:effectLst/>
                        </a:rPr>
                        <a:t>=</a:t>
                      </a:r>
                      <a:r>
                        <a:rPr lang="en-US" sz="1200" dirty="0" err="1">
                          <a:effectLst/>
                        </a:rPr>
                        <a:t>znt</a:t>
                      </a:r>
                      <a:r>
                        <a:rPr lang="en-US" sz="1200" dirty="0">
                          <a:effectLst/>
                        </a:rPr>
                        <a:t>*</a:t>
                      </a:r>
                      <a:r>
                        <a:rPr lang="en-US" sz="1200" dirty="0" err="1">
                          <a:solidFill>
                            <a:srgbClr val="0000FF"/>
                          </a:solidFill>
                          <a:effectLst/>
                        </a:rPr>
                        <a:t>znt_factor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(1.0, 2.0)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  <a:tr h="3794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karman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Von </a:t>
                      </a:r>
                      <a:r>
                        <a:rPr lang="en-US" sz="1200" dirty="0" smtClean="0">
                          <a:solidFill>
                            <a:srgbClr val="0000FF"/>
                          </a:solidFill>
                          <a:effectLst/>
                        </a:rPr>
                        <a:t>Karman 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  <a:effectLst/>
                        </a:rPr>
                        <a:t>constant </a:t>
                      </a:r>
                      <a:endParaRPr lang="en-US" sz="1200" dirty="0">
                        <a:solidFill>
                          <a:srgbClr val="0000FF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0.4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(0.35, 0.4)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29545" marR="2954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1465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of Boundary-Layer Parameters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476527"/>
              </p:ext>
            </p:extLst>
          </p:nvPr>
        </p:nvGraphicFramePr>
        <p:xfrm>
          <a:off x="470154" y="1514475"/>
          <a:ext cx="8290560" cy="437178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675782"/>
                <a:gridCol w="2738978"/>
                <a:gridCol w="1698362"/>
                <a:gridCol w="2177438"/>
              </a:tblGrid>
              <a:tr h="2446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 name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description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default value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estimated range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2162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in definition of the dissipation rates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(12,36)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1932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s</a:t>
                      </a:r>
                      <a:r>
                        <a:rPr lang="en-US" sz="1200" dirty="0" err="1" smtClean="0">
                          <a:effectLst/>
                        </a:rPr>
                        <a:t>qfac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TKE Diffusion factor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(1.5, 4.5)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1932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pr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turbulent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Prandtl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number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0.74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(0.5, 2)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1932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c3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closure constant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0.34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(0.33, 0.5)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1932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closure constant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(0.1, 0.3)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3865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g1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closure constant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0.229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(0.1768, 0.2395)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3865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alp1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in calculation of the turbulence length scale (LT)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0.23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(0.115, 0.345)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3865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alp2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in calculation of the turbulence length scale (LB)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0.65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(0.5, 1.0)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3865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alp3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in calculation of the turbulence length scale (LB)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(2.5, 7.5)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3865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alp4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in calculation of the turbulence length scale (LS)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(20, 100)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5798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cns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Used in calculation of the turbulence length scale (LS)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</a:t>
                      </a:r>
                      <a:endParaRPr lang="en-US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(1.35, 4.05)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  <a:tr h="1932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ls_exp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Exponent on equation to determine LS that is based on results from LES</a:t>
                      </a:r>
                      <a:endParaRPr lang="en-US" sz="12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0.2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(0.1, 0.3)</a:t>
                      </a:r>
                      <a:endParaRPr lang="en-US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7468" marR="67468" marT="0" marB="0"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77938" y="2390005"/>
            <a:ext cx="8109553" cy="682241"/>
            <a:chOff x="2111735" y="2471116"/>
            <a:chExt cx="7590103" cy="1364482"/>
          </a:xfrm>
        </p:grpSpPr>
        <p:sp>
          <p:nvSpPr>
            <p:cNvPr id="10" name="Rectangle 9"/>
            <p:cNvSpPr/>
            <p:nvPr/>
          </p:nvSpPr>
          <p:spPr>
            <a:xfrm>
              <a:off x="2111735" y="2471116"/>
              <a:ext cx="6729157" cy="1364482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840892" y="2641942"/>
              <a:ext cx="860946" cy="1046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Closure 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Constants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7938" y="3152775"/>
            <a:ext cx="8383276" cy="2695575"/>
            <a:chOff x="2253143" y="2358167"/>
            <a:chExt cx="8150407" cy="2695575"/>
          </a:xfrm>
        </p:grpSpPr>
        <p:sp>
          <p:nvSpPr>
            <p:cNvPr id="13" name="Rectangle 12"/>
            <p:cNvSpPr/>
            <p:nvPr/>
          </p:nvSpPr>
          <p:spPr>
            <a:xfrm>
              <a:off x="2253143" y="2358167"/>
              <a:ext cx="6989973" cy="2695575"/>
            </a:xfrm>
            <a:prstGeom prst="rect">
              <a:avLst/>
            </a:prstGeom>
            <a:noFill/>
            <a:ln w="381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253831" y="3188034"/>
              <a:ext cx="1149719" cy="307777"/>
            </a:xfrm>
            <a:prstGeom prst="rect">
              <a:avLst/>
            </a:prstGeom>
            <a:solidFill>
              <a:srgbClr val="707276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FF00"/>
                  </a:solidFill>
                </a:rPr>
                <a:t>Length </a:t>
              </a:r>
              <a:r>
                <a:rPr lang="en-US" sz="1400" b="1" dirty="0" smtClean="0">
                  <a:solidFill>
                    <a:srgbClr val="FFFF00"/>
                  </a:solidFill>
                </a:rPr>
                <a:t>Scales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70154" y="1643634"/>
            <a:ext cx="2217637" cy="341120"/>
            <a:chOff x="2111735" y="2166316"/>
            <a:chExt cx="4901145" cy="682240"/>
          </a:xfrm>
        </p:grpSpPr>
        <p:sp>
          <p:nvSpPr>
            <p:cNvPr id="19" name="Rectangle 18"/>
            <p:cNvSpPr/>
            <p:nvPr/>
          </p:nvSpPr>
          <p:spPr>
            <a:xfrm>
              <a:off x="2111735" y="2375244"/>
              <a:ext cx="850456" cy="473312"/>
            </a:xfrm>
            <a:prstGeom prst="rect">
              <a:avLst/>
            </a:prstGeom>
            <a:noFill/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06206" y="2166316"/>
              <a:ext cx="3906674" cy="615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00FF"/>
                  </a:solidFill>
                </a:rPr>
                <a:t>TKE dissipation rate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0154" y="1853184"/>
            <a:ext cx="2370037" cy="341120"/>
            <a:chOff x="2111735" y="2166316"/>
            <a:chExt cx="5237961" cy="682240"/>
          </a:xfrm>
        </p:grpSpPr>
        <p:sp>
          <p:nvSpPr>
            <p:cNvPr id="22" name="Rectangle 21"/>
            <p:cNvSpPr/>
            <p:nvPr/>
          </p:nvSpPr>
          <p:spPr>
            <a:xfrm>
              <a:off x="2111735" y="2375244"/>
              <a:ext cx="850456" cy="473312"/>
            </a:xfrm>
            <a:prstGeom prst="rect">
              <a:avLst/>
            </a:prstGeom>
            <a:noFill/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43023" y="2166316"/>
              <a:ext cx="3906673" cy="615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00FF"/>
                  </a:solidFill>
                </a:rPr>
                <a:t>TKE Diffusion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79679" y="2053209"/>
            <a:ext cx="2408137" cy="341120"/>
            <a:chOff x="2111735" y="2166316"/>
            <a:chExt cx="5322165" cy="682240"/>
          </a:xfrm>
        </p:grpSpPr>
        <p:sp>
          <p:nvSpPr>
            <p:cNvPr id="25" name="Rectangle 24"/>
            <p:cNvSpPr/>
            <p:nvPr/>
          </p:nvSpPr>
          <p:spPr>
            <a:xfrm>
              <a:off x="2111735" y="2375244"/>
              <a:ext cx="850456" cy="473312"/>
            </a:xfrm>
            <a:prstGeom prst="rect">
              <a:avLst/>
            </a:prstGeom>
            <a:noFill/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27227" y="2166316"/>
              <a:ext cx="3906673" cy="615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err="1">
                  <a:solidFill>
                    <a:srgbClr val="0000FF"/>
                  </a:solidFill>
                </a:rPr>
                <a:t>Pr</a:t>
              </a:r>
              <a:r>
                <a:rPr lang="en-US" sz="1400" b="1" dirty="0">
                  <a:solidFill>
                    <a:srgbClr val="0000FF"/>
                  </a:solidFill>
                </a:rPr>
                <a:t> Number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933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NAWEA 2015 Symposium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0E7501A-D8DE-F848-96E7-C76823747A58}" type="datetime4">
              <a:rPr lang="en-US" smtClean="0"/>
              <a:t>June 11,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Uncertainty Quantification?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690515"/>
          </a:xfrm>
        </p:spPr>
        <p:txBody>
          <a:bodyPr/>
          <a:lstStyle/>
          <a:p>
            <a:r>
              <a:rPr lang="en-US" dirty="0" smtClean="0"/>
              <a:t>Parameterizations in atmospheric models include a large number of assumed parameters</a:t>
            </a:r>
          </a:p>
          <a:p>
            <a:pPr lvl="1"/>
            <a:r>
              <a:rPr lang="en-US" dirty="0" smtClean="0"/>
              <a:t>How sensitive are our results to these values or their functional form?</a:t>
            </a:r>
          </a:p>
          <a:p>
            <a:pPr lvl="1"/>
            <a:r>
              <a:rPr lang="en-US" dirty="0" smtClean="0"/>
              <a:t>Example from MYNN PBL scheme (for calculation of momentum flux)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Systematic approach to determine the model sensitivity to a wide number of parameters</a:t>
            </a:r>
          </a:p>
          <a:p>
            <a:pPr lvl="1"/>
            <a:r>
              <a:rPr lang="en-US" dirty="0" smtClean="0"/>
              <a:t>A smarter way than varying one parameter at a time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669617"/>
              </p:ext>
            </p:extLst>
          </p:nvPr>
        </p:nvGraphicFramePr>
        <p:xfrm>
          <a:off x="2933700" y="3411538"/>
          <a:ext cx="2601913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" name="Equation" r:id="rId3" imgW="1041400" imgH="406400" progId="Equation.3">
                  <p:embed/>
                </p:oleObj>
              </mc:Choice>
              <mc:Fallback>
                <p:oleObj name="Equation" r:id="rId3" imgW="1041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33700" y="3411538"/>
                        <a:ext cx="2601913" cy="101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95889" y="3035033"/>
            <a:ext cx="135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Length Scale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13567" y="4457476"/>
            <a:ext cx="52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TKE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70956" y="3040997"/>
            <a:ext cx="1810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Stability Function</a:t>
            </a:r>
            <a:endParaRPr lang="en-US" dirty="0"/>
          </a:p>
        </p:txBody>
      </p:sp>
      <p:cxnSp>
        <p:nvCxnSpPr>
          <p:cNvPr id="8" name="Elbow Connector 7"/>
          <p:cNvCxnSpPr>
            <a:stCxn id="3" idx="3"/>
          </p:cNvCxnSpPr>
          <p:nvPr/>
        </p:nvCxnSpPr>
        <p:spPr>
          <a:xfrm>
            <a:off x="3955230" y="3219699"/>
            <a:ext cx="358806" cy="534403"/>
          </a:xfrm>
          <a:prstGeom prst="bentConnector2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2" idx="1"/>
          </p:cNvCxnSpPr>
          <p:nvPr/>
        </p:nvCxnSpPr>
        <p:spPr>
          <a:xfrm rot="10800000" flipV="1">
            <a:off x="4734236" y="3225663"/>
            <a:ext cx="136721" cy="519100"/>
          </a:xfrm>
          <a:prstGeom prst="bentConnector2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1" idx="0"/>
          </p:cNvCxnSpPr>
          <p:nvPr/>
        </p:nvCxnSpPr>
        <p:spPr>
          <a:xfrm rot="5400000" flipH="1" flipV="1">
            <a:off x="4319667" y="4295778"/>
            <a:ext cx="320493" cy="2905"/>
          </a:xfrm>
          <a:prstGeom prst="bentConnector3">
            <a:avLst>
              <a:gd name="adj1" fmla="val 50000"/>
            </a:avLst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52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NAWEA 2015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UQ Methodology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600200"/>
            <a:ext cx="8595360" cy="4912114"/>
          </a:xfrm>
        </p:spPr>
        <p:txBody>
          <a:bodyPr/>
          <a:lstStyle/>
          <a:p>
            <a:r>
              <a:rPr lang="en-US" dirty="0" smtClean="0"/>
              <a:t>Selected MYNN PBL scheme (e.g. Nakanishi and </a:t>
            </a:r>
            <a:r>
              <a:rPr lang="en-US" dirty="0" err="1" smtClean="0"/>
              <a:t>Niino</a:t>
            </a:r>
            <a:r>
              <a:rPr lang="en-US" dirty="0" smtClean="0"/>
              <a:t> 2009) and Revised YSU Surface Layer (Jiménez et al. 2012) scheme</a:t>
            </a:r>
          </a:p>
          <a:p>
            <a:pPr lvl="1"/>
            <a:r>
              <a:rPr lang="en-US" dirty="0" smtClean="0"/>
              <a:t>Widely used in research applications and by industry scientists</a:t>
            </a:r>
          </a:p>
          <a:p>
            <a:pPr lvl="1"/>
            <a:r>
              <a:rPr lang="en-US" dirty="0" smtClean="0"/>
              <a:t>Identified 26 parameters</a:t>
            </a:r>
          </a:p>
          <a:p>
            <a:r>
              <a:rPr lang="en-US" dirty="0" smtClean="0"/>
              <a:t>Defined range of values</a:t>
            </a:r>
          </a:p>
          <a:p>
            <a:pPr lvl="1"/>
            <a:r>
              <a:rPr lang="en-US" dirty="0" smtClean="0"/>
              <a:t>Based on literature or scientific intuition</a:t>
            </a:r>
          </a:p>
          <a:p>
            <a:pPr lvl="1"/>
            <a:r>
              <a:rPr lang="en-US" dirty="0" smtClean="0"/>
              <a:t>Checks to make sure ranges stay realistic—some parameters depend on others in complicated ways</a:t>
            </a:r>
          </a:p>
          <a:p>
            <a:r>
              <a:rPr lang="en-US" dirty="0" smtClean="0"/>
              <a:t>Run simulations using a wide range of values</a:t>
            </a:r>
          </a:p>
          <a:p>
            <a:pPr lvl="1"/>
            <a:r>
              <a:rPr lang="en-US" dirty="0" smtClean="0"/>
              <a:t>Select values in a smart way (via quasi-Monte Carlo sampling) to explore parameter space and limit the number of simulations required</a:t>
            </a:r>
          </a:p>
          <a:p>
            <a:pPr lvl="1"/>
            <a:r>
              <a:rPr lang="en-US" dirty="0" smtClean="0"/>
              <a:t>Simulations completed for a single month (May)</a:t>
            </a:r>
          </a:p>
          <a:p>
            <a:r>
              <a:rPr lang="en-US" dirty="0" smtClean="0"/>
              <a:t>Construct Generalized Linear Model (GLM) based on full simulations for statistical analysis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3715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NAWEA 2015 Symposium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design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6060" y="1401770"/>
            <a:ext cx="2790214" cy="1200329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Revised YSU SFC scheme</a:t>
            </a:r>
            <a:br>
              <a:rPr lang="en-US" b="1" dirty="0" smtClean="0"/>
            </a:br>
            <a:r>
              <a:rPr lang="en-US" b="1" dirty="0" smtClean="0"/>
              <a:t>14 parameters: </a:t>
            </a:r>
            <a:r>
              <a:rPr lang="en-US" b="1" i="1" dirty="0" err="1" smtClean="0"/>
              <a:t>z</a:t>
            </a:r>
            <a:r>
              <a:rPr lang="en-US" b="1" i="1" baseline="-25000" dirty="0" err="1" smtClean="0"/>
              <a:t>o</a:t>
            </a:r>
            <a:r>
              <a:rPr lang="en-US" b="1" i="1" dirty="0" smtClean="0"/>
              <a:t>, K, </a:t>
            </a:r>
            <a:r>
              <a:rPr lang="en-US" b="1" i="1" dirty="0" err="1" smtClean="0"/>
              <a:t>Monin-Obukhov</a:t>
            </a:r>
            <a:r>
              <a:rPr lang="en-US" b="1" i="1" dirty="0" smtClean="0"/>
              <a:t> stability functions</a:t>
            </a:r>
            <a:endParaRPr lang="en-US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259717" y="1419240"/>
            <a:ext cx="2722638" cy="1754327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MYNN PBL scheme</a:t>
            </a:r>
            <a:br>
              <a:rPr lang="en-US" b="1" dirty="0" smtClean="0"/>
            </a:br>
            <a:r>
              <a:rPr lang="en-US" b="1" dirty="0" smtClean="0"/>
              <a:t>12 parameters: </a:t>
            </a:r>
            <a:r>
              <a:rPr lang="en-US" b="1" i="1" dirty="0" smtClean="0"/>
              <a:t>TKE dissipation rate, TKE diffusion, </a:t>
            </a:r>
            <a:r>
              <a:rPr lang="en-US" b="1" i="1" dirty="0" err="1" smtClean="0"/>
              <a:t>Pr</a:t>
            </a:r>
            <a:r>
              <a:rPr lang="en-US" b="1" i="1" dirty="0" smtClean="0"/>
              <a:t> number, closure constants, length scales</a:t>
            </a:r>
            <a:endParaRPr lang="en-US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7544" y="2364946"/>
            <a:ext cx="2039817" cy="1477328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Quasi-Monte </a:t>
            </a:r>
            <a:r>
              <a:rPr lang="en-US" b="1" dirty="0" smtClean="0"/>
              <a:t>Carlo (</a:t>
            </a:r>
            <a:r>
              <a:rPr lang="en-US" b="1" dirty="0"/>
              <a:t>QMC</a:t>
            </a:r>
            <a:r>
              <a:rPr lang="en-US" b="1" dirty="0" smtClean="0"/>
              <a:t>)—Determine parameter values to use in WRF simulations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9461" y="3801941"/>
            <a:ext cx="2714869" cy="646331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256 sets of simulations: WRF @ 3.3 km resolution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716" y="3663444"/>
            <a:ext cx="2631172" cy="923330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WRF parent simulations at 10-km resolution (with nudging)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59460" y="4811499"/>
            <a:ext cx="2714869" cy="646331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Generalized </a:t>
            </a:r>
            <a:r>
              <a:rPr lang="en-US" b="1" dirty="0"/>
              <a:t>linear model (GLM</a:t>
            </a:r>
            <a:r>
              <a:rPr lang="en-US" b="1" dirty="0" smtClean="0"/>
              <a:t>) analyses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93574" y="5706849"/>
            <a:ext cx="2868916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Derive a subset of the most important parameters</a:t>
            </a:r>
            <a:endParaRPr lang="en-US" b="1" dirty="0"/>
          </a:p>
        </p:txBody>
      </p:sp>
      <p:cxnSp>
        <p:nvCxnSpPr>
          <p:cNvPr id="44" name="Elbow Connector 43"/>
          <p:cNvCxnSpPr>
            <a:stCxn id="9" idx="3"/>
            <a:endCxn id="12" idx="0"/>
          </p:cNvCxnSpPr>
          <p:nvPr/>
        </p:nvCxnSpPr>
        <p:spPr>
          <a:xfrm>
            <a:off x="3306274" y="2001935"/>
            <a:ext cx="1291179" cy="363011"/>
          </a:xfrm>
          <a:prstGeom prst="bentConnector2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0" idx="1"/>
            <a:endCxn id="12" idx="3"/>
          </p:cNvCxnSpPr>
          <p:nvPr/>
        </p:nvCxnSpPr>
        <p:spPr>
          <a:xfrm rot="10800000" flipV="1">
            <a:off x="5617361" y="2296404"/>
            <a:ext cx="642356" cy="807206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12" idx="1"/>
            <a:endCxn id="13" idx="0"/>
          </p:cNvCxnSpPr>
          <p:nvPr/>
        </p:nvCxnSpPr>
        <p:spPr>
          <a:xfrm rot="10800000" flipV="1">
            <a:off x="1816896" y="3103609"/>
            <a:ext cx="1760648" cy="698331"/>
          </a:xfrm>
          <a:prstGeom prst="bentConnector2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1" idx="1"/>
            <a:endCxn id="13" idx="3"/>
          </p:cNvCxnSpPr>
          <p:nvPr/>
        </p:nvCxnSpPr>
        <p:spPr>
          <a:xfrm rot="10800000">
            <a:off x="3174330" y="4125107"/>
            <a:ext cx="3085386" cy="2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3" idx="2"/>
            <a:endCxn id="17" idx="0"/>
          </p:cNvCxnSpPr>
          <p:nvPr/>
        </p:nvCxnSpPr>
        <p:spPr>
          <a:xfrm rot="5400000">
            <a:off x="1635283" y="4629885"/>
            <a:ext cx="363227" cy="1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7" idx="3"/>
            <a:endCxn id="18" idx="0"/>
          </p:cNvCxnSpPr>
          <p:nvPr/>
        </p:nvCxnSpPr>
        <p:spPr>
          <a:xfrm>
            <a:off x="3174329" y="5134665"/>
            <a:ext cx="1553703" cy="572184"/>
          </a:xfrm>
          <a:prstGeom prst="bentConnector2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330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Area and Terrain Height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3296" y="1284831"/>
            <a:ext cx="5124395" cy="27809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9021" y="4118413"/>
            <a:ext cx="5124395" cy="2457451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6166922" y="2899214"/>
            <a:ext cx="9525" cy="12382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1000" y="4875514"/>
            <a:ext cx="2420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Inner domain </a:t>
            </a:r>
            <a:endParaRPr lang="en-US" sz="2000" b="1" dirty="0">
              <a:solidFill>
                <a:srgbClr val="00B050"/>
              </a:solidFill>
            </a:endParaRPr>
          </a:p>
        </p:txBody>
      </p:sp>
      <p:pic>
        <p:nvPicPr>
          <p:cNvPr id="13" name="Picture 15" descr="DSCN112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00" y="3620199"/>
            <a:ext cx="35814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bg1">
                <a:alpha val="75000"/>
              </a:schemeClr>
            </a:glow>
            <a:softEdge rad="38100"/>
          </a:effectLst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427125" y="5545836"/>
            <a:ext cx="32289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342900" indent="-342900" defTabSz="914400">
              <a:lnSpc>
                <a:spcPct val="85000"/>
              </a:lnSpc>
              <a:spcBef>
                <a:spcPct val="30000"/>
              </a:spcBef>
              <a:buClr>
                <a:schemeClr val="folHlink"/>
              </a:buClr>
              <a:defRPr/>
            </a:pPr>
            <a:r>
              <a:rPr lang="en-US" sz="1600" kern="0" dirty="0">
                <a:solidFill>
                  <a:schemeClr val="bg1"/>
                </a:solidFill>
                <a:latin typeface="+mn-lt"/>
                <a:cs typeface="ＭＳ Ｐゴシック" charset="-128"/>
              </a:rPr>
              <a:t>Stateline Wind Energy Center:</a:t>
            </a:r>
          </a:p>
          <a:p>
            <a:pPr marL="342900" indent="-342900" defTabSz="914400">
              <a:lnSpc>
                <a:spcPct val="85000"/>
              </a:lnSpc>
              <a:spcBef>
                <a:spcPct val="30000"/>
              </a:spcBef>
              <a:buClr>
                <a:schemeClr val="folHlink"/>
              </a:buClr>
              <a:defRPr/>
            </a:pPr>
            <a:r>
              <a:rPr lang="en-US" sz="1600" kern="0" dirty="0">
                <a:solidFill>
                  <a:schemeClr val="bg1"/>
                </a:solidFill>
                <a:latin typeface="+mn-lt"/>
                <a:cs typeface="+mn-cs"/>
              </a:rPr>
              <a:t>454 660-KW </a:t>
            </a:r>
            <a:r>
              <a:rPr lang="en-US" sz="1600" kern="0" dirty="0" err="1">
                <a:solidFill>
                  <a:schemeClr val="bg1"/>
                </a:solidFill>
                <a:latin typeface="+mn-lt"/>
                <a:cs typeface="+mn-cs"/>
              </a:rPr>
              <a:t>Vestas</a:t>
            </a:r>
            <a:r>
              <a:rPr lang="en-US" sz="1600" kern="0" dirty="0">
                <a:solidFill>
                  <a:schemeClr val="bg1"/>
                </a:solidFill>
                <a:latin typeface="+mn-lt"/>
                <a:cs typeface="+mn-cs"/>
              </a:rPr>
              <a:t> V-47 Turbines</a:t>
            </a:r>
          </a:p>
          <a:p>
            <a:pPr marL="342900" indent="-342900" defTabSz="914400">
              <a:lnSpc>
                <a:spcPct val="85000"/>
              </a:lnSpc>
              <a:spcBef>
                <a:spcPct val="30000"/>
              </a:spcBef>
              <a:buClr>
                <a:schemeClr val="folHlink"/>
              </a:buClr>
              <a:defRPr/>
            </a:pPr>
            <a:r>
              <a:rPr lang="en-US" sz="1600" kern="0" dirty="0">
                <a:solidFill>
                  <a:schemeClr val="bg1"/>
                </a:solidFill>
                <a:latin typeface="+mn-lt"/>
                <a:cs typeface="+mn-cs"/>
              </a:rPr>
              <a:t>300-MW installed capacity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idx="1"/>
          </p:nvPr>
        </p:nvSpPr>
        <p:spPr>
          <a:xfrm>
            <a:off x="74699" y="1348059"/>
            <a:ext cx="3844321" cy="2272140"/>
          </a:xfrm>
        </p:spPr>
        <p:txBody>
          <a:bodyPr/>
          <a:lstStyle/>
          <a:p>
            <a:r>
              <a:rPr lang="en-US" dirty="0" smtClean="0"/>
              <a:t>Focused on the site of the Columbia Basin Wind Energy Study (CBWES)</a:t>
            </a:r>
          </a:p>
          <a:p>
            <a:pPr lvl="1"/>
            <a:r>
              <a:rPr lang="en-US" dirty="0" smtClean="0"/>
              <a:t>Conducted in an </a:t>
            </a:r>
            <a:br>
              <a:rPr lang="en-US" dirty="0" smtClean="0"/>
            </a:br>
            <a:r>
              <a:rPr lang="en-US" dirty="0" smtClean="0"/>
              <a:t>operating wind farm in </a:t>
            </a:r>
            <a:br>
              <a:rPr lang="en-US" dirty="0" smtClean="0"/>
            </a:br>
            <a:r>
              <a:rPr lang="en-US" dirty="0" smtClean="0"/>
              <a:t>north-central Oregon.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9540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79039" y="-8395606"/>
            <a:ext cx="7035800" cy="46101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Wind Power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334646"/>
            <a:ext cx="8595360" cy="615553"/>
          </a:xfrm>
        </p:spPr>
        <p:txBody>
          <a:bodyPr/>
          <a:lstStyle/>
          <a:p>
            <a:r>
              <a:rPr lang="en-US" dirty="0" smtClean="0"/>
              <a:t>Wind speed and wind power predictions are highly sensitive to the values of </a:t>
            </a:r>
            <a:r>
              <a:rPr lang="en-US" b="1" dirty="0" smtClean="0"/>
              <a:t>PBL Parameters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62899"/>
            <a:ext cx="9144000" cy="466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03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2015276"/>
            <a:ext cx="7035800" cy="4610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79039" y="-8395606"/>
            <a:ext cx="7035800" cy="46101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Wind Power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320" y="1334646"/>
            <a:ext cx="8595360" cy="615553"/>
          </a:xfrm>
        </p:spPr>
        <p:txBody>
          <a:bodyPr/>
          <a:lstStyle/>
          <a:p>
            <a:r>
              <a:rPr lang="en-US" dirty="0"/>
              <a:t>Wind speed and wind power predictions are highly sensitive to the values of </a:t>
            </a:r>
            <a:r>
              <a:rPr lang="en-US" b="1" dirty="0"/>
              <a:t>PBL Parameters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452533" y="2982593"/>
            <a:ext cx="2268504" cy="2751668"/>
            <a:chOff x="5452533" y="2751665"/>
            <a:chExt cx="2268504" cy="2751668"/>
          </a:xfrm>
        </p:grpSpPr>
        <p:grpSp>
          <p:nvGrpSpPr>
            <p:cNvPr id="9" name="Group 8"/>
            <p:cNvGrpSpPr/>
            <p:nvPr/>
          </p:nvGrpSpPr>
          <p:grpSpPr>
            <a:xfrm>
              <a:off x="5452533" y="2751665"/>
              <a:ext cx="2268504" cy="414867"/>
              <a:chOff x="5452533" y="2751665"/>
              <a:chExt cx="2268504" cy="414867"/>
            </a:xfrm>
          </p:grpSpPr>
          <p:sp>
            <p:nvSpPr>
              <p:cNvPr id="7" name="Right Brace 6"/>
              <p:cNvSpPr/>
              <p:nvPr/>
            </p:nvSpPr>
            <p:spPr>
              <a:xfrm>
                <a:off x="5452533" y="2777065"/>
                <a:ext cx="220134" cy="389467"/>
              </a:xfrm>
              <a:prstGeom prst="rightBrac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527971" y="2751665"/>
                <a:ext cx="21930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/>
                    </a:solidFill>
                  </a:rPr>
                  <a:t>Spread in wind speed</a:t>
                </a:r>
                <a:endParaRPr lang="en-US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452533" y="4089398"/>
              <a:ext cx="1866723" cy="1413935"/>
              <a:chOff x="5452533" y="4089398"/>
              <a:chExt cx="1866723" cy="1413935"/>
            </a:xfrm>
          </p:grpSpPr>
          <p:sp>
            <p:nvSpPr>
              <p:cNvPr id="12" name="Right Brace 11"/>
              <p:cNvSpPr/>
              <p:nvPr/>
            </p:nvSpPr>
            <p:spPr>
              <a:xfrm>
                <a:off x="5452533" y="4089398"/>
                <a:ext cx="220134" cy="1413935"/>
              </a:xfrm>
              <a:prstGeom prst="rightBrac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595707" y="4614331"/>
                <a:ext cx="1723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/>
                    </a:solidFill>
                  </a:rPr>
                  <a:t>Spread in power</a:t>
                </a:r>
                <a:endParaRPr lang="en-US" dirty="0">
                  <a:solidFill>
                    <a:schemeClr val="accent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5080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6" b="9169"/>
          <a:stretch/>
        </p:blipFill>
        <p:spPr>
          <a:xfrm>
            <a:off x="1663503" y="1274562"/>
            <a:ext cx="6940296" cy="559562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05DB16-F3E1-7B41-BE18-DA9132C94C8C}" type="datetime4">
              <a:rPr lang="en-US" smtClean="0"/>
              <a:pPr/>
              <a:t>June 11, 2015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3722D57-58D6-9447-A6D5-A97F6C35A8F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74320" y="76200"/>
            <a:ext cx="6629400" cy="868680"/>
          </a:xfrm>
        </p:spPr>
        <p:txBody>
          <a:bodyPr/>
          <a:lstStyle/>
          <a:p>
            <a:r>
              <a:rPr lang="en-US" sz="2400" dirty="0"/>
              <a:t>Sensitivity of 80-m Winds to </a:t>
            </a:r>
            <a:r>
              <a:rPr lang="en-US" sz="2400" i="1" dirty="0"/>
              <a:t>Boundary-Layer</a:t>
            </a:r>
            <a:r>
              <a:rPr lang="en-US" sz="2400" dirty="0"/>
              <a:t> Parameters: </a:t>
            </a:r>
            <a:r>
              <a:rPr lang="en-US" sz="2400" dirty="0" smtClean="0"/>
              <a:t>Relative Contribution (Daytime) </a:t>
            </a:r>
            <a:endParaRPr lang="en-US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122638" y="1556842"/>
            <a:ext cx="1648336" cy="952374"/>
            <a:chOff x="275038" y="1518742"/>
            <a:chExt cx="1648336" cy="952374"/>
          </a:xfrm>
        </p:grpSpPr>
        <p:sp>
          <p:nvSpPr>
            <p:cNvPr id="8" name="TextBox 7"/>
            <p:cNvSpPr txBox="1"/>
            <p:nvPr/>
          </p:nvSpPr>
          <p:spPr>
            <a:xfrm>
              <a:off x="275038" y="2163339"/>
              <a:ext cx="16483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TKE dissipation rate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87634199"/>
                </p:ext>
              </p:extLst>
            </p:nvPr>
          </p:nvGraphicFramePr>
          <p:xfrm>
            <a:off x="524468" y="1518742"/>
            <a:ext cx="942162" cy="6729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4" name="Equation" r:id="rId4" imgW="622300" imgH="444500" progId="Equation.3">
                    <p:embed/>
                  </p:oleObj>
                </mc:Choice>
                <mc:Fallback>
                  <p:oleObj name="Equation" r:id="rId4" imgW="622300" imgH="444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24468" y="1518742"/>
                          <a:ext cx="942162" cy="67297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TextBox 9"/>
          <p:cNvSpPr txBox="1"/>
          <p:nvPr/>
        </p:nvSpPr>
        <p:spPr>
          <a:xfrm>
            <a:off x="4195289" y="1275766"/>
            <a:ext cx="11753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TKE Diffusion</a:t>
            </a:r>
            <a:endParaRPr lang="en-US" sz="1400" b="1" dirty="0">
              <a:solidFill>
                <a:srgbClr val="0000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04964" y="2707890"/>
            <a:ext cx="8433303" cy="1364482"/>
            <a:chOff x="710697" y="2471116"/>
            <a:chExt cx="8433303" cy="1364482"/>
          </a:xfrm>
        </p:grpSpPr>
        <p:sp>
          <p:nvSpPr>
            <p:cNvPr id="12" name="Rectangle 11"/>
            <p:cNvSpPr/>
            <p:nvPr/>
          </p:nvSpPr>
          <p:spPr>
            <a:xfrm>
              <a:off x="2209800" y="2471116"/>
              <a:ext cx="6934200" cy="1364482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10697" y="3024769"/>
              <a:ext cx="15158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Closure Constants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4320" y="4162425"/>
            <a:ext cx="8282996" cy="2695575"/>
            <a:chOff x="960120" y="2358167"/>
            <a:chExt cx="8282996" cy="2695575"/>
          </a:xfrm>
        </p:grpSpPr>
        <p:sp>
          <p:nvSpPr>
            <p:cNvPr id="15" name="Rectangle 14"/>
            <p:cNvSpPr/>
            <p:nvPr/>
          </p:nvSpPr>
          <p:spPr>
            <a:xfrm>
              <a:off x="2289867" y="2358167"/>
              <a:ext cx="6953249" cy="2695575"/>
            </a:xfrm>
            <a:prstGeom prst="rect">
              <a:avLst/>
            </a:prstGeom>
            <a:noFill/>
            <a:ln w="3810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60120" y="3024769"/>
              <a:ext cx="1182568" cy="307777"/>
            </a:xfrm>
            <a:prstGeom prst="rect">
              <a:avLst/>
            </a:prstGeom>
            <a:solidFill>
              <a:srgbClr val="707276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00"/>
                  </a:solidFill>
                </a:rPr>
                <a:t>Length Scales</a:t>
              </a:r>
              <a:endParaRPr lang="en-US" sz="1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434668" y="1301167"/>
            <a:ext cx="1035861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00FF"/>
                </a:solidFill>
              </a:rPr>
              <a:t>Pr</a:t>
            </a:r>
            <a:r>
              <a:rPr lang="en-US" sz="1400" b="1" dirty="0" smtClean="0">
                <a:solidFill>
                  <a:srgbClr val="0000FF"/>
                </a:solidFill>
              </a:rPr>
              <a:t> Number </a:t>
            </a:r>
            <a:endParaRPr lang="en-US" sz="1400" b="1" dirty="0">
              <a:solidFill>
                <a:srgbClr val="0000FF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378449" y="4162425"/>
            <a:ext cx="2337816" cy="1356778"/>
            <a:chOff x="6705600" y="3977223"/>
            <a:chExt cx="2337816" cy="1356778"/>
          </a:xfrm>
        </p:grpSpPr>
        <p:sp>
          <p:nvSpPr>
            <p:cNvPr id="19" name="Rectangle 18"/>
            <p:cNvSpPr/>
            <p:nvPr/>
          </p:nvSpPr>
          <p:spPr>
            <a:xfrm>
              <a:off x="6705600" y="3977223"/>
              <a:ext cx="2337816" cy="13567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9043494"/>
                </p:ext>
              </p:extLst>
            </p:nvPr>
          </p:nvGraphicFramePr>
          <p:xfrm>
            <a:off x="6870700" y="4038600"/>
            <a:ext cx="2120900" cy="1231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5" name="Equation" r:id="rId6" imgW="2120900" imgH="1231900" progId="Equation.3">
                    <p:embed/>
                  </p:oleObj>
                </mc:Choice>
                <mc:Fallback>
                  <p:oleObj name="Equation" r:id="rId6" imgW="2120900" imgH="1231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870700" y="4038600"/>
                          <a:ext cx="2120900" cy="12319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" name="Group 27"/>
          <p:cNvGrpSpPr/>
          <p:nvPr/>
        </p:nvGrpSpPr>
        <p:grpSpPr>
          <a:xfrm>
            <a:off x="217745" y="3103996"/>
            <a:ext cx="1946390" cy="1019175"/>
            <a:chOff x="429380" y="3809852"/>
            <a:chExt cx="2150999" cy="1019175"/>
          </a:xfrm>
        </p:grpSpPr>
        <p:sp>
          <p:nvSpPr>
            <p:cNvPr id="27" name="Rectangle 26"/>
            <p:cNvSpPr/>
            <p:nvPr/>
          </p:nvSpPr>
          <p:spPr>
            <a:xfrm>
              <a:off x="429380" y="3809852"/>
              <a:ext cx="2150999" cy="101917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2600395"/>
                </p:ext>
              </p:extLst>
            </p:nvPr>
          </p:nvGraphicFramePr>
          <p:xfrm>
            <a:off x="476464" y="3890381"/>
            <a:ext cx="1961399" cy="823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6" name="Equation" r:id="rId8" imgW="1422400" imgH="596900" progId="Equation.3">
                    <p:embed/>
                  </p:oleObj>
                </mc:Choice>
                <mc:Fallback>
                  <p:oleObj name="Equation" r:id="rId8" imgW="1422400" imgH="596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76464" y="3890381"/>
                          <a:ext cx="1961399" cy="8239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8" name="Group 37"/>
          <p:cNvGrpSpPr/>
          <p:nvPr/>
        </p:nvGrpSpPr>
        <p:grpSpPr>
          <a:xfrm>
            <a:off x="3559474" y="4992791"/>
            <a:ext cx="3484793" cy="780341"/>
            <a:chOff x="3559474" y="4992791"/>
            <a:chExt cx="3484793" cy="780341"/>
          </a:xfrm>
        </p:grpSpPr>
        <p:grpSp>
          <p:nvGrpSpPr>
            <p:cNvPr id="21" name="Group 20"/>
            <p:cNvGrpSpPr/>
            <p:nvPr/>
          </p:nvGrpSpPr>
          <p:grpSpPr>
            <a:xfrm>
              <a:off x="5480682" y="4992791"/>
              <a:ext cx="518457" cy="342127"/>
              <a:chOff x="7806986" y="4815840"/>
              <a:chExt cx="518457" cy="342127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7806986" y="4903967"/>
                <a:ext cx="254973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170461" y="4815840"/>
                <a:ext cx="154982" cy="25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1" name="Elbow Connector 30"/>
            <p:cNvCxnSpPr/>
            <p:nvPr/>
          </p:nvCxnSpPr>
          <p:spPr>
            <a:xfrm>
              <a:off x="5999139" y="5136804"/>
              <a:ext cx="1045128" cy="382399"/>
            </a:xfrm>
            <a:prstGeom prst="bentConnector3">
              <a:avLst>
                <a:gd name="adj1" fmla="val 98606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stCxn id="22" idx="1"/>
            </p:cNvCxnSpPr>
            <p:nvPr/>
          </p:nvCxnSpPr>
          <p:spPr>
            <a:xfrm rot="10800000" flipV="1">
              <a:off x="3559474" y="5207918"/>
              <a:ext cx="1921208" cy="565214"/>
            </a:xfrm>
            <a:prstGeom prst="bentConnector3">
              <a:avLst>
                <a:gd name="adj1" fmla="val 79043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677335" y="3420533"/>
            <a:ext cx="1301653" cy="1309371"/>
            <a:chOff x="677335" y="3420533"/>
            <a:chExt cx="1301653" cy="1309371"/>
          </a:xfrm>
        </p:grpSpPr>
        <p:sp>
          <p:nvSpPr>
            <p:cNvPr id="29" name="Rectangle 28"/>
            <p:cNvSpPr/>
            <p:nvPr/>
          </p:nvSpPr>
          <p:spPr>
            <a:xfrm>
              <a:off x="677335" y="3420533"/>
              <a:ext cx="338666" cy="328083"/>
            </a:xfrm>
            <a:prstGeom prst="rect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cxnSp>
          <p:nvCxnSpPr>
            <p:cNvPr id="54" name="Elbow Connector 53"/>
            <p:cNvCxnSpPr>
              <a:stCxn id="29" idx="2"/>
            </p:cNvCxnSpPr>
            <p:nvPr/>
          </p:nvCxnSpPr>
          <p:spPr>
            <a:xfrm rot="16200000" flipH="1">
              <a:off x="922184" y="3673099"/>
              <a:ext cx="981288" cy="1132321"/>
            </a:xfrm>
            <a:prstGeom prst="bentConnector2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3300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</p:bldLst>
  </p:timing>
</p:sld>
</file>

<file path=ppt/theme/theme1.xml><?xml version="1.0" encoding="utf-8"?>
<a:theme xmlns:a="http://schemas.openxmlformats.org/drawingml/2006/main" name="PNNL Platinum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NNL Silver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NNL White Theme">
  <a:themeElements>
    <a:clrScheme name="PNNL v1">
      <a:dk1>
        <a:srgbClr val="707276"/>
      </a:dk1>
      <a:lt1>
        <a:srgbClr val="FFFFFF"/>
      </a:lt1>
      <a:dk2>
        <a:srgbClr val="D57500"/>
      </a:dk2>
      <a:lt2>
        <a:srgbClr val="B2B3B5"/>
      </a:lt2>
      <a:accent1>
        <a:srgbClr val="A83C0F"/>
      </a:accent1>
      <a:accent2>
        <a:srgbClr val="242424"/>
      </a:accent2>
      <a:accent3>
        <a:srgbClr val="F1AB00"/>
      </a:accent3>
      <a:accent4>
        <a:srgbClr val="007229"/>
      </a:accent4>
      <a:accent5>
        <a:srgbClr val="C10435"/>
      </a:accent5>
      <a:accent6>
        <a:srgbClr val="007FAC"/>
      </a:accent6>
      <a:hlink>
        <a:srgbClr val="003698"/>
      </a:hlink>
      <a:folHlink>
        <a:srgbClr val="8A075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2EF5D1-8BDA-4F5A-B542-E68EB322F5BE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C9877FF-A48D-4A25-8738-442FD07AD4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A9F2011-32CF-4C7C-8065-4905615DDB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PNNL_Presentation_Template_01-21-2012.potx</Template>
  <TotalTime>8707</TotalTime>
  <Words>1580</Words>
  <Application>Microsoft Macintosh PowerPoint</Application>
  <PresentationFormat>On-screen Show (4:3)</PresentationFormat>
  <Paragraphs>320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PNNL Platinum Theme</vt:lpstr>
      <vt:lpstr>PNNL Silver Theme</vt:lpstr>
      <vt:lpstr>PNNL White Theme</vt:lpstr>
      <vt:lpstr>Equation</vt:lpstr>
      <vt:lpstr>Understanding Model Uncertainty—An Application of Uncertainty Quantification to Wind Energy</vt:lpstr>
      <vt:lpstr>Motivation</vt:lpstr>
      <vt:lpstr>What is Uncertainty Quantification?</vt:lpstr>
      <vt:lpstr>UQ Methodology</vt:lpstr>
      <vt:lpstr>Experimental design</vt:lpstr>
      <vt:lpstr>Study Area and Terrain Height</vt:lpstr>
      <vt:lpstr>Impact on Wind Power</vt:lpstr>
      <vt:lpstr>Impact on Wind Power</vt:lpstr>
      <vt:lpstr>Sensitivity of 80-m Winds to Boundary-Layer Parameters: Relative Contribution (Daytime) </vt:lpstr>
      <vt:lpstr>Sensitivity of 80-m Winds to Boundary-Layer Parameters: Relative Contribution (Nighttime) </vt:lpstr>
      <vt:lpstr>Sensitivity of 80-m Winds to Boundary-Layer Parameters to Terrain Slope</vt:lpstr>
      <vt:lpstr>Response of 80-m wind to PBL parameters at CBWES</vt:lpstr>
      <vt:lpstr>Response of 80-m wind to PBL  parameters at all sites</vt:lpstr>
      <vt:lpstr>Sensitivity of 80-m Winds to Surface Parameters: Relative Contribution</vt:lpstr>
      <vt:lpstr>Summary and Conclusions</vt:lpstr>
      <vt:lpstr>Conclusion</vt:lpstr>
      <vt:lpstr>Sensitivity of 80-m Winds to Surface Parameters: Relative Contribution</vt:lpstr>
      <vt:lpstr>Sensitivity of 80-m Winds to Surface Parameters: Relative Contribution</vt:lpstr>
      <vt:lpstr>Sensitivity of 80-m Winds to Surface Parameters: Relative Contribution</vt:lpstr>
      <vt:lpstr>Identification of Surface Parameters</vt:lpstr>
      <vt:lpstr>Identification of Boundary-Layer Parameters</vt:lpstr>
    </vt:vector>
  </TitlesOfParts>
  <Company>Pacific Northwest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Christopher DeGraaf</dc:creator>
  <cp:lastModifiedBy>Berg, Larry K</cp:lastModifiedBy>
  <cp:revision>253</cp:revision>
  <dcterms:created xsi:type="dcterms:W3CDTF">2011-07-01T00:09:34Z</dcterms:created>
  <dcterms:modified xsi:type="dcterms:W3CDTF">2015-06-11T13:14:40Z</dcterms:modified>
</cp:coreProperties>
</file>