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Lst>
  <p:sldSz cy="5143500" cx="9144000"/>
  <p:notesSz cx="6858000" cy="9144000"/>
  <p:embeddedFontLst>
    <p:embeddedFont>
      <p:font typeface="Roboto"/>
      <p:regular r:id="rId41"/>
      <p:bold r:id="rId42"/>
      <p:italic r:id="rId43"/>
      <p:boldItalic r:id="rId44"/>
    </p:embeddedFont>
    <p:embeddedFont>
      <p:font typeface="Roboto Medium"/>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1782ECC-1D81-4866-AFAB-A91C7F33AD02}">
  <a:tblStyle styleId="{61782ECC-1D81-4866-AFAB-A91C7F33AD0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font" Target="fonts/Roboto-bold.fntdata"/><Relationship Id="rId41" Type="http://schemas.openxmlformats.org/officeDocument/2006/relationships/font" Target="fonts/Roboto-regular.fntdata"/><Relationship Id="rId22" Type="http://schemas.openxmlformats.org/officeDocument/2006/relationships/slide" Target="slides/slide16.xml"/><Relationship Id="rId44" Type="http://schemas.openxmlformats.org/officeDocument/2006/relationships/font" Target="fonts/Roboto-boldItalic.fntdata"/><Relationship Id="rId21" Type="http://schemas.openxmlformats.org/officeDocument/2006/relationships/slide" Target="slides/slide15.xml"/><Relationship Id="rId43" Type="http://schemas.openxmlformats.org/officeDocument/2006/relationships/font" Target="fonts/Roboto-italic.fntdata"/><Relationship Id="rId24" Type="http://schemas.openxmlformats.org/officeDocument/2006/relationships/slide" Target="slides/slide18.xml"/><Relationship Id="rId46" Type="http://schemas.openxmlformats.org/officeDocument/2006/relationships/font" Target="fonts/RobotoMedium-bold.fntdata"/><Relationship Id="rId23" Type="http://schemas.openxmlformats.org/officeDocument/2006/relationships/slide" Target="slides/slide17.xml"/><Relationship Id="rId45" Type="http://schemas.openxmlformats.org/officeDocument/2006/relationships/font" Target="fonts/Roboto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48" Type="http://schemas.openxmlformats.org/officeDocument/2006/relationships/font" Target="fonts/RobotoMedium-boldItalic.fntdata"/><Relationship Id="rId25" Type="http://schemas.openxmlformats.org/officeDocument/2006/relationships/slide" Target="slides/slide19.xml"/><Relationship Id="rId47" Type="http://schemas.openxmlformats.org/officeDocument/2006/relationships/font" Target="fonts/RobotoMedium-italic.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cholarlykitchen.sspnet.org/2018/12/13/digital-preservation-network-disband/" TargetMode="External"/><Relationship Id="rId3" Type="http://schemas.openxmlformats.org/officeDocument/2006/relationships/hyperlink" Target="https://blog.dshr.org/2019/04/the-demise-of-digital-preservation.html" TargetMode="External"/><Relationship Id="rId4" Type="http://schemas.openxmlformats.org/officeDocument/2006/relationships/hyperlink" Target="https://web.archive.org/web/20181206120830/http://dpn.org/"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oppul.ca/preservation/digital-stewardship-network-standing-committee/" TargetMode="External"/><Relationship Id="rId3" Type="http://schemas.openxmlformats.org/officeDocument/2006/relationships/hyperlink" Target="https://coppul.ca/preservation/westvault/" TargetMode="External"/><Relationship Id="rId4" Type="http://schemas.openxmlformats.org/officeDocument/2006/relationships/hyperlink" Target="https://coppul.ca/preservation/the-coppul-digital-stewardship-network/"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oppul.ca/news/westvault-update-for-coppul-members/"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eb.archive.org/web/20250404231049/https://library.ucsd.edu/chronopolis/" TargetMode="External"/><Relationship Id="rId3" Type="http://schemas.openxmlformats.org/officeDocument/2006/relationships/hyperlink" Target="https://cdlib.org/services/uc3/merritt/"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oday.ucsd.edu/story/uc_san_diego_library_receives_mellon_grant_to_develop_approaches_to_preserving_digital_repositories" TargetMode="External"/><Relationship Id="rId3" Type="http://schemas.openxmlformats.org/officeDocument/2006/relationships/hyperlink" Target="https://library.ucsd.edu/news-events/uc-san-diego-library-and-texas-digital-library-collaborate-to-transform-digital-preservation-possibilities-for-sensitive-data/" TargetMode="External"/><Relationship Id="rId4" Type="http://schemas.openxmlformats.org/officeDocument/2006/relationships/hyperlink" Target="https://today.ucsd.edu/story/chronopolis_earns_high_marks_as_trustworthy_digital_repository_in_crl_trac"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i.org/10.18665/sr.316990" TargetMode="External"/><Relationship Id="rId3" Type="http://schemas.openxmlformats.org/officeDocument/2006/relationships/hyperlink" Target="https://docs.google.com/document/d/1mOFSJEG2pJKhLfovSJPSvpCJigbi4btY7EwWgyom8Yk/edit?tab=t.0"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*My </a:t>
            </a:r>
            <a:r>
              <a:rPr lang="en"/>
              <a:t>opinions</a:t>
            </a:r>
            <a:r>
              <a:rPr lang="en"/>
              <a:t> and observations are my own*</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335e577e5db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335e577e5db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let’s jump in to these sunsets - we have seen 4 announcements in the last 7 years with 3 of those 4 being in 2024 and 2025. DPN went down in a ball of flames in December 2018; MetaArchive exited subjectively more gracefully this last March; COPPUL’s WestVault is slated to end in September; and Chronopolis’ fiscal hosting at UCSD is on a path to dissolve by 2027.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2 of these are Private LOCKSS Networks, PLNs, and 2 are homegrown federated architectures.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35a5cad4bf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35a5cad4bf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up and briefly is the Digital Preservation Network, designed as a series of independent preservation nodes hosted by members. As this group is likely well-aware, there were many many reasons for their sunet. Financial sustainability was a big one, Bradley always believed that libraries and digipres professionals often lacked a level of business acumen necessary to develop a sustainable business model and Nathan has taken that many steps further with the entire cost modeling discussion yesterday. In DPN’s case they didn’t have a data egress plan and kept former member’s content long after they stopped paying dues and never hit cost recovery.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were governance challenges that didn’t adapt to a decentralized network, declining participation due to technical ingest issues, and overall, a sense of a lack of [financial] transparency. At the time of shutdown they had 31 members, half of their peak 62 members.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https://scholarlykitchen.sspnet.org/2018/12/13/digital-preservation-network-disband/</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3"/>
              </a:rPr>
              <a:t>https://blog.dshr.org/2019/04/the-demise-of-digital-preservation.html</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4"/>
              </a:rPr>
              <a:t>https://web.archive.org/web/20181206120830/http://dpn.org/</a:t>
            </a:r>
            <a:r>
              <a:rPr lang="en"/>
              <a: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33630ccdadb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33630ccdadb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is WestVault, originally launched in 2007 as the the Council of Prairie and Pacific University Libraries (COPPUL) Private LOCKSS Network. They expanded </a:t>
            </a:r>
            <a:r>
              <a:rPr lang="en"/>
              <a:t>through</a:t>
            </a:r>
            <a:r>
              <a:rPr lang="en"/>
              <a:t> a working to establish the COPPUL Digital Preservation Network to increase services, rebranded to the COPPUL Digital Stewardship Network to acknowledge stewardship activities beyond technical aspects, and finally in 2018 rebranded the PLN itself to WestVault. Currently they have 18 active members with 4 hosting partners.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https://coppul.ca/preservation/digital-stewardship-network-standing-committee/</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3"/>
              </a:rPr>
              <a:t>https://coppul.ca/preservation/westvault/</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4"/>
              </a:rPr>
              <a:t>https://coppul.ca/preservation/the-coppul-digital-stewardship-network/</a:t>
            </a:r>
            <a:r>
              <a:rPr lang="en"/>
              <a:t>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35a5cad4bf8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35a5cad4bf8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COPPUL runs 5 digital preservation-related services with WestVault being the only one sunsetting. Their reason for sunsetting WestVault is a little unclear. The public statement released last summer cited that “it is no longer feasible to continue to operate this service” and only one statement has been published that I can find. We think that they </a:t>
            </a:r>
            <a:r>
              <a:rPr lang="en"/>
              <a:t>couldn't achieve cost recovery for their members, but it’s not fully known.</a:t>
            </a:r>
            <a:r>
              <a:rPr lang="en"/>
              <a:t> They are scheduled to shutdown on September 30, 2025.</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https://coppul.ca/news/westvault-update-for-coppul-members/</a:t>
            </a:r>
            <a:r>
              <a:rPr lang="en"/>
              <a: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35a5cad4bf8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35a5cad4bf8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Chronopolis’ public announcement was even more opaque than WestVault. Chronopolis was launched in 2009 as a federated data grid framework of nodes managed by </a:t>
            </a:r>
            <a:r>
              <a:rPr lang="en"/>
              <a:t>members and hosted by UC San Diego Libraries. They use variety of local and external tools including ChronCore, ACE, Bagit, and Duracloud.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Their reason for possibly (keyword possibly) sunsetting is not publicly disclosed, however, we’re aware that UCSD and no longer willing to serve as a fiscal and technical host and is planning to dissolve its relationship with Chronopolis by 2027. UCSD itself is planning </a:t>
            </a:r>
            <a:r>
              <a:rPr lang="en">
                <a:solidFill>
                  <a:schemeClr val="dk1"/>
                </a:solidFill>
              </a:rPr>
              <a:t>to start using the Merritt preservation repository from the California Digital Library. </a:t>
            </a:r>
            <a:r>
              <a:rPr lang="en"/>
              <a:t>This wasn’t a very public announcement, there was no public article or announcement, but taking a look at the WayBack Machine, the notice on Chronopolis’ landing page was not there until at least after April 4, 2025.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One glimmer of hope is that a new host could maintain Chronopolis but this status is unknown.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u="sng">
                <a:solidFill>
                  <a:schemeClr val="hlink"/>
                </a:solidFill>
                <a:hlinkClick r:id="rId2"/>
              </a:rPr>
              <a:t>https://web.archive.org/web/20250404231049/https://library.ucsd.edu/chronopolis/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u="sng">
                <a:solidFill>
                  <a:schemeClr val="hlink"/>
                </a:solidFill>
                <a:hlinkClick r:id="rId3"/>
              </a:rPr>
              <a:t>https://cdlib.org/services/uc3/merritt/</a:t>
            </a:r>
            <a:r>
              <a:rPr lang="en">
                <a:solidFill>
                  <a:schemeClr val="dk1"/>
                </a:solidFill>
              </a:rPr>
              <a: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35e9f5673fd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35e9f5673fd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 couple of things I dug up were that 1) a group of stakeholders did receive a one-year 161,000 dollar grant in 2019 to expand Chronopolis as a service, and UCSD and TDL received an one-year 87,000 dollar IMLS grant also in 2019 to develop a DDP for sensitive data. Both grants were affiliated with Chronopolis. 2) Chronopolis earned a TRAC certification in 2012, although I couldn’t find the audit itself, there are articles still available.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u="sng">
                <a:solidFill>
                  <a:schemeClr val="hlink"/>
                </a:solidFill>
                <a:hlinkClick r:id="rId2"/>
              </a:rPr>
              <a:t>https://today.ucsd.edu/story/uc_san_diego_library_receives_mellon_grant_to_develop_approaches_to_preserving_digital_repositories</a:t>
            </a:r>
            <a:r>
              <a:rPr lang="en">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u="sng">
                <a:solidFill>
                  <a:schemeClr val="hlink"/>
                </a:solidFill>
                <a:hlinkClick r:id="rId3"/>
              </a:rPr>
              <a:t>https://library.ucsd.edu/news-events/uc-san-diego-library-and-texas-digital-library-collaborate-to-transform-digital-preservation-possibilities-for-sensitive-data/</a:t>
            </a:r>
            <a:r>
              <a:rPr lang="en">
                <a:solidFill>
                  <a:schemeClr val="dk1"/>
                </a:solidFill>
              </a:rPr>
              <a: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u="sng">
                <a:solidFill>
                  <a:schemeClr val="hlink"/>
                </a:solidFill>
                <a:hlinkClick r:id="rId4"/>
              </a:rPr>
              <a:t>https://today.ucsd.edu/story/chronopolis_earns_high_marks_as_trustworthy_digital_repository_in_crl_trac</a:t>
            </a:r>
            <a:r>
              <a:rPr lang="en">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3630ccdadb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33630ccdadb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44746"/>
                </a:solidFill>
              </a:rPr>
              <a:t>There is a </a:t>
            </a:r>
            <a:r>
              <a:rPr lang="en">
                <a:solidFill>
                  <a:srgbClr val="444746"/>
                </a:solidFill>
              </a:rPr>
              <a:t>different kind of trickle-down effect with Chronopolis transitioning, especially for </a:t>
            </a:r>
            <a:r>
              <a:rPr lang="en">
                <a:solidFill>
                  <a:srgbClr val="444746"/>
                </a:solidFill>
              </a:rPr>
              <a:t>TDL who has been a core Chronopolis partner and currently has 23 members in their consortium that could be impacted. UCSD will join Merritt for digipres needs, but them pulling out is forcing TDL to re-design their digital preservation solution, so the impacts of shutdowns spill across additional organizational boundaries.</a:t>
            </a:r>
            <a:endParaRPr>
              <a:solidFill>
                <a:srgbClr val="444746"/>
              </a:solidFill>
            </a:endParaRPr>
          </a:p>
          <a:p>
            <a:pPr indent="0" lvl="0" marL="0" rtl="0" algn="l">
              <a:spcBef>
                <a:spcPts val="0"/>
              </a:spcBef>
              <a:spcAft>
                <a:spcPts val="0"/>
              </a:spcAft>
              <a:buNone/>
            </a:pPr>
            <a:r>
              <a:t/>
            </a:r>
            <a:endParaRPr>
              <a:solidFill>
                <a:srgbClr val="444746"/>
              </a:solidFill>
            </a:endParaRPr>
          </a:p>
          <a:p>
            <a:pPr indent="0" lvl="0" marL="0" rtl="0" algn="l">
              <a:spcBef>
                <a:spcPts val="0"/>
              </a:spcBef>
              <a:spcAft>
                <a:spcPts val="0"/>
              </a:spcAft>
              <a:buNone/>
            </a:pPr>
            <a:r>
              <a:rPr lang="en">
                <a:solidFill>
                  <a:srgbClr val="444746"/>
                </a:solidFill>
              </a:rPr>
              <a:t>It’s also worth noting that DuraCloud may also undergo a heavy redesign, further impacting digipres users.</a:t>
            </a:r>
            <a:endParaRPr>
              <a:solidFill>
                <a:srgbClr val="444746"/>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35a5cad4bf8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35a5cad4bf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Finally, the MetaArchive Cooperative. My disclaimer is that I am personally invested in this one, </a:t>
            </a:r>
            <a:r>
              <a:rPr lang="en">
                <a:solidFill>
                  <a:schemeClr val="dk1"/>
                </a:solidFill>
              </a:rPr>
              <a:t>Virginia Tech was a founding member and I was heavily involved so I have a lot of information</a:t>
            </a:r>
            <a:r>
              <a:rPr lang="en"/>
              <a:t> - I have many slides, and I promise not to go in-depth on too many of them but want to show the general trajectory from the inside.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MetaArchive was launched in 2004 from an NDIIP grant initiated by 6 universities as a Private LOCKSS Network. Educopia Institute was then launched in 2006 to serve as the fiscal host.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are, again, many known reasons for the sunset, including staffing, membership decline, financial sustainability, technical debt, and </a:t>
            </a:r>
            <a:r>
              <a:rPr lang="en"/>
              <a:t>Educopia’s</a:t>
            </a:r>
            <a:r>
              <a:rPr lang="en"/>
              <a:t> own mission realignment. MetaArchive officially shut down on March 31, 2025.</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35a5cad4bf8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35a5cad4bf8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first and perhaps longest-standing known problem is the design of the Community Facilitator. This role facilitates everything from governance, financial, technical, and liaising for MetaArchive but with only 50% of that person’s time. Originally MetaArchive paid for this .5 FTE and the other .5 was self-funded by the facilitator through grants, sponsorships, etc. The position required a wildly varied </a:t>
            </a:r>
            <a:r>
              <a:rPr lang="en"/>
              <a:t>skill set</a:t>
            </a:r>
            <a:r>
              <a:rPr lang="en"/>
              <a:t> from minor programming, communication, grant development, to financial management and business modeling and simply was not sustainable. In the final 6 years, we had 4 different community facilitators. This turnover rate led to a lot institutional knowledge being lost and there’s a huge learning curve with this kind of role, more than 50% of their time can reasonably take on.</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35a5cad4bf8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35a5cad4bf8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Second was a massive amount of technical debt. We relied heavily on 1-2 folks at Stanford and the work of 4-5 part-time contractors, all managing the Dashboards, AWS, </a:t>
            </a:r>
            <a:r>
              <a:rPr lang="en"/>
              <a:t>website</a:t>
            </a:r>
            <a:r>
              <a:rPr lang="en"/>
              <a:t>, and the many ingest options available.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Ingest was a huge pain point, especially for ongoing members that couldn’t adapt old workflows as the technology evolved and this level of technical debt was not really investigated intentionally until 2022.</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All of the solutions we investigated landed in the same place - fixing and maintaining would cost more labor and funding than we had - and this was over 6 different projects. I won’t go through them here but I linked out to the ones with articles.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5298d93e6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5298d93e6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Since the beginning of large digital preservation initiatives we’ve seen organizational change and the ebbs and flows that come with evolving understanding, technology, advocacy, and resourcing. We’ve seen the National Digital Information Infrastructure and Preservation Program from the Library of Congress launch in the early aughts and subsequently launch numerous digital preservation initiatives, including MetaArchive and NDSA, before winding down in the mid 2010s.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NDSA moved under CLIR and DLF management. COPPUL went through several iterations (which we’ll get to later). DuraCloud moved from DuraSpace to Lyrasis in 2019, NDSA went on hiatus in 2024 to work on shifting away from DLF, and organizations like DPLA spent 2024 searching a new host.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had more standards introduced with OAIS, then the Trusted Repository Audit and Metrics, and finally with the Trusted Digital Repository ISO standard, among others like CoreTrustSeal, that evolved how we structure our preservation systems and how we look at sustainability.</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35a5cad4bf8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35a5cad4bf8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Membership was declining for several years due to the ingest problems and maintaining levels of engagement - at our peak we had 48 members, and at sunset there were 15.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One method we attempted was to revamp our membership levels and create a flat rate to both make it more accessible for consortia to join and to be more transparent about participation, discounts for hosting a node, etc. Ultimately it just complicated the billing process, couldn’t be maintained practically, and did not lead to an increase in membership.</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35a5cad4bf8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35a5cad4bf8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Financial sustainability was a rollercoaster. We covered the decreased membership, but there were also additional barriers. First, we in the membership didn’t really have the foresight to run our own cost models </a:t>
            </a:r>
            <a:r>
              <a:rPr lang="en">
                <a:solidFill>
                  <a:schemeClr val="dk1"/>
                </a:solidFill>
              </a:rPr>
              <a:t>(or maybe thought we didn’t need it because we had a community facilitator and little access to our actual account information)</a:t>
            </a:r>
            <a:r>
              <a:rPr lang="en"/>
              <a:t>. The treasurer was largely limited to submitting our budget request, receiving and reviewing monthly summaries of activity and general ledger documents, and communicating those updates to the membership.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were also pain points in working with Educopia that could have been more transparent. Educopia switched financial institutions multiple times in a short period so the financial history was difficult to find; they also changed accounting style and changed how the overhead fee for their communities were calculated, changing our expectations and ability to plan. Finally, we learned in early 2024 that Educopia would require their communities to fully fund 1 FTE for their </a:t>
            </a:r>
            <a:r>
              <a:rPr lang="en"/>
              <a:t>community</a:t>
            </a:r>
            <a:r>
              <a:rPr lang="en"/>
              <a:t> facilitator by January 1, 2025, doubling our largest expense. One note - MetaArchive wanted a full-time community facilitator and fully supported compensating staff appropriately, we simply didn’t have that cost built into the budget and weren’t expecting it, and had no control over the position description.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 all of this, the previous 5 year financial trends broadly showed consistent decline in revenue and increase in expenses.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35a5cad4bf8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35a5cad4bf8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Finally, Educopia itself has been shifting for the last several years, particularly when their longtime Director departed in 2022, and they actually dropped both MetaArchive and BitCurator Consortium as sponsees. Their shift from digital preservation initiative support to knowledge justice and equity was an organic </a:t>
            </a:r>
            <a:r>
              <a:rPr lang="en"/>
              <a:t>transition,</a:t>
            </a:r>
            <a:r>
              <a:rPr lang="en"/>
              <a:t> but meant that a resource-heavy digital preservation community was no longer well-aligned.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33630ccdadb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33630ccdadb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 going to skip most of this content but have it here if folks are interested, and mostly want to show that work on fixing MetaArchive started in 2019, spanned across 4 facilitators, 2 task forces, 6 projects, and 2 grant proposals (only 1 of which we were invited to submit a full proposal for).</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g33630ccdadb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1" name="Google Shape;421;g33630ccdadb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More specifically, 2024 events moved quickly - in January we were invited to submit a full IMLS proposal and continued working on it, followed by February’s announcement that Educopia required us to compensate a full time employee and doubling our largest expense, and March when Educopia notified us that they did not want to move forward with the grant. By April 2024, sunsetting plans were implemented and set us on an 11 month sunset trajectory that included detailed communication plans, one-on-ones and office hours for members, wind-down of committees, and a temporary PLN for short-term storage.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One comment on transparency here -- Educopia never explicitly told us they no longer wanted to sponsor MetaArchive. Most communication was indirectly implied. Comparatively, I think we get so much more out of the transparency on all things APTrust and going through this sunset has only made me more appreciative.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33630ccdadb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33630ccdadb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Where did people go? Many went to existing PLNs, especially the Alabama and Michigan Digital Preservation Networks; 1 member went with Portico; 1 member came to APTrust (shoutout to Case!); 3 members are pursuing a grant to spin up a new regional PLN; and the remaining did not disclose. Everyone had a plan in place and data </a:t>
            </a:r>
            <a:r>
              <a:rPr lang="en"/>
              <a:t>retrieved</a:t>
            </a:r>
            <a:r>
              <a:rPr lang="en"/>
              <a:t> or transferred prior to the sunset date.</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33630ccdadb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33630ccdadb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My main takeaways from this process were a mixed bag. What was successful was planning within an 11 month timeline and ensuring members had pathways to move forward. We had a ton of communication on a monthly basis with membership and based on feedback, it went smoothly for members after the initial sunset announcement. We worked well with the LOCKSS Program Team and they’re </a:t>
            </a:r>
            <a:r>
              <a:rPr lang="en"/>
              <a:t>still</a:t>
            </a:r>
            <a:r>
              <a:rPr lang="en"/>
              <a:t> highly involved with former members. We did not go broke and were actually able to disperse funds elsewhere, such as scholarships to DLF for new professionals, and funding former members at conferences. And almost everything was well-documented and shared publicly.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Where I and others on the transition research team had pain points were primarily the labor and time, we met weekly and sometimes twice weekly for months before transitioning to bi-weekly near the end. Along with that, member engagement naturally dropped pretty substantially with only 4 membership reps on the team. I personally felt that there was a lack of transparency from Educopia regarding the full financial situation, decisions impacting MetaArchive, and general clarity around the “why” questions. Lastly, Our community facilitator at the time was awesome but also on parental leave for several months, which we fully support, and we did experience some bottlenecks without that liaison role.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33630ccdadb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33630ccdadb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overall, I had some general observations from looking at these 4 sunsets. Fiscal sponsorship by another organization is a common barrier for 3 services. Financial sustainability, soft funding infusions, membership maintenance, member engagement were problems for at least 2 services each. All 4 services were a distributed digital preservation </a:t>
            </a:r>
            <a:r>
              <a:rPr lang="en"/>
              <a:t>solution</a:t>
            </a:r>
            <a:r>
              <a:rPr lang="en"/>
              <a:t> in some form of networks composed of member-hosted nodes. I will note that after working with LOCKSS Program Team for the last year that they’re responding positively and have officially launched the Michigan Digital </a:t>
            </a:r>
            <a:r>
              <a:rPr lang="en"/>
              <a:t>Preservation</a:t>
            </a:r>
            <a:r>
              <a:rPr lang="en"/>
              <a:t> Network, the Dandelion Archive for ex-MetaArchive members, and their supporting the planning of a new regional PLN.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to reiterate, there is a risk of exiting members from any of these services going to vendors (which again, if that’s the best solution for an organization there’s nothing wrong with that, but it reduces the pool invested in community-based services).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33630ccdadb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9" name="Google Shape;449;g33630ccdadb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experiencing a full sunset from the inside, I can say and I think yesterday proves that APTrust is happily in a much better state where we actively and consistently work to mitigate the usual suspects that cause declines and sunsets in community organizations.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 our member meetings, documentation, policies, ISO 16363 compliance, and overall transparency are (as I hope the Certies and Commies make abundantly clear!) leaps and bounds ahead and prove that APTrust is structurally sound on governance, object management, and security. We’re the only non-vendor, non-PLN in the space that formed post-TDR release, and others’ TRAC audits are outdated, plus we have a Flavia.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Second, we are very transparent about engagement from the membership a lá the Expectations of Participation for Sustaining Members policy and are very intentional with our existing working and interest groups, keeping the ones that are necessary and pruning those that are not, keeping engagement spread more evenly across the membership and not overburdening certain members.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33630ccdadb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6" name="Google Shape;456;g33630ccdadb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stable governance. With 3 FTE staff including 2 dedicated to developing and DevSecOps, we’re again in better positions than others with their staff splitting time with other job duties. I can’t stress enough that we are fortunate to have good people that can dedicate their full work week and be compensated appropriately.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have a governing board composed of stakeholders directly engaged and have a good relationship with UVA, ensuring financial accountability and monitoring.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Technically I’d argue we’re quite advanced as well, thanks to our IT team we have robust services built around AWS that meet TDR criteria and the APTrust team can and does respond to technical issues promptly and respond to emerging member needs with intention. [Insert Flavia and Andrew’s presentation yesterday]</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298d93e6d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298d93e6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Amidst these shifts, we’ve seen</a:t>
            </a:r>
            <a:r>
              <a:rPr lang="en"/>
              <a:t> what I’m showing as</a:t>
            </a:r>
            <a:r>
              <a:rPr lang="en"/>
              <a:t> “ripped from the headlines” notices of specifically </a:t>
            </a:r>
            <a:r>
              <a:rPr lang="en"/>
              <a:t>community-based digital preservation services sunsetting. This shift is fairly impactful as 3 of the 4 sunsets we’ll chat about today all have sunset milestones in 2025.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33630ccdadb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33630ccdadb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Where we are strong and still need to continue staying alert and aware is financially, and we did a deep-dive on this yesterday so I’ll keep it higher-level.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We’d talked a lot about our relationship with UVA and ultimately we do benefit from them as a fiscal host supporting administrative activities like hiring, payroll, HR, and of course, financial management. We’re getting that opportunity to decrease our reliance on them by 50% soon, but we have the flexibility to keep the road to self-reliance on the healthiest track long-term rather than like MetaArchive having one expense double and being unable to adapt. Our MOU with UVA was designed collaboratively, and although it’s new to the relationship, it’s clearly defined and agreed upon. I can say that the MetaArchive Fiscal Sponsorship Agreement did not include the same parameters.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Along those lines, we’ve learned lessons from DPN and MetaArchive that financial planning is crucial and evolution happens - we need to be able to identify and implement adjustments like fee and membership increases or other revenue generation, before it becomes a problem. Not only have all of our Executive Directors been financially literate, we get to have open conversations and communication like yesterday’s, AND everything is public and open to close-reading by others, unlike other organizations that kept finances close to the chest.</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33630ccdadb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33630ccdadb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Finally, other areas where we’re strong and still need to keep on top of are hearing feedback from members and addressing pain points quickly (which we do!); and all of us as members continuing to advocate internally and externally. Most of us don’t have this in our job description, and getting the buy-in to join APTrust doesn’t necessarily mean that buy-in will last, tying us back to the importance of the Home Duties Kevin presented on earlier today.</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35e9f5673fd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35e9f5673fd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think it’s also worth noting that APTrust is quite different from the PLNs and DDPs in that first, we are not a DDP relying on members to host LOCKSS caches and nodes, removing a lot of technical burden from our members.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We’re content-agnostic, adding flexibility from dataset-only or images-only services like Figshare or JSTOR.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We’re region-agnostic (with a nod to our more eastern OG members) and have expanded nationally, unlike most individual PLNs.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Our Associate Membership program is functional and actually works, unlike MetaArchive’s, diversifying content and member perspectives.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It’s actually easy to delete and restore content, plus we have the safeguards in place to track, version, and notify, unlike many others like MetaArchive and DPN.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do test restorations, and can prove that it works.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of course, we have DART and other tooling that is open-source and open for others to customize.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g336516d0886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4" name="Google Shape;484;g336516d0886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finish out, the one very minor gap I can see, especially as we continue to actively maintain all of the other points listed previously, is sunset-specific documentation. (And this isn’t even a gap, as we learned yesterday, this work is underway!) The succession policy itself is objectively sufficient, but if we can plan out a sunset within an ideal timeline, we can avoid scrambling in the event of an emergency and give everyone a little cushion to adapt as needed.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also want to reiterate that we have a new Reserve Fund Budget to outline what must be in reserves to maintain 18 months of operation, and I think a high-level sunset process will put us in an even better position to be fully prepared.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Lastly, and not to devalue the immense about of work that goes into the maintenance and decisions necessary, but in short, we are in good shape and continuing this work, these conversations, and regular pulse checks on each of these factors to make sure they’re </a:t>
            </a:r>
            <a:r>
              <a:rPr lang="en"/>
              <a:t>still</a:t>
            </a:r>
            <a:r>
              <a:rPr lang="en"/>
              <a:t> working and being flexible with changes as needed is foundational to APTrust’s success so far and positions us well for the future.</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g336516d0886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0" name="Google Shape;490;g336516d088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 you and we welcome any discussion on the state of digital preservation.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5e9f5673f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5e9f5673f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Putting APTrust into this context as a fellow community-based digital preservation service, these sunsets are a warning sign for us and others to be shoring up to mitigate against common pain points that lead to wind downs. Yesterday really set us up for this discussion as we investigate cost modeling, fiscal responsibility, and pivoting to ensure sustainability. Today, we’ll be looking a little more externally at what vendor services we’re competing with, what caused each of the sunsets and their circumstances and impacts, and rehash what APTrust is doing that maybe other communities did not or could not do.</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5298d93e6d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5298d93e6d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wanted to take a look at the entire digital preservation </a:t>
            </a:r>
            <a:r>
              <a:rPr lang="en"/>
              <a:t>service</a:t>
            </a:r>
            <a:r>
              <a:rPr lang="en"/>
              <a:t> landscape to see what vendor services are emerging along with community-based services. Since 2000, these are the 13 primary vendors that we see at DLF, NDSA, and iPRES (specifically within the last 5 years) and does include organizations that are vendor-like, like JSTOR and Lyrasis.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3630ccdadb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3630ccdadb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Comparatively, these are the community-based services that emerged in the same time frame. Notably, LOCKSS produced several similar Private LOCKSS Networks across the continent and we may compete for membership from the same pool, and of course they have SafePLN, Global CLOCKSS, and others but they’re not scoped similarly to these on the slide.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All of these are based in the United States with the exception of COPPUL, and are similar to APTrust in that they are community-focused, managing their own storage and preservation system, and have some sort of governance infrastructure. APTrust, Chronopolis, and DuraCloud are standouts, however, in that we’re not necessarily regionally-scoped. PLNs typically are state or regionally based like the Alabama and Michigan Digital Preservation Networks and COPPUL is Canada-based, and the Texas Digital Library is obviously Texas-based with some partners outside of the state. Although we started off on the east coast, we have expanded nationally, and we’ve outlasted DPN which spun up in the same year.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35a5cad4bf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35a5cad4bf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landscape review is meant to compare APTrust with organizations and communities similar to itself, but I did take a brief look at especially the software and tools we also compete with, namely digital library and digital preservation software packages like Islandora, Fedora, Samvera, etc. Other digital preservation-based initiatives and membership communities are also prevalent but not within the scope of this presentation’s goal to situate APTrust within similar and competing digital preservation solutions.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3592efbb954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3592efbb954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Expanding it out a little bit to show the timeline since the early 90s to the present, this is a timeline of community-based and vendor digipres services currently or recently active.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Limitations to this chart include: </a:t>
            </a:r>
            <a:endParaRPr/>
          </a:p>
          <a:p>
            <a:pPr indent="-298450" lvl="0" marL="457200" rtl="0" algn="l">
              <a:spcBef>
                <a:spcPts val="0"/>
              </a:spcBef>
              <a:spcAft>
                <a:spcPts val="0"/>
              </a:spcAft>
              <a:buSzPts val="1100"/>
              <a:buChar char="-"/>
            </a:pPr>
            <a:r>
              <a:rPr lang="en"/>
              <a:t>My knowledge</a:t>
            </a:r>
            <a:endParaRPr/>
          </a:p>
          <a:p>
            <a:pPr indent="-298450" lvl="0" marL="457200" rtl="0" algn="l">
              <a:spcBef>
                <a:spcPts val="0"/>
              </a:spcBef>
              <a:spcAft>
                <a:spcPts val="0"/>
              </a:spcAft>
              <a:buSzPts val="1100"/>
              <a:buChar char="-"/>
            </a:pPr>
            <a:r>
              <a:rPr lang="en"/>
              <a:t>Largely limited to the United States, but includes non-US vendors that have branched into the States and COPPUL as an OG digipres community</a:t>
            </a:r>
            <a:endParaRPr/>
          </a:p>
          <a:p>
            <a:pPr indent="-298450" lvl="0" marL="457200" rtl="0" algn="l">
              <a:spcBef>
                <a:spcPts val="0"/>
              </a:spcBef>
              <a:spcAft>
                <a:spcPts val="0"/>
              </a:spcAft>
              <a:buSzPts val="1100"/>
              <a:buChar char="-"/>
            </a:pPr>
            <a:r>
              <a:rPr lang="en"/>
              <a:t>There are far more vendors than listed here - this includes vendors we often compete with, see sponsoring conferences, and that we sometimes collaborate with e.g. Artefactual products; and also included vendor services </a:t>
            </a:r>
            <a:r>
              <a:rPr lang="en">
                <a:solidFill>
                  <a:schemeClr val="dk1"/>
                </a:solidFill>
              </a:rPr>
              <a:t>mentioned in the ITHAKA report from 2022</a:t>
            </a:r>
            <a:endParaRPr/>
          </a:p>
          <a:p>
            <a:pPr indent="-298450" lvl="0" marL="457200" rtl="0" algn="l">
              <a:spcBef>
                <a:spcPts val="0"/>
              </a:spcBef>
              <a:spcAft>
                <a:spcPts val="0"/>
              </a:spcAft>
              <a:buSzPts val="1100"/>
              <a:buChar char="-"/>
            </a:pPr>
            <a:r>
              <a:rPr lang="en"/>
              <a:t>Timeline 1990-2027</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33630ccdadb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33630ccdadb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Speaking in generalities after digging into that timeline chart, I did notice a few trends, starting with every community-based digital preservation service formed has at least one vendor launching that starts to integrate within the GLAM community and has become a known competitor. There appeared to be more mixed open-source + vendor organizations early on and now there are more traditional vendor services emerging.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Second, many non-profit organizations produce products at a cost, like Rhizome’s DAMs for digital art, OR they provide technical support at a cost, like Lyrasis does for DuraCloud users. Nothing is in </a:t>
            </a:r>
            <a:r>
              <a:rPr lang="en"/>
              <a:t>inherently</a:t>
            </a:r>
            <a:r>
              <a:rPr lang="en"/>
              <a:t> wrong with this, there is certainly a need for NPOs to generate revenue and a solid strategy is by providing products and services people want, and as discussed yesterday, is something APTrust can also consider as a revenue generator.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Conversely, many vendors are producing open-source products, like Artefactual’s Archivematica and AtoM tools.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 is notable, however, that APTrust is currently neither - our fees are only for active members. We don’t charge people to use DART and other public code, and we don’t charge for technical support. Again, not to say that we couldn’t have new services at a cost, but historically we have not.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Lastly, and I was nervous to say this because it is a nod to the infamous ITHAKA report from 2022, but it is true that community-based services are primarily the ones sunsetting. Two main takeaways from this report are resonating with me right now -- 1) The not-for-profit preservation platforms are at risk, and 2) The growing reliance on profit-seeking providers carries risks.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Although ITHAKA in general masks as both friend and foe, and this report had a lot of statements that the digipres community found controversial (myself included), there is something to be said about these specific risks.</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https://doi.org/10.18665/sr.316990</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3"/>
              </a:rPr>
              <a:t>https://docs.google.com/document/d/1mOFSJEG2pJKhLfovSJPSvpCJigbi4btY7EwWgyom8Yk/edit?tab=t.0</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0" name="Google Shape;20;p4"/>
          <p:cNvSpPr txBox="1"/>
          <p:nvPr/>
        </p:nvSpPr>
        <p:spPr>
          <a:xfrm>
            <a:off x="3495150" y="4798825"/>
            <a:ext cx="2153700" cy="25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rgbClr val="999999"/>
                </a:solidFill>
              </a:rPr>
              <a:t>APTrust Spring Member Meeting 2025</a:t>
            </a:r>
            <a:endParaRPr sz="900">
              <a:solidFill>
                <a:srgbClr val="999999"/>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6" name="Google Shape;26;p5"/>
          <p:cNvSpPr txBox="1"/>
          <p:nvPr/>
        </p:nvSpPr>
        <p:spPr>
          <a:xfrm>
            <a:off x="3495150" y="4798825"/>
            <a:ext cx="2153700" cy="25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rgbClr val="999999"/>
                </a:solidFill>
              </a:rPr>
              <a:t>APTrust Spring Member Meeting 2025</a:t>
            </a:r>
            <a:endParaRPr sz="900">
              <a:solidFill>
                <a:srgbClr val="999999"/>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4" name="Shape 34"/>
        <p:cNvGrpSpPr/>
        <p:nvPr/>
      </p:nvGrpSpPr>
      <p:grpSpPr>
        <a:xfrm>
          <a:off x="0" y="0"/>
          <a:ext cx="0" cy="0"/>
          <a:chOff x="0" y="0"/>
          <a:chExt cx="0" cy="0"/>
        </a:xfrm>
      </p:grpSpPr>
      <p:sp>
        <p:nvSpPr>
          <p:cNvPr id="35" name="Google Shape;35;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6" name="Google Shape;36;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rgbClr val="FFF2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0" name="Google Shape;40;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Roboto"/>
              <a:buNone/>
              <a:defRPr sz="2800">
                <a:solidFill>
                  <a:schemeClr val="dk1"/>
                </a:solidFill>
                <a:latin typeface="Roboto"/>
                <a:ea typeface="Roboto"/>
                <a:cs typeface="Roboto"/>
                <a:sym typeface="Robo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hyperlink" Target="https://scholarlykitchen.sspnet.org/2018/12/13/digital-preservation-network-disband/" TargetMode="External"/><Relationship Id="rId5" Type="http://schemas.openxmlformats.org/officeDocument/2006/relationships/hyperlink" Target="https://blog.dshr.org/2019/04/the-demise-of-digital-preservation.html" TargetMode="External"/><Relationship Id="rId6" Type="http://schemas.openxmlformats.org/officeDocument/2006/relationships/hyperlink" Target="https://web.archive.org/web/20181206120830/http://dpn.or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coppul.ca/preservation/digital-stewardship-network-standing-committee/" TargetMode="External"/><Relationship Id="rId4" Type="http://schemas.openxmlformats.org/officeDocument/2006/relationships/hyperlink" Target="https://coppul.ca/preservation/westvault/" TargetMode="External"/><Relationship Id="rId5" Type="http://schemas.openxmlformats.org/officeDocument/2006/relationships/image" Target="../media/image12.png"/><Relationship Id="rId6"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coppul.ca/news/westvault-update-for-coppul-members/" TargetMode="External"/><Relationship Id="rId4" Type="http://schemas.openxmlformats.org/officeDocument/2006/relationships/image" Target="../media/image12.png"/><Relationship Id="rId5"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cdlib.org/services/uc3/merritt/" TargetMode="External"/><Relationship Id="rId4" Type="http://schemas.openxmlformats.org/officeDocument/2006/relationships/hyperlink" Target="https://web.archive.org/web/20250404231049/https://library.ucsd.edu/chronopolis/" TargetMode="External"/><Relationship Id="rId5"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today.ucsd.edu/story/uc_san_diego_library_receives_mellon_grant_to_develop_approaches_to_preserving_digital_repositories" TargetMode="External"/><Relationship Id="rId4" Type="http://schemas.openxmlformats.org/officeDocument/2006/relationships/hyperlink" Target="https://library.ucsd.edu/news-events/uc-san-diego-library-and-texas-digital-library-collaborate-to-transform-digital-preservation-possibilities-for-sensitive-data/" TargetMode="External"/><Relationship Id="rId5" Type="http://schemas.openxmlformats.org/officeDocument/2006/relationships/hyperlink" Target="https://today.ucsd.edu/story/chronopolis_earns_high_marks_as_trustworthy_digital_repository_in_crl_trac" TargetMode="External"/><Relationship Id="rId6"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ayback.archive-it.org/5315/20250331215943/https://metaarchive.org/metaarchive-cooperative-sunset-announcement/" TargetMode="Externa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educopia.org/wp-content/uploads/2025/03/Announcing-the-SuperNode-Pilot-Project-MetaArchive.pdf" TargetMode="External"/><Relationship Id="rId4" Type="http://schemas.openxmlformats.org/officeDocument/2006/relationships/hyperlink" Target="https://educopia.org/wp-content/uploads/2025/03/MetaArchive-Concludes-Project-Mycelium-MetaArchive.pdf" TargetMode="External"/><Relationship Id="rId5" Type="http://schemas.openxmlformats.org/officeDocument/2006/relationships/hyperlink" Target="https://wayback.archive-it.org/5315/20250331221010/https://metaarchive.org/metaarchive-fall-update-new-opportunities-new-challenges/" TargetMode="External"/><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lyrasisnow.org/press-release-lyrasis-and-duraspace-announce-intent-to-merge/" TargetMode="External"/><Relationship Id="rId4" Type="http://schemas.openxmlformats.org/officeDocument/2006/relationships/hyperlink" Target="https://lyrasisnow.org/press-release-lyrasis-and-duraspace-announce-intent-to-merge/" TargetMode="External"/><Relationship Id="rId5" Type="http://schemas.openxmlformats.org/officeDocument/2006/relationships/hyperlink" Target="https://ndsa.org/conference/" TargetMode="External"/><Relationship Id="rId6" Type="http://schemas.openxmlformats.org/officeDocument/2006/relationships/hyperlink" Target="https://dp.la/about/a-new-home-for-americas-digital-heritag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wayback.archive-it.org/5315/20250331220910/https://metaarchive.org/metaarchives-community-research-task-force-is-planning-for-the-future-of-the-community/" TargetMode="External"/><Relationship Id="rId4" Type="http://schemas.openxmlformats.org/officeDocument/2006/relationships/hyperlink" Target="https://wayback.archive-it.org/5315/20250331220910/https://metaarchive.org/metaarchives-community-research-task-force-is-planning-for-the-future-of-the-community/" TargetMode="External"/><Relationship Id="rId5" Type="http://schemas.openxmlformats.org/officeDocument/2006/relationships/hyperlink" Target="https://wayback.archive-it.org/5315/20250331220910/https://metaarchive.org/metaarchives-community-research-task-force-is-planning-for-the-future-of-the-community/" TargetMode="External"/><Relationship Id="rId6"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hyperlink" Target="https://aptrust.org/about/staff/" TargetMode="External"/><Relationship Id="rId4" Type="http://schemas.openxmlformats.org/officeDocument/2006/relationships/hyperlink" Target="https://aptrust.org/governance/governing-board/" TargetMode="External"/><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7.png"/><Relationship Id="rId6" Type="http://schemas.openxmlformats.org/officeDocument/2006/relationships/image" Target="../media/image1.png"/><Relationship Id="rId7"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s://drive.google.com/file/d/1RuowzbB5wt91b2fTbd9yHWySKj0L8tqs/view?usp=sharing" TargetMode="Externa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hyperlink" Target="https://aptrust.org/resources/policies/#succession-policy" TargetMode="External"/><Relationship Id="rId4" Type="http://schemas.openxmlformats.org/officeDocument/2006/relationships/hyperlink" Target="https://aptrust.org/wp-content/uploads/2025/05/aptrust-reserve-fund-budget_2025-05.pdf"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 Id="rId3" Type="http://schemas.openxmlformats.org/officeDocument/2006/relationships/hyperlink" Target="mailto:alexk93@vt.edu" TargetMode="External"/><Relationship Id="rId4" Type="http://schemas.openxmlformats.org/officeDocument/2006/relationships/hyperlink" Target="https://web.archive.org/web/20181206011933/https://www.dpn.org/" TargetMode="External"/><Relationship Id="rId5" Type="http://schemas.openxmlformats.org/officeDocument/2006/relationships/hyperlink" Target="https://coppul.ca/preservation/westvault/" TargetMode="External"/><Relationship Id="rId6" Type="http://schemas.openxmlformats.org/officeDocument/2006/relationships/hyperlink" Target="https://library.ucsd.edu/chronopolis/" TargetMode="External"/><Relationship Id="rId7" Type="http://schemas.openxmlformats.org/officeDocument/2006/relationships/hyperlink" Target="https://wayback.archive-it.org/5315/20250331214615/https://metaarchive.org/" TargetMode="External"/><Relationship Id="rId8" Type="http://schemas.openxmlformats.org/officeDocument/2006/relationships/hyperlink" Target="https://educopia.org/sponsee-profile/metaarchive-cooperativ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doi.org/10.18665/sr.316990" TargetMode="External"/><Relationship Id="rId4" Type="http://schemas.openxmlformats.org/officeDocument/2006/relationships/hyperlink" Target="https://docs.google.com/document/d/1mOFSJEG2pJKhLfovSJPSvpCJigbi4btY7EwWgyom8Yk/edit?tab=t.0"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8" y="952600"/>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Digital Preservation Landscape</a:t>
            </a:r>
            <a:endParaRPr/>
          </a:p>
        </p:txBody>
      </p:sp>
      <p:sp>
        <p:nvSpPr>
          <p:cNvPr id="57" name="Google Shape;57;p13"/>
          <p:cNvSpPr txBox="1"/>
          <p:nvPr>
            <p:ph idx="1" type="subTitle"/>
          </p:nvPr>
        </p:nvSpPr>
        <p:spPr>
          <a:xfrm>
            <a:off x="311700" y="3797800"/>
            <a:ext cx="8520600" cy="1345800"/>
          </a:xfrm>
          <a:prstGeom prst="rect">
            <a:avLst/>
          </a:prstGeom>
        </p:spPr>
        <p:txBody>
          <a:bodyPr anchorCtr="0" anchor="t" bIns="91425" lIns="91425" spcFirstLastPara="1" rIns="91425" wrap="square" tIns="91425">
            <a:normAutofit/>
          </a:bodyPr>
          <a:lstStyle/>
          <a:p>
            <a:pPr indent="0" lvl="0" marL="0" rtl="0" algn="ctr">
              <a:lnSpc>
                <a:spcPct val="80000"/>
              </a:lnSpc>
              <a:spcBef>
                <a:spcPts val="0"/>
              </a:spcBef>
              <a:spcAft>
                <a:spcPts val="0"/>
              </a:spcAft>
              <a:buSzPts val="935"/>
              <a:buNone/>
            </a:pPr>
            <a:r>
              <a:rPr lang="en" sz="2200">
                <a:latin typeface="Roboto"/>
                <a:ea typeface="Roboto"/>
                <a:cs typeface="Roboto"/>
                <a:sym typeface="Roboto"/>
              </a:rPr>
              <a:t>APTrust Spring Member Meeting 2025</a:t>
            </a:r>
            <a:endParaRPr sz="2200">
              <a:latin typeface="Roboto"/>
              <a:ea typeface="Roboto"/>
              <a:cs typeface="Roboto"/>
              <a:sym typeface="Roboto"/>
            </a:endParaRPr>
          </a:p>
          <a:p>
            <a:pPr indent="0" lvl="0" marL="0" rtl="0" algn="ctr">
              <a:lnSpc>
                <a:spcPct val="80000"/>
              </a:lnSpc>
              <a:spcBef>
                <a:spcPts val="0"/>
              </a:spcBef>
              <a:spcAft>
                <a:spcPts val="0"/>
              </a:spcAft>
              <a:buSzPts val="935"/>
              <a:buNone/>
            </a:pPr>
            <a:r>
              <a:rPr lang="en" sz="2200">
                <a:latin typeface="Roboto"/>
                <a:ea typeface="Roboto"/>
                <a:cs typeface="Roboto"/>
                <a:sym typeface="Roboto"/>
              </a:rPr>
              <a:t>May 30, 2025</a:t>
            </a:r>
            <a:endParaRPr sz="2200">
              <a:latin typeface="Roboto"/>
              <a:ea typeface="Roboto"/>
              <a:cs typeface="Roboto"/>
              <a:sym typeface="Roboto"/>
            </a:endParaRPr>
          </a:p>
          <a:p>
            <a:pPr indent="0" lvl="0" marL="0" rtl="0" algn="ctr">
              <a:lnSpc>
                <a:spcPct val="80000"/>
              </a:lnSpc>
              <a:spcBef>
                <a:spcPts val="0"/>
              </a:spcBef>
              <a:spcAft>
                <a:spcPts val="0"/>
              </a:spcAft>
              <a:buSzPts val="935"/>
              <a:buNone/>
            </a:pPr>
            <a:r>
              <a:t/>
            </a:r>
            <a:endParaRPr sz="2200">
              <a:latin typeface="Roboto"/>
              <a:ea typeface="Roboto"/>
              <a:cs typeface="Roboto"/>
              <a:sym typeface="Roboto"/>
            </a:endParaRPr>
          </a:p>
          <a:p>
            <a:pPr indent="0" lvl="0" marL="0" rtl="0" algn="ctr">
              <a:lnSpc>
                <a:spcPct val="80000"/>
              </a:lnSpc>
              <a:spcBef>
                <a:spcPts val="0"/>
              </a:spcBef>
              <a:spcAft>
                <a:spcPts val="0"/>
              </a:spcAft>
              <a:buSzPts val="935"/>
              <a:buNone/>
            </a:pPr>
            <a:r>
              <a:rPr lang="en" sz="2000">
                <a:latin typeface="Roboto"/>
                <a:ea typeface="Roboto"/>
                <a:cs typeface="Roboto"/>
                <a:sym typeface="Roboto"/>
              </a:rPr>
              <a:t>Alex Kinnaman, Virginia Tech University Libraries</a:t>
            </a:r>
            <a:endParaRPr sz="2000">
              <a:latin typeface="Roboto"/>
              <a:ea typeface="Roboto"/>
              <a:cs typeface="Roboto"/>
              <a:sym typeface="Roboto"/>
            </a:endParaRPr>
          </a:p>
        </p:txBody>
      </p:sp>
      <p:sp>
        <p:nvSpPr>
          <p:cNvPr id="58" name="Google Shape;58;p13"/>
          <p:cNvSpPr txBox="1"/>
          <p:nvPr>
            <p:ph idx="1" type="subTitle"/>
          </p:nvPr>
        </p:nvSpPr>
        <p:spPr>
          <a:xfrm>
            <a:off x="311700" y="3005200"/>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latin typeface="Roboto"/>
                <a:ea typeface="Roboto"/>
                <a:cs typeface="Roboto"/>
                <a:sym typeface="Roboto"/>
              </a:rPr>
              <a:t>Updates &amp; Observations</a:t>
            </a:r>
            <a:endParaRPr>
              <a:latin typeface="Roboto"/>
              <a:ea typeface="Roboto"/>
              <a:cs typeface="Roboto"/>
              <a:sym typeface="Roboto"/>
            </a:endParaRPr>
          </a:p>
        </p:txBody>
      </p:sp>
      <p:cxnSp>
        <p:nvCxnSpPr>
          <p:cNvPr id="59" name="Google Shape;59;p13"/>
          <p:cNvCxnSpPr/>
          <p:nvPr/>
        </p:nvCxnSpPr>
        <p:spPr>
          <a:xfrm>
            <a:off x="-4200" y="234500"/>
            <a:ext cx="9152400" cy="0"/>
          </a:xfrm>
          <a:prstGeom prst="straightConnector1">
            <a:avLst/>
          </a:prstGeom>
          <a:noFill/>
          <a:ln cap="flat" cmpd="sng" w="76200">
            <a:solidFill>
              <a:srgbClr val="BC9669"/>
            </a:solidFill>
            <a:prstDash val="solid"/>
            <a:round/>
            <a:headEnd len="med" w="med" type="none"/>
            <a:tailEnd len="med" w="med" type="none"/>
          </a:ln>
        </p:spPr>
      </p:cxnSp>
      <p:pic>
        <p:nvPicPr>
          <p:cNvPr id="60" name="Google Shape;60;p13" title="aptlogo.png"/>
          <p:cNvPicPr preferRelativeResize="0"/>
          <p:nvPr/>
        </p:nvPicPr>
        <p:blipFill rotWithShape="1">
          <a:blip r:embed="rId3">
            <a:alphaModFix/>
          </a:blip>
          <a:srcRect b="0" l="0" r="67321" t="0"/>
          <a:stretch/>
        </p:blipFill>
        <p:spPr>
          <a:xfrm>
            <a:off x="7940500" y="4000500"/>
            <a:ext cx="1207700" cy="1143000"/>
          </a:xfrm>
          <a:prstGeom prst="rect">
            <a:avLst/>
          </a:prstGeom>
          <a:noFill/>
          <a:ln>
            <a:noFill/>
          </a:ln>
        </p:spPr>
      </p:pic>
      <p:cxnSp>
        <p:nvCxnSpPr>
          <p:cNvPr id="61" name="Google Shape;61;p13"/>
          <p:cNvCxnSpPr/>
          <p:nvPr/>
        </p:nvCxnSpPr>
        <p:spPr>
          <a:xfrm>
            <a:off x="1202100" y="3723300"/>
            <a:ext cx="6739800" cy="4200"/>
          </a:xfrm>
          <a:prstGeom prst="straightConnector1">
            <a:avLst/>
          </a:prstGeom>
          <a:noFill/>
          <a:ln cap="flat" cmpd="sng" w="28575">
            <a:solidFill>
              <a:srgbClr val="BC9669"/>
            </a:solidFill>
            <a:prstDash val="solid"/>
            <a:round/>
            <a:headEnd len="med" w="med" type="none"/>
            <a:tailEnd len="med" w="med" type="none"/>
          </a:ln>
        </p:spPr>
      </p:cxnSp>
      <p:pic>
        <p:nvPicPr>
          <p:cNvPr descr="Evening Landscape Free Stock Photo - Public Domain Pictures" id="62" name="Google Shape;62;p13"/>
          <p:cNvPicPr preferRelativeResize="0"/>
          <p:nvPr/>
        </p:nvPicPr>
        <p:blipFill rotWithShape="1">
          <a:blip r:embed="rId4">
            <a:alphaModFix/>
          </a:blip>
          <a:srcRect b="40073" l="0" r="0" t="0"/>
          <a:stretch/>
        </p:blipFill>
        <p:spPr>
          <a:xfrm>
            <a:off x="-4200" y="0"/>
            <a:ext cx="9152399" cy="10287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4 Community Service Sunsets in 7 </a:t>
            </a:r>
            <a:r>
              <a:rPr lang="en"/>
              <a:t>Years</a:t>
            </a:r>
            <a:endParaRPr/>
          </a:p>
        </p:txBody>
      </p:sp>
      <p:graphicFrame>
        <p:nvGraphicFramePr>
          <p:cNvPr id="320" name="Google Shape;320;p22"/>
          <p:cNvGraphicFramePr/>
          <p:nvPr/>
        </p:nvGraphicFramePr>
        <p:xfrm>
          <a:off x="50" y="1326325"/>
          <a:ext cx="3000000" cy="3000000"/>
        </p:xfrm>
        <a:graphic>
          <a:graphicData uri="http://schemas.openxmlformats.org/drawingml/2006/table">
            <a:tbl>
              <a:tblPr>
                <a:noFill/>
                <a:tableStyleId>{61782ECC-1D81-4866-AFAB-A91C7F33AD02}</a:tableStyleId>
              </a:tblPr>
              <a:tblGrid>
                <a:gridCol w="2285975"/>
                <a:gridCol w="2285975"/>
                <a:gridCol w="2285975"/>
                <a:gridCol w="2285975"/>
              </a:tblGrid>
              <a:tr h="581525">
                <a:tc>
                  <a:txBody>
                    <a:bodyPr/>
                    <a:lstStyle/>
                    <a:p>
                      <a:pPr indent="0" lvl="0" marL="0" rtl="0" algn="ctr">
                        <a:spcBef>
                          <a:spcPts val="0"/>
                        </a:spcBef>
                        <a:spcAft>
                          <a:spcPts val="0"/>
                        </a:spcAft>
                        <a:buNone/>
                      </a:pPr>
                      <a:r>
                        <a:rPr b="1" lang="en" sz="1700">
                          <a:solidFill>
                            <a:srgbClr val="666666"/>
                          </a:solidFill>
                        </a:rPr>
                        <a:t>Service</a:t>
                      </a:r>
                      <a:endParaRPr b="1" sz="1700">
                        <a:solidFill>
                          <a:srgbClr val="666666"/>
                        </a:solidFill>
                      </a:endParaRPr>
                    </a:p>
                  </a:txBody>
                  <a:tcPr marT="91425" marB="91425" marR="91425" marL="91425" anchor="ctr">
                    <a:solidFill>
                      <a:schemeClr val="lt1"/>
                    </a:solidFill>
                  </a:tcPr>
                </a:tc>
                <a:tc>
                  <a:txBody>
                    <a:bodyPr/>
                    <a:lstStyle/>
                    <a:p>
                      <a:pPr indent="0" lvl="0" marL="0" rtl="0" algn="ctr">
                        <a:spcBef>
                          <a:spcPts val="0"/>
                        </a:spcBef>
                        <a:spcAft>
                          <a:spcPts val="0"/>
                        </a:spcAft>
                        <a:buNone/>
                      </a:pPr>
                      <a:r>
                        <a:rPr b="1" lang="en" sz="1600">
                          <a:solidFill>
                            <a:srgbClr val="666666"/>
                          </a:solidFill>
                        </a:rPr>
                        <a:t>Sunset Date</a:t>
                      </a:r>
                      <a:endParaRPr b="1" sz="1600">
                        <a:solidFill>
                          <a:srgbClr val="666666"/>
                        </a:solidFill>
                      </a:endParaRPr>
                    </a:p>
                  </a:txBody>
                  <a:tcPr marT="91425" marB="91425" marR="91425" marL="91425" anchor="ctr">
                    <a:solidFill>
                      <a:schemeClr val="lt1"/>
                    </a:solidFill>
                  </a:tcPr>
                </a:tc>
                <a:tc>
                  <a:txBody>
                    <a:bodyPr/>
                    <a:lstStyle/>
                    <a:p>
                      <a:pPr indent="0" lvl="0" marL="0" rtl="0" algn="ctr">
                        <a:spcBef>
                          <a:spcPts val="0"/>
                        </a:spcBef>
                        <a:spcAft>
                          <a:spcPts val="0"/>
                        </a:spcAft>
                        <a:buNone/>
                      </a:pPr>
                      <a:r>
                        <a:rPr b="1" lang="en" sz="1600">
                          <a:solidFill>
                            <a:srgbClr val="666666"/>
                          </a:solidFill>
                        </a:rPr>
                        <a:t>Technical Infrastructure</a:t>
                      </a:r>
                      <a:endParaRPr b="1" sz="1600">
                        <a:solidFill>
                          <a:srgbClr val="666666"/>
                        </a:solidFill>
                      </a:endParaRPr>
                    </a:p>
                  </a:txBody>
                  <a:tcPr marT="91425" marB="91425" marR="91425" marL="91425" anchor="ctr">
                    <a:solidFill>
                      <a:schemeClr val="lt1"/>
                    </a:solidFill>
                  </a:tcPr>
                </a:tc>
                <a:tc>
                  <a:txBody>
                    <a:bodyPr/>
                    <a:lstStyle/>
                    <a:p>
                      <a:pPr indent="0" lvl="0" marL="0" rtl="0" algn="ctr">
                        <a:spcBef>
                          <a:spcPts val="0"/>
                        </a:spcBef>
                        <a:spcAft>
                          <a:spcPts val="0"/>
                        </a:spcAft>
                        <a:buNone/>
                      </a:pPr>
                      <a:r>
                        <a:rPr b="1" lang="en" sz="1600">
                          <a:solidFill>
                            <a:srgbClr val="666666"/>
                          </a:solidFill>
                        </a:rPr>
                        <a:t>Reason for Sunset</a:t>
                      </a:r>
                      <a:endParaRPr b="1" sz="1600">
                        <a:solidFill>
                          <a:srgbClr val="666666"/>
                        </a:solidFill>
                      </a:endParaRPr>
                    </a:p>
                  </a:txBody>
                  <a:tcPr marT="91425" marB="91425" marR="91425" marL="91425" anchor="ctr">
                    <a:solidFill>
                      <a:schemeClr val="lt1"/>
                    </a:solidFill>
                  </a:tcPr>
                </a:tc>
              </a:tr>
              <a:tr h="792175">
                <a:tc>
                  <a:txBody>
                    <a:bodyPr/>
                    <a:lstStyle/>
                    <a:p>
                      <a:pPr indent="0" lvl="0" marL="0" rtl="0" algn="ctr">
                        <a:spcBef>
                          <a:spcPts val="0"/>
                        </a:spcBef>
                        <a:spcAft>
                          <a:spcPts val="0"/>
                        </a:spcAft>
                        <a:buNone/>
                      </a:pPr>
                      <a:r>
                        <a:rPr b="1" lang="en" sz="1700">
                          <a:solidFill>
                            <a:srgbClr val="666666"/>
                          </a:solidFill>
                        </a:rPr>
                        <a:t>DPN</a:t>
                      </a:r>
                      <a:endParaRPr b="1" sz="1700">
                        <a:solidFill>
                          <a:srgbClr val="666666"/>
                        </a:solidFill>
                      </a:endParaRPr>
                    </a:p>
                  </a:txBody>
                  <a:tcPr marT="91425" marB="91425" marR="91425" marL="91425" anchor="ctr">
                    <a:solidFill>
                      <a:schemeClr val="lt1"/>
                    </a:solidFill>
                  </a:tcPr>
                </a:tc>
                <a:tc>
                  <a:txBody>
                    <a:bodyPr/>
                    <a:lstStyle/>
                    <a:p>
                      <a:pPr indent="0" lvl="0" marL="0" rtl="0" algn="ctr">
                        <a:spcBef>
                          <a:spcPts val="0"/>
                        </a:spcBef>
                        <a:spcAft>
                          <a:spcPts val="0"/>
                        </a:spcAft>
                        <a:buNone/>
                      </a:pPr>
                      <a:r>
                        <a:rPr lang="en">
                          <a:solidFill>
                            <a:srgbClr val="666666"/>
                          </a:solidFill>
                        </a:rPr>
                        <a:t>December 2018</a:t>
                      </a:r>
                      <a:endParaRPr>
                        <a:solidFill>
                          <a:srgbClr val="666666"/>
                        </a:solidFill>
                      </a:endParaRPr>
                    </a:p>
                  </a:txBody>
                  <a:tcPr marT="91425" marB="91425" marR="91425" marL="91425" anchor="ctr">
                    <a:solidFill>
                      <a:schemeClr val="lt1"/>
                    </a:solidFill>
                  </a:tcPr>
                </a:tc>
                <a:tc>
                  <a:txBody>
                    <a:bodyPr/>
                    <a:lstStyle/>
                    <a:p>
                      <a:pPr indent="0" lvl="0" marL="0" rtl="0" algn="ctr">
                        <a:spcBef>
                          <a:spcPts val="0"/>
                        </a:spcBef>
                        <a:spcAft>
                          <a:spcPts val="0"/>
                        </a:spcAft>
                        <a:buNone/>
                      </a:pPr>
                      <a:r>
                        <a:rPr lang="en">
                          <a:solidFill>
                            <a:srgbClr val="666666"/>
                          </a:solidFill>
                        </a:rPr>
                        <a:t>Homegrown - federated node architecture</a:t>
                      </a:r>
                      <a:endParaRPr>
                        <a:solidFill>
                          <a:srgbClr val="666666"/>
                        </a:solidFill>
                      </a:endParaRPr>
                    </a:p>
                  </a:txBody>
                  <a:tcPr marT="91425" marB="91425" marR="91425" marL="91425" anchor="ctr">
                    <a:solidFill>
                      <a:schemeClr val="lt1"/>
                    </a:solidFill>
                  </a:tcPr>
                </a:tc>
                <a:tc>
                  <a:txBody>
                    <a:bodyPr/>
                    <a:lstStyle/>
                    <a:p>
                      <a:pPr indent="0" lvl="0" marL="0" rtl="0" algn="ctr">
                        <a:spcBef>
                          <a:spcPts val="0"/>
                        </a:spcBef>
                        <a:spcAft>
                          <a:spcPts val="0"/>
                        </a:spcAft>
                        <a:buNone/>
                      </a:pPr>
                      <a:r>
                        <a:rPr lang="en">
                          <a:solidFill>
                            <a:srgbClr val="666666"/>
                          </a:solidFill>
                        </a:rPr>
                        <a:t>Financial</a:t>
                      </a:r>
                      <a:endParaRPr>
                        <a:solidFill>
                          <a:srgbClr val="666666"/>
                        </a:solidFill>
                      </a:endParaRPr>
                    </a:p>
                    <a:p>
                      <a:pPr indent="0" lvl="0" marL="0" rtl="0" algn="ctr">
                        <a:spcBef>
                          <a:spcPts val="0"/>
                        </a:spcBef>
                        <a:spcAft>
                          <a:spcPts val="0"/>
                        </a:spcAft>
                        <a:buNone/>
                      </a:pPr>
                      <a:r>
                        <a:rPr lang="en">
                          <a:solidFill>
                            <a:srgbClr val="666666"/>
                          </a:solidFill>
                        </a:rPr>
                        <a:t>Infrastructure</a:t>
                      </a:r>
                      <a:endParaRPr>
                        <a:solidFill>
                          <a:srgbClr val="666666"/>
                        </a:solidFill>
                      </a:endParaRPr>
                    </a:p>
                  </a:txBody>
                  <a:tcPr marT="91425" marB="91425" marR="91425" marL="91425" anchor="ctr">
                    <a:solidFill>
                      <a:schemeClr val="lt1"/>
                    </a:solidFill>
                  </a:tcPr>
                </a:tc>
              </a:tr>
              <a:tr h="792175">
                <a:tc>
                  <a:txBody>
                    <a:bodyPr/>
                    <a:lstStyle/>
                    <a:p>
                      <a:pPr indent="0" lvl="0" marL="0" rtl="0" algn="ctr">
                        <a:spcBef>
                          <a:spcPts val="0"/>
                        </a:spcBef>
                        <a:spcAft>
                          <a:spcPts val="0"/>
                        </a:spcAft>
                        <a:buNone/>
                      </a:pPr>
                      <a:r>
                        <a:rPr b="1" lang="en" sz="1700">
                          <a:solidFill>
                            <a:srgbClr val="666666"/>
                          </a:solidFill>
                        </a:rPr>
                        <a:t>MetaArchive (Educopia)</a:t>
                      </a:r>
                      <a:endParaRPr b="1" sz="1700">
                        <a:solidFill>
                          <a:srgbClr val="666666"/>
                        </a:solidFill>
                      </a:endParaRPr>
                    </a:p>
                  </a:txBody>
                  <a:tcPr marT="91425" marB="91425" marR="91425" marL="91425" anchor="ctr">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a:solidFill>
                            <a:srgbClr val="666666"/>
                          </a:solidFill>
                        </a:rPr>
                        <a:t>March </a:t>
                      </a:r>
                      <a:endParaRPr>
                        <a:solidFill>
                          <a:srgbClr val="666666"/>
                        </a:solidFill>
                      </a:endParaRPr>
                    </a:p>
                    <a:p>
                      <a:pPr indent="0" lvl="0" marL="0" rtl="0" algn="ctr">
                        <a:spcBef>
                          <a:spcPts val="0"/>
                        </a:spcBef>
                        <a:spcAft>
                          <a:spcPts val="0"/>
                        </a:spcAft>
                        <a:buNone/>
                      </a:pPr>
                      <a:r>
                        <a:rPr lang="en">
                          <a:solidFill>
                            <a:srgbClr val="666666"/>
                          </a:solidFill>
                        </a:rPr>
                        <a:t>2025</a:t>
                      </a:r>
                      <a:endParaRPr>
                        <a:solidFill>
                          <a:srgbClr val="666666"/>
                        </a:solidFill>
                      </a:endParaRPr>
                    </a:p>
                  </a:txBody>
                  <a:tcPr marT="91425" marB="91425" marR="91425" marL="91425" anchor="ctr">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a:solidFill>
                            <a:srgbClr val="666666"/>
                          </a:solidFill>
                        </a:rPr>
                        <a:t>LOCKSS</a:t>
                      </a:r>
                      <a:endParaRPr>
                        <a:solidFill>
                          <a:srgbClr val="666666"/>
                        </a:solidFill>
                      </a:endParaRPr>
                    </a:p>
                  </a:txBody>
                  <a:tcPr marT="91425" marB="91425" marR="91425" marL="91425" anchor="ctr">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a:solidFill>
                            <a:srgbClr val="666666"/>
                          </a:solidFill>
                        </a:rPr>
                        <a:t>Financial</a:t>
                      </a:r>
                      <a:endParaRPr>
                        <a:solidFill>
                          <a:srgbClr val="666666"/>
                        </a:solidFill>
                      </a:endParaRPr>
                    </a:p>
                    <a:p>
                      <a:pPr indent="0" lvl="0" marL="0" rtl="0" algn="ctr">
                        <a:spcBef>
                          <a:spcPts val="0"/>
                        </a:spcBef>
                        <a:spcAft>
                          <a:spcPts val="0"/>
                        </a:spcAft>
                        <a:buNone/>
                      </a:pPr>
                      <a:r>
                        <a:rPr lang="en">
                          <a:solidFill>
                            <a:srgbClr val="666666"/>
                          </a:solidFill>
                        </a:rPr>
                        <a:t>Technical issues</a:t>
                      </a:r>
                      <a:endParaRPr>
                        <a:solidFill>
                          <a:srgbClr val="666666"/>
                        </a:solidFill>
                      </a:endParaRPr>
                    </a:p>
                  </a:txBody>
                  <a:tcPr marT="91425" marB="91425" marR="91425" marL="91425" anchor="ctr">
                    <a:lnB cap="flat" cmpd="sng" w="9525">
                      <a:solidFill>
                        <a:srgbClr val="9E9E9E"/>
                      </a:solidFill>
                      <a:prstDash val="solid"/>
                      <a:round/>
                      <a:headEnd len="sm" w="sm" type="none"/>
                      <a:tailEnd len="sm" w="sm" type="none"/>
                    </a:lnB>
                    <a:solidFill>
                      <a:schemeClr val="lt1"/>
                    </a:solidFill>
                  </a:tcPr>
                </a:tc>
              </a:tr>
              <a:tr h="792175">
                <a:tc>
                  <a:txBody>
                    <a:bodyPr/>
                    <a:lstStyle/>
                    <a:p>
                      <a:pPr indent="0" lvl="0" marL="0" rtl="0" algn="ctr">
                        <a:spcBef>
                          <a:spcPts val="0"/>
                        </a:spcBef>
                        <a:spcAft>
                          <a:spcPts val="0"/>
                        </a:spcAft>
                        <a:buNone/>
                      </a:pPr>
                      <a:r>
                        <a:rPr b="1" lang="en" sz="1700">
                          <a:solidFill>
                            <a:srgbClr val="666666"/>
                          </a:solidFill>
                        </a:rPr>
                        <a:t>WestVault (COPPUL)</a:t>
                      </a:r>
                      <a:endParaRPr b="1" sz="1700">
                        <a:solidFill>
                          <a:srgbClr val="666666"/>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a:solidFill>
                            <a:srgbClr val="666666"/>
                          </a:solidFill>
                        </a:rPr>
                        <a:t>September 2025</a:t>
                      </a:r>
                      <a:endParaRPr>
                        <a:solidFill>
                          <a:srgbClr val="666666"/>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a:solidFill>
                            <a:srgbClr val="666666"/>
                          </a:solidFill>
                        </a:rPr>
                        <a:t>LOCKSS</a:t>
                      </a:r>
                      <a:endParaRPr>
                        <a:solidFill>
                          <a:srgbClr val="666666"/>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a:solidFill>
                            <a:srgbClr val="666666"/>
                          </a:solidFill>
                        </a:rPr>
                        <a:t>Undisclosed</a:t>
                      </a:r>
                      <a:endParaRPr>
                        <a:solidFill>
                          <a:srgbClr val="666666"/>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792175">
                <a:tc>
                  <a:txBody>
                    <a:bodyPr/>
                    <a:lstStyle/>
                    <a:p>
                      <a:pPr indent="0" lvl="0" marL="0" rtl="0" algn="ctr">
                        <a:spcBef>
                          <a:spcPts val="0"/>
                        </a:spcBef>
                        <a:spcAft>
                          <a:spcPts val="0"/>
                        </a:spcAft>
                        <a:buNone/>
                      </a:pPr>
                      <a:r>
                        <a:rPr b="1" lang="en" sz="1700">
                          <a:solidFill>
                            <a:srgbClr val="666666"/>
                          </a:solidFill>
                        </a:rPr>
                        <a:t>Chronopolis </a:t>
                      </a:r>
                      <a:endParaRPr b="1" sz="1700">
                        <a:solidFill>
                          <a:srgbClr val="666666"/>
                        </a:solidFill>
                      </a:endParaRPr>
                    </a:p>
                    <a:p>
                      <a:pPr indent="0" lvl="0" marL="0" rtl="0" algn="ctr">
                        <a:spcBef>
                          <a:spcPts val="0"/>
                        </a:spcBef>
                        <a:spcAft>
                          <a:spcPts val="0"/>
                        </a:spcAft>
                        <a:buNone/>
                      </a:pPr>
                      <a:r>
                        <a:rPr b="1" lang="en" sz="1700">
                          <a:solidFill>
                            <a:srgbClr val="666666"/>
                          </a:solidFill>
                        </a:rPr>
                        <a:t>(UCSD)</a:t>
                      </a:r>
                      <a:endParaRPr b="1" sz="1700">
                        <a:solidFill>
                          <a:srgbClr val="666666"/>
                        </a:solidFill>
                      </a:endParaRPr>
                    </a:p>
                  </a:txBody>
                  <a:tcPr marT="91425" marB="91425" marR="91425" marL="91425" anchor="ctr">
                    <a:lnT cap="flat" cmpd="sng" w="9525">
                      <a:solidFill>
                        <a:srgbClr val="9E9E9E"/>
                      </a:solidFill>
                      <a:prstDash val="solid"/>
                      <a:round/>
                      <a:headEnd len="sm" w="sm" type="none"/>
                      <a:tailEnd len="sm" w="sm" type="none"/>
                    </a:lnT>
                    <a:solidFill>
                      <a:schemeClr val="lt1"/>
                    </a:solidFill>
                  </a:tcPr>
                </a:tc>
                <a:tc>
                  <a:txBody>
                    <a:bodyPr/>
                    <a:lstStyle/>
                    <a:p>
                      <a:pPr indent="0" lvl="0" marL="0" rtl="0" algn="ctr">
                        <a:spcBef>
                          <a:spcPts val="0"/>
                        </a:spcBef>
                        <a:spcAft>
                          <a:spcPts val="0"/>
                        </a:spcAft>
                        <a:buNone/>
                      </a:pPr>
                      <a:r>
                        <a:rPr lang="en">
                          <a:solidFill>
                            <a:srgbClr val="666666"/>
                          </a:solidFill>
                        </a:rPr>
                        <a:t>2025--2027 ish</a:t>
                      </a:r>
                      <a:endParaRPr>
                        <a:solidFill>
                          <a:srgbClr val="666666"/>
                        </a:solidFill>
                      </a:endParaRPr>
                    </a:p>
                  </a:txBody>
                  <a:tcPr marT="91425" marB="91425" marR="91425" marL="91425" anchor="ctr">
                    <a:lnT cap="flat" cmpd="sng" w="9525">
                      <a:solidFill>
                        <a:srgbClr val="9E9E9E"/>
                      </a:solidFill>
                      <a:prstDash val="solid"/>
                      <a:round/>
                      <a:headEnd len="sm" w="sm" type="none"/>
                      <a:tailEnd len="sm" w="sm" type="none"/>
                    </a:lnT>
                    <a:solidFill>
                      <a:schemeClr val="lt1"/>
                    </a:solidFill>
                  </a:tcPr>
                </a:tc>
                <a:tc>
                  <a:txBody>
                    <a:bodyPr/>
                    <a:lstStyle/>
                    <a:p>
                      <a:pPr indent="0" lvl="0" marL="0" rtl="0" algn="ctr">
                        <a:spcBef>
                          <a:spcPts val="0"/>
                        </a:spcBef>
                        <a:spcAft>
                          <a:spcPts val="0"/>
                        </a:spcAft>
                        <a:buNone/>
                      </a:pPr>
                      <a:r>
                        <a:rPr lang="en">
                          <a:solidFill>
                            <a:srgbClr val="666666"/>
                          </a:solidFill>
                        </a:rPr>
                        <a:t>Homegrown - federated grid architecture</a:t>
                      </a:r>
                      <a:endParaRPr>
                        <a:solidFill>
                          <a:srgbClr val="666666"/>
                        </a:solidFill>
                      </a:endParaRPr>
                    </a:p>
                  </a:txBody>
                  <a:tcPr marT="91425" marB="91425" marR="91425" marL="91425" anchor="ctr">
                    <a:lnT cap="flat" cmpd="sng" w="9525">
                      <a:solidFill>
                        <a:srgbClr val="9E9E9E"/>
                      </a:solidFill>
                      <a:prstDash val="solid"/>
                      <a:round/>
                      <a:headEnd len="sm" w="sm" type="none"/>
                      <a:tailEnd len="sm" w="sm" type="none"/>
                    </a:lnT>
                    <a:solidFill>
                      <a:schemeClr val="lt1"/>
                    </a:solidFill>
                  </a:tcPr>
                </a:tc>
                <a:tc>
                  <a:txBody>
                    <a:bodyPr/>
                    <a:lstStyle/>
                    <a:p>
                      <a:pPr indent="0" lvl="0" marL="0" rtl="0" algn="ctr">
                        <a:spcBef>
                          <a:spcPts val="0"/>
                        </a:spcBef>
                        <a:spcAft>
                          <a:spcPts val="0"/>
                        </a:spcAft>
                        <a:buNone/>
                      </a:pPr>
                      <a:r>
                        <a:rPr lang="en">
                          <a:solidFill>
                            <a:srgbClr val="666666"/>
                          </a:solidFill>
                        </a:rPr>
                        <a:t>UCSD pulled out as fiscal host</a:t>
                      </a:r>
                      <a:endParaRPr>
                        <a:solidFill>
                          <a:srgbClr val="666666"/>
                        </a:solidFill>
                      </a:endParaRPr>
                    </a:p>
                  </a:txBody>
                  <a:tcPr marT="91425" marB="91425" marR="91425" marL="91425" anchor="ctr">
                    <a:lnT cap="flat" cmpd="sng" w="9525">
                      <a:solidFill>
                        <a:srgbClr val="9E9E9E"/>
                      </a:solidFill>
                      <a:prstDash val="solid"/>
                      <a:round/>
                      <a:headEnd len="sm" w="sm" type="none"/>
                      <a:tailEnd len="sm" w="sm" type="none"/>
                    </a:lnT>
                    <a:solidFill>
                      <a:schemeClr val="lt1"/>
                    </a:solid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Digital Preservation Network</a:t>
            </a:r>
            <a:endParaRPr/>
          </a:p>
        </p:txBody>
      </p:sp>
      <p:sp>
        <p:nvSpPr>
          <p:cNvPr id="326" name="Google Shape;326;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Composed of independent preservation nodes hosted by members</a:t>
            </a:r>
            <a:endParaRPr/>
          </a:p>
          <a:p>
            <a:pPr indent="0" lvl="0" marL="0" rtl="0" algn="l">
              <a:spcBef>
                <a:spcPts val="1200"/>
              </a:spcBef>
              <a:spcAft>
                <a:spcPts val="0"/>
              </a:spcAft>
              <a:buNone/>
            </a:pPr>
            <a:r>
              <a:rPr lang="en"/>
              <a:t>Reasons for sunsetting:</a:t>
            </a:r>
            <a:endParaRPr/>
          </a:p>
          <a:p>
            <a:pPr indent="-342900" lvl="0" marL="457200" rtl="0" algn="l">
              <a:spcBef>
                <a:spcPts val="1200"/>
              </a:spcBef>
              <a:spcAft>
                <a:spcPts val="0"/>
              </a:spcAft>
              <a:buSzPts val="1800"/>
              <a:buChar char="●"/>
            </a:pPr>
            <a:r>
              <a:rPr lang="en"/>
              <a:t>Financial </a:t>
            </a:r>
            <a:r>
              <a:rPr lang="en"/>
              <a:t>sustainability</a:t>
            </a:r>
            <a:r>
              <a:rPr lang="en"/>
              <a:t> </a:t>
            </a:r>
            <a:endParaRPr/>
          </a:p>
          <a:p>
            <a:pPr indent="-317500" lvl="1" marL="914400" rtl="0" algn="l">
              <a:spcBef>
                <a:spcPts val="0"/>
              </a:spcBef>
              <a:spcAft>
                <a:spcPts val="0"/>
              </a:spcAft>
              <a:buSzPts val="1400"/>
              <a:buChar char="○"/>
            </a:pPr>
            <a:r>
              <a:rPr lang="en"/>
              <a:t>No egress processes</a:t>
            </a:r>
            <a:endParaRPr/>
          </a:p>
          <a:p>
            <a:pPr indent="-342900" lvl="0" marL="457200" rtl="0" algn="l">
              <a:spcBef>
                <a:spcPts val="0"/>
              </a:spcBef>
              <a:spcAft>
                <a:spcPts val="0"/>
              </a:spcAft>
              <a:buSzPts val="1800"/>
              <a:buChar char="●"/>
            </a:pPr>
            <a:r>
              <a:rPr lang="en"/>
              <a:t>Governance challenges with a decentralized network</a:t>
            </a:r>
            <a:endParaRPr/>
          </a:p>
          <a:p>
            <a:pPr indent="-342900" lvl="0" marL="457200" rtl="0" algn="l">
              <a:spcBef>
                <a:spcPts val="0"/>
              </a:spcBef>
              <a:spcAft>
                <a:spcPts val="0"/>
              </a:spcAft>
              <a:buSzPts val="1800"/>
              <a:buChar char="●"/>
            </a:pPr>
            <a:r>
              <a:rPr lang="en"/>
              <a:t>Declining participation for new, more stable models</a:t>
            </a:r>
            <a:endParaRPr/>
          </a:p>
          <a:p>
            <a:pPr indent="-342900" lvl="0" marL="457200" rtl="0" algn="l">
              <a:spcBef>
                <a:spcPts val="0"/>
              </a:spcBef>
              <a:spcAft>
                <a:spcPts val="0"/>
              </a:spcAft>
              <a:buSzPts val="1800"/>
              <a:buChar char="●"/>
            </a:pPr>
            <a:r>
              <a:rPr lang="en"/>
              <a:t>Technical ingest issues</a:t>
            </a:r>
            <a:endParaRPr/>
          </a:p>
          <a:p>
            <a:pPr indent="-342900" lvl="0" marL="457200" rtl="0" algn="l">
              <a:spcBef>
                <a:spcPts val="0"/>
              </a:spcBef>
              <a:spcAft>
                <a:spcPts val="0"/>
              </a:spcAft>
              <a:buSzPts val="1800"/>
              <a:buChar char="●"/>
            </a:pPr>
            <a:r>
              <a:rPr lang="en"/>
              <a:t>Lack of transparency</a:t>
            </a:r>
            <a:endParaRPr/>
          </a:p>
          <a:p>
            <a:pPr indent="0" lvl="0" marL="0" rtl="0" algn="l">
              <a:spcBef>
                <a:spcPts val="1200"/>
              </a:spcBef>
              <a:spcAft>
                <a:spcPts val="0"/>
              </a:spcAft>
              <a:buNone/>
            </a:pPr>
            <a:r>
              <a:rPr lang="en"/>
              <a:t>31 members at time of shutdown (peak 62 members)</a:t>
            </a:r>
            <a:endParaRPr/>
          </a:p>
          <a:p>
            <a:pPr indent="0" lvl="0" marL="0" rtl="0" algn="l">
              <a:spcBef>
                <a:spcPts val="1200"/>
              </a:spcBef>
              <a:spcAft>
                <a:spcPts val="1200"/>
              </a:spcAft>
              <a:buNone/>
            </a:pPr>
            <a:r>
              <a:rPr lang="en"/>
              <a:t>Shutdown December 2018</a:t>
            </a:r>
            <a:endParaRPr/>
          </a:p>
        </p:txBody>
      </p:sp>
      <p:pic>
        <p:nvPicPr>
          <p:cNvPr descr="Digital Preservation Network logo" id="327" name="Google Shape;327;p23" title="Screenshot 2025-05-20 at 2.20.15 PM.png"/>
          <p:cNvPicPr preferRelativeResize="0"/>
          <p:nvPr/>
        </p:nvPicPr>
        <p:blipFill>
          <a:blip r:embed="rId3">
            <a:alphaModFix/>
          </a:blip>
          <a:stretch>
            <a:fillRect/>
          </a:stretch>
        </p:blipFill>
        <p:spPr>
          <a:xfrm>
            <a:off x="6469072" y="105375"/>
            <a:ext cx="2562053" cy="1047100"/>
          </a:xfrm>
          <a:prstGeom prst="rect">
            <a:avLst/>
          </a:prstGeom>
          <a:noFill/>
          <a:ln>
            <a:noFill/>
          </a:ln>
          <a:effectLst>
            <a:outerShdw blurRad="57150" rotWithShape="0" algn="bl" dir="5400000" dist="19050">
              <a:srgbClr val="000000">
                <a:alpha val="50000"/>
              </a:srgbClr>
            </a:outerShdw>
          </a:effectLst>
        </p:spPr>
      </p:pic>
      <p:sp>
        <p:nvSpPr>
          <p:cNvPr id="328" name="Google Shape;328;p23"/>
          <p:cNvSpPr txBox="1"/>
          <p:nvPr/>
        </p:nvSpPr>
        <p:spPr>
          <a:xfrm>
            <a:off x="4108125" y="4242050"/>
            <a:ext cx="4923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4"/>
              </a:rPr>
              <a:t>Why Is the Digital Preservation Network Disbanding? </a:t>
            </a:r>
            <a:r>
              <a:rPr lang="en" sz="1100">
                <a:solidFill>
                  <a:schemeClr val="dk2"/>
                </a:solidFill>
              </a:rPr>
              <a:t>(2018) - Schonfeld</a:t>
            </a:r>
            <a:endParaRPr sz="1100">
              <a:solidFill>
                <a:schemeClr val="dk2"/>
              </a:solidFill>
            </a:endParaRPr>
          </a:p>
          <a:p>
            <a:pPr indent="0" lvl="0" marL="0" rtl="0" algn="l">
              <a:spcBef>
                <a:spcPts val="0"/>
              </a:spcBef>
              <a:spcAft>
                <a:spcPts val="0"/>
              </a:spcAft>
              <a:buNone/>
            </a:pPr>
            <a:r>
              <a:rPr lang="en" sz="1100" u="sng">
                <a:solidFill>
                  <a:schemeClr val="hlink"/>
                </a:solidFill>
                <a:hlinkClick r:id="rId5"/>
              </a:rPr>
              <a:t>The Demise Of The Digital Preservation Network</a:t>
            </a:r>
            <a:r>
              <a:rPr lang="en" sz="1100">
                <a:solidFill>
                  <a:schemeClr val="dk2"/>
                </a:solidFill>
              </a:rPr>
              <a:t> (2019) - Rosenthal</a:t>
            </a:r>
            <a:endParaRPr sz="1100">
              <a:solidFill>
                <a:schemeClr val="dk2"/>
              </a:solidFill>
            </a:endParaRPr>
          </a:p>
          <a:p>
            <a:pPr indent="0" lvl="0" marL="0" rtl="0" algn="l">
              <a:spcBef>
                <a:spcPts val="0"/>
              </a:spcBef>
              <a:spcAft>
                <a:spcPts val="0"/>
              </a:spcAft>
              <a:buNone/>
            </a:pPr>
            <a:r>
              <a:rPr lang="en" sz="1100" u="sng">
                <a:solidFill>
                  <a:schemeClr val="hlink"/>
                </a:solidFill>
                <a:hlinkClick r:id="rId6"/>
              </a:rPr>
              <a:t>DPN website </a:t>
            </a:r>
            <a:endParaRPr sz="1100">
              <a:solidFill>
                <a:schemeClr val="dk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24"/>
          <p:cNvSpPr txBox="1"/>
          <p:nvPr>
            <p:ph idx="1" type="body"/>
          </p:nvPr>
        </p:nvSpPr>
        <p:spPr>
          <a:xfrm>
            <a:off x="311700" y="1307575"/>
            <a:ext cx="8520600" cy="3416400"/>
          </a:xfrm>
          <a:prstGeom prst="rect">
            <a:avLst/>
          </a:prstGeom>
        </p:spPr>
        <p:txBody>
          <a:bodyPr anchorCtr="0" anchor="t" bIns="91425" lIns="91425" spcFirstLastPara="1" rIns="91425" wrap="square" tIns="91425">
            <a:normAutofit fontScale="92500"/>
          </a:bodyPr>
          <a:lstStyle/>
          <a:p>
            <a:pPr indent="0" lvl="0" marL="0" rtl="0" algn="l">
              <a:spcBef>
                <a:spcPts val="0"/>
              </a:spcBef>
              <a:spcAft>
                <a:spcPts val="0"/>
              </a:spcAft>
              <a:buNone/>
            </a:pPr>
            <a:r>
              <a:rPr lang="en"/>
              <a:t>Originally launched as the COPPUL Private LOCKSS Network in 2007</a:t>
            </a:r>
            <a:endParaRPr/>
          </a:p>
          <a:p>
            <a:pPr indent="0" lvl="0" marL="0" rtl="0" algn="l">
              <a:spcBef>
                <a:spcPts val="1200"/>
              </a:spcBef>
              <a:spcAft>
                <a:spcPts val="0"/>
              </a:spcAft>
              <a:buNone/>
            </a:pPr>
            <a:r>
              <a:rPr lang="en"/>
              <a:t>COPPUL Digital Preservation Working Group established the COPPUL Digital Preservation Network (COPPUL DPN) in 2015</a:t>
            </a:r>
            <a:endParaRPr/>
          </a:p>
          <a:p>
            <a:pPr indent="-334327" lvl="0" marL="457200" rtl="0" algn="l">
              <a:spcBef>
                <a:spcPts val="1200"/>
              </a:spcBef>
              <a:spcAft>
                <a:spcPts val="0"/>
              </a:spcAft>
              <a:buSzPct val="100000"/>
              <a:buChar char="●"/>
            </a:pPr>
            <a:r>
              <a:rPr lang="en"/>
              <a:t>Focused on scalable, flexible service enhancement</a:t>
            </a:r>
            <a:endParaRPr/>
          </a:p>
          <a:p>
            <a:pPr indent="0" lvl="0" marL="0" rtl="0" algn="l">
              <a:spcBef>
                <a:spcPts val="1200"/>
              </a:spcBef>
              <a:spcAft>
                <a:spcPts val="0"/>
              </a:spcAft>
              <a:buNone/>
            </a:pPr>
            <a:r>
              <a:rPr lang="en"/>
              <a:t>COPPUL DPN was renamed the </a:t>
            </a:r>
            <a:r>
              <a:rPr lang="en" u="sng">
                <a:solidFill>
                  <a:schemeClr val="hlink"/>
                </a:solidFill>
                <a:hlinkClick r:id="rId3"/>
              </a:rPr>
              <a:t>COPPUL Digital Stewardship Network</a:t>
            </a:r>
            <a:r>
              <a:rPr lang="en"/>
              <a:t> (CDSN) in 2018</a:t>
            </a:r>
            <a:endParaRPr/>
          </a:p>
          <a:p>
            <a:pPr indent="-334327" lvl="0" marL="457200" rtl="0" algn="l">
              <a:spcBef>
                <a:spcPts val="1200"/>
              </a:spcBef>
              <a:spcAft>
                <a:spcPts val="0"/>
              </a:spcAft>
              <a:buSzPct val="100000"/>
              <a:buChar char="●"/>
            </a:pPr>
            <a:r>
              <a:rPr lang="en"/>
              <a:t>Expanded service to include all stewardship activities beyond technical</a:t>
            </a:r>
            <a:endParaRPr/>
          </a:p>
          <a:p>
            <a:pPr indent="0" lvl="0" marL="0" rtl="0" algn="l">
              <a:spcBef>
                <a:spcPts val="1200"/>
              </a:spcBef>
              <a:spcAft>
                <a:spcPts val="0"/>
              </a:spcAft>
              <a:buNone/>
            </a:pPr>
            <a:r>
              <a:rPr lang="en"/>
              <a:t>Rebranded PLN to </a:t>
            </a:r>
            <a:r>
              <a:rPr lang="en" u="sng">
                <a:solidFill>
                  <a:schemeClr val="hlink"/>
                </a:solidFill>
                <a:hlinkClick r:id="rId4"/>
              </a:rPr>
              <a:t>WestVault</a:t>
            </a:r>
            <a:r>
              <a:rPr lang="en"/>
              <a:t> in 2018</a:t>
            </a:r>
            <a:endParaRPr/>
          </a:p>
          <a:p>
            <a:pPr indent="-334327" lvl="0" marL="457200" rtl="0" algn="l">
              <a:spcBef>
                <a:spcPts val="1200"/>
              </a:spcBef>
              <a:spcAft>
                <a:spcPts val="0"/>
              </a:spcAft>
              <a:buSzPct val="100000"/>
              <a:buChar char="●"/>
            </a:pPr>
            <a:r>
              <a:rPr lang="en"/>
              <a:t>18 members currently active</a:t>
            </a:r>
            <a:endParaRPr/>
          </a:p>
        </p:txBody>
      </p:sp>
      <p:sp>
        <p:nvSpPr>
          <p:cNvPr id="334" name="Google Shape;334;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WestVault</a:t>
            </a:r>
            <a:endParaRPr/>
          </a:p>
        </p:txBody>
      </p:sp>
      <p:grpSp>
        <p:nvGrpSpPr>
          <p:cNvPr id="335" name="Google Shape;335;p24"/>
          <p:cNvGrpSpPr/>
          <p:nvPr/>
        </p:nvGrpSpPr>
        <p:grpSpPr>
          <a:xfrm>
            <a:off x="2955325" y="155173"/>
            <a:ext cx="6188674" cy="1152397"/>
            <a:chOff x="111825" y="1665325"/>
            <a:chExt cx="8315874" cy="1695450"/>
          </a:xfrm>
        </p:grpSpPr>
        <p:pic>
          <p:nvPicPr>
            <p:cNvPr descr="WestVault logo" id="336" name="Google Shape;336;p24" title="Screenshot 2025-05-20 at 2.25.24 PM.png"/>
            <p:cNvPicPr preferRelativeResize="0"/>
            <p:nvPr/>
          </p:nvPicPr>
          <p:blipFill>
            <a:blip r:embed="rId5">
              <a:alphaModFix/>
            </a:blip>
            <a:stretch>
              <a:fillRect/>
            </a:stretch>
          </p:blipFill>
          <p:spPr>
            <a:xfrm>
              <a:off x="2716711" y="1665325"/>
              <a:ext cx="5710989" cy="1695450"/>
            </a:xfrm>
            <a:prstGeom prst="rect">
              <a:avLst/>
            </a:prstGeom>
            <a:noFill/>
            <a:ln>
              <a:noFill/>
            </a:ln>
            <a:effectLst>
              <a:outerShdw blurRad="57150" rotWithShape="0" algn="bl" dir="5400000" dist="19050">
                <a:srgbClr val="000000">
                  <a:alpha val="50000"/>
                </a:srgbClr>
              </a:outerShdw>
            </a:effectLst>
          </p:spPr>
        </p:pic>
        <p:pic>
          <p:nvPicPr>
            <p:cNvPr descr="Council on Prairie and Pacific University Libraries (COPPUL) logo" id="337" name="Google Shape;337;p24" title="Screenshot 2025-05-20 at 2.25.39 PM.png"/>
            <p:cNvPicPr preferRelativeResize="0"/>
            <p:nvPr/>
          </p:nvPicPr>
          <p:blipFill>
            <a:blip r:embed="rId6">
              <a:alphaModFix/>
            </a:blip>
            <a:stretch>
              <a:fillRect/>
            </a:stretch>
          </p:blipFill>
          <p:spPr>
            <a:xfrm>
              <a:off x="111825" y="1665325"/>
              <a:ext cx="2686050" cy="1695450"/>
            </a:xfrm>
            <a:prstGeom prst="rect">
              <a:avLst/>
            </a:prstGeom>
            <a:noFill/>
            <a:ln>
              <a:noFill/>
            </a:ln>
            <a:effectLst>
              <a:outerShdw blurRad="57150" rotWithShape="0" algn="bl" dir="5400000" dist="19050">
                <a:srgbClr val="000000">
                  <a:alpha val="50000"/>
                </a:srgbClr>
              </a:outerShdw>
            </a:effectLst>
          </p:spPr>
        </p:pic>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WestVault</a:t>
            </a:r>
            <a:endParaRPr/>
          </a:p>
        </p:txBody>
      </p:sp>
      <p:sp>
        <p:nvSpPr>
          <p:cNvPr id="343" name="Google Shape;343;p25"/>
          <p:cNvSpPr txBox="1"/>
          <p:nvPr>
            <p:ph idx="1" type="body"/>
          </p:nvPr>
        </p:nvSpPr>
        <p:spPr>
          <a:xfrm>
            <a:off x="311700" y="13075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Reasons for sunsetting:</a:t>
            </a:r>
            <a:endParaRPr/>
          </a:p>
          <a:p>
            <a:pPr indent="-342900" lvl="0" marL="457200" rtl="0" algn="l">
              <a:spcBef>
                <a:spcPts val="1200"/>
              </a:spcBef>
              <a:spcAft>
                <a:spcPts val="0"/>
              </a:spcAft>
              <a:buSzPts val="1800"/>
              <a:buChar char="●"/>
            </a:pPr>
            <a:r>
              <a:rPr lang="en"/>
              <a:t>Not publicly disclosed - statement released </a:t>
            </a:r>
            <a:r>
              <a:rPr lang="en" u="sng">
                <a:solidFill>
                  <a:schemeClr val="hlink"/>
                </a:solidFill>
                <a:hlinkClick r:id="rId3"/>
              </a:rPr>
              <a:t>May 13, 2024</a:t>
            </a:r>
            <a:endParaRPr/>
          </a:p>
          <a:p>
            <a:pPr indent="0" lvl="0" marL="457200" rtl="0" algn="l">
              <a:spcBef>
                <a:spcPts val="1200"/>
              </a:spcBef>
              <a:spcAft>
                <a:spcPts val="0"/>
              </a:spcAft>
              <a:buNone/>
            </a:pPr>
            <a:r>
              <a:rPr i="1" lang="en"/>
              <a:t>“The COPPUL Digital Stewardship Network (CDSN) Standing Committee and Preservation Infrastructure Working Group (PIWG) has made a recommendation to COPPUL leadership on the future of WestVault. Due to a number of factors, the CDSN </a:t>
            </a:r>
            <a:r>
              <a:rPr b="1" i="1" lang="en"/>
              <a:t>has determined that it is no longer feasible to continue to operate this service</a:t>
            </a:r>
            <a:r>
              <a:rPr i="1" lang="en"/>
              <a:t> and we will be implementing a pause on data deposits and new subscriptions for 2024-25.”</a:t>
            </a:r>
            <a:endParaRPr i="1"/>
          </a:p>
          <a:p>
            <a:pPr indent="0" lvl="0" marL="0" rtl="0" algn="l">
              <a:spcBef>
                <a:spcPts val="1200"/>
              </a:spcBef>
              <a:spcAft>
                <a:spcPts val="1200"/>
              </a:spcAft>
              <a:buNone/>
            </a:pPr>
            <a:r>
              <a:rPr lang="en"/>
              <a:t>Scheduled shutdown on September 30, 2025</a:t>
            </a:r>
            <a:endParaRPr/>
          </a:p>
        </p:txBody>
      </p:sp>
      <p:grpSp>
        <p:nvGrpSpPr>
          <p:cNvPr id="344" name="Google Shape;344;p25"/>
          <p:cNvGrpSpPr/>
          <p:nvPr/>
        </p:nvGrpSpPr>
        <p:grpSpPr>
          <a:xfrm>
            <a:off x="2955325" y="155173"/>
            <a:ext cx="6188674" cy="1152397"/>
            <a:chOff x="111825" y="1665325"/>
            <a:chExt cx="8315874" cy="1695450"/>
          </a:xfrm>
        </p:grpSpPr>
        <p:pic>
          <p:nvPicPr>
            <p:cNvPr descr="WestVault logo" id="345" name="Google Shape;345;p25" title="Screenshot 2025-05-20 at 2.25.24 PM.png"/>
            <p:cNvPicPr preferRelativeResize="0"/>
            <p:nvPr/>
          </p:nvPicPr>
          <p:blipFill>
            <a:blip r:embed="rId4">
              <a:alphaModFix/>
            </a:blip>
            <a:stretch>
              <a:fillRect/>
            </a:stretch>
          </p:blipFill>
          <p:spPr>
            <a:xfrm>
              <a:off x="2716711" y="1665325"/>
              <a:ext cx="5710989" cy="1695450"/>
            </a:xfrm>
            <a:prstGeom prst="rect">
              <a:avLst/>
            </a:prstGeom>
            <a:noFill/>
            <a:ln>
              <a:noFill/>
            </a:ln>
            <a:effectLst>
              <a:outerShdw blurRad="57150" rotWithShape="0" algn="bl" dir="5400000" dist="19050">
                <a:srgbClr val="000000">
                  <a:alpha val="50000"/>
                </a:srgbClr>
              </a:outerShdw>
            </a:effectLst>
          </p:spPr>
        </p:pic>
        <p:pic>
          <p:nvPicPr>
            <p:cNvPr descr="Council on Prairie and Pacific University Libraries (COPPUL) logo" id="346" name="Google Shape;346;p25" title="Screenshot 2025-05-20 at 2.25.39 PM.png"/>
            <p:cNvPicPr preferRelativeResize="0"/>
            <p:nvPr/>
          </p:nvPicPr>
          <p:blipFill>
            <a:blip r:embed="rId5">
              <a:alphaModFix/>
            </a:blip>
            <a:stretch>
              <a:fillRect/>
            </a:stretch>
          </p:blipFill>
          <p:spPr>
            <a:xfrm>
              <a:off x="111825" y="1665325"/>
              <a:ext cx="2686050" cy="1695450"/>
            </a:xfrm>
            <a:prstGeom prst="rect">
              <a:avLst/>
            </a:prstGeom>
            <a:noFill/>
            <a:ln>
              <a:noFill/>
            </a:ln>
            <a:effectLst>
              <a:outerShdw blurRad="57150" rotWithShape="0" algn="bl" dir="5400000" dist="19050">
                <a:srgbClr val="000000">
                  <a:alpha val="50000"/>
                </a:srgbClr>
              </a:outerShdw>
            </a:effectLst>
          </p:spPr>
        </p:pic>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Chronopolis</a:t>
            </a:r>
            <a:endParaRPr/>
          </a:p>
        </p:txBody>
      </p:sp>
      <p:sp>
        <p:nvSpPr>
          <p:cNvPr id="352" name="Google Shape;352;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Launched in 2009 as a </a:t>
            </a:r>
            <a:r>
              <a:rPr lang="en"/>
              <a:t>federated data grid framework of nodes managed by members using ChronCore, ACE, Bagit, and Duracloud hosted by UC San Diego Libraries</a:t>
            </a:r>
            <a:endParaRPr/>
          </a:p>
          <a:p>
            <a:pPr indent="0" lvl="0" marL="0" rtl="0" algn="l">
              <a:spcBef>
                <a:spcPts val="1200"/>
              </a:spcBef>
              <a:spcAft>
                <a:spcPts val="0"/>
              </a:spcAft>
              <a:buNone/>
            </a:pPr>
            <a:r>
              <a:rPr lang="en"/>
              <a:t>Reasons for [maybe] sunsetting:</a:t>
            </a:r>
            <a:endParaRPr/>
          </a:p>
          <a:p>
            <a:pPr indent="-342900" lvl="0" marL="457200" rtl="0" algn="l">
              <a:spcBef>
                <a:spcPts val="1200"/>
              </a:spcBef>
              <a:spcAft>
                <a:spcPts val="0"/>
              </a:spcAft>
              <a:buSzPts val="1800"/>
              <a:buChar char="●"/>
            </a:pPr>
            <a:r>
              <a:rPr lang="en"/>
              <a:t>UCSD is is planning to start using the </a:t>
            </a:r>
            <a:r>
              <a:rPr lang="en" u="sng">
                <a:solidFill>
                  <a:schemeClr val="hlink"/>
                </a:solidFill>
                <a:hlinkClick r:id="rId3"/>
              </a:rPr>
              <a:t>Merritt</a:t>
            </a:r>
            <a:r>
              <a:rPr lang="en"/>
              <a:t> preservation repository from CDL and will dissolve its relationship with Chronopolis by 2027</a:t>
            </a:r>
            <a:endParaRPr/>
          </a:p>
          <a:p>
            <a:pPr indent="-317500" lvl="1" marL="914400" rtl="0" algn="l">
              <a:spcBef>
                <a:spcPts val="0"/>
              </a:spcBef>
              <a:spcAft>
                <a:spcPts val="0"/>
              </a:spcAft>
              <a:buSzPts val="1400"/>
              <a:buChar char="○"/>
            </a:pPr>
            <a:r>
              <a:rPr lang="en"/>
              <a:t>Not on the website until after </a:t>
            </a:r>
            <a:r>
              <a:rPr lang="en" u="sng">
                <a:solidFill>
                  <a:schemeClr val="hlink"/>
                </a:solidFill>
                <a:hlinkClick r:id="rId4"/>
              </a:rPr>
              <a:t>April 4, 2025</a:t>
            </a:r>
            <a:r>
              <a:rPr lang="en"/>
              <a:t> per the WayBack Machine</a:t>
            </a:r>
            <a:endParaRPr/>
          </a:p>
          <a:p>
            <a:pPr indent="-342900" lvl="0" marL="457200" rtl="0" algn="l">
              <a:spcBef>
                <a:spcPts val="0"/>
              </a:spcBef>
              <a:spcAft>
                <a:spcPts val="0"/>
              </a:spcAft>
              <a:buSzPts val="1800"/>
              <a:buChar char="●"/>
            </a:pPr>
            <a:r>
              <a:rPr lang="en"/>
              <a:t>New host could maintain Chronopolis</a:t>
            </a:r>
            <a:endParaRPr/>
          </a:p>
        </p:txBody>
      </p:sp>
      <p:pic>
        <p:nvPicPr>
          <p:cNvPr descr="Chronopolis logo" id="353" name="Google Shape;353;p26" title="Screenshot 2025-05-20 at 2.44.41 PM.png"/>
          <p:cNvPicPr preferRelativeResize="0"/>
          <p:nvPr/>
        </p:nvPicPr>
        <p:blipFill>
          <a:blip r:embed="rId5">
            <a:alphaModFix/>
          </a:blip>
          <a:stretch>
            <a:fillRect/>
          </a:stretch>
        </p:blipFill>
        <p:spPr>
          <a:xfrm>
            <a:off x="4572001" y="185999"/>
            <a:ext cx="4571999" cy="9043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2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a:t>Of interest: </a:t>
            </a:r>
            <a:endParaRPr/>
          </a:p>
          <a:p>
            <a:pPr indent="-342900" lvl="0" marL="457200" rtl="0" algn="l">
              <a:spcBef>
                <a:spcPts val="1200"/>
              </a:spcBef>
              <a:spcAft>
                <a:spcPts val="0"/>
              </a:spcAft>
              <a:buSzPts val="1800"/>
              <a:buChar char="●"/>
            </a:pPr>
            <a:r>
              <a:rPr lang="en"/>
              <a:t>UC San Diego Library, UC Santa Barbara, Emory University, Northwestern University and DuraSpace received a 1-year $161,000 </a:t>
            </a:r>
            <a:r>
              <a:rPr lang="en" u="sng">
                <a:solidFill>
                  <a:schemeClr val="accent5"/>
                </a:solidFill>
                <a:hlinkClick r:id="rId3">
                  <a:extLst>
                    <a:ext uri="{A12FA001-AC4F-418D-AE19-62706E023703}">
                      <ahyp:hlinkClr val="tx"/>
                    </a:ext>
                  </a:extLst>
                </a:hlinkClick>
              </a:rPr>
              <a:t>Mellon grant in 2019 </a:t>
            </a:r>
            <a:endParaRPr/>
          </a:p>
          <a:p>
            <a:pPr indent="-342900" lvl="0" marL="457200" rtl="0" algn="l">
              <a:spcBef>
                <a:spcPts val="0"/>
              </a:spcBef>
              <a:spcAft>
                <a:spcPts val="0"/>
              </a:spcAft>
              <a:buSzPts val="1800"/>
              <a:buChar char="●"/>
            </a:pPr>
            <a:r>
              <a:rPr lang="en"/>
              <a:t>UCSD and TDL received a 1-year $87,384 </a:t>
            </a:r>
            <a:r>
              <a:rPr lang="en" u="sng">
                <a:solidFill>
                  <a:schemeClr val="hlink"/>
                </a:solidFill>
                <a:hlinkClick r:id="rId4"/>
              </a:rPr>
              <a:t>IMLS grant in 2019</a:t>
            </a:r>
            <a:r>
              <a:rPr lang="en"/>
              <a:t> </a:t>
            </a:r>
            <a:endParaRPr/>
          </a:p>
          <a:p>
            <a:pPr indent="-342900" lvl="0" marL="457200" rtl="0" algn="l">
              <a:spcBef>
                <a:spcPts val="0"/>
              </a:spcBef>
              <a:spcAft>
                <a:spcPts val="0"/>
              </a:spcAft>
              <a:buSzPts val="1800"/>
              <a:buChar char="●"/>
            </a:pPr>
            <a:r>
              <a:rPr lang="en"/>
              <a:t>TRAC certification in 2012 (</a:t>
            </a:r>
            <a:r>
              <a:rPr lang="en" u="sng">
                <a:solidFill>
                  <a:schemeClr val="accent5"/>
                </a:solidFill>
                <a:hlinkClick r:id="rId5">
                  <a:extLst>
                    <a:ext uri="{A12FA001-AC4F-418D-AE19-62706E023703}">
                      <ahyp:hlinkClr val="tx"/>
                    </a:ext>
                  </a:extLst>
                </a:hlinkClick>
              </a:rPr>
              <a:t>news article</a:t>
            </a:r>
            <a:r>
              <a:rPr lang="en"/>
              <a:t> - cert no longer available)</a:t>
            </a:r>
            <a:endParaRPr/>
          </a:p>
          <a:p>
            <a:pPr indent="0" lvl="0" marL="0" rtl="0" algn="l">
              <a:spcBef>
                <a:spcPts val="1200"/>
              </a:spcBef>
              <a:spcAft>
                <a:spcPts val="1200"/>
              </a:spcAft>
              <a:buNone/>
            </a:pPr>
            <a:r>
              <a:t/>
            </a:r>
            <a:endParaRPr/>
          </a:p>
        </p:txBody>
      </p:sp>
      <p:sp>
        <p:nvSpPr>
          <p:cNvPr id="359" name="Google Shape;359;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Chronopolis</a:t>
            </a:r>
            <a:endParaRPr/>
          </a:p>
        </p:txBody>
      </p:sp>
      <p:pic>
        <p:nvPicPr>
          <p:cNvPr descr="Chronopolis logo" id="360" name="Google Shape;360;p27" title="Screenshot 2025-05-20 at 2.44.41 PM.png"/>
          <p:cNvPicPr preferRelativeResize="0"/>
          <p:nvPr/>
        </p:nvPicPr>
        <p:blipFill>
          <a:blip r:embed="rId6">
            <a:alphaModFix/>
          </a:blip>
          <a:stretch>
            <a:fillRect/>
          </a:stretch>
        </p:blipFill>
        <p:spPr>
          <a:xfrm>
            <a:off x="4572001" y="185999"/>
            <a:ext cx="4571999" cy="9043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Could impact 3 large partners and force them to redesign their digital preservation solutions </a:t>
            </a:r>
            <a:endParaRPr/>
          </a:p>
          <a:p>
            <a:pPr indent="-342900" lvl="0" marL="457200" rtl="0" algn="l">
              <a:spcBef>
                <a:spcPts val="1200"/>
              </a:spcBef>
              <a:spcAft>
                <a:spcPts val="0"/>
              </a:spcAft>
              <a:buSzPts val="1800"/>
              <a:buChar char="●"/>
            </a:pPr>
            <a:r>
              <a:rPr lang="en"/>
              <a:t>UC San Diego Library (UCSD)</a:t>
            </a:r>
            <a:endParaRPr/>
          </a:p>
          <a:p>
            <a:pPr indent="-342900" lvl="0" marL="457200" rtl="0" algn="l">
              <a:spcBef>
                <a:spcPts val="0"/>
              </a:spcBef>
              <a:spcAft>
                <a:spcPts val="0"/>
              </a:spcAft>
              <a:buSzPts val="1800"/>
              <a:buChar char="●"/>
            </a:pPr>
            <a:r>
              <a:rPr lang="en"/>
              <a:t>University of Maryland Institute for Advanced Computer Studies (UMIACS)</a:t>
            </a:r>
            <a:endParaRPr/>
          </a:p>
          <a:p>
            <a:pPr indent="-342900" lvl="0" marL="457200" rtl="0" algn="l">
              <a:spcBef>
                <a:spcPts val="0"/>
              </a:spcBef>
              <a:spcAft>
                <a:spcPts val="0"/>
              </a:spcAft>
              <a:buSzPts val="1800"/>
              <a:buChar char="●"/>
            </a:pPr>
            <a:r>
              <a:rPr lang="en"/>
              <a:t>The Texas Digital Library (TDL)</a:t>
            </a:r>
            <a:endParaRPr/>
          </a:p>
          <a:p>
            <a:pPr indent="-342900" lvl="0" marL="457200" rtl="0" algn="l">
              <a:spcBef>
                <a:spcPts val="0"/>
              </a:spcBef>
              <a:spcAft>
                <a:spcPts val="0"/>
              </a:spcAft>
              <a:buSzPts val="1800"/>
              <a:buChar char="●"/>
            </a:pPr>
            <a:r>
              <a:rPr lang="en"/>
              <a:t>Lyrasis &amp; DuraCloud [as a service provider partner]</a:t>
            </a:r>
            <a:endParaRPr/>
          </a:p>
        </p:txBody>
      </p:sp>
      <p:sp>
        <p:nvSpPr>
          <p:cNvPr id="366" name="Google Shape;366;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Chronopolis</a:t>
            </a:r>
            <a:endParaRPr/>
          </a:p>
        </p:txBody>
      </p:sp>
      <p:pic>
        <p:nvPicPr>
          <p:cNvPr descr="Chronopolis logo" id="367" name="Google Shape;367;p28" title="Screenshot 2025-05-20 at 2.44.41 PM.png"/>
          <p:cNvPicPr preferRelativeResize="0"/>
          <p:nvPr/>
        </p:nvPicPr>
        <p:blipFill>
          <a:blip r:embed="rId3">
            <a:alphaModFix/>
          </a:blip>
          <a:stretch>
            <a:fillRect/>
          </a:stretch>
        </p:blipFill>
        <p:spPr>
          <a:xfrm>
            <a:off x="4572001" y="185999"/>
            <a:ext cx="4571999" cy="9043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MetaArchive Cooperative</a:t>
            </a:r>
            <a:endParaRPr/>
          </a:p>
        </p:txBody>
      </p:sp>
      <p:sp>
        <p:nvSpPr>
          <p:cNvPr id="373" name="Google Shape;373;p29"/>
          <p:cNvSpPr txBox="1"/>
          <p:nvPr>
            <p:ph idx="1" type="body"/>
          </p:nvPr>
        </p:nvSpPr>
        <p:spPr>
          <a:xfrm>
            <a:off x="311700" y="13415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Private LOCKSS Network launched in 2004, later hosted by the Educopia Institute by 2006</a:t>
            </a:r>
            <a:endParaRPr/>
          </a:p>
          <a:p>
            <a:pPr indent="0" lvl="0" marL="0" rtl="0" algn="l">
              <a:spcBef>
                <a:spcPts val="1200"/>
              </a:spcBef>
              <a:spcAft>
                <a:spcPts val="0"/>
              </a:spcAft>
              <a:buNone/>
            </a:pPr>
            <a:r>
              <a:rPr lang="en"/>
              <a:t>Reasons for sunsetting</a:t>
            </a:r>
            <a:endParaRPr/>
          </a:p>
          <a:p>
            <a:pPr indent="-342900" lvl="0" marL="457200" rtl="0" algn="l">
              <a:spcBef>
                <a:spcPts val="1200"/>
              </a:spcBef>
              <a:spcAft>
                <a:spcPts val="0"/>
              </a:spcAft>
              <a:buSzPts val="1800"/>
              <a:buChar char="●"/>
            </a:pPr>
            <a:r>
              <a:rPr lang="en"/>
              <a:t>Community Facilitator overburdened</a:t>
            </a:r>
            <a:endParaRPr/>
          </a:p>
          <a:p>
            <a:pPr indent="-342900" lvl="0" marL="457200" rtl="0" algn="l">
              <a:spcBef>
                <a:spcPts val="0"/>
              </a:spcBef>
              <a:spcAft>
                <a:spcPts val="0"/>
              </a:spcAft>
              <a:buSzPts val="1800"/>
              <a:buChar char="●"/>
            </a:pPr>
            <a:r>
              <a:rPr lang="en"/>
              <a:t>Declining membership</a:t>
            </a:r>
            <a:endParaRPr/>
          </a:p>
          <a:p>
            <a:pPr indent="-342900" lvl="0" marL="457200" rtl="0" algn="l">
              <a:spcBef>
                <a:spcPts val="0"/>
              </a:spcBef>
              <a:spcAft>
                <a:spcPts val="0"/>
              </a:spcAft>
              <a:buSzPts val="1800"/>
              <a:buChar char="●"/>
            </a:pPr>
            <a:r>
              <a:rPr lang="en"/>
              <a:t>Financial sustainability</a:t>
            </a:r>
            <a:endParaRPr/>
          </a:p>
          <a:p>
            <a:pPr indent="-342900" lvl="0" marL="457200" rtl="0" algn="l">
              <a:spcBef>
                <a:spcPts val="0"/>
              </a:spcBef>
              <a:spcAft>
                <a:spcPts val="0"/>
              </a:spcAft>
              <a:buSzPts val="1800"/>
              <a:buChar char="●"/>
            </a:pPr>
            <a:r>
              <a:rPr lang="en"/>
              <a:t>Technical ingest issues &amp; technical debt</a:t>
            </a:r>
            <a:endParaRPr/>
          </a:p>
          <a:p>
            <a:pPr indent="-342900" lvl="0" marL="457200" rtl="0" algn="l">
              <a:spcBef>
                <a:spcPts val="0"/>
              </a:spcBef>
              <a:spcAft>
                <a:spcPts val="0"/>
              </a:spcAft>
              <a:buSzPts val="1800"/>
              <a:buChar char="●"/>
            </a:pPr>
            <a:r>
              <a:rPr lang="en"/>
              <a:t>Educopia no longer wanted to host due to mission realignment</a:t>
            </a:r>
            <a:endParaRPr/>
          </a:p>
          <a:p>
            <a:pPr indent="0" lvl="0" marL="0" rtl="0" algn="l">
              <a:spcBef>
                <a:spcPts val="1200"/>
              </a:spcBef>
              <a:spcAft>
                <a:spcPts val="1200"/>
              </a:spcAft>
              <a:buNone/>
            </a:pPr>
            <a:r>
              <a:rPr lang="en" u="sng">
                <a:solidFill>
                  <a:schemeClr val="hlink"/>
                </a:solidFill>
                <a:hlinkClick r:id="rId3"/>
              </a:rPr>
              <a:t>Shutdown March 31, 2025</a:t>
            </a:r>
            <a:endParaRPr/>
          </a:p>
        </p:txBody>
      </p:sp>
      <p:pic>
        <p:nvPicPr>
          <p:cNvPr descr="MetaArchive Cooperative logo" id="374" name="Google Shape;374;p29" title="MetaArchive17_2C_coop.png"/>
          <p:cNvPicPr preferRelativeResize="0"/>
          <p:nvPr/>
        </p:nvPicPr>
        <p:blipFill>
          <a:blip r:embed="rId4">
            <a:alphaModFix/>
          </a:blip>
          <a:stretch>
            <a:fillRect/>
          </a:stretch>
        </p:blipFill>
        <p:spPr>
          <a:xfrm>
            <a:off x="5967849" y="0"/>
            <a:ext cx="3176151" cy="158807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MetaArchive - Community Facilitator Overburdened</a:t>
            </a:r>
            <a:endParaRPr/>
          </a:p>
        </p:txBody>
      </p:sp>
      <p:sp>
        <p:nvSpPr>
          <p:cNvPr id="380" name="Google Shape;380;p3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Role: Facilitate governance activities, manage technical issues, represent in PLN meetings and Educopia leadership</a:t>
            </a:r>
            <a:endParaRPr/>
          </a:p>
          <a:p>
            <a:pPr indent="-342900" lvl="0" marL="457200" rtl="0" algn="l">
              <a:spcBef>
                <a:spcPts val="1200"/>
              </a:spcBef>
              <a:spcAft>
                <a:spcPts val="0"/>
              </a:spcAft>
              <a:buSzPts val="1800"/>
              <a:buChar char="●"/>
            </a:pPr>
            <a:r>
              <a:rPr lang="en"/>
              <a:t>.5 FTE for MetaArchive, .5 FTE for Educopia grant development</a:t>
            </a:r>
            <a:endParaRPr/>
          </a:p>
          <a:p>
            <a:pPr indent="-317500" lvl="1" marL="914400" rtl="0" algn="l">
              <a:spcBef>
                <a:spcPts val="0"/>
              </a:spcBef>
              <a:spcAft>
                <a:spcPts val="0"/>
              </a:spcAft>
              <a:buSzPts val="1400"/>
              <a:buChar char="○"/>
            </a:pPr>
            <a:r>
              <a:rPr lang="en"/>
              <a:t>MA paid for 50% CF salary</a:t>
            </a:r>
            <a:endParaRPr/>
          </a:p>
          <a:p>
            <a:pPr indent="-342900" lvl="0" marL="457200" rtl="0" algn="l">
              <a:spcBef>
                <a:spcPts val="0"/>
              </a:spcBef>
              <a:spcAft>
                <a:spcPts val="0"/>
              </a:spcAft>
              <a:buSzPts val="1800"/>
              <a:buChar char="●"/>
            </a:pPr>
            <a:r>
              <a:rPr lang="en"/>
              <a:t>Requires a very distinct mix of skills between technical, client communication, community management, governance, grants, financial, etc. just for MA</a:t>
            </a:r>
            <a:endParaRPr/>
          </a:p>
          <a:p>
            <a:pPr indent="-342900" lvl="0" marL="457200" rtl="0" algn="l">
              <a:spcBef>
                <a:spcPts val="0"/>
              </a:spcBef>
              <a:spcAft>
                <a:spcPts val="0"/>
              </a:spcAft>
              <a:buSzPts val="1800"/>
              <a:buChar char="●"/>
            </a:pPr>
            <a:r>
              <a:rPr lang="en"/>
              <a:t>Not a sustainable position description</a:t>
            </a:r>
            <a:endParaRPr/>
          </a:p>
          <a:p>
            <a:pPr indent="0" lvl="0" marL="0" rtl="0" algn="l">
              <a:spcBef>
                <a:spcPts val="1200"/>
              </a:spcBef>
              <a:spcAft>
                <a:spcPts val="0"/>
              </a:spcAft>
              <a:buNone/>
            </a:pPr>
            <a:r>
              <a:rPr lang="en"/>
              <a:t>4 community facilitators between 2019 - 2025</a:t>
            </a:r>
            <a:endParaRPr/>
          </a:p>
          <a:p>
            <a:pPr indent="-342900" lvl="0" marL="457200" rtl="0" algn="l">
              <a:spcBef>
                <a:spcPts val="1200"/>
              </a:spcBef>
              <a:spcAft>
                <a:spcPts val="0"/>
              </a:spcAft>
              <a:buSzPts val="1800"/>
              <a:buChar char="●"/>
            </a:pPr>
            <a:r>
              <a:rPr lang="en"/>
              <a:t>Turnover rate led to gaps in knowledge, big learning curve</a:t>
            </a:r>
            <a:endParaRPr/>
          </a:p>
        </p:txBody>
      </p:sp>
      <p:pic>
        <p:nvPicPr>
          <p:cNvPr descr="MetaArchive Cooperative logo" id="381" name="Google Shape;381;p30" title="MetaArchive17_2C_coop.png"/>
          <p:cNvPicPr preferRelativeResize="0"/>
          <p:nvPr/>
        </p:nvPicPr>
        <p:blipFill>
          <a:blip r:embed="rId3">
            <a:alphaModFix/>
          </a:blip>
          <a:stretch>
            <a:fillRect/>
          </a:stretch>
        </p:blipFill>
        <p:spPr>
          <a:xfrm>
            <a:off x="6892576" y="4017775"/>
            <a:ext cx="2251423" cy="112572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Technical Issues &amp; Debt</a:t>
            </a:r>
            <a:endParaRPr/>
          </a:p>
        </p:txBody>
      </p:sp>
      <p:sp>
        <p:nvSpPr>
          <p:cNvPr id="387" name="Google Shape;387;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Largely relied on 1-2 FTE from Stanford and 4-5 contractors for work on the Dashboard (Conspectus, Grafana), managing the AWS, the website, and dealing with ingest issues</a:t>
            </a:r>
            <a:endParaRPr/>
          </a:p>
          <a:p>
            <a:pPr indent="-342900" lvl="0" marL="457200" rtl="0" algn="l">
              <a:spcBef>
                <a:spcPts val="0"/>
              </a:spcBef>
              <a:spcAft>
                <a:spcPts val="0"/>
              </a:spcAft>
              <a:buSzPts val="1800"/>
              <a:buChar char="●"/>
            </a:pPr>
            <a:r>
              <a:rPr lang="en"/>
              <a:t>Ingest issues were a primary pain point</a:t>
            </a:r>
            <a:endParaRPr/>
          </a:p>
          <a:p>
            <a:pPr indent="-342900" lvl="0" marL="457200" rtl="0" algn="l">
              <a:spcBef>
                <a:spcPts val="0"/>
              </a:spcBef>
              <a:spcAft>
                <a:spcPts val="0"/>
              </a:spcAft>
              <a:buSzPts val="1800"/>
              <a:buChar char="●"/>
            </a:pPr>
            <a:r>
              <a:rPr lang="en"/>
              <a:t>Technical debt was not formally addressed until ~2022</a:t>
            </a:r>
            <a:endParaRPr/>
          </a:p>
          <a:p>
            <a:pPr indent="-342900" lvl="0" marL="457200" rtl="0" algn="l">
              <a:spcBef>
                <a:spcPts val="0"/>
              </a:spcBef>
              <a:spcAft>
                <a:spcPts val="0"/>
              </a:spcAft>
              <a:buSzPts val="1800"/>
              <a:buChar char="●"/>
            </a:pPr>
            <a:r>
              <a:rPr lang="en"/>
              <a:t>Fixing and maintaining technical infrastructure would cost more labor and funding</a:t>
            </a:r>
            <a:endParaRPr/>
          </a:p>
          <a:p>
            <a:pPr indent="-317500" lvl="1" marL="914400" rtl="0" algn="l">
              <a:spcBef>
                <a:spcPts val="0"/>
              </a:spcBef>
              <a:spcAft>
                <a:spcPts val="0"/>
              </a:spcAft>
              <a:buSzPts val="1400"/>
              <a:buChar char="○"/>
            </a:pPr>
            <a:r>
              <a:rPr lang="en" u="sng">
                <a:solidFill>
                  <a:schemeClr val="hlink"/>
                </a:solidFill>
                <a:hlinkClick r:id="rId3"/>
              </a:rPr>
              <a:t>SuperNode Pilot Project</a:t>
            </a:r>
            <a:endParaRPr/>
          </a:p>
          <a:p>
            <a:pPr indent="-317500" lvl="1" marL="914400" rtl="0" algn="l">
              <a:spcBef>
                <a:spcPts val="0"/>
              </a:spcBef>
              <a:spcAft>
                <a:spcPts val="0"/>
              </a:spcAft>
              <a:buSzPts val="1400"/>
              <a:buChar char="○"/>
            </a:pPr>
            <a:r>
              <a:rPr lang="en"/>
              <a:t>KeeperTech</a:t>
            </a:r>
            <a:r>
              <a:rPr lang="en"/>
              <a:t> / </a:t>
            </a:r>
            <a:r>
              <a:rPr lang="en" u="sng">
                <a:solidFill>
                  <a:schemeClr val="hlink"/>
                </a:solidFill>
                <a:hlinkClick r:id="rId4"/>
              </a:rPr>
              <a:t>Project Mycelium</a:t>
            </a:r>
            <a:endParaRPr/>
          </a:p>
          <a:p>
            <a:pPr indent="-317500" lvl="1" marL="914400" rtl="0" algn="l">
              <a:spcBef>
                <a:spcPts val="0"/>
              </a:spcBef>
              <a:spcAft>
                <a:spcPts val="0"/>
              </a:spcAft>
              <a:buSzPts val="1400"/>
              <a:buChar char="○"/>
            </a:pPr>
            <a:r>
              <a:rPr lang="en" u="sng">
                <a:solidFill>
                  <a:schemeClr val="hlink"/>
                </a:solidFill>
                <a:hlinkClick r:id="rId5"/>
              </a:rPr>
              <a:t>LOCKSS 2.0</a:t>
            </a:r>
            <a:endParaRPr/>
          </a:p>
          <a:p>
            <a:pPr indent="-317500" lvl="1" marL="914400" rtl="0" algn="l">
              <a:spcBef>
                <a:spcPts val="0"/>
              </a:spcBef>
              <a:spcAft>
                <a:spcPts val="0"/>
              </a:spcAft>
              <a:buSzPts val="1400"/>
              <a:buChar char="○"/>
            </a:pPr>
            <a:r>
              <a:rPr lang="en"/>
              <a:t>Internet Archive staging</a:t>
            </a:r>
            <a:endParaRPr/>
          </a:p>
          <a:p>
            <a:pPr indent="-317500" lvl="1" marL="914400" rtl="0" algn="l">
              <a:spcBef>
                <a:spcPts val="0"/>
              </a:spcBef>
              <a:spcAft>
                <a:spcPts val="0"/>
              </a:spcAft>
              <a:buSzPts val="1400"/>
              <a:buChar char="○"/>
            </a:pPr>
            <a:r>
              <a:rPr lang="en"/>
              <a:t>Nixing Conspectus and going to command line/drag n drop</a:t>
            </a:r>
            <a:endParaRPr/>
          </a:p>
        </p:txBody>
      </p:sp>
      <p:pic>
        <p:nvPicPr>
          <p:cNvPr id="388" name="Google Shape;388;p31" title="MetaArchive17_2C_coop.png"/>
          <p:cNvPicPr preferRelativeResize="0"/>
          <p:nvPr/>
        </p:nvPicPr>
        <p:blipFill>
          <a:blip r:embed="rId6">
            <a:alphaModFix/>
          </a:blip>
          <a:stretch>
            <a:fillRect/>
          </a:stretch>
        </p:blipFill>
        <p:spPr>
          <a:xfrm>
            <a:off x="6892576" y="0"/>
            <a:ext cx="2251423" cy="11257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Previous Shifts in </a:t>
            </a:r>
            <a:r>
              <a:rPr lang="en"/>
              <a:t>DigiPres</a:t>
            </a:r>
            <a:endParaRPr/>
          </a:p>
        </p:txBody>
      </p:sp>
      <p:sp>
        <p:nvSpPr>
          <p:cNvPr id="68" name="Google Shape;68;p14"/>
          <p:cNvSpPr txBox="1"/>
          <p:nvPr>
            <p:ph idx="1" type="body"/>
          </p:nvPr>
        </p:nvSpPr>
        <p:spPr>
          <a:xfrm>
            <a:off x="311700" y="1152475"/>
            <a:ext cx="56298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NDIIP launched (2000-2001)</a:t>
            </a:r>
            <a:endParaRPr/>
          </a:p>
          <a:p>
            <a:pPr indent="-342900" lvl="0" marL="457200" rtl="0" algn="l">
              <a:spcBef>
                <a:spcPts val="1200"/>
              </a:spcBef>
              <a:spcAft>
                <a:spcPts val="0"/>
              </a:spcAft>
              <a:buSzPts val="1800"/>
              <a:buChar char="●"/>
            </a:pPr>
            <a:r>
              <a:rPr lang="en"/>
              <a:t>Founded NDSA (2010)</a:t>
            </a:r>
            <a:endParaRPr/>
          </a:p>
          <a:p>
            <a:pPr indent="-342900" lvl="0" marL="457200" rtl="0" algn="l">
              <a:spcBef>
                <a:spcPts val="0"/>
              </a:spcBef>
              <a:spcAft>
                <a:spcPts val="0"/>
              </a:spcAft>
              <a:buSzPts val="1800"/>
              <a:buChar char="●"/>
            </a:pPr>
            <a:r>
              <a:rPr lang="en"/>
              <a:t>NDSA moved under CLIR (2016)</a:t>
            </a:r>
            <a:endParaRPr/>
          </a:p>
          <a:p>
            <a:pPr indent="-342900" lvl="0" marL="457200" rtl="0" algn="l">
              <a:spcBef>
                <a:spcPts val="0"/>
              </a:spcBef>
              <a:spcAft>
                <a:spcPts val="0"/>
              </a:spcAft>
              <a:buSzPts val="1800"/>
              <a:buChar char="●"/>
            </a:pPr>
            <a:r>
              <a:rPr lang="en"/>
              <a:t>NDIIP wound down (2016-2018)</a:t>
            </a:r>
            <a:endParaRPr/>
          </a:p>
          <a:p>
            <a:pPr indent="0" lvl="0" marL="0" rtl="0" algn="l">
              <a:spcBef>
                <a:spcPts val="1200"/>
              </a:spcBef>
              <a:spcAft>
                <a:spcPts val="0"/>
              </a:spcAft>
              <a:buClr>
                <a:schemeClr val="dk1"/>
              </a:buClr>
              <a:buSzPts val="1100"/>
              <a:buFont typeface="Arial"/>
              <a:buNone/>
            </a:pPr>
            <a:r>
              <a:rPr lang="en"/>
              <a:t>COPPUL PLN became WestVault (2018)</a:t>
            </a:r>
            <a:endParaRPr/>
          </a:p>
          <a:p>
            <a:pPr indent="0" lvl="0" marL="0" rtl="0" algn="l">
              <a:spcBef>
                <a:spcPts val="1200"/>
              </a:spcBef>
              <a:spcAft>
                <a:spcPts val="0"/>
              </a:spcAft>
              <a:buNone/>
            </a:pPr>
            <a:r>
              <a:rPr lang="en" u="sng">
                <a:solidFill>
                  <a:schemeClr val="hlink"/>
                </a:solidFill>
                <a:hlinkClick r:id="rId3"/>
              </a:rPr>
              <a:t>Duracloud</a:t>
            </a:r>
            <a:r>
              <a:rPr lang="en" u="sng">
                <a:solidFill>
                  <a:schemeClr val="hlink"/>
                </a:solidFill>
                <a:hlinkClick r:id="rId4"/>
              </a:rPr>
              <a:t> transition to LYRASIS</a:t>
            </a:r>
            <a:r>
              <a:rPr lang="en"/>
              <a:t> (2019)</a:t>
            </a:r>
            <a:endParaRPr/>
          </a:p>
          <a:p>
            <a:pPr indent="0" lvl="0" marL="0" rtl="0" algn="l">
              <a:spcBef>
                <a:spcPts val="1200"/>
              </a:spcBef>
              <a:spcAft>
                <a:spcPts val="0"/>
              </a:spcAft>
              <a:buClr>
                <a:schemeClr val="dk1"/>
              </a:buClr>
              <a:buSzPts val="1100"/>
              <a:buFont typeface="Arial"/>
              <a:buNone/>
            </a:pPr>
            <a:r>
              <a:rPr lang="en"/>
              <a:t>NDSA shifting away from DLF/pausing conference (2024) [</a:t>
            </a:r>
            <a:r>
              <a:rPr lang="en" u="sng">
                <a:solidFill>
                  <a:schemeClr val="hlink"/>
                </a:solidFill>
                <a:hlinkClick r:id="rId5"/>
              </a:rPr>
              <a:t>2025 CFP out in June!</a:t>
            </a:r>
            <a:r>
              <a:rPr lang="en"/>
              <a:t>]</a:t>
            </a:r>
            <a:endParaRPr/>
          </a:p>
          <a:p>
            <a:pPr indent="0" lvl="0" marL="0" rtl="0" algn="l">
              <a:spcBef>
                <a:spcPts val="1200"/>
              </a:spcBef>
              <a:spcAft>
                <a:spcPts val="1200"/>
              </a:spcAft>
              <a:buNone/>
            </a:pPr>
            <a:r>
              <a:rPr lang="en" u="sng">
                <a:solidFill>
                  <a:schemeClr val="hlink"/>
                </a:solidFill>
                <a:hlinkClick r:id="rId6"/>
              </a:rPr>
              <a:t>DPLA looking for a new host</a:t>
            </a:r>
            <a:r>
              <a:rPr lang="en"/>
              <a:t> (2024)</a:t>
            </a:r>
            <a:endParaRPr/>
          </a:p>
        </p:txBody>
      </p:sp>
      <p:sp>
        <p:nvSpPr>
          <p:cNvPr id="69" name="Google Shape;69;p14"/>
          <p:cNvSpPr txBox="1"/>
          <p:nvPr/>
        </p:nvSpPr>
        <p:spPr>
          <a:xfrm>
            <a:off x="6094950" y="1151575"/>
            <a:ext cx="2737200" cy="34230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i="1" lang="en" sz="1800">
                <a:solidFill>
                  <a:schemeClr val="dk2"/>
                </a:solidFill>
              </a:rPr>
              <a:t>Honorable Mentions</a:t>
            </a:r>
            <a:endParaRPr b="1" i="1" sz="1800">
              <a:solidFill>
                <a:schemeClr val="dk2"/>
              </a:solidFill>
            </a:endParaRPr>
          </a:p>
          <a:p>
            <a:pPr indent="0" lvl="0" marL="0" rtl="0" algn="l">
              <a:spcBef>
                <a:spcPts val="0"/>
              </a:spcBef>
              <a:spcAft>
                <a:spcPts val="0"/>
              </a:spcAft>
              <a:buNone/>
            </a:pPr>
            <a:r>
              <a:t/>
            </a:r>
            <a:endParaRPr sz="1800">
              <a:solidFill>
                <a:schemeClr val="dk2"/>
              </a:solidFill>
            </a:endParaRPr>
          </a:p>
          <a:p>
            <a:pPr indent="0" lvl="0" marL="0" rtl="0" algn="l">
              <a:lnSpc>
                <a:spcPct val="115000"/>
              </a:lnSpc>
              <a:spcBef>
                <a:spcPts val="0"/>
              </a:spcBef>
              <a:spcAft>
                <a:spcPts val="0"/>
              </a:spcAft>
              <a:buClr>
                <a:schemeClr val="dk1"/>
              </a:buClr>
              <a:buSzPts val="1100"/>
              <a:buFont typeface="Arial"/>
              <a:buNone/>
            </a:pPr>
            <a:r>
              <a:rPr lang="en" sz="1800">
                <a:solidFill>
                  <a:schemeClr val="dk2"/>
                </a:solidFill>
              </a:rPr>
              <a:t>OAIS developed 2002-2005, TRAC in 2007, TDR in 2012, evolving service structures</a:t>
            </a:r>
            <a:endParaRPr sz="1800">
              <a:solidFill>
                <a:schemeClr val="dk2"/>
              </a:solidFill>
            </a:endParaRPr>
          </a:p>
          <a:p>
            <a:pPr indent="0" lvl="0" marL="0" rtl="0" algn="l">
              <a:lnSpc>
                <a:spcPct val="115000"/>
              </a:lnSpc>
              <a:spcBef>
                <a:spcPts val="1200"/>
              </a:spcBef>
              <a:spcAft>
                <a:spcPts val="1200"/>
              </a:spcAft>
              <a:buClr>
                <a:schemeClr val="dk1"/>
              </a:buClr>
              <a:buSzPts val="1100"/>
              <a:buFont typeface="Arial"/>
              <a:buNone/>
            </a:pPr>
            <a:r>
              <a:rPr lang="en" sz="1800">
                <a:solidFill>
                  <a:schemeClr val="dk2"/>
                </a:solidFill>
              </a:rPr>
              <a:t>PLNs ebb and flow, like all other membership</a:t>
            </a:r>
            <a:endParaRPr sz="1800">
              <a:solidFill>
                <a:schemeClr val="dk2"/>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MetaArchive - Declining Membership</a:t>
            </a:r>
            <a:endParaRPr/>
          </a:p>
        </p:txBody>
      </p:sp>
      <p:sp>
        <p:nvSpPr>
          <p:cNvPr id="394" name="Google Shape;394;p32"/>
          <p:cNvSpPr txBox="1"/>
          <p:nvPr>
            <p:ph idx="1" type="body"/>
          </p:nvPr>
        </p:nvSpPr>
        <p:spPr>
          <a:xfrm>
            <a:off x="207600" y="1152475"/>
            <a:ext cx="2855100" cy="3644700"/>
          </a:xfrm>
          <a:prstGeom prst="rect">
            <a:avLst/>
          </a:prstGeom>
          <a:ln cap="flat" cmpd="sng" w="38100">
            <a:solidFill>
              <a:srgbClr val="6FA8DC"/>
            </a:solidFill>
            <a:prstDash val="solid"/>
            <a:round/>
            <a:headEnd len="sm" w="sm" type="none"/>
            <a:tailEnd len="sm" w="sm" type="none"/>
          </a:ln>
        </p:spPr>
        <p:txBody>
          <a:bodyPr anchorCtr="0" anchor="t" bIns="182875" lIns="182875" spcFirstLastPara="1" rIns="182875" wrap="square" tIns="182875">
            <a:normAutofit fontScale="77500"/>
          </a:bodyPr>
          <a:lstStyle/>
          <a:p>
            <a:pPr indent="0" lvl="0" marL="0" marR="0" rtl="0" algn="ctr">
              <a:spcBef>
                <a:spcPts val="0"/>
              </a:spcBef>
              <a:spcAft>
                <a:spcPts val="0"/>
              </a:spcAft>
              <a:buNone/>
            </a:pPr>
            <a:r>
              <a:rPr b="1" lang="en" sz="1929"/>
              <a:t>Problem</a:t>
            </a:r>
            <a:r>
              <a:rPr lang="en"/>
              <a:t> </a:t>
            </a:r>
            <a:endParaRPr/>
          </a:p>
          <a:p>
            <a:pPr indent="-88582" lvl="0" marL="91440" marR="0" rtl="0" algn="l">
              <a:spcBef>
                <a:spcPts val="1200"/>
              </a:spcBef>
              <a:spcAft>
                <a:spcPts val="0"/>
              </a:spcAft>
              <a:buSzPct val="100000"/>
              <a:buChar char="●"/>
            </a:pPr>
            <a:r>
              <a:rPr lang="en"/>
              <a:t>  3 vaguely described membership levels (Sustaining, Preservation, Collaborative) </a:t>
            </a:r>
            <a:r>
              <a:rPr b="1" lang="en"/>
              <a:t>unrevised for 10 years</a:t>
            </a:r>
            <a:endParaRPr b="1"/>
          </a:p>
          <a:p>
            <a:pPr indent="-88582" lvl="0" marL="91440" marR="0" rtl="0" algn="l">
              <a:spcBef>
                <a:spcPts val="0"/>
              </a:spcBef>
              <a:spcAft>
                <a:spcPts val="0"/>
              </a:spcAft>
              <a:buSzPct val="100000"/>
              <a:buChar char="●"/>
            </a:pPr>
            <a:r>
              <a:rPr lang="en"/>
              <a:t>  Main benefits only extended to Sustaining Members</a:t>
            </a:r>
            <a:endParaRPr/>
          </a:p>
          <a:p>
            <a:pPr indent="-88582" lvl="0" marL="91440" marR="0" rtl="0" algn="l">
              <a:spcBef>
                <a:spcPts val="0"/>
              </a:spcBef>
              <a:spcAft>
                <a:spcPts val="0"/>
              </a:spcAft>
              <a:buSzPct val="100000"/>
              <a:buChar char="●"/>
            </a:pPr>
            <a:r>
              <a:rPr lang="en"/>
              <a:t>  Main community workload only put upon Sustaining Member → </a:t>
            </a:r>
            <a:r>
              <a:rPr b="1" lang="en"/>
              <a:t>burnout</a:t>
            </a:r>
            <a:endParaRPr b="1"/>
          </a:p>
          <a:p>
            <a:pPr indent="-88582" lvl="0" marL="91440" marR="0" rtl="0" algn="l">
              <a:spcBef>
                <a:spcPts val="0"/>
              </a:spcBef>
              <a:spcAft>
                <a:spcPts val="0"/>
              </a:spcAft>
              <a:buSzPct val="100000"/>
              <a:buChar char="●"/>
            </a:pPr>
            <a:r>
              <a:rPr lang="en"/>
              <a:t>  </a:t>
            </a:r>
            <a:r>
              <a:rPr b="1" lang="en"/>
              <a:t>Technical issues</a:t>
            </a:r>
            <a:endParaRPr b="1"/>
          </a:p>
        </p:txBody>
      </p:sp>
      <p:sp>
        <p:nvSpPr>
          <p:cNvPr id="395" name="Google Shape;395;p32"/>
          <p:cNvSpPr txBox="1"/>
          <p:nvPr>
            <p:ph idx="1" type="body"/>
          </p:nvPr>
        </p:nvSpPr>
        <p:spPr>
          <a:xfrm>
            <a:off x="3144450" y="1152475"/>
            <a:ext cx="2855100" cy="3644700"/>
          </a:xfrm>
          <a:prstGeom prst="rect">
            <a:avLst/>
          </a:prstGeom>
          <a:ln cap="flat" cmpd="sng" w="38100">
            <a:solidFill>
              <a:srgbClr val="6FA8DC"/>
            </a:solidFill>
            <a:prstDash val="solid"/>
            <a:round/>
            <a:headEnd len="sm" w="sm" type="none"/>
            <a:tailEnd len="sm" w="sm" type="none"/>
          </a:ln>
        </p:spPr>
        <p:txBody>
          <a:bodyPr anchorCtr="0" anchor="t" bIns="182875" lIns="182875" spcFirstLastPara="1" rIns="182875" wrap="square" tIns="182875">
            <a:normAutofit/>
          </a:bodyPr>
          <a:lstStyle/>
          <a:p>
            <a:pPr indent="0" lvl="0" marL="0" marR="0" rtl="0" algn="ctr">
              <a:spcBef>
                <a:spcPts val="0"/>
              </a:spcBef>
              <a:spcAft>
                <a:spcPts val="0"/>
              </a:spcAft>
              <a:buNone/>
            </a:pPr>
            <a:r>
              <a:rPr b="1" lang="en" sz="1450"/>
              <a:t>Action - “Change for Continued Impact” initiative</a:t>
            </a:r>
            <a:endParaRPr b="1" sz="1450"/>
          </a:p>
          <a:p>
            <a:pPr indent="-85725" lvl="0" marL="91440" marR="0" rtl="0" algn="l">
              <a:spcBef>
                <a:spcPts val="1200"/>
              </a:spcBef>
              <a:spcAft>
                <a:spcPts val="0"/>
              </a:spcAft>
              <a:buSzPts val="1350"/>
              <a:buChar char="●"/>
            </a:pPr>
            <a:r>
              <a:rPr lang="en" sz="1350"/>
              <a:t>  </a:t>
            </a:r>
            <a:r>
              <a:rPr b="1" lang="en" sz="1350"/>
              <a:t>New membership levels</a:t>
            </a:r>
            <a:r>
              <a:rPr lang="en" sz="1350"/>
              <a:t> (Institutional, Collaborative, Individual) on a sliding cost scale</a:t>
            </a:r>
            <a:endParaRPr sz="1350"/>
          </a:p>
          <a:p>
            <a:pPr indent="-85725" lvl="0" marL="91440" marR="0" rtl="0" algn="l">
              <a:spcBef>
                <a:spcPts val="0"/>
              </a:spcBef>
              <a:spcAft>
                <a:spcPts val="0"/>
              </a:spcAft>
              <a:buSzPts val="1350"/>
              <a:buChar char="●"/>
            </a:pPr>
            <a:r>
              <a:rPr lang="en" sz="1350"/>
              <a:t>  New Mission, Vision, Values</a:t>
            </a:r>
            <a:endParaRPr sz="1350"/>
          </a:p>
        </p:txBody>
      </p:sp>
      <p:sp>
        <p:nvSpPr>
          <p:cNvPr id="396" name="Google Shape;396;p32"/>
          <p:cNvSpPr txBox="1"/>
          <p:nvPr>
            <p:ph idx="1" type="body"/>
          </p:nvPr>
        </p:nvSpPr>
        <p:spPr>
          <a:xfrm>
            <a:off x="6081300" y="1152475"/>
            <a:ext cx="2855100" cy="3644700"/>
          </a:xfrm>
          <a:prstGeom prst="rect">
            <a:avLst/>
          </a:prstGeom>
          <a:ln cap="flat" cmpd="sng" w="38100">
            <a:solidFill>
              <a:srgbClr val="6FA8DC"/>
            </a:solidFill>
            <a:prstDash val="solid"/>
            <a:round/>
            <a:headEnd len="sm" w="sm" type="none"/>
            <a:tailEnd len="sm" w="sm" type="none"/>
          </a:ln>
        </p:spPr>
        <p:txBody>
          <a:bodyPr anchorCtr="0" anchor="t" bIns="182875" lIns="182875" spcFirstLastPara="1" rIns="182875" wrap="square" tIns="182875">
            <a:normAutofit/>
          </a:bodyPr>
          <a:lstStyle/>
          <a:p>
            <a:pPr indent="0" lvl="0" marL="91440" marR="0" rtl="0" algn="ctr">
              <a:spcBef>
                <a:spcPts val="0"/>
              </a:spcBef>
              <a:spcAft>
                <a:spcPts val="0"/>
              </a:spcAft>
              <a:buNone/>
            </a:pPr>
            <a:r>
              <a:rPr b="1" lang="en" sz="1450"/>
              <a:t>Effect                               </a:t>
            </a:r>
            <a:endParaRPr b="1" sz="1450"/>
          </a:p>
          <a:p>
            <a:pPr indent="-85725" lvl="0" marL="91440" marR="0" rtl="0" algn="l">
              <a:spcBef>
                <a:spcPts val="1200"/>
              </a:spcBef>
              <a:spcAft>
                <a:spcPts val="0"/>
              </a:spcAft>
              <a:buSzPts val="1350"/>
              <a:buChar char="●"/>
            </a:pPr>
            <a:r>
              <a:rPr lang="en" sz="1350"/>
              <a:t>  </a:t>
            </a:r>
            <a:r>
              <a:rPr b="1" lang="en" sz="1350"/>
              <a:t>Complicated</a:t>
            </a:r>
            <a:r>
              <a:rPr lang="en" sz="1350"/>
              <a:t> the billing process</a:t>
            </a:r>
            <a:endParaRPr sz="1350"/>
          </a:p>
          <a:p>
            <a:pPr indent="-85725" lvl="0" marL="91440" marR="0" rtl="0" algn="l">
              <a:spcBef>
                <a:spcPts val="0"/>
              </a:spcBef>
              <a:spcAft>
                <a:spcPts val="0"/>
              </a:spcAft>
              <a:buSzPts val="1350"/>
              <a:buChar char="●"/>
            </a:pPr>
            <a:r>
              <a:rPr lang="en" sz="1350"/>
              <a:t>  </a:t>
            </a:r>
            <a:r>
              <a:rPr b="1" lang="en" sz="1350"/>
              <a:t>Changed</a:t>
            </a:r>
            <a:r>
              <a:rPr lang="en" sz="1350"/>
              <a:t> again later</a:t>
            </a:r>
            <a:endParaRPr sz="1350"/>
          </a:p>
          <a:p>
            <a:pPr indent="-85725" lvl="0" marL="91440" marR="0" rtl="0" algn="l">
              <a:spcBef>
                <a:spcPts val="0"/>
              </a:spcBef>
              <a:spcAft>
                <a:spcPts val="0"/>
              </a:spcAft>
              <a:buSzPts val="1350"/>
              <a:buChar char="●"/>
            </a:pPr>
            <a:r>
              <a:rPr lang="en" sz="1350"/>
              <a:t>  </a:t>
            </a:r>
            <a:r>
              <a:rPr b="1" lang="en" sz="1350"/>
              <a:t>No substantial increase</a:t>
            </a:r>
            <a:r>
              <a:rPr lang="en" sz="1350"/>
              <a:t> in members</a:t>
            </a:r>
            <a:endParaRPr sz="1350"/>
          </a:p>
        </p:txBody>
      </p:sp>
      <p:pic>
        <p:nvPicPr>
          <p:cNvPr descr="MetaArchive Cooperative logo" id="397" name="Google Shape;397;p32" title="MetaArchive17_2C_coop.png"/>
          <p:cNvPicPr preferRelativeResize="0"/>
          <p:nvPr/>
        </p:nvPicPr>
        <p:blipFill>
          <a:blip r:embed="rId3">
            <a:alphaModFix/>
          </a:blip>
          <a:stretch>
            <a:fillRect/>
          </a:stretch>
        </p:blipFill>
        <p:spPr>
          <a:xfrm>
            <a:off x="6892576" y="0"/>
            <a:ext cx="2251423" cy="112572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MetaArchive - Financial Sustainability</a:t>
            </a:r>
            <a:endParaRPr/>
          </a:p>
        </p:txBody>
      </p:sp>
      <p:sp>
        <p:nvSpPr>
          <p:cNvPr id="403" name="Google Shape;403;p3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Decreased membership from technical issues and insufficient support</a:t>
            </a:r>
            <a:endParaRPr/>
          </a:p>
          <a:p>
            <a:pPr indent="-342900" lvl="0" marL="457200" rtl="0" algn="l">
              <a:spcBef>
                <a:spcPts val="0"/>
              </a:spcBef>
              <a:spcAft>
                <a:spcPts val="0"/>
              </a:spcAft>
              <a:buSzPts val="1800"/>
              <a:buChar char="●"/>
            </a:pPr>
            <a:r>
              <a:rPr lang="en"/>
              <a:t>Complications </a:t>
            </a:r>
            <a:endParaRPr/>
          </a:p>
          <a:p>
            <a:pPr indent="-330200" lvl="1" marL="914400" rtl="0" algn="l">
              <a:spcBef>
                <a:spcPts val="0"/>
              </a:spcBef>
              <a:spcAft>
                <a:spcPts val="0"/>
              </a:spcAft>
              <a:buSzPts val="1600"/>
              <a:buChar char="○"/>
            </a:pPr>
            <a:r>
              <a:rPr lang="en" sz="1600"/>
              <a:t>Educopia switching financial institutions multiple times in a short period -- lost financial history</a:t>
            </a:r>
            <a:endParaRPr sz="1600"/>
          </a:p>
          <a:p>
            <a:pPr indent="-330200" lvl="1" marL="914400" rtl="0" algn="l">
              <a:spcBef>
                <a:spcPts val="0"/>
              </a:spcBef>
              <a:spcAft>
                <a:spcPts val="0"/>
              </a:spcAft>
              <a:buSzPts val="1600"/>
              <a:buChar char="○"/>
            </a:pPr>
            <a:r>
              <a:rPr lang="en" sz="1600"/>
              <a:t>Educopia switching from cash to accrual basis accounting</a:t>
            </a:r>
            <a:endParaRPr sz="1600"/>
          </a:p>
          <a:p>
            <a:pPr indent="-330200" lvl="1" marL="914400" rtl="0" algn="l">
              <a:spcBef>
                <a:spcPts val="0"/>
              </a:spcBef>
              <a:spcAft>
                <a:spcPts val="0"/>
              </a:spcAft>
              <a:buSzPts val="1600"/>
              <a:buChar char="○"/>
            </a:pPr>
            <a:r>
              <a:rPr lang="en" sz="1600"/>
              <a:t>Educopia switching how the overhead fee (fiscal hosting fee) was calculated</a:t>
            </a:r>
            <a:endParaRPr sz="1600"/>
          </a:p>
          <a:p>
            <a:pPr indent="-342900" lvl="0" marL="457200" rtl="0" algn="l">
              <a:spcBef>
                <a:spcPts val="0"/>
              </a:spcBef>
              <a:spcAft>
                <a:spcPts val="0"/>
              </a:spcAft>
              <a:buSzPts val="1800"/>
              <a:buChar char="●"/>
            </a:pPr>
            <a:r>
              <a:rPr lang="en"/>
              <a:t>Educopia began requiring sponsees to pay the full 1 FTE </a:t>
            </a:r>
            <a:r>
              <a:rPr lang="en"/>
              <a:t>salary of Community Facilitator</a:t>
            </a:r>
            <a:endParaRPr/>
          </a:p>
          <a:p>
            <a:pPr indent="-342900" lvl="0" marL="457200" rtl="0" algn="l">
              <a:spcBef>
                <a:spcPts val="0"/>
              </a:spcBef>
              <a:spcAft>
                <a:spcPts val="0"/>
              </a:spcAft>
              <a:buSzPts val="1800"/>
              <a:buChar char="●"/>
            </a:pPr>
            <a:r>
              <a:rPr lang="en"/>
              <a:t>5 year budget and actuals comparison showed consistent decline in revenue</a:t>
            </a:r>
            <a:endParaRPr/>
          </a:p>
          <a:p>
            <a:pPr indent="-330200" lvl="1" marL="914400" rtl="0" algn="l">
              <a:spcBef>
                <a:spcPts val="0"/>
              </a:spcBef>
              <a:spcAft>
                <a:spcPts val="0"/>
              </a:spcAft>
              <a:buSzPts val="1600"/>
              <a:buChar char="○"/>
            </a:pPr>
            <a:r>
              <a:rPr lang="en" sz="1600"/>
              <a:t>New membership rates, especially consortial, were not sustainable</a:t>
            </a:r>
            <a:endParaRPr sz="1600"/>
          </a:p>
        </p:txBody>
      </p:sp>
      <p:pic>
        <p:nvPicPr>
          <p:cNvPr descr="MetaArchive Cooperative logo" id="404" name="Google Shape;404;p33" title="MetaArchive17_2C_coop.png"/>
          <p:cNvPicPr preferRelativeResize="0"/>
          <p:nvPr/>
        </p:nvPicPr>
        <p:blipFill>
          <a:blip r:embed="rId3">
            <a:alphaModFix/>
          </a:blip>
          <a:stretch>
            <a:fillRect/>
          </a:stretch>
        </p:blipFill>
        <p:spPr>
          <a:xfrm>
            <a:off x="6892576" y="0"/>
            <a:ext cx="2251423" cy="112572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MetaArchive - Educopia Mission Realignment</a:t>
            </a:r>
            <a:endParaRPr/>
          </a:p>
        </p:txBody>
      </p:sp>
      <p:sp>
        <p:nvSpPr>
          <p:cNvPr id="410" name="Google Shape;410;p3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Educopia Institute was originally founded as a fiscal host for MA and similar digipres initiatives </a:t>
            </a:r>
            <a:endParaRPr/>
          </a:p>
          <a:p>
            <a:pPr indent="-342900" lvl="0" marL="457200" rtl="0" algn="l">
              <a:spcBef>
                <a:spcPts val="0"/>
              </a:spcBef>
              <a:spcAft>
                <a:spcPts val="0"/>
              </a:spcAft>
              <a:buSzPts val="1800"/>
              <a:buChar char="●"/>
            </a:pPr>
            <a:r>
              <a:rPr lang="en"/>
              <a:t>Departure of longtime Director Katherine Skinner in 2022, replaced by 3 Co-Directors</a:t>
            </a:r>
            <a:endParaRPr/>
          </a:p>
          <a:p>
            <a:pPr indent="-342900" lvl="0" marL="457200" rtl="0" algn="l">
              <a:spcBef>
                <a:spcPts val="0"/>
              </a:spcBef>
              <a:spcAft>
                <a:spcPts val="0"/>
              </a:spcAft>
              <a:buSzPts val="1800"/>
              <a:buChar char="●"/>
            </a:pPr>
            <a:r>
              <a:rPr lang="en"/>
              <a:t>Also dropped BitCurator Consortium as a sponsee</a:t>
            </a:r>
            <a:endParaRPr/>
          </a:p>
          <a:p>
            <a:pPr indent="-342900" lvl="0" marL="457200" rtl="0" algn="l">
              <a:spcBef>
                <a:spcPts val="0"/>
              </a:spcBef>
              <a:spcAft>
                <a:spcPts val="0"/>
              </a:spcAft>
              <a:buSzPts val="1800"/>
              <a:buChar char="●"/>
            </a:pPr>
            <a:r>
              <a:rPr lang="en"/>
              <a:t>Shift in mission from providing administrative and fiscal support for collaborative communities, to knowledge justice, equity, and calls for change in the knowledge ecosystem</a:t>
            </a:r>
            <a:endParaRPr/>
          </a:p>
        </p:txBody>
      </p:sp>
      <p:pic>
        <p:nvPicPr>
          <p:cNvPr descr="MetaArchive Cooperative logo" id="411" name="Google Shape;411;p34" title="MetaArchive17_2C_coop.png"/>
          <p:cNvPicPr preferRelativeResize="0"/>
          <p:nvPr/>
        </p:nvPicPr>
        <p:blipFill>
          <a:blip r:embed="rId3">
            <a:alphaModFix/>
          </a:blip>
          <a:stretch>
            <a:fillRect/>
          </a:stretch>
        </p:blipFill>
        <p:spPr>
          <a:xfrm>
            <a:off x="6892576" y="0"/>
            <a:ext cx="2251423" cy="112572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35"/>
          <p:cNvSpPr txBox="1"/>
          <p:nvPr>
            <p:ph type="title"/>
          </p:nvPr>
        </p:nvSpPr>
        <p:spPr>
          <a:xfrm>
            <a:off x="311700" y="276513"/>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 2019-2023</a:t>
            </a:r>
            <a:endParaRPr/>
          </a:p>
        </p:txBody>
      </p:sp>
      <p:graphicFrame>
        <p:nvGraphicFramePr>
          <p:cNvPr id="417" name="Google Shape;417;p35"/>
          <p:cNvGraphicFramePr/>
          <p:nvPr/>
        </p:nvGraphicFramePr>
        <p:xfrm>
          <a:off x="311738" y="849225"/>
          <a:ext cx="3000000" cy="3000000"/>
        </p:xfrm>
        <a:graphic>
          <a:graphicData uri="http://schemas.openxmlformats.org/drawingml/2006/table">
            <a:tbl>
              <a:tblPr>
                <a:noFill/>
                <a:tableStyleId>{61782ECC-1D81-4866-AFAB-A91C7F33AD02}</a:tableStyleId>
              </a:tblPr>
              <a:tblGrid>
                <a:gridCol w="1059550"/>
                <a:gridCol w="7360775"/>
              </a:tblGrid>
              <a:tr h="1292525">
                <a:tc>
                  <a:txBody>
                    <a:bodyPr/>
                    <a:lstStyle/>
                    <a:p>
                      <a:pPr indent="0" lvl="0" marL="0" rtl="0" algn="ctr">
                        <a:spcBef>
                          <a:spcPts val="0"/>
                        </a:spcBef>
                        <a:spcAft>
                          <a:spcPts val="0"/>
                        </a:spcAft>
                        <a:buNone/>
                      </a:pPr>
                      <a:r>
                        <a:rPr b="1" lang="en" sz="1300"/>
                        <a:t>2019</a:t>
                      </a:r>
                      <a:endParaRPr b="1" sz="1300"/>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 sz="1300">
                          <a:solidFill>
                            <a:srgbClr val="666666"/>
                          </a:solidFill>
                        </a:rPr>
                        <a:t>CFCI began </a:t>
                      </a:r>
                      <a:endParaRPr b="1" sz="1300">
                        <a:solidFill>
                          <a:srgbClr val="666666"/>
                        </a:solidFill>
                      </a:endParaRPr>
                    </a:p>
                    <a:p>
                      <a:pPr indent="0" lvl="0" marL="457200" rtl="0" algn="l">
                        <a:spcBef>
                          <a:spcPts val="0"/>
                        </a:spcBef>
                        <a:spcAft>
                          <a:spcPts val="0"/>
                        </a:spcAft>
                        <a:buNone/>
                      </a:pPr>
                      <a:r>
                        <a:rPr lang="en" sz="1300">
                          <a:solidFill>
                            <a:srgbClr val="666666"/>
                          </a:solidFill>
                        </a:rPr>
                        <a:t>MVV updates</a:t>
                      </a:r>
                      <a:endParaRPr sz="1300">
                        <a:solidFill>
                          <a:srgbClr val="666666"/>
                        </a:solidFill>
                      </a:endParaRPr>
                    </a:p>
                    <a:p>
                      <a:pPr indent="0" lvl="0" marL="457200" rtl="0" algn="l">
                        <a:spcBef>
                          <a:spcPts val="0"/>
                        </a:spcBef>
                        <a:spcAft>
                          <a:spcPts val="0"/>
                        </a:spcAft>
                        <a:buNone/>
                      </a:pPr>
                      <a:r>
                        <a:rPr lang="en" sz="1300">
                          <a:solidFill>
                            <a:srgbClr val="666666"/>
                          </a:solidFill>
                        </a:rPr>
                        <a:t>Membership levels</a:t>
                      </a:r>
                      <a:endParaRPr sz="1300">
                        <a:solidFill>
                          <a:srgbClr val="666666"/>
                        </a:solidFill>
                      </a:endParaRPr>
                    </a:p>
                    <a:p>
                      <a:pPr indent="0" lvl="0" marL="0" rtl="0" algn="l">
                        <a:spcBef>
                          <a:spcPts val="0"/>
                        </a:spcBef>
                        <a:spcAft>
                          <a:spcPts val="0"/>
                        </a:spcAft>
                        <a:buNone/>
                      </a:pPr>
                      <a:r>
                        <a:rPr b="1" lang="en" sz="1300">
                          <a:solidFill>
                            <a:srgbClr val="666666"/>
                          </a:solidFill>
                        </a:rPr>
                        <a:t>Long-time community facilitator departed</a:t>
                      </a:r>
                      <a:endParaRPr b="1" sz="1300">
                        <a:solidFill>
                          <a:srgbClr val="666666"/>
                        </a:solidFill>
                      </a:endParaRPr>
                    </a:p>
                    <a:p>
                      <a:pPr indent="0" lvl="0" marL="0" rtl="0" algn="l">
                        <a:spcBef>
                          <a:spcPts val="0"/>
                        </a:spcBef>
                        <a:spcAft>
                          <a:spcPts val="0"/>
                        </a:spcAft>
                        <a:buNone/>
                      </a:pPr>
                      <a:r>
                        <a:rPr b="1" lang="en" sz="1300">
                          <a:solidFill>
                            <a:srgbClr val="666666"/>
                          </a:solidFill>
                        </a:rPr>
                        <a:t>New community facilitator started</a:t>
                      </a:r>
                      <a:endParaRPr sz="1300">
                        <a:solidFill>
                          <a:srgbClr val="666666"/>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637825">
                <a:tc>
                  <a:txBody>
                    <a:bodyPr/>
                    <a:lstStyle/>
                    <a:p>
                      <a:pPr indent="0" lvl="0" marL="0" rtl="0" algn="ctr">
                        <a:spcBef>
                          <a:spcPts val="0"/>
                        </a:spcBef>
                        <a:spcAft>
                          <a:spcPts val="0"/>
                        </a:spcAft>
                        <a:buNone/>
                      </a:pPr>
                      <a:r>
                        <a:rPr b="1" lang="en" sz="1300"/>
                        <a:t>2020</a:t>
                      </a:r>
                      <a:endParaRPr b="1" sz="1300"/>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 sz="1300">
                          <a:solidFill>
                            <a:srgbClr val="666666"/>
                          </a:solidFill>
                        </a:rPr>
                        <a:t>CFCI</a:t>
                      </a:r>
                      <a:r>
                        <a:rPr lang="en" sz="1300">
                          <a:solidFill>
                            <a:srgbClr val="666666"/>
                          </a:solidFill>
                        </a:rPr>
                        <a:t> concluded</a:t>
                      </a:r>
                      <a:endParaRPr sz="1300">
                        <a:solidFill>
                          <a:srgbClr val="666666"/>
                        </a:solidFill>
                      </a:endParaRPr>
                    </a:p>
                    <a:p>
                      <a:pPr indent="0" lvl="0" marL="0" rtl="0" algn="l">
                        <a:spcBef>
                          <a:spcPts val="0"/>
                        </a:spcBef>
                        <a:spcAft>
                          <a:spcPts val="0"/>
                        </a:spcAft>
                        <a:buNone/>
                      </a:pPr>
                      <a:r>
                        <a:rPr b="1" lang="en" sz="1300">
                          <a:solidFill>
                            <a:srgbClr val="666666"/>
                          </a:solidFill>
                        </a:rPr>
                        <a:t>Community facilitator departed</a:t>
                      </a:r>
                      <a:r>
                        <a:rPr lang="en" sz="1300">
                          <a:solidFill>
                            <a:srgbClr val="666666"/>
                          </a:solidFill>
                        </a:rPr>
                        <a:t>; new facilitator </a:t>
                      </a:r>
                      <a:r>
                        <a:rPr b="1" lang="en" sz="1300">
                          <a:solidFill>
                            <a:srgbClr val="666666"/>
                          </a:solidFill>
                        </a:rPr>
                        <a:t>started</a:t>
                      </a:r>
                      <a:endParaRPr b="1" sz="1300">
                        <a:solidFill>
                          <a:srgbClr val="666666"/>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19625">
                <a:tc>
                  <a:txBody>
                    <a:bodyPr/>
                    <a:lstStyle/>
                    <a:p>
                      <a:pPr indent="0" lvl="0" marL="0" rtl="0" algn="ctr">
                        <a:spcBef>
                          <a:spcPts val="0"/>
                        </a:spcBef>
                        <a:spcAft>
                          <a:spcPts val="0"/>
                        </a:spcAft>
                        <a:buNone/>
                      </a:pPr>
                      <a:r>
                        <a:rPr b="1" lang="en" sz="1300"/>
                        <a:t>2021</a:t>
                      </a:r>
                      <a:endParaRPr b="1" sz="1300"/>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 sz="1300">
                          <a:solidFill>
                            <a:srgbClr val="666666"/>
                          </a:solidFill>
                        </a:rPr>
                        <a:t>New</a:t>
                      </a:r>
                      <a:r>
                        <a:rPr lang="en" sz="1300">
                          <a:solidFill>
                            <a:srgbClr val="666666"/>
                          </a:solidFill>
                        </a:rPr>
                        <a:t> MVV, membership levels implemented</a:t>
                      </a:r>
                      <a:endParaRPr sz="1300">
                        <a:solidFill>
                          <a:srgbClr val="666666"/>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48625">
                <a:tc>
                  <a:txBody>
                    <a:bodyPr/>
                    <a:lstStyle/>
                    <a:p>
                      <a:pPr indent="0" lvl="0" marL="0" rtl="0" algn="ctr">
                        <a:spcBef>
                          <a:spcPts val="0"/>
                        </a:spcBef>
                        <a:spcAft>
                          <a:spcPts val="0"/>
                        </a:spcAft>
                        <a:buNone/>
                      </a:pPr>
                      <a:r>
                        <a:rPr b="1" lang="en" sz="1300"/>
                        <a:t>2022</a:t>
                      </a:r>
                      <a:endParaRPr b="1" sz="1300"/>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300">
                          <a:solidFill>
                            <a:srgbClr val="666666"/>
                          </a:solidFill>
                        </a:rPr>
                        <a:t>Began investigating </a:t>
                      </a:r>
                      <a:r>
                        <a:rPr b="1" lang="en" sz="1300">
                          <a:solidFill>
                            <a:srgbClr val="666666"/>
                          </a:solidFill>
                        </a:rPr>
                        <a:t>finances</a:t>
                      </a:r>
                      <a:r>
                        <a:rPr lang="en" sz="1300">
                          <a:solidFill>
                            <a:srgbClr val="666666"/>
                          </a:solidFill>
                        </a:rPr>
                        <a:t>, technical debt</a:t>
                      </a:r>
                      <a:endParaRPr sz="1300">
                        <a:solidFill>
                          <a:srgbClr val="666666"/>
                        </a:solidFill>
                      </a:endParaRPr>
                    </a:p>
                    <a:p>
                      <a:pPr indent="0" lvl="0" marL="0" rtl="0" algn="l">
                        <a:spcBef>
                          <a:spcPts val="0"/>
                        </a:spcBef>
                        <a:spcAft>
                          <a:spcPts val="0"/>
                        </a:spcAft>
                        <a:buNone/>
                      </a:pPr>
                      <a:r>
                        <a:rPr lang="en" sz="1300">
                          <a:solidFill>
                            <a:srgbClr val="666666"/>
                          </a:solidFill>
                        </a:rPr>
                        <a:t>Educopia Director departed</a:t>
                      </a:r>
                      <a:endParaRPr sz="1300">
                        <a:solidFill>
                          <a:srgbClr val="666666"/>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1137925">
                <a:tc>
                  <a:txBody>
                    <a:bodyPr/>
                    <a:lstStyle/>
                    <a:p>
                      <a:pPr indent="0" lvl="0" marL="0" rtl="0" algn="ctr">
                        <a:spcBef>
                          <a:spcPts val="0"/>
                        </a:spcBef>
                        <a:spcAft>
                          <a:spcPts val="0"/>
                        </a:spcAft>
                        <a:buNone/>
                      </a:pPr>
                      <a:r>
                        <a:rPr b="1" lang="en" sz="1300"/>
                        <a:t>2023</a:t>
                      </a:r>
                      <a:endParaRPr b="1" sz="1300"/>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Clr>
                          <a:schemeClr val="dk1"/>
                        </a:buClr>
                        <a:buSzPts val="1100"/>
                        <a:buFont typeface="Arial"/>
                        <a:buNone/>
                      </a:pPr>
                      <a:r>
                        <a:rPr lang="en" sz="1300">
                          <a:solidFill>
                            <a:srgbClr val="666666"/>
                          </a:solidFill>
                        </a:rPr>
                        <a:t>Formed </a:t>
                      </a:r>
                      <a:r>
                        <a:rPr lang="en" sz="1300" u="sng">
                          <a:solidFill>
                            <a:schemeClr val="hlink"/>
                          </a:solidFill>
                          <a:hlinkClick r:id="rId3"/>
                        </a:rPr>
                        <a:t>Community Research Task Force (</a:t>
                      </a:r>
                      <a:r>
                        <a:rPr b="1" lang="en" sz="1300" u="sng">
                          <a:solidFill>
                            <a:schemeClr val="hlink"/>
                          </a:solidFill>
                          <a:hlinkClick r:id="rId4"/>
                        </a:rPr>
                        <a:t>CRTF</a:t>
                      </a:r>
                      <a:r>
                        <a:rPr lang="en" sz="1300" u="sng">
                          <a:solidFill>
                            <a:schemeClr val="hlink"/>
                          </a:solidFill>
                          <a:hlinkClick r:id="rId5"/>
                        </a:rPr>
                        <a:t>)</a:t>
                      </a:r>
                      <a:endParaRPr b="1" sz="1300">
                        <a:solidFill>
                          <a:srgbClr val="666666"/>
                        </a:solidFill>
                      </a:endParaRPr>
                    </a:p>
                    <a:p>
                      <a:pPr indent="0" lvl="0" marL="0" rtl="0" algn="l">
                        <a:spcBef>
                          <a:spcPts val="0"/>
                        </a:spcBef>
                        <a:spcAft>
                          <a:spcPts val="0"/>
                        </a:spcAft>
                        <a:buNone/>
                      </a:pPr>
                      <a:r>
                        <a:rPr b="1" lang="en" sz="1300">
                          <a:solidFill>
                            <a:srgbClr val="666666"/>
                          </a:solidFill>
                        </a:rPr>
                        <a:t>CRTF </a:t>
                      </a:r>
                      <a:r>
                        <a:rPr lang="en" sz="1300">
                          <a:solidFill>
                            <a:srgbClr val="666666"/>
                          </a:solidFill>
                        </a:rPr>
                        <a:t>d</a:t>
                      </a:r>
                      <a:r>
                        <a:rPr lang="en" sz="1300">
                          <a:solidFill>
                            <a:srgbClr val="666666"/>
                          </a:solidFill>
                        </a:rPr>
                        <a:t>eveloped Operational Reserve Policy and Sunset Policy</a:t>
                      </a:r>
                      <a:endParaRPr sz="1300">
                        <a:solidFill>
                          <a:srgbClr val="666666"/>
                        </a:solidFill>
                      </a:endParaRPr>
                    </a:p>
                    <a:p>
                      <a:pPr indent="0" lvl="0" marL="0" rtl="0" algn="l">
                        <a:spcBef>
                          <a:spcPts val="0"/>
                        </a:spcBef>
                        <a:spcAft>
                          <a:spcPts val="0"/>
                        </a:spcAft>
                        <a:buNone/>
                      </a:pPr>
                      <a:r>
                        <a:rPr lang="en" sz="1300">
                          <a:solidFill>
                            <a:srgbClr val="666666"/>
                          </a:solidFill>
                        </a:rPr>
                        <a:t>Began researching </a:t>
                      </a:r>
                      <a:r>
                        <a:rPr b="1" lang="en" sz="1300">
                          <a:solidFill>
                            <a:srgbClr val="666666"/>
                          </a:solidFill>
                        </a:rPr>
                        <a:t>grants</a:t>
                      </a:r>
                      <a:endParaRPr b="1" sz="1300">
                        <a:solidFill>
                          <a:srgbClr val="666666"/>
                        </a:solidFill>
                      </a:endParaRPr>
                    </a:p>
                    <a:p>
                      <a:pPr indent="0" lvl="0" marL="0" rtl="0" algn="l">
                        <a:spcBef>
                          <a:spcPts val="0"/>
                        </a:spcBef>
                        <a:spcAft>
                          <a:spcPts val="0"/>
                        </a:spcAft>
                        <a:buNone/>
                      </a:pPr>
                      <a:r>
                        <a:rPr b="1" lang="en" sz="1300">
                          <a:solidFill>
                            <a:srgbClr val="666666"/>
                          </a:solidFill>
                        </a:rPr>
                        <a:t>*Decision Point* - </a:t>
                      </a:r>
                      <a:r>
                        <a:rPr lang="en" sz="1300">
                          <a:solidFill>
                            <a:srgbClr val="666666"/>
                          </a:solidFill>
                        </a:rPr>
                        <a:t>Merge with LOCKSS; Stay independent; Sunset</a:t>
                      </a:r>
                      <a:endParaRPr sz="1300">
                        <a:solidFill>
                          <a:srgbClr val="666666"/>
                        </a:solidFill>
                      </a:endParaRPr>
                    </a:p>
                    <a:p>
                      <a:pPr indent="0" lvl="0" marL="0" rtl="0" algn="l">
                        <a:spcBef>
                          <a:spcPts val="0"/>
                        </a:spcBef>
                        <a:spcAft>
                          <a:spcPts val="0"/>
                        </a:spcAft>
                        <a:buNone/>
                      </a:pPr>
                      <a:r>
                        <a:rPr b="1" lang="en" sz="1300">
                          <a:solidFill>
                            <a:srgbClr val="666666"/>
                          </a:solidFill>
                        </a:rPr>
                        <a:t>Community facilitator departed</a:t>
                      </a:r>
                      <a:endParaRPr sz="1300">
                        <a:solidFill>
                          <a:srgbClr val="666666"/>
                        </a:solidFill>
                      </a:endParaRPr>
                    </a:p>
                    <a:p>
                      <a:pPr indent="0" lvl="0" marL="0" rtl="0" algn="l">
                        <a:spcBef>
                          <a:spcPts val="0"/>
                        </a:spcBef>
                        <a:spcAft>
                          <a:spcPts val="0"/>
                        </a:spcAft>
                        <a:buNone/>
                      </a:pPr>
                      <a:r>
                        <a:rPr lang="en" sz="1300">
                          <a:solidFill>
                            <a:srgbClr val="666666"/>
                          </a:solidFill>
                        </a:rPr>
                        <a:t>Submitted </a:t>
                      </a:r>
                      <a:r>
                        <a:rPr b="1" lang="en" sz="1300">
                          <a:solidFill>
                            <a:srgbClr val="666666"/>
                          </a:solidFill>
                        </a:rPr>
                        <a:t>IMLS</a:t>
                      </a:r>
                      <a:r>
                        <a:rPr lang="en" sz="1300">
                          <a:solidFill>
                            <a:srgbClr val="666666"/>
                          </a:solidFill>
                        </a:rPr>
                        <a:t> proposal</a:t>
                      </a:r>
                      <a:endParaRPr sz="1300">
                        <a:solidFill>
                          <a:srgbClr val="666666"/>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pic>
        <p:nvPicPr>
          <p:cNvPr descr="MetaArchive Cooperative logo" id="418" name="Google Shape;418;p35" title="MetaArchive17_2C_coop.png"/>
          <p:cNvPicPr preferRelativeResize="0"/>
          <p:nvPr/>
        </p:nvPicPr>
        <p:blipFill>
          <a:blip r:embed="rId6">
            <a:alphaModFix/>
          </a:blip>
          <a:stretch>
            <a:fillRect/>
          </a:stretch>
        </p:blipFill>
        <p:spPr>
          <a:xfrm>
            <a:off x="6892576" y="0"/>
            <a:ext cx="2251423" cy="1125724"/>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36"/>
          <p:cNvSpPr txBox="1"/>
          <p:nvPr>
            <p:ph type="title"/>
          </p:nvPr>
        </p:nvSpPr>
        <p:spPr>
          <a:xfrm>
            <a:off x="311700" y="276513"/>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 2024</a:t>
            </a:r>
            <a:endParaRPr/>
          </a:p>
        </p:txBody>
      </p:sp>
      <p:graphicFrame>
        <p:nvGraphicFramePr>
          <p:cNvPr id="424" name="Google Shape;424;p36"/>
          <p:cNvGraphicFramePr/>
          <p:nvPr/>
        </p:nvGraphicFramePr>
        <p:xfrm>
          <a:off x="311700" y="999975"/>
          <a:ext cx="3000000" cy="3000000"/>
        </p:xfrm>
        <a:graphic>
          <a:graphicData uri="http://schemas.openxmlformats.org/drawingml/2006/table">
            <a:tbl>
              <a:tblPr>
                <a:noFill/>
                <a:tableStyleId>{61782ECC-1D81-4866-AFAB-A91C7F33AD02}</a:tableStyleId>
              </a:tblPr>
              <a:tblGrid>
                <a:gridCol w="1318700"/>
                <a:gridCol w="7201900"/>
              </a:tblGrid>
              <a:tr h="591250">
                <a:tc>
                  <a:txBody>
                    <a:bodyPr/>
                    <a:lstStyle/>
                    <a:p>
                      <a:pPr indent="0" lvl="0" marL="0" rtl="0" algn="ctr">
                        <a:spcBef>
                          <a:spcPts val="0"/>
                        </a:spcBef>
                        <a:spcAft>
                          <a:spcPts val="0"/>
                        </a:spcAft>
                        <a:buNone/>
                      </a:pPr>
                      <a:r>
                        <a:rPr b="1" lang="en" sz="1300"/>
                        <a:t>January </a:t>
                      </a:r>
                      <a:endParaRPr b="1" sz="1300"/>
                    </a:p>
                  </a:txBody>
                  <a:tcPr marT="91425" marB="91425" marR="91425" marL="91425" anchor="ctr">
                    <a:solidFill>
                      <a:schemeClr val="lt1"/>
                    </a:solidFill>
                  </a:tcPr>
                </a:tc>
                <a:tc>
                  <a:txBody>
                    <a:bodyPr/>
                    <a:lstStyle/>
                    <a:p>
                      <a:pPr indent="0" lvl="0" marL="0" rtl="0" algn="l">
                        <a:spcBef>
                          <a:spcPts val="0"/>
                        </a:spcBef>
                        <a:spcAft>
                          <a:spcPts val="0"/>
                        </a:spcAft>
                        <a:buNone/>
                      </a:pPr>
                      <a:r>
                        <a:rPr lang="en" sz="1300"/>
                        <a:t>New community facilitator</a:t>
                      </a:r>
                      <a:endParaRPr sz="1300"/>
                    </a:p>
                    <a:p>
                      <a:pPr indent="0" lvl="0" marL="0" rtl="0" algn="l">
                        <a:spcBef>
                          <a:spcPts val="0"/>
                        </a:spcBef>
                        <a:spcAft>
                          <a:spcPts val="0"/>
                        </a:spcAft>
                        <a:buNone/>
                      </a:pPr>
                      <a:r>
                        <a:rPr lang="en" sz="1300"/>
                        <a:t>Invited to submit full IMLS proposal</a:t>
                      </a:r>
                      <a:endParaRPr sz="1300"/>
                    </a:p>
                  </a:txBody>
                  <a:tcPr marT="91425" marB="91425" marR="91425" marL="91425">
                    <a:solidFill>
                      <a:schemeClr val="lt1"/>
                    </a:solidFill>
                  </a:tcPr>
                </a:tc>
              </a:tr>
              <a:tr h="519500">
                <a:tc>
                  <a:txBody>
                    <a:bodyPr/>
                    <a:lstStyle/>
                    <a:p>
                      <a:pPr indent="0" lvl="0" marL="0" rtl="0" algn="ctr">
                        <a:spcBef>
                          <a:spcPts val="0"/>
                        </a:spcBef>
                        <a:spcAft>
                          <a:spcPts val="0"/>
                        </a:spcAft>
                        <a:buNone/>
                      </a:pPr>
                      <a:r>
                        <a:rPr b="1" lang="en" sz="1300"/>
                        <a:t>February</a:t>
                      </a:r>
                      <a:r>
                        <a:rPr b="1" lang="en" sz="1300">
                          <a:solidFill>
                            <a:schemeClr val="dk1"/>
                          </a:solidFill>
                        </a:rPr>
                        <a:t> </a:t>
                      </a:r>
                      <a:endParaRPr b="1" sz="1300"/>
                    </a:p>
                  </a:txBody>
                  <a:tcPr marT="91425" marB="91425" marR="91425" marL="91425" anchor="ctr">
                    <a:solidFill>
                      <a:schemeClr val="lt1"/>
                    </a:solidFill>
                  </a:tcPr>
                </a:tc>
                <a:tc>
                  <a:txBody>
                    <a:bodyPr/>
                    <a:lstStyle/>
                    <a:p>
                      <a:pPr indent="0" lvl="0" marL="0" rtl="0" algn="l">
                        <a:spcBef>
                          <a:spcPts val="0"/>
                        </a:spcBef>
                        <a:spcAft>
                          <a:spcPts val="0"/>
                        </a:spcAft>
                        <a:buNone/>
                      </a:pPr>
                      <a:r>
                        <a:rPr lang="en" sz="1300"/>
                        <a:t>MA notified that it must pay 1 FTE (doubling our largest expense to over $80k)</a:t>
                      </a:r>
                      <a:endParaRPr sz="1300"/>
                    </a:p>
                  </a:txBody>
                  <a:tcPr marT="91425" marB="91425" marR="91425" marL="91425">
                    <a:solidFill>
                      <a:schemeClr val="lt1"/>
                    </a:solidFill>
                  </a:tcPr>
                </a:tc>
              </a:tr>
              <a:tr h="453625">
                <a:tc>
                  <a:txBody>
                    <a:bodyPr/>
                    <a:lstStyle/>
                    <a:p>
                      <a:pPr indent="0" lvl="0" marL="0" rtl="0" algn="ctr">
                        <a:spcBef>
                          <a:spcPts val="0"/>
                        </a:spcBef>
                        <a:spcAft>
                          <a:spcPts val="0"/>
                        </a:spcAft>
                        <a:buNone/>
                      </a:pPr>
                      <a:r>
                        <a:rPr b="1" lang="en" sz="1300"/>
                        <a:t>March</a:t>
                      </a:r>
                      <a:r>
                        <a:rPr b="1" lang="en" sz="1300">
                          <a:solidFill>
                            <a:schemeClr val="dk1"/>
                          </a:solidFill>
                        </a:rPr>
                        <a:t> </a:t>
                      </a:r>
                      <a:endParaRPr b="1" sz="1300"/>
                    </a:p>
                  </a:txBody>
                  <a:tcPr marT="91425" marB="91425" marR="91425" marL="91425" anchor="ctr">
                    <a:solidFill>
                      <a:schemeClr val="lt1"/>
                    </a:solidFill>
                  </a:tcPr>
                </a:tc>
                <a:tc>
                  <a:txBody>
                    <a:bodyPr/>
                    <a:lstStyle/>
                    <a:p>
                      <a:pPr indent="0" lvl="0" marL="0" rtl="0" algn="l">
                        <a:spcBef>
                          <a:spcPts val="0"/>
                        </a:spcBef>
                        <a:spcAft>
                          <a:spcPts val="0"/>
                        </a:spcAft>
                        <a:buNone/>
                      </a:pPr>
                      <a:r>
                        <a:rPr lang="en" sz="1300"/>
                        <a:t>MA notified that Educopia no longer wanted to move forward with the grant</a:t>
                      </a:r>
                      <a:endParaRPr sz="1300"/>
                    </a:p>
                  </a:txBody>
                  <a:tcPr marT="91425" marB="91425" marR="91425" marL="91425">
                    <a:solidFill>
                      <a:schemeClr val="lt1"/>
                    </a:solidFill>
                  </a:tcPr>
                </a:tc>
              </a:tr>
              <a:tr h="793550">
                <a:tc>
                  <a:txBody>
                    <a:bodyPr/>
                    <a:lstStyle/>
                    <a:p>
                      <a:pPr indent="0" lvl="0" marL="0" rtl="0" algn="ctr">
                        <a:spcBef>
                          <a:spcPts val="0"/>
                        </a:spcBef>
                        <a:spcAft>
                          <a:spcPts val="0"/>
                        </a:spcAft>
                        <a:buNone/>
                      </a:pPr>
                      <a:r>
                        <a:rPr b="1" lang="en" sz="1300"/>
                        <a:t>April</a:t>
                      </a:r>
                      <a:endParaRPr b="1" sz="1300"/>
                    </a:p>
                  </a:txBody>
                  <a:tcPr marT="91425" marB="91425" marR="91425" marL="91425" anchor="ctr">
                    <a:solidFill>
                      <a:schemeClr val="lt1"/>
                    </a:solidFill>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rPr>
                        <a:t>CRTF concluded</a:t>
                      </a:r>
                      <a:endParaRPr sz="1300"/>
                    </a:p>
                    <a:p>
                      <a:pPr indent="0" lvl="0" marL="0" rtl="0" algn="l">
                        <a:spcBef>
                          <a:spcPts val="0"/>
                        </a:spcBef>
                        <a:spcAft>
                          <a:spcPts val="0"/>
                        </a:spcAft>
                        <a:buNone/>
                      </a:pPr>
                      <a:r>
                        <a:rPr lang="en" sz="1300"/>
                        <a:t>Community notified of sunset</a:t>
                      </a:r>
                      <a:endParaRPr sz="1300"/>
                    </a:p>
                    <a:p>
                      <a:pPr indent="0" lvl="0" marL="0" rtl="0" algn="l">
                        <a:spcBef>
                          <a:spcPts val="0"/>
                        </a:spcBef>
                        <a:spcAft>
                          <a:spcPts val="0"/>
                        </a:spcAft>
                        <a:buNone/>
                      </a:pPr>
                      <a:r>
                        <a:rPr lang="en" sz="1300"/>
                        <a:t>Transition Research Team (TRT) formed to facilitate sunset activities</a:t>
                      </a:r>
                      <a:endParaRPr sz="1300"/>
                    </a:p>
                    <a:p>
                      <a:pPr indent="0" lvl="0" marL="0" rtl="0" algn="l">
                        <a:spcBef>
                          <a:spcPts val="0"/>
                        </a:spcBef>
                        <a:spcAft>
                          <a:spcPts val="0"/>
                        </a:spcAft>
                        <a:buNone/>
                      </a:pPr>
                      <a:r>
                        <a:rPr lang="en" sz="1300"/>
                        <a:t>Community Facilitator on parental leave</a:t>
                      </a:r>
                      <a:endParaRPr sz="1300"/>
                    </a:p>
                  </a:txBody>
                  <a:tcPr marT="91425" marB="91425" marR="91425" marL="91425">
                    <a:solidFill>
                      <a:schemeClr val="lt1"/>
                    </a:solidFill>
                  </a:tcPr>
                </a:tc>
              </a:tr>
              <a:tr h="433500">
                <a:tc>
                  <a:txBody>
                    <a:bodyPr/>
                    <a:lstStyle/>
                    <a:p>
                      <a:pPr indent="0" lvl="0" marL="0" rtl="0" algn="ctr">
                        <a:spcBef>
                          <a:spcPts val="0"/>
                        </a:spcBef>
                        <a:spcAft>
                          <a:spcPts val="0"/>
                        </a:spcAft>
                        <a:buNone/>
                      </a:pPr>
                      <a:r>
                        <a:rPr b="1" lang="en" sz="1300"/>
                        <a:t>*ongoing*</a:t>
                      </a:r>
                      <a:endParaRPr b="1" sz="1300"/>
                    </a:p>
                  </a:txBody>
                  <a:tcPr marT="91425" marB="91425" marR="91425" marL="91425" anchor="ctr">
                    <a:solidFill>
                      <a:schemeClr val="lt1"/>
                    </a:solidFill>
                  </a:tcPr>
                </a:tc>
                <a:tc>
                  <a:txBody>
                    <a:bodyPr/>
                    <a:lstStyle/>
                    <a:p>
                      <a:pPr indent="0" lvl="0" marL="0" rtl="0" algn="l">
                        <a:spcBef>
                          <a:spcPts val="0"/>
                        </a:spcBef>
                        <a:spcAft>
                          <a:spcPts val="0"/>
                        </a:spcAft>
                        <a:buNone/>
                      </a:pPr>
                      <a:r>
                        <a:rPr lang="en" sz="1300"/>
                        <a:t>Quarterly public reports, outreach plan, data egress plans, asset distribution </a:t>
                      </a:r>
                      <a:endParaRPr sz="1300"/>
                    </a:p>
                  </a:txBody>
                  <a:tcPr marT="91425" marB="91425" marR="91425" marL="91425">
                    <a:solidFill>
                      <a:schemeClr val="lt1"/>
                    </a:solidFill>
                  </a:tcPr>
                </a:tc>
              </a:tr>
              <a:tr h="519500">
                <a:tc>
                  <a:txBody>
                    <a:bodyPr/>
                    <a:lstStyle/>
                    <a:p>
                      <a:pPr indent="0" lvl="0" marL="0" rtl="0" algn="ctr">
                        <a:spcBef>
                          <a:spcPts val="0"/>
                        </a:spcBef>
                        <a:spcAft>
                          <a:spcPts val="0"/>
                        </a:spcAft>
                        <a:buNone/>
                      </a:pPr>
                      <a:r>
                        <a:rPr b="1" lang="en" sz="1300"/>
                        <a:t>August-Nov</a:t>
                      </a:r>
                      <a:endParaRPr b="1" sz="1300"/>
                    </a:p>
                  </a:txBody>
                  <a:tcPr marT="91425" marB="91425" marR="91425" marL="91425" anchor="ctr">
                    <a:solidFill>
                      <a:schemeClr val="lt1"/>
                    </a:solidFill>
                  </a:tcPr>
                </a:tc>
                <a:tc>
                  <a:txBody>
                    <a:bodyPr/>
                    <a:lstStyle/>
                    <a:p>
                      <a:pPr indent="0" lvl="0" marL="0" rtl="0" algn="l">
                        <a:spcBef>
                          <a:spcPts val="0"/>
                        </a:spcBef>
                        <a:spcAft>
                          <a:spcPts val="0"/>
                        </a:spcAft>
                        <a:buNone/>
                      </a:pPr>
                      <a:r>
                        <a:rPr lang="en" sz="1300">
                          <a:solidFill>
                            <a:schemeClr val="dk1"/>
                          </a:solidFill>
                        </a:rPr>
                        <a:t>Committees disbanded</a:t>
                      </a:r>
                      <a:endParaRPr sz="1300">
                        <a:solidFill>
                          <a:schemeClr val="dk1"/>
                        </a:solidFill>
                      </a:endParaRPr>
                    </a:p>
                    <a:p>
                      <a:pPr indent="0" lvl="0" marL="0" rtl="0" algn="l">
                        <a:spcBef>
                          <a:spcPts val="0"/>
                        </a:spcBef>
                        <a:spcAft>
                          <a:spcPts val="0"/>
                        </a:spcAft>
                        <a:buClr>
                          <a:schemeClr val="dk1"/>
                        </a:buClr>
                        <a:buSzPts val="1100"/>
                        <a:buFont typeface="Arial"/>
                        <a:buNone/>
                      </a:pPr>
                      <a:r>
                        <a:rPr lang="en" sz="1300">
                          <a:solidFill>
                            <a:schemeClr val="dk1"/>
                          </a:solidFill>
                        </a:rPr>
                        <a:t>Member pathways formed</a:t>
                      </a:r>
                      <a:endParaRPr sz="1300">
                        <a:solidFill>
                          <a:schemeClr val="dk1"/>
                        </a:solidFill>
                      </a:endParaRPr>
                    </a:p>
                  </a:txBody>
                  <a:tcPr marT="91425" marB="91425" marR="91425" marL="91425">
                    <a:solidFill>
                      <a:schemeClr val="lt1"/>
                    </a:solidFill>
                  </a:tcPr>
                </a:tc>
              </a:tr>
              <a:tr h="591250">
                <a:tc>
                  <a:txBody>
                    <a:bodyPr/>
                    <a:lstStyle/>
                    <a:p>
                      <a:pPr indent="0" lvl="0" marL="0" rtl="0" algn="ctr">
                        <a:spcBef>
                          <a:spcPts val="0"/>
                        </a:spcBef>
                        <a:spcAft>
                          <a:spcPts val="0"/>
                        </a:spcAft>
                        <a:buNone/>
                      </a:pPr>
                      <a:r>
                        <a:rPr b="1" lang="en" sz="1300"/>
                        <a:t>November</a:t>
                      </a:r>
                      <a:r>
                        <a:rPr b="1" lang="en" sz="1300">
                          <a:solidFill>
                            <a:schemeClr val="dk1"/>
                          </a:solidFill>
                        </a:rPr>
                        <a:t> </a:t>
                      </a:r>
                      <a:endParaRPr b="1" sz="1300"/>
                    </a:p>
                  </a:txBody>
                  <a:tcPr marT="91425" marB="91425" marR="91425" marL="91425" anchor="ctr">
                    <a:solidFill>
                      <a:schemeClr val="lt1"/>
                    </a:solidFill>
                  </a:tcPr>
                </a:tc>
                <a:tc>
                  <a:txBody>
                    <a:bodyPr/>
                    <a:lstStyle/>
                    <a:p>
                      <a:pPr indent="0" lvl="0" marL="0" rtl="0" algn="l">
                        <a:spcBef>
                          <a:spcPts val="0"/>
                        </a:spcBef>
                        <a:spcAft>
                          <a:spcPts val="0"/>
                        </a:spcAft>
                        <a:buNone/>
                      </a:pPr>
                      <a:r>
                        <a:rPr lang="en" sz="1300"/>
                        <a:t>Dandelion Archive PLN formed for temporary storage by LOCKSS</a:t>
                      </a:r>
                      <a:endParaRPr sz="1300"/>
                    </a:p>
                  </a:txBody>
                  <a:tcPr marT="91425" marB="91425" marR="91425" marL="91425">
                    <a:solidFill>
                      <a:schemeClr val="lt1"/>
                    </a:solidFill>
                  </a:tcPr>
                </a:tc>
              </a:tr>
            </a:tbl>
          </a:graphicData>
        </a:graphic>
      </p:graphicFrame>
      <p:pic>
        <p:nvPicPr>
          <p:cNvPr descr="MetaArchive Cooperative logo" id="425" name="Google Shape;425;p36" title="MetaArchive17_2C_coop.png"/>
          <p:cNvPicPr preferRelativeResize="0"/>
          <p:nvPr/>
        </p:nvPicPr>
        <p:blipFill>
          <a:blip r:embed="rId3">
            <a:alphaModFix/>
          </a:blip>
          <a:stretch>
            <a:fillRect/>
          </a:stretch>
        </p:blipFill>
        <p:spPr>
          <a:xfrm>
            <a:off x="6892576" y="0"/>
            <a:ext cx="2251423" cy="112572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Membership </a:t>
            </a:r>
            <a:r>
              <a:rPr lang="en"/>
              <a:t>Distribution</a:t>
            </a:r>
            <a:endParaRPr/>
          </a:p>
        </p:txBody>
      </p:sp>
      <p:sp>
        <p:nvSpPr>
          <p:cNvPr id="431" name="Google Shape;431;p3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Many went to </a:t>
            </a:r>
            <a:r>
              <a:rPr b="1" lang="en"/>
              <a:t>other existing PLNs</a:t>
            </a:r>
            <a:r>
              <a:rPr lang="en"/>
              <a:t> (ADPnet, MDPN)</a:t>
            </a:r>
            <a:endParaRPr/>
          </a:p>
          <a:p>
            <a:pPr indent="0" lvl="0" marL="0" rtl="0" algn="l">
              <a:spcBef>
                <a:spcPts val="1200"/>
              </a:spcBef>
              <a:spcAft>
                <a:spcPts val="0"/>
              </a:spcAft>
              <a:buNone/>
            </a:pPr>
            <a:r>
              <a:rPr lang="en"/>
              <a:t>At least 1 member went with a </a:t>
            </a:r>
            <a:r>
              <a:rPr b="1" lang="en"/>
              <a:t>vendor</a:t>
            </a:r>
            <a:endParaRPr b="1"/>
          </a:p>
          <a:p>
            <a:pPr indent="0" lvl="0" marL="0" rtl="0" algn="l">
              <a:spcBef>
                <a:spcPts val="1200"/>
              </a:spcBef>
              <a:spcAft>
                <a:spcPts val="0"/>
              </a:spcAft>
              <a:buNone/>
            </a:pPr>
            <a:r>
              <a:rPr lang="en"/>
              <a:t>1 member came to </a:t>
            </a:r>
            <a:r>
              <a:rPr b="1" lang="en"/>
              <a:t>APTrust</a:t>
            </a:r>
            <a:endParaRPr/>
          </a:p>
          <a:p>
            <a:pPr indent="0" lvl="0" marL="0" rtl="0" algn="l">
              <a:spcBef>
                <a:spcPts val="1200"/>
              </a:spcBef>
              <a:spcAft>
                <a:spcPts val="0"/>
              </a:spcAft>
              <a:buNone/>
            </a:pPr>
            <a:r>
              <a:rPr lang="en"/>
              <a:t>3</a:t>
            </a:r>
            <a:r>
              <a:rPr lang="en"/>
              <a:t> members are forming a </a:t>
            </a:r>
            <a:r>
              <a:rPr b="1" lang="en"/>
              <a:t>new PLN</a:t>
            </a:r>
            <a:r>
              <a:rPr lang="en"/>
              <a:t> and pursuing grant support</a:t>
            </a:r>
            <a:endParaRPr/>
          </a:p>
          <a:p>
            <a:pPr indent="0" lvl="0" marL="0" rtl="0" algn="l">
              <a:spcBef>
                <a:spcPts val="1200"/>
              </a:spcBef>
              <a:spcAft>
                <a:spcPts val="0"/>
              </a:spcAft>
              <a:buNone/>
            </a:pPr>
            <a:r>
              <a:rPr lang="en"/>
              <a:t>Remaining received data back or moved to Dandelion Archive and </a:t>
            </a:r>
            <a:r>
              <a:rPr b="1" lang="en"/>
              <a:t>did not disclose</a:t>
            </a:r>
            <a:r>
              <a:rPr lang="en"/>
              <a:t> their plans</a:t>
            </a:r>
            <a:endParaRPr/>
          </a:p>
          <a:p>
            <a:pPr indent="0" lvl="0" marL="0" rtl="0" algn="l">
              <a:spcBef>
                <a:spcPts val="1200"/>
              </a:spcBef>
              <a:spcAft>
                <a:spcPts val="1200"/>
              </a:spcAft>
              <a:buNone/>
            </a:pPr>
            <a:r>
              <a:t/>
            </a:r>
            <a:endParaRPr/>
          </a:p>
        </p:txBody>
      </p:sp>
      <p:pic>
        <p:nvPicPr>
          <p:cNvPr descr="MetaArchive Cooperative logo" id="432" name="Google Shape;432;p37" title="MetaArchive17_2C_coop.png"/>
          <p:cNvPicPr preferRelativeResize="0"/>
          <p:nvPr/>
        </p:nvPicPr>
        <p:blipFill>
          <a:blip r:embed="rId3">
            <a:alphaModFix/>
          </a:blip>
          <a:stretch>
            <a:fillRect/>
          </a:stretch>
        </p:blipFill>
        <p:spPr>
          <a:xfrm>
            <a:off x="6892576" y="0"/>
            <a:ext cx="2251423" cy="112572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Takeaways</a:t>
            </a:r>
            <a:endParaRPr/>
          </a:p>
        </p:txBody>
      </p:sp>
      <p:sp>
        <p:nvSpPr>
          <p:cNvPr id="438" name="Google Shape;438;p3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600"/>
              <a:t>Successes</a:t>
            </a:r>
            <a:endParaRPr b="1" sz="1600"/>
          </a:p>
          <a:p>
            <a:pPr indent="-330200" lvl="0" marL="457200" rtl="0" algn="l">
              <a:spcBef>
                <a:spcPts val="1200"/>
              </a:spcBef>
              <a:spcAft>
                <a:spcPts val="0"/>
              </a:spcAft>
              <a:buSzPts val="1600"/>
              <a:buChar char="●"/>
            </a:pPr>
            <a:r>
              <a:rPr lang="en" sz="1600"/>
              <a:t>11 month sunset plan was sufficient for data egress and forming other solutions for members</a:t>
            </a:r>
            <a:endParaRPr sz="1600"/>
          </a:p>
          <a:p>
            <a:pPr indent="-330200" lvl="0" marL="457200" rtl="0" algn="l">
              <a:spcBef>
                <a:spcPts val="0"/>
              </a:spcBef>
              <a:spcAft>
                <a:spcPts val="0"/>
              </a:spcAft>
              <a:buSzPts val="1600"/>
              <a:buChar char="●"/>
            </a:pPr>
            <a:r>
              <a:rPr lang="en" sz="1600"/>
              <a:t>Strong communication plan with members, stakeholders, and public</a:t>
            </a:r>
            <a:endParaRPr sz="1600"/>
          </a:p>
          <a:p>
            <a:pPr indent="-330200" lvl="0" marL="457200" rtl="0" algn="l">
              <a:spcBef>
                <a:spcPts val="0"/>
              </a:spcBef>
              <a:spcAft>
                <a:spcPts val="0"/>
              </a:spcAft>
              <a:buSzPts val="1600"/>
              <a:buChar char="●"/>
            </a:pPr>
            <a:r>
              <a:rPr lang="en" sz="1600"/>
              <a:t>Collaboration with LOCKSS</a:t>
            </a:r>
            <a:endParaRPr sz="1600"/>
          </a:p>
          <a:p>
            <a:pPr indent="-330200" lvl="0" marL="457200" rtl="0" algn="l">
              <a:spcBef>
                <a:spcPts val="0"/>
              </a:spcBef>
              <a:spcAft>
                <a:spcPts val="0"/>
              </a:spcAft>
              <a:buSzPts val="1600"/>
              <a:buChar char="●"/>
            </a:pPr>
            <a:r>
              <a:rPr lang="en" sz="1600"/>
              <a:t>Timed to avoid going broke</a:t>
            </a:r>
            <a:endParaRPr sz="1600"/>
          </a:p>
          <a:p>
            <a:pPr indent="-330200" lvl="0" marL="457200" rtl="0" algn="l">
              <a:spcBef>
                <a:spcPts val="0"/>
              </a:spcBef>
              <a:spcAft>
                <a:spcPts val="0"/>
              </a:spcAft>
              <a:buSzPts val="1600"/>
              <a:buChar char="●"/>
            </a:pPr>
            <a:r>
              <a:rPr lang="en" sz="1600"/>
              <a:t>Documented and shared publicly</a:t>
            </a:r>
            <a:endParaRPr sz="1600"/>
          </a:p>
        </p:txBody>
      </p:sp>
      <p:sp>
        <p:nvSpPr>
          <p:cNvPr id="439" name="Google Shape;439;p3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600"/>
              <a:t>Challenges</a:t>
            </a:r>
            <a:endParaRPr b="1" sz="1600"/>
          </a:p>
          <a:p>
            <a:pPr indent="-330200" lvl="0" marL="457200" rtl="0" algn="l">
              <a:spcBef>
                <a:spcPts val="1200"/>
              </a:spcBef>
              <a:spcAft>
                <a:spcPts val="0"/>
              </a:spcAft>
              <a:buSzPts val="1600"/>
              <a:buChar char="●"/>
            </a:pPr>
            <a:r>
              <a:rPr lang="en" sz="1600"/>
              <a:t>Labor and time-intensive</a:t>
            </a:r>
            <a:endParaRPr sz="1600"/>
          </a:p>
          <a:p>
            <a:pPr indent="-330200" lvl="0" marL="457200" rtl="0" algn="l">
              <a:spcBef>
                <a:spcPts val="0"/>
              </a:spcBef>
              <a:spcAft>
                <a:spcPts val="0"/>
              </a:spcAft>
              <a:buSzPts val="1600"/>
              <a:buChar char="●"/>
            </a:pPr>
            <a:r>
              <a:rPr lang="en" sz="1600"/>
              <a:t>Engagement dropped substantially, carried by 4 members + Educopia + LOCKSS</a:t>
            </a:r>
            <a:endParaRPr sz="1600"/>
          </a:p>
          <a:p>
            <a:pPr indent="-330200" lvl="0" marL="457200" rtl="0" algn="l">
              <a:spcBef>
                <a:spcPts val="0"/>
              </a:spcBef>
              <a:spcAft>
                <a:spcPts val="0"/>
              </a:spcAft>
              <a:buSzPts val="1600"/>
              <a:buChar char="●"/>
            </a:pPr>
            <a:r>
              <a:rPr lang="en" sz="1600"/>
              <a:t>Lack of transparency from Educopia re: financial awareness, decisions</a:t>
            </a:r>
            <a:endParaRPr sz="1600"/>
          </a:p>
          <a:p>
            <a:pPr indent="-330200" lvl="0" marL="457200" rtl="0" algn="l">
              <a:spcBef>
                <a:spcPts val="0"/>
              </a:spcBef>
              <a:spcAft>
                <a:spcPts val="0"/>
              </a:spcAft>
              <a:buSzPts val="1600"/>
              <a:buChar char="●"/>
            </a:pPr>
            <a:r>
              <a:rPr lang="en" sz="1600"/>
              <a:t>Community Facilitator role was unstable</a:t>
            </a:r>
            <a:endParaRPr sz="1600"/>
          </a:p>
        </p:txBody>
      </p:sp>
      <p:pic>
        <p:nvPicPr>
          <p:cNvPr descr="MetaArchive Cooperative logo" id="440" name="Google Shape;440;p38" title="MetaArchive17_2C_coop.png"/>
          <p:cNvPicPr preferRelativeResize="0"/>
          <p:nvPr/>
        </p:nvPicPr>
        <p:blipFill>
          <a:blip r:embed="rId3">
            <a:alphaModFix/>
          </a:blip>
          <a:stretch>
            <a:fillRect/>
          </a:stretch>
        </p:blipFill>
        <p:spPr>
          <a:xfrm>
            <a:off x="6892576" y="0"/>
            <a:ext cx="2251423" cy="1125724"/>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Overall Observations</a:t>
            </a:r>
            <a:endParaRPr/>
          </a:p>
        </p:txBody>
      </p:sp>
      <p:sp>
        <p:nvSpPr>
          <p:cNvPr id="446" name="Google Shape;446;p3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Fiscal sponsorship by another organization </a:t>
            </a:r>
            <a:r>
              <a:rPr lang="en"/>
              <a:t>is a common barrier</a:t>
            </a:r>
            <a:r>
              <a:rPr lang="en"/>
              <a:t> for 3 services</a:t>
            </a:r>
            <a:endParaRPr/>
          </a:p>
          <a:p>
            <a:pPr indent="-342900" lvl="0" marL="457200" rtl="0" algn="l">
              <a:spcBef>
                <a:spcPts val="0"/>
              </a:spcBef>
              <a:spcAft>
                <a:spcPts val="0"/>
              </a:spcAft>
              <a:buSzPts val="1800"/>
              <a:buChar char="●"/>
            </a:pPr>
            <a:r>
              <a:rPr lang="en"/>
              <a:t>Financial independence was not </a:t>
            </a:r>
            <a:r>
              <a:rPr lang="en"/>
              <a:t>maintained</a:t>
            </a:r>
            <a:r>
              <a:rPr lang="en"/>
              <a:t> by at least 2 services</a:t>
            </a:r>
            <a:endParaRPr/>
          </a:p>
          <a:p>
            <a:pPr indent="-342900" lvl="0" marL="457200" rtl="0" algn="l">
              <a:spcBef>
                <a:spcPts val="0"/>
              </a:spcBef>
              <a:spcAft>
                <a:spcPts val="0"/>
              </a:spcAft>
              <a:buSzPts val="1800"/>
              <a:buChar char="●"/>
            </a:pPr>
            <a:r>
              <a:rPr lang="en"/>
              <a:t>Soft funding infusions did not save at least 2 services</a:t>
            </a:r>
            <a:endParaRPr/>
          </a:p>
          <a:p>
            <a:pPr indent="-342900" lvl="0" marL="457200" rtl="0" algn="l">
              <a:spcBef>
                <a:spcPts val="0"/>
              </a:spcBef>
              <a:spcAft>
                <a:spcPts val="0"/>
              </a:spcAft>
              <a:buSzPts val="1800"/>
              <a:buChar char="●"/>
            </a:pPr>
            <a:r>
              <a:rPr lang="en"/>
              <a:t>Membership maintenance was a problem for at least 2 services</a:t>
            </a:r>
            <a:endParaRPr/>
          </a:p>
          <a:p>
            <a:pPr indent="-342900" lvl="0" marL="457200" rtl="0" algn="l">
              <a:spcBef>
                <a:spcPts val="0"/>
              </a:spcBef>
              <a:spcAft>
                <a:spcPts val="0"/>
              </a:spcAft>
              <a:buSzPts val="1800"/>
              <a:buChar char="●"/>
            </a:pPr>
            <a:r>
              <a:rPr lang="en"/>
              <a:t>Member engagement was a problem for at least 2 services</a:t>
            </a:r>
            <a:endParaRPr/>
          </a:p>
          <a:p>
            <a:pPr indent="-342900" lvl="0" marL="457200" rtl="0" algn="l">
              <a:spcBef>
                <a:spcPts val="0"/>
              </a:spcBef>
              <a:spcAft>
                <a:spcPts val="0"/>
              </a:spcAft>
              <a:buSzPts val="1800"/>
              <a:buChar char="●"/>
            </a:pPr>
            <a:r>
              <a:rPr lang="en"/>
              <a:t>All 4 services were DDPs, a version of member-hosted nodes</a:t>
            </a:r>
            <a:endParaRPr/>
          </a:p>
          <a:p>
            <a:pPr indent="-317500" lvl="1" marL="914400" rtl="0" algn="l">
              <a:spcBef>
                <a:spcPts val="0"/>
              </a:spcBef>
              <a:spcAft>
                <a:spcPts val="0"/>
              </a:spcAft>
              <a:buSzPts val="1400"/>
              <a:buChar char="○"/>
            </a:pPr>
            <a:r>
              <a:rPr lang="en"/>
              <a:t>LOCKSS is responding positively, new PLNs are forming</a:t>
            </a:r>
            <a:endParaRPr/>
          </a:p>
          <a:p>
            <a:pPr indent="-342900" lvl="0" marL="457200" rtl="0" algn="l">
              <a:spcBef>
                <a:spcPts val="0"/>
              </a:spcBef>
              <a:spcAft>
                <a:spcPts val="0"/>
              </a:spcAft>
              <a:buSzPts val="1800"/>
              <a:buChar char="●"/>
            </a:pPr>
            <a:r>
              <a:rPr lang="en"/>
              <a:t>Risk of </a:t>
            </a:r>
            <a:r>
              <a:rPr lang="en"/>
              <a:t>exiting</a:t>
            </a:r>
            <a:r>
              <a:rPr lang="en"/>
              <a:t> members going to vendors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State of APTrust </a:t>
            </a:r>
            <a:endParaRPr/>
          </a:p>
        </p:txBody>
      </p:sp>
      <p:sp>
        <p:nvSpPr>
          <p:cNvPr id="452" name="Google Shape;452;p4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Documentation &amp; ISO 16363 </a:t>
            </a:r>
            <a:r>
              <a:rPr lang="en"/>
              <a:t>compliance</a:t>
            </a:r>
            <a:endParaRPr/>
          </a:p>
          <a:p>
            <a:pPr indent="-330200" lvl="0" marL="457200" rtl="0" algn="l">
              <a:spcBef>
                <a:spcPts val="1200"/>
              </a:spcBef>
              <a:spcAft>
                <a:spcPts val="0"/>
              </a:spcAft>
              <a:buSzPts val="1600"/>
              <a:buChar char="●"/>
            </a:pPr>
            <a:r>
              <a:rPr lang="en" sz="1600"/>
              <a:t>Created in 2012 (TRAC in 2007, OAIS in 2002) and we are likely one of the most </a:t>
            </a:r>
            <a:r>
              <a:rPr lang="en" sz="1600"/>
              <a:t>complian</a:t>
            </a:r>
            <a:r>
              <a:rPr lang="en" sz="1600"/>
              <a:t>t</a:t>
            </a:r>
            <a:r>
              <a:rPr lang="en" sz="1600"/>
              <a:t> digital preservation services - only one on that chart that is not a vendor or PLN that formed post-TDR release</a:t>
            </a:r>
            <a:endParaRPr sz="1600"/>
          </a:p>
          <a:p>
            <a:pPr indent="-317500" lvl="1" marL="914400" rtl="0" algn="l">
              <a:spcBef>
                <a:spcPts val="0"/>
              </a:spcBef>
              <a:spcAft>
                <a:spcPts val="0"/>
              </a:spcAft>
              <a:buSzPts val="1400"/>
              <a:buChar char="○"/>
            </a:pPr>
            <a:r>
              <a:rPr lang="en" sz="1600"/>
              <a:t>Arkivum used to have TRAC self-audit; Chronopolis, MA, HathiTrust, all have old TRAC compliances c. 2010s</a:t>
            </a:r>
            <a:endParaRPr sz="1600"/>
          </a:p>
          <a:p>
            <a:pPr indent="-342900" lvl="0" marL="457200" rtl="0" algn="l">
              <a:spcBef>
                <a:spcPts val="0"/>
              </a:spcBef>
              <a:spcAft>
                <a:spcPts val="0"/>
              </a:spcAft>
              <a:buSzPts val="1800"/>
              <a:buChar char="●"/>
            </a:pPr>
            <a:r>
              <a:rPr lang="en"/>
              <a:t>Overall transparency in all areas</a:t>
            </a:r>
            <a:endParaRPr/>
          </a:p>
          <a:p>
            <a:pPr indent="0" lvl="0" marL="0" rtl="0" algn="l">
              <a:spcBef>
                <a:spcPts val="1200"/>
              </a:spcBef>
              <a:spcAft>
                <a:spcPts val="0"/>
              </a:spcAft>
              <a:buNone/>
            </a:pPr>
            <a:r>
              <a:rPr lang="en"/>
              <a:t>Distributed engagement in membership</a:t>
            </a:r>
            <a:endParaRPr/>
          </a:p>
          <a:p>
            <a:pPr indent="-342900" lvl="0" marL="457200" rtl="0" algn="l">
              <a:spcBef>
                <a:spcPts val="1200"/>
              </a:spcBef>
              <a:spcAft>
                <a:spcPts val="0"/>
              </a:spcAft>
              <a:buSzPts val="1800"/>
              <a:buChar char="●"/>
            </a:pPr>
            <a:r>
              <a:rPr lang="en"/>
              <a:t>Necessary Working and Interest Groups maintained with intention and purpose, others dissolved when no longer needed, balancing bandwidth</a:t>
            </a:r>
            <a:endParaRPr/>
          </a:p>
        </p:txBody>
      </p:sp>
      <p:pic>
        <p:nvPicPr>
          <p:cNvPr descr="Academic Preservation Trust logo" id="453" name="Google Shape;453;p40" title="aptlogo.png"/>
          <p:cNvPicPr preferRelativeResize="0"/>
          <p:nvPr/>
        </p:nvPicPr>
        <p:blipFill rotWithShape="1">
          <a:blip r:embed="rId3">
            <a:alphaModFix/>
          </a:blip>
          <a:srcRect b="0" l="0" r="67321" t="0"/>
          <a:stretch/>
        </p:blipFill>
        <p:spPr>
          <a:xfrm>
            <a:off x="7807675" y="159875"/>
            <a:ext cx="1207700" cy="11430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State of APTrust </a:t>
            </a:r>
            <a:endParaRPr/>
          </a:p>
        </p:txBody>
      </p:sp>
      <p:sp>
        <p:nvSpPr>
          <p:cNvPr id="459" name="Google Shape;459;p4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Stable governance</a:t>
            </a:r>
            <a:endParaRPr/>
          </a:p>
          <a:p>
            <a:pPr indent="-342900" lvl="0" marL="457200" rtl="0" algn="l">
              <a:spcBef>
                <a:spcPts val="1200"/>
              </a:spcBef>
              <a:spcAft>
                <a:spcPts val="0"/>
              </a:spcAft>
              <a:buSzPts val="1800"/>
              <a:buChar char="●"/>
            </a:pPr>
            <a:r>
              <a:rPr lang="en" u="sng">
                <a:solidFill>
                  <a:schemeClr val="hlink"/>
                </a:solidFill>
                <a:hlinkClick r:id="rId3"/>
              </a:rPr>
              <a:t>3 FTE dedicated staff</a:t>
            </a:r>
            <a:r>
              <a:rPr lang="en"/>
              <a:t> with emphasis on IT ops</a:t>
            </a:r>
            <a:endParaRPr/>
          </a:p>
          <a:p>
            <a:pPr indent="-342900" lvl="0" marL="457200" rtl="0" algn="l">
              <a:spcBef>
                <a:spcPts val="0"/>
              </a:spcBef>
              <a:spcAft>
                <a:spcPts val="0"/>
              </a:spcAft>
              <a:buSzPts val="1800"/>
              <a:buChar char="●"/>
            </a:pPr>
            <a:r>
              <a:rPr lang="en" u="sng">
                <a:solidFill>
                  <a:schemeClr val="hlink"/>
                </a:solidFill>
                <a:hlinkClick r:id="rId4"/>
              </a:rPr>
              <a:t>Governing Board</a:t>
            </a:r>
            <a:r>
              <a:rPr lang="en"/>
              <a:t> of stakeholders directly engaged</a:t>
            </a:r>
            <a:endParaRPr/>
          </a:p>
          <a:p>
            <a:pPr indent="-317500" lvl="1" marL="914400" rtl="0" algn="l">
              <a:spcBef>
                <a:spcPts val="0"/>
              </a:spcBef>
              <a:spcAft>
                <a:spcPts val="0"/>
              </a:spcAft>
              <a:buSzPts val="1400"/>
              <a:buChar char="○"/>
            </a:pPr>
            <a:r>
              <a:rPr lang="en"/>
              <a:t>Fiscal host is also a stakeholder</a:t>
            </a:r>
            <a:endParaRPr/>
          </a:p>
          <a:p>
            <a:pPr indent="0" lvl="0" marL="0" rtl="0" algn="l">
              <a:spcBef>
                <a:spcPts val="1200"/>
              </a:spcBef>
              <a:spcAft>
                <a:spcPts val="0"/>
              </a:spcAft>
              <a:buClr>
                <a:schemeClr val="dk1"/>
              </a:buClr>
              <a:buSzPts val="1100"/>
              <a:buFont typeface="Arial"/>
              <a:buNone/>
            </a:pPr>
            <a:r>
              <a:rPr lang="en"/>
              <a:t>Technical development, sustainability measures</a:t>
            </a:r>
            <a:endParaRPr/>
          </a:p>
          <a:p>
            <a:pPr indent="-342900" lvl="0" marL="457200" rtl="0" algn="l">
              <a:spcBef>
                <a:spcPts val="1200"/>
              </a:spcBef>
              <a:spcAft>
                <a:spcPts val="0"/>
              </a:spcAft>
              <a:buSzPts val="1800"/>
              <a:buChar char="●"/>
            </a:pPr>
            <a:r>
              <a:rPr lang="en"/>
              <a:t>Robust services</a:t>
            </a:r>
            <a:endParaRPr/>
          </a:p>
          <a:p>
            <a:pPr indent="-342900" lvl="0" marL="457200" rtl="0" algn="l">
              <a:spcBef>
                <a:spcPts val="0"/>
              </a:spcBef>
              <a:spcAft>
                <a:spcPts val="0"/>
              </a:spcAft>
              <a:buSzPts val="1800"/>
              <a:buChar char="●"/>
            </a:pPr>
            <a:r>
              <a:rPr lang="en"/>
              <a:t>Responsiveness </a:t>
            </a:r>
            <a:endParaRPr/>
          </a:p>
        </p:txBody>
      </p:sp>
      <p:pic>
        <p:nvPicPr>
          <p:cNvPr descr="Academic Preservation Trust logo" id="460" name="Google Shape;460;p41" title="aptlogo.png"/>
          <p:cNvPicPr preferRelativeResize="0"/>
          <p:nvPr/>
        </p:nvPicPr>
        <p:blipFill rotWithShape="1">
          <a:blip r:embed="rId5">
            <a:alphaModFix/>
          </a:blip>
          <a:srcRect b="0" l="0" r="67321" t="0"/>
          <a:stretch/>
        </p:blipFill>
        <p:spPr>
          <a:xfrm>
            <a:off x="7807675" y="159875"/>
            <a:ext cx="1207700" cy="1143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75" name="Google Shape;75;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descr="Screenshot of the Chronopolis transition announcement" id="76" name="Google Shape;76;p15" title="Screenshot 2025-04-30 at 4.24.30 PM.png"/>
          <p:cNvPicPr preferRelativeResize="0"/>
          <p:nvPr/>
        </p:nvPicPr>
        <p:blipFill>
          <a:blip r:embed="rId3">
            <a:alphaModFix/>
          </a:blip>
          <a:stretch>
            <a:fillRect/>
          </a:stretch>
        </p:blipFill>
        <p:spPr>
          <a:xfrm>
            <a:off x="0" y="3723690"/>
            <a:ext cx="9144003" cy="1419821"/>
          </a:xfrm>
          <a:prstGeom prst="rect">
            <a:avLst/>
          </a:prstGeom>
          <a:noFill/>
          <a:ln cap="flat" cmpd="sng" w="9525">
            <a:solidFill>
              <a:schemeClr val="dk2"/>
            </a:solidFill>
            <a:prstDash val="solid"/>
            <a:round/>
            <a:headEnd len="sm" w="sm" type="none"/>
            <a:tailEnd len="sm" w="sm" type="none"/>
          </a:ln>
        </p:spPr>
      </p:pic>
      <p:pic>
        <p:nvPicPr>
          <p:cNvPr descr="Screenshot of the MetaArchive Cooperative Sunset Announcement" id="77" name="Google Shape;77;p15" title="Screenshot 2025-05-15 at 5.28.33 PM.png"/>
          <p:cNvPicPr preferRelativeResize="0"/>
          <p:nvPr/>
        </p:nvPicPr>
        <p:blipFill>
          <a:blip r:embed="rId4">
            <a:alphaModFix/>
          </a:blip>
          <a:stretch>
            <a:fillRect/>
          </a:stretch>
        </p:blipFill>
        <p:spPr>
          <a:xfrm>
            <a:off x="0" y="2508897"/>
            <a:ext cx="9143999" cy="1214805"/>
          </a:xfrm>
          <a:prstGeom prst="rect">
            <a:avLst/>
          </a:prstGeom>
          <a:noFill/>
          <a:ln cap="flat" cmpd="sng" w="9525">
            <a:solidFill>
              <a:schemeClr val="dk2"/>
            </a:solidFill>
            <a:prstDash val="solid"/>
            <a:round/>
            <a:headEnd len="sm" w="sm" type="none"/>
            <a:tailEnd len="sm" w="sm" type="none"/>
          </a:ln>
        </p:spPr>
      </p:pic>
      <p:pic>
        <p:nvPicPr>
          <p:cNvPr descr="Screenshot of the WestVault sunset announcement" id="78" name="Google Shape;78;p15" title="Screenshot 2025-05-15 at 10.52.58 AM.png"/>
          <p:cNvPicPr preferRelativeResize="0"/>
          <p:nvPr/>
        </p:nvPicPr>
        <p:blipFill>
          <a:blip r:embed="rId5">
            <a:alphaModFix/>
          </a:blip>
          <a:stretch>
            <a:fillRect/>
          </a:stretch>
        </p:blipFill>
        <p:spPr>
          <a:xfrm>
            <a:off x="0" y="1757793"/>
            <a:ext cx="9144001" cy="751114"/>
          </a:xfrm>
          <a:prstGeom prst="rect">
            <a:avLst/>
          </a:prstGeom>
          <a:noFill/>
          <a:ln cap="flat" cmpd="sng" w="9525">
            <a:solidFill>
              <a:schemeClr val="dk2"/>
            </a:solidFill>
            <a:prstDash val="solid"/>
            <a:round/>
            <a:headEnd len="sm" w="sm" type="none"/>
            <a:tailEnd len="sm" w="sm" type="none"/>
          </a:ln>
        </p:spPr>
      </p:pic>
      <p:pic>
        <p:nvPicPr>
          <p:cNvPr descr="Screenshot of the &quot;Community Announcement - DPN Sunset&quot;" id="79" name="Google Shape;79;p15" title="Screenshot 2025-05-15 at 5.32.34 PM.png"/>
          <p:cNvPicPr preferRelativeResize="0"/>
          <p:nvPr/>
        </p:nvPicPr>
        <p:blipFill>
          <a:blip r:embed="rId6">
            <a:alphaModFix/>
          </a:blip>
          <a:stretch>
            <a:fillRect/>
          </a:stretch>
        </p:blipFill>
        <p:spPr>
          <a:xfrm>
            <a:off x="0" y="2"/>
            <a:ext cx="9144003" cy="1803797"/>
          </a:xfrm>
          <a:prstGeom prst="rect">
            <a:avLst/>
          </a:prstGeom>
          <a:noFill/>
          <a:ln cap="flat" cmpd="sng" w="9525">
            <a:solidFill>
              <a:schemeClr val="dk2"/>
            </a:solidFill>
            <a:prstDash val="solid"/>
            <a:round/>
            <a:headEnd len="sm" w="sm" type="none"/>
            <a:tailEnd len="sm" w="sm" type="none"/>
          </a:ln>
        </p:spPr>
      </p:pic>
      <p:pic>
        <p:nvPicPr>
          <p:cNvPr descr="Law and Order style &quot;RIPPED FROM THE HEADLINES&quot;" id="80" name="Google Shape;80;p15" title="Screenshot 2025-05-22 at 10.55.20 AM.png"/>
          <p:cNvPicPr preferRelativeResize="0"/>
          <p:nvPr/>
        </p:nvPicPr>
        <p:blipFill>
          <a:blip r:embed="rId7">
            <a:alphaModFix/>
          </a:blip>
          <a:stretch>
            <a:fillRect/>
          </a:stretch>
        </p:blipFill>
        <p:spPr>
          <a:xfrm rot="952850">
            <a:off x="5068075" y="527725"/>
            <a:ext cx="4006131" cy="10689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State of APTrust</a:t>
            </a:r>
            <a:endParaRPr/>
          </a:p>
        </p:txBody>
      </p:sp>
      <p:sp>
        <p:nvSpPr>
          <p:cNvPr id="466" name="Google Shape;466;p4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Fiscal relationship with UVA </a:t>
            </a:r>
            <a:endParaRPr/>
          </a:p>
          <a:p>
            <a:pPr indent="-342900" lvl="0" marL="457200" rtl="0" algn="l">
              <a:spcBef>
                <a:spcPts val="1200"/>
              </a:spcBef>
              <a:spcAft>
                <a:spcPts val="0"/>
              </a:spcAft>
              <a:buSzPts val="1800"/>
              <a:buChar char="●"/>
            </a:pPr>
            <a:r>
              <a:rPr lang="en"/>
              <a:t>Exploring a balance between some reliance on UVA and becoming more self-reliant before we are completely dependent</a:t>
            </a:r>
            <a:endParaRPr/>
          </a:p>
          <a:p>
            <a:pPr indent="-317500" lvl="1" marL="914400" rtl="0" algn="l">
              <a:spcBef>
                <a:spcPts val="0"/>
              </a:spcBef>
              <a:spcAft>
                <a:spcPts val="0"/>
              </a:spcAft>
              <a:buSzPts val="1400"/>
              <a:buChar char="○"/>
            </a:pPr>
            <a:r>
              <a:rPr lang="en" u="sng">
                <a:solidFill>
                  <a:schemeClr val="hlink"/>
                </a:solidFill>
                <a:hlinkClick r:id="rId3"/>
              </a:rPr>
              <a:t>MOU with UVA</a:t>
            </a:r>
            <a:endParaRPr/>
          </a:p>
          <a:p>
            <a:pPr indent="0" lvl="0" marL="0" rtl="0" algn="l">
              <a:spcBef>
                <a:spcPts val="1200"/>
              </a:spcBef>
              <a:spcAft>
                <a:spcPts val="0"/>
              </a:spcAft>
              <a:buNone/>
            </a:pPr>
            <a:r>
              <a:rPr lang="en"/>
              <a:t>Financial planning and ability to observe when fee increases and other adjustments are necessary for sustainment</a:t>
            </a:r>
            <a:endParaRPr/>
          </a:p>
          <a:p>
            <a:pPr indent="-342900" lvl="0" marL="457200" rtl="0" algn="l">
              <a:spcBef>
                <a:spcPts val="1200"/>
              </a:spcBef>
              <a:spcAft>
                <a:spcPts val="0"/>
              </a:spcAft>
              <a:buSzPts val="1800"/>
              <a:buChar char="●"/>
            </a:pPr>
            <a:r>
              <a:rPr lang="en"/>
              <a:t>Projections for finances, anticipated additional staff and services</a:t>
            </a:r>
            <a:endParaRPr/>
          </a:p>
          <a:p>
            <a:pPr indent="0" lvl="0" marL="0" rtl="0" algn="l">
              <a:spcBef>
                <a:spcPts val="1200"/>
              </a:spcBef>
              <a:spcAft>
                <a:spcPts val="1200"/>
              </a:spcAft>
              <a:buNone/>
            </a:pPr>
            <a:r>
              <a:t/>
            </a:r>
            <a:endParaRPr/>
          </a:p>
        </p:txBody>
      </p:sp>
      <p:pic>
        <p:nvPicPr>
          <p:cNvPr descr="Academic Preservation Trust logo" id="467" name="Google Shape;467;p42" title="aptlogo.png"/>
          <p:cNvPicPr preferRelativeResize="0"/>
          <p:nvPr/>
        </p:nvPicPr>
        <p:blipFill rotWithShape="1">
          <a:blip r:embed="rId4">
            <a:alphaModFix/>
          </a:blip>
          <a:srcRect b="0" l="0" r="67321" t="0"/>
          <a:stretch/>
        </p:blipFill>
        <p:spPr>
          <a:xfrm>
            <a:off x="7807675" y="159875"/>
            <a:ext cx="1207700" cy="11430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State of APTrust</a:t>
            </a:r>
            <a:endParaRPr/>
          </a:p>
        </p:txBody>
      </p:sp>
      <p:sp>
        <p:nvSpPr>
          <p:cNvPr id="473" name="Google Shape;473;p4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Meeting member pain points promptly</a:t>
            </a:r>
            <a:endParaRPr/>
          </a:p>
          <a:p>
            <a:pPr indent="-342900" lvl="0" marL="457200" rtl="0" algn="l">
              <a:spcBef>
                <a:spcPts val="1200"/>
              </a:spcBef>
              <a:spcAft>
                <a:spcPts val="0"/>
              </a:spcAft>
              <a:buSzPts val="1800"/>
              <a:buChar char="●"/>
            </a:pPr>
            <a:r>
              <a:rPr lang="en"/>
              <a:t>Addressing issues, especially ingest and egress workflows</a:t>
            </a:r>
            <a:endParaRPr/>
          </a:p>
          <a:p>
            <a:pPr indent="-342900" lvl="0" marL="457200" rtl="0" algn="l">
              <a:spcBef>
                <a:spcPts val="0"/>
              </a:spcBef>
              <a:spcAft>
                <a:spcPts val="0"/>
              </a:spcAft>
              <a:buSzPts val="1800"/>
              <a:buChar char="●"/>
            </a:pPr>
            <a:r>
              <a:rPr lang="en"/>
              <a:t>Continue advancing tools, documentation, training</a:t>
            </a:r>
            <a:endParaRPr/>
          </a:p>
          <a:p>
            <a:pPr indent="0" lvl="0" marL="0" rtl="0" algn="l">
              <a:spcBef>
                <a:spcPts val="1200"/>
              </a:spcBef>
              <a:spcAft>
                <a:spcPts val="0"/>
              </a:spcAft>
              <a:buNone/>
            </a:pPr>
            <a:r>
              <a:rPr lang="en"/>
              <a:t>Continuous advocacy from members internally and externally</a:t>
            </a:r>
            <a:endParaRPr/>
          </a:p>
          <a:p>
            <a:pPr indent="-342900" lvl="0" marL="457200" rtl="0" algn="l">
              <a:spcBef>
                <a:spcPts val="1200"/>
              </a:spcBef>
              <a:spcAft>
                <a:spcPts val="0"/>
              </a:spcAft>
              <a:buSzPts val="1800"/>
              <a:buChar char="●"/>
            </a:pPr>
            <a:r>
              <a:rPr lang="en"/>
              <a:t>Home Duties are vital</a:t>
            </a:r>
            <a:endParaRPr/>
          </a:p>
          <a:p>
            <a:pPr indent="0" lvl="0" marL="0" rtl="0" algn="l">
              <a:spcBef>
                <a:spcPts val="1200"/>
              </a:spcBef>
              <a:spcAft>
                <a:spcPts val="1200"/>
              </a:spcAft>
              <a:buNone/>
            </a:pPr>
            <a:r>
              <a:t/>
            </a:r>
            <a:endParaRPr/>
          </a:p>
        </p:txBody>
      </p:sp>
      <p:pic>
        <p:nvPicPr>
          <p:cNvPr descr="Academic Preservation Trust logo" id="474" name="Google Shape;474;p43" title="aptlogo.png"/>
          <p:cNvPicPr preferRelativeResize="0"/>
          <p:nvPr/>
        </p:nvPicPr>
        <p:blipFill rotWithShape="1">
          <a:blip r:embed="rId3">
            <a:alphaModFix/>
          </a:blip>
          <a:srcRect b="0" l="0" r="67321" t="0"/>
          <a:stretch/>
        </p:blipFill>
        <p:spPr>
          <a:xfrm>
            <a:off x="7807675" y="159875"/>
            <a:ext cx="1207700" cy="1143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4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Not a DDP relying on members to host technology</a:t>
            </a:r>
            <a:endParaRPr/>
          </a:p>
          <a:p>
            <a:pPr indent="0" lvl="0" marL="0" rtl="0" algn="l">
              <a:spcBef>
                <a:spcPts val="1200"/>
              </a:spcBef>
              <a:spcAft>
                <a:spcPts val="0"/>
              </a:spcAft>
              <a:buNone/>
            </a:pPr>
            <a:r>
              <a:rPr lang="en"/>
              <a:t>Content-agnostic</a:t>
            </a:r>
            <a:endParaRPr/>
          </a:p>
          <a:p>
            <a:pPr indent="0" lvl="0" marL="0" rtl="0" algn="l">
              <a:spcBef>
                <a:spcPts val="1200"/>
              </a:spcBef>
              <a:spcAft>
                <a:spcPts val="0"/>
              </a:spcAft>
              <a:buNone/>
            </a:pPr>
            <a:r>
              <a:rPr lang="en"/>
              <a:t>Region-agnostic </a:t>
            </a:r>
            <a:endParaRPr/>
          </a:p>
          <a:p>
            <a:pPr indent="0" lvl="0" marL="0" rtl="0" algn="l">
              <a:spcBef>
                <a:spcPts val="1200"/>
              </a:spcBef>
              <a:spcAft>
                <a:spcPts val="0"/>
              </a:spcAft>
              <a:buNone/>
            </a:pPr>
            <a:r>
              <a:rPr lang="en"/>
              <a:t>Associate members</a:t>
            </a:r>
            <a:endParaRPr/>
          </a:p>
          <a:p>
            <a:pPr indent="0" lvl="0" marL="0" rtl="0" algn="l">
              <a:spcBef>
                <a:spcPts val="1200"/>
              </a:spcBef>
              <a:spcAft>
                <a:spcPts val="0"/>
              </a:spcAft>
              <a:buNone/>
            </a:pPr>
            <a:r>
              <a:rPr lang="en"/>
              <a:t>Easy to delete and restore content with safeguards</a:t>
            </a:r>
            <a:endParaRPr/>
          </a:p>
          <a:p>
            <a:pPr indent="0" lvl="0" marL="0" rtl="0" algn="l">
              <a:spcBef>
                <a:spcPts val="1200"/>
              </a:spcBef>
              <a:spcAft>
                <a:spcPts val="0"/>
              </a:spcAft>
              <a:buNone/>
            </a:pPr>
            <a:r>
              <a:rPr lang="en"/>
              <a:t>Restoration fire drills</a:t>
            </a:r>
            <a:endParaRPr/>
          </a:p>
          <a:p>
            <a:pPr indent="0" lvl="0" marL="0" rtl="0" algn="l">
              <a:spcBef>
                <a:spcPts val="1200"/>
              </a:spcBef>
              <a:spcAft>
                <a:spcPts val="1200"/>
              </a:spcAft>
              <a:buNone/>
            </a:pPr>
            <a:r>
              <a:rPr lang="en"/>
              <a:t>DART</a:t>
            </a:r>
            <a:endParaRPr/>
          </a:p>
        </p:txBody>
      </p:sp>
      <p:sp>
        <p:nvSpPr>
          <p:cNvPr id="480" name="Google Shape;480;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State of APTrust</a:t>
            </a:r>
            <a:endParaRPr/>
          </a:p>
        </p:txBody>
      </p:sp>
      <p:pic>
        <p:nvPicPr>
          <p:cNvPr id="481" name="Google Shape;481;p44" title="aptlogo.png"/>
          <p:cNvPicPr preferRelativeResize="0"/>
          <p:nvPr/>
        </p:nvPicPr>
        <p:blipFill rotWithShape="1">
          <a:blip r:embed="rId3">
            <a:alphaModFix/>
          </a:blip>
          <a:srcRect b="0" l="0" r="67321" t="0"/>
          <a:stretch/>
        </p:blipFill>
        <p:spPr>
          <a:xfrm>
            <a:off x="7807675" y="159875"/>
            <a:ext cx="1207700" cy="11430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4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 (Humble) Recommendation</a:t>
            </a:r>
            <a:endParaRPr/>
          </a:p>
        </p:txBody>
      </p:sp>
      <p:sp>
        <p:nvSpPr>
          <p:cNvPr id="487" name="Google Shape;487;p4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Establish:</a:t>
            </a:r>
            <a:endParaRPr/>
          </a:p>
          <a:p>
            <a:pPr indent="-342900" lvl="0" marL="457200" rtl="0" algn="l">
              <a:spcBef>
                <a:spcPts val="1200"/>
              </a:spcBef>
              <a:spcAft>
                <a:spcPts val="0"/>
              </a:spcAft>
              <a:buSzPts val="1800"/>
              <a:buChar char="●"/>
            </a:pPr>
            <a:r>
              <a:rPr lang="en"/>
              <a:t>Sunset documentation that specifies the potential workflows and activities described in the </a:t>
            </a:r>
            <a:r>
              <a:rPr lang="en" u="sng">
                <a:solidFill>
                  <a:schemeClr val="hlink"/>
                </a:solidFill>
                <a:hlinkClick r:id="rId3"/>
              </a:rPr>
              <a:t>Succession Policy</a:t>
            </a:r>
            <a:r>
              <a:rPr lang="en"/>
              <a:t>, including an ideal timeline and communication plan, as a supplement</a:t>
            </a:r>
            <a:endParaRPr/>
          </a:p>
          <a:p>
            <a:pPr indent="0" lvl="0" marL="0" rtl="0" algn="l">
              <a:spcBef>
                <a:spcPts val="1200"/>
              </a:spcBef>
              <a:spcAft>
                <a:spcPts val="0"/>
              </a:spcAft>
              <a:buNone/>
            </a:pPr>
            <a:r>
              <a:rPr lang="en"/>
              <a:t>Read:</a:t>
            </a:r>
            <a:endParaRPr/>
          </a:p>
          <a:p>
            <a:pPr indent="-342900" lvl="0" marL="457200" rtl="0" algn="l">
              <a:spcBef>
                <a:spcPts val="1200"/>
              </a:spcBef>
              <a:spcAft>
                <a:spcPts val="0"/>
              </a:spcAft>
              <a:buSzPts val="1800"/>
              <a:buChar char="●"/>
            </a:pPr>
            <a:r>
              <a:rPr lang="en" u="sng">
                <a:solidFill>
                  <a:schemeClr val="hlink"/>
                </a:solidFill>
                <a:hlinkClick r:id="rId4"/>
              </a:rPr>
              <a:t>APTrust Reserve Fund Budget</a:t>
            </a:r>
            <a:endParaRPr/>
          </a:p>
          <a:p>
            <a:pPr indent="0" lvl="0" marL="0" rtl="0" algn="l">
              <a:spcBef>
                <a:spcPts val="1200"/>
              </a:spcBef>
              <a:spcAft>
                <a:spcPts val="0"/>
              </a:spcAft>
              <a:buNone/>
            </a:pPr>
            <a:r>
              <a:rPr lang="en"/>
              <a:t>Continue:</a:t>
            </a:r>
            <a:endParaRPr/>
          </a:p>
          <a:p>
            <a:pPr indent="-342900" lvl="0" marL="457200" rtl="0" algn="l">
              <a:spcBef>
                <a:spcPts val="1200"/>
              </a:spcBef>
              <a:spcAft>
                <a:spcPts val="0"/>
              </a:spcAft>
              <a:buSzPts val="1800"/>
              <a:buChar char="●"/>
            </a:pPr>
            <a:r>
              <a:rPr lang="en"/>
              <a:t>Regular pulse checks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46"/>
          <p:cNvSpPr txBox="1"/>
          <p:nvPr>
            <p:ph type="title"/>
          </p:nvPr>
        </p:nvSpPr>
        <p:spPr>
          <a:xfrm>
            <a:off x="304075" y="1868100"/>
            <a:ext cx="4045200" cy="873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Discussion</a:t>
            </a:r>
            <a:endParaRPr/>
          </a:p>
        </p:txBody>
      </p:sp>
      <p:sp>
        <p:nvSpPr>
          <p:cNvPr id="493" name="Google Shape;493;p46"/>
          <p:cNvSpPr txBox="1"/>
          <p:nvPr>
            <p:ph idx="1" type="subTitle"/>
          </p:nvPr>
        </p:nvSpPr>
        <p:spPr>
          <a:xfrm>
            <a:off x="304075" y="2741400"/>
            <a:ext cx="4045200" cy="5340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Thanks!</a:t>
            </a:r>
            <a:endParaRPr/>
          </a:p>
        </p:txBody>
      </p:sp>
      <p:sp>
        <p:nvSpPr>
          <p:cNvPr id="494" name="Google Shape;494;p46"/>
          <p:cNvSpPr txBox="1"/>
          <p:nvPr/>
        </p:nvSpPr>
        <p:spPr>
          <a:xfrm>
            <a:off x="5064900" y="839850"/>
            <a:ext cx="3695700" cy="346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dk2"/>
                </a:solidFill>
              </a:rPr>
              <a:t>Alex Kinnaman, </a:t>
            </a:r>
            <a:r>
              <a:rPr lang="en" sz="2100" u="sng">
                <a:solidFill>
                  <a:schemeClr val="hlink"/>
                </a:solidFill>
                <a:hlinkClick r:id="rId3"/>
              </a:rPr>
              <a:t>alexk93@vt.edu</a:t>
            </a:r>
            <a:endParaRPr sz="2100">
              <a:solidFill>
                <a:schemeClr val="dk2"/>
              </a:solidFill>
            </a:endParaRPr>
          </a:p>
          <a:p>
            <a:pPr indent="0" lvl="0" marL="0" rtl="0" algn="l">
              <a:spcBef>
                <a:spcPts val="0"/>
              </a:spcBef>
              <a:spcAft>
                <a:spcPts val="0"/>
              </a:spcAft>
              <a:buNone/>
            </a:pPr>
            <a:r>
              <a:rPr lang="en" sz="2100">
                <a:solidFill>
                  <a:schemeClr val="dk2"/>
                </a:solidFill>
              </a:rPr>
              <a:t>_______________________</a:t>
            </a:r>
            <a:endParaRPr sz="2100">
              <a:solidFill>
                <a:schemeClr val="dk2"/>
              </a:solidFill>
            </a:endParaRPr>
          </a:p>
          <a:p>
            <a:pPr indent="0" lvl="0" marL="0" rtl="0" algn="l">
              <a:spcBef>
                <a:spcPts val="0"/>
              </a:spcBef>
              <a:spcAft>
                <a:spcPts val="0"/>
              </a:spcAft>
              <a:buNone/>
            </a:pPr>
            <a:r>
              <a:t/>
            </a:r>
            <a:endParaRPr sz="1800">
              <a:solidFill>
                <a:schemeClr val="dk2"/>
              </a:solidFill>
            </a:endParaRPr>
          </a:p>
          <a:p>
            <a:pPr indent="0" lvl="0" marL="0" rtl="0" algn="l">
              <a:lnSpc>
                <a:spcPct val="115000"/>
              </a:lnSpc>
              <a:spcBef>
                <a:spcPts val="0"/>
              </a:spcBef>
              <a:spcAft>
                <a:spcPts val="0"/>
              </a:spcAft>
              <a:buClr>
                <a:schemeClr val="dk1"/>
              </a:buClr>
              <a:buSzPts val="1100"/>
              <a:buFont typeface="Arial"/>
              <a:buNone/>
            </a:pPr>
            <a:r>
              <a:rPr b="1" lang="en" sz="2100" u="sng">
                <a:solidFill>
                  <a:schemeClr val="accent5"/>
                </a:solidFill>
                <a:hlinkClick r:id="rId4">
                  <a:extLst>
                    <a:ext uri="{A12FA001-AC4F-418D-AE19-62706E023703}">
                      <ahyp:hlinkClr val="tx"/>
                    </a:ext>
                  </a:extLst>
                </a:hlinkClick>
              </a:rPr>
              <a:t>DPN</a:t>
            </a:r>
            <a:r>
              <a:rPr lang="en" sz="2100">
                <a:solidFill>
                  <a:schemeClr val="dk2"/>
                </a:solidFill>
              </a:rPr>
              <a:t> (web archived version)</a:t>
            </a:r>
            <a:endParaRPr sz="2100">
              <a:solidFill>
                <a:schemeClr val="dk2"/>
              </a:solidFill>
            </a:endParaRPr>
          </a:p>
          <a:p>
            <a:pPr indent="0" lvl="0" marL="0" rtl="0" algn="l">
              <a:lnSpc>
                <a:spcPct val="115000"/>
              </a:lnSpc>
              <a:spcBef>
                <a:spcPts val="0"/>
              </a:spcBef>
              <a:spcAft>
                <a:spcPts val="0"/>
              </a:spcAft>
              <a:buClr>
                <a:schemeClr val="dk1"/>
              </a:buClr>
              <a:buSzPts val="1100"/>
              <a:buFont typeface="Arial"/>
              <a:buNone/>
            </a:pPr>
            <a:r>
              <a:rPr b="1" lang="en" sz="2100" u="sng">
                <a:solidFill>
                  <a:schemeClr val="accent5"/>
                </a:solidFill>
                <a:hlinkClick r:id="rId5">
                  <a:extLst>
                    <a:ext uri="{A12FA001-AC4F-418D-AE19-62706E023703}">
                      <ahyp:hlinkClr val="tx"/>
                    </a:ext>
                  </a:extLst>
                </a:hlinkClick>
              </a:rPr>
              <a:t>WestVault</a:t>
            </a:r>
            <a:endParaRPr b="1" sz="2100">
              <a:solidFill>
                <a:schemeClr val="dk2"/>
              </a:solidFill>
            </a:endParaRPr>
          </a:p>
          <a:p>
            <a:pPr indent="0" lvl="0" marL="0" rtl="0" algn="l">
              <a:lnSpc>
                <a:spcPct val="115000"/>
              </a:lnSpc>
              <a:spcBef>
                <a:spcPts val="0"/>
              </a:spcBef>
              <a:spcAft>
                <a:spcPts val="0"/>
              </a:spcAft>
              <a:buClr>
                <a:schemeClr val="dk1"/>
              </a:buClr>
              <a:buSzPts val="1100"/>
              <a:buFont typeface="Arial"/>
              <a:buNone/>
            </a:pPr>
            <a:r>
              <a:rPr b="1" lang="en" sz="2100" u="sng">
                <a:solidFill>
                  <a:schemeClr val="accent5"/>
                </a:solidFill>
                <a:hlinkClick r:id="rId6">
                  <a:extLst>
                    <a:ext uri="{A12FA001-AC4F-418D-AE19-62706E023703}">
                      <ahyp:hlinkClr val="tx"/>
                    </a:ext>
                  </a:extLst>
                </a:hlinkClick>
              </a:rPr>
              <a:t>Chronopolis</a:t>
            </a:r>
            <a:r>
              <a:rPr lang="en" sz="2100">
                <a:solidFill>
                  <a:schemeClr val="dk2"/>
                </a:solidFill>
              </a:rPr>
              <a:t> </a:t>
            </a:r>
            <a:endParaRPr sz="2100">
              <a:solidFill>
                <a:schemeClr val="dk2"/>
              </a:solidFill>
            </a:endParaRPr>
          </a:p>
          <a:p>
            <a:pPr indent="0" lvl="0" marL="0" rtl="0" algn="l">
              <a:lnSpc>
                <a:spcPct val="115000"/>
              </a:lnSpc>
              <a:spcBef>
                <a:spcPts val="0"/>
              </a:spcBef>
              <a:spcAft>
                <a:spcPts val="0"/>
              </a:spcAft>
              <a:buClr>
                <a:schemeClr val="dk1"/>
              </a:buClr>
              <a:buSzPts val="1100"/>
              <a:buFont typeface="Arial"/>
              <a:buNone/>
            </a:pPr>
            <a:r>
              <a:rPr b="1" lang="en" sz="2100" u="sng">
                <a:solidFill>
                  <a:schemeClr val="accent5"/>
                </a:solidFill>
                <a:hlinkClick r:id="rId7">
                  <a:extLst>
                    <a:ext uri="{A12FA001-AC4F-418D-AE19-62706E023703}">
                      <ahyp:hlinkClr val="tx"/>
                    </a:ext>
                  </a:extLst>
                </a:hlinkClick>
              </a:rPr>
              <a:t>MetaArchive</a:t>
            </a:r>
            <a:r>
              <a:rPr lang="en" sz="2100">
                <a:solidFill>
                  <a:schemeClr val="dk2"/>
                </a:solidFill>
              </a:rPr>
              <a:t> (web-archived version + </a:t>
            </a:r>
            <a:r>
              <a:rPr lang="en" sz="2100" u="sng">
                <a:solidFill>
                  <a:schemeClr val="accent5"/>
                </a:solidFill>
                <a:hlinkClick r:id="rId8">
                  <a:extLst>
                    <a:ext uri="{A12FA001-AC4F-418D-AE19-62706E023703}">
                      <ahyp:hlinkClr val="tx"/>
                    </a:ext>
                  </a:extLst>
                </a:hlinkClick>
              </a:rPr>
              <a:t>Educopia</a:t>
            </a:r>
            <a:r>
              <a:rPr lang="en" sz="2100">
                <a:solidFill>
                  <a:schemeClr val="dk2"/>
                </a:solidFill>
              </a:rPr>
              <a:t>’s page)</a:t>
            </a:r>
            <a:endParaRPr sz="18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Scope &amp; Context</a:t>
            </a:r>
            <a:endParaRPr/>
          </a:p>
        </p:txBody>
      </p:sp>
      <p:sp>
        <p:nvSpPr>
          <p:cNvPr id="86" name="Google Shape;86;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Increase in sunsets could be a warning sign</a:t>
            </a:r>
            <a:endParaRPr/>
          </a:p>
          <a:p>
            <a:pPr indent="-342900" lvl="0" marL="457200" rtl="0" algn="l">
              <a:spcBef>
                <a:spcPts val="1200"/>
              </a:spcBef>
              <a:spcAft>
                <a:spcPts val="0"/>
              </a:spcAft>
              <a:buSzPts val="1800"/>
              <a:buChar char="●"/>
            </a:pPr>
            <a:r>
              <a:rPr lang="en"/>
              <a:t>What are the causes of sunsets</a:t>
            </a:r>
            <a:endParaRPr/>
          </a:p>
          <a:p>
            <a:pPr indent="-342900" lvl="0" marL="457200" rtl="0" algn="l">
              <a:spcBef>
                <a:spcPts val="0"/>
              </a:spcBef>
              <a:spcAft>
                <a:spcPts val="0"/>
              </a:spcAft>
              <a:buSzPts val="1800"/>
              <a:buChar char="●"/>
            </a:pPr>
            <a:r>
              <a:rPr lang="en"/>
              <a:t>How is this impacting the digipres community</a:t>
            </a:r>
            <a:endParaRPr/>
          </a:p>
          <a:p>
            <a:pPr indent="-342900" lvl="0" marL="457200" rtl="0" algn="l">
              <a:spcBef>
                <a:spcPts val="0"/>
              </a:spcBef>
              <a:spcAft>
                <a:spcPts val="0"/>
              </a:spcAft>
              <a:buSzPts val="1800"/>
              <a:buChar char="●"/>
            </a:pPr>
            <a:r>
              <a:rPr lang="en"/>
              <a:t>Vendor service competition</a:t>
            </a:r>
            <a:endParaRPr/>
          </a:p>
          <a:p>
            <a:pPr indent="0" lvl="0" marL="0" rtl="0" algn="l">
              <a:spcBef>
                <a:spcPts val="1200"/>
              </a:spcBef>
              <a:spcAft>
                <a:spcPts val="0"/>
              </a:spcAft>
              <a:buNone/>
            </a:pPr>
            <a:r>
              <a:rPr lang="en"/>
              <a:t>APTrust Comparison</a:t>
            </a:r>
            <a:endParaRPr/>
          </a:p>
          <a:p>
            <a:pPr indent="-342900" lvl="0" marL="457200" rtl="0" algn="l">
              <a:spcBef>
                <a:spcPts val="1200"/>
              </a:spcBef>
              <a:spcAft>
                <a:spcPts val="0"/>
              </a:spcAft>
              <a:buSzPts val="1800"/>
              <a:buChar char="●"/>
            </a:pPr>
            <a:r>
              <a:rPr lang="en"/>
              <a:t>Compared to vendors and similar community services, where does APTrust stand in addressing common pain points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r">
              <a:spcBef>
                <a:spcPts val="0"/>
              </a:spcBef>
              <a:spcAft>
                <a:spcPts val="0"/>
              </a:spcAft>
              <a:buNone/>
            </a:pPr>
            <a:r>
              <a:rPr lang="en"/>
              <a:t>Vendor Service Providers</a:t>
            </a:r>
            <a:endParaRPr/>
          </a:p>
        </p:txBody>
      </p:sp>
      <p:sp>
        <p:nvSpPr>
          <p:cNvPr id="92" name="Google Shape;92;p17"/>
          <p:cNvSpPr txBox="1"/>
          <p:nvPr>
            <p:ph idx="1" type="body"/>
          </p:nvPr>
        </p:nvSpPr>
        <p:spPr>
          <a:xfrm>
            <a:off x="4572000" y="1017725"/>
            <a:ext cx="4260300" cy="34164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5"/>
              <a:t>Common sponsors at DLF, NDSA, iPRES</a:t>
            </a:r>
            <a:endParaRPr sz="1205"/>
          </a:p>
          <a:p>
            <a:pPr indent="0" lvl="0" marL="0" rtl="0" algn="l">
              <a:spcBef>
                <a:spcPts val="0"/>
              </a:spcBef>
              <a:spcAft>
                <a:spcPts val="0"/>
              </a:spcAft>
              <a:buNone/>
            </a:pPr>
            <a:r>
              <a:rPr lang="en" sz="1205"/>
              <a:t>* Vendor-like or vendor producing open-source tools</a:t>
            </a:r>
            <a:endParaRPr sz="1205"/>
          </a:p>
          <a:p>
            <a:pPr indent="0" lvl="0" marL="0" rtl="0" algn="l">
              <a:spcBef>
                <a:spcPts val="0"/>
              </a:spcBef>
              <a:spcAft>
                <a:spcPts val="0"/>
              </a:spcAft>
              <a:buNone/>
            </a:pPr>
            <a:r>
              <a:rPr lang="en" sz="1205"/>
              <a:t>^ Technically 1936 - Lyrasis, as it currently exists, was created in 2009 by the merger of SOLINET and PALINET</a:t>
            </a:r>
            <a:endParaRPr sz="1205"/>
          </a:p>
        </p:txBody>
      </p:sp>
      <p:sp>
        <p:nvSpPr>
          <p:cNvPr id="93" name="Google Shape;93;p17"/>
          <p:cNvSpPr/>
          <p:nvPr/>
        </p:nvSpPr>
        <p:spPr>
          <a:xfrm flipH="1">
            <a:off x="232076" y="74323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7"/>
          <p:cNvSpPr/>
          <p:nvPr/>
        </p:nvSpPr>
        <p:spPr>
          <a:xfrm rot="-5400000">
            <a:off x="1334352" y="36387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7"/>
          <p:cNvSpPr/>
          <p:nvPr/>
        </p:nvSpPr>
        <p:spPr>
          <a:xfrm>
            <a:off x="283865" y="800543"/>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96" name="Google Shape;96;p17"/>
          <p:cNvSpPr/>
          <p:nvPr/>
        </p:nvSpPr>
        <p:spPr>
          <a:xfrm>
            <a:off x="1490048" y="7432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7"/>
          <p:cNvSpPr/>
          <p:nvPr/>
        </p:nvSpPr>
        <p:spPr>
          <a:xfrm flipH="1">
            <a:off x="232076" y="74323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7"/>
          <p:cNvSpPr/>
          <p:nvPr/>
        </p:nvSpPr>
        <p:spPr>
          <a:xfrm rot="-5400000">
            <a:off x="1334352" y="36387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7"/>
          <p:cNvSpPr/>
          <p:nvPr/>
        </p:nvSpPr>
        <p:spPr>
          <a:xfrm>
            <a:off x="283865" y="800543"/>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Artefactual*</a:t>
            </a:r>
            <a:endParaRPr b="1" sz="2100">
              <a:solidFill>
                <a:srgbClr val="FFFFFF"/>
              </a:solidFill>
              <a:latin typeface="Roboto"/>
              <a:ea typeface="Roboto"/>
              <a:cs typeface="Roboto"/>
              <a:sym typeface="Roboto"/>
            </a:endParaRPr>
          </a:p>
        </p:txBody>
      </p:sp>
      <p:sp>
        <p:nvSpPr>
          <p:cNvPr id="100" name="Google Shape;100;p17"/>
          <p:cNvSpPr/>
          <p:nvPr/>
        </p:nvSpPr>
        <p:spPr>
          <a:xfrm>
            <a:off x="2064050" y="74410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2000</a:t>
            </a:r>
            <a:endParaRPr b="1" sz="2100">
              <a:solidFill>
                <a:srgbClr val="E06666"/>
              </a:solidFill>
              <a:latin typeface="Roboto"/>
              <a:ea typeface="Roboto"/>
              <a:cs typeface="Roboto"/>
              <a:sym typeface="Roboto"/>
            </a:endParaRPr>
          </a:p>
        </p:txBody>
      </p:sp>
      <p:sp>
        <p:nvSpPr>
          <p:cNvPr id="101" name="Google Shape;101;p17"/>
          <p:cNvSpPr/>
          <p:nvPr/>
        </p:nvSpPr>
        <p:spPr>
          <a:xfrm flipH="1">
            <a:off x="232076" y="127952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7"/>
          <p:cNvSpPr/>
          <p:nvPr/>
        </p:nvSpPr>
        <p:spPr>
          <a:xfrm rot="-5400000">
            <a:off x="1334352" y="90016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7"/>
          <p:cNvSpPr/>
          <p:nvPr/>
        </p:nvSpPr>
        <p:spPr>
          <a:xfrm>
            <a:off x="283865" y="1336832"/>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04" name="Google Shape;104;p17"/>
          <p:cNvSpPr/>
          <p:nvPr/>
        </p:nvSpPr>
        <p:spPr>
          <a:xfrm>
            <a:off x="1490048" y="12795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7"/>
          <p:cNvSpPr/>
          <p:nvPr/>
        </p:nvSpPr>
        <p:spPr>
          <a:xfrm flipH="1">
            <a:off x="232076" y="127952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7"/>
          <p:cNvSpPr/>
          <p:nvPr/>
        </p:nvSpPr>
        <p:spPr>
          <a:xfrm rot="-5400000">
            <a:off x="1334352" y="90016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7"/>
          <p:cNvSpPr/>
          <p:nvPr/>
        </p:nvSpPr>
        <p:spPr>
          <a:xfrm>
            <a:off x="283865" y="1336832"/>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Portico* </a:t>
            </a:r>
            <a:endParaRPr b="1" sz="2100">
              <a:solidFill>
                <a:srgbClr val="FFFFFF"/>
              </a:solidFill>
              <a:latin typeface="Roboto"/>
              <a:ea typeface="Roboto"/>
              <a:cs typeface="Roboto"/>
              <a:sym typeface="Roboto"/>
            </a:endParaRPr>
          </a:p>
        </p:txBody>
      </p:sp>
      <p:sp>
        <p:nvSpPr>
          <p:cNvPr id="108" name="Google Shape;108;p17"/>
          <p:cNvSpPr/>
          <p:nvPr/>
        </p:nvSpPr>
        <p:spPr>
          <a:xfrm>
            <a:off x="2064050" y="128040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2005</a:t>
            </a:r>
            <a:endParaRPr b="1" sz="2100">
              <a:solidFill>
                <a:srgbClr val="E06666"/>
              </a:solidFill>
              <a:latin typeface="Roboto"/>
              <a:ea typeface="Roboto"/>
              <a:cs typeface="Roboto"/>
              <a:sym typeface="Roboto"/>
            </a:endParaRPr>
          </a:p>
        </p:txBody>
      </p:sp>
      <p:sp>
        <p:nvSpPr>
          <p:cNvPr id="109" name="Google Shape;109;p17"/>
          <p:cNvSpPr/>
          <p:nvPr/>
        </p:nvSpPr>
        <p:spPr>
          <a:xfrm flipH="1">
            <a:off x="232076" y="3424733"/>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7"/>
          <p:cNvSpPr/>
          <p:nvPr/>
        </p:nvSpPr>
        <p:spPr>
          <a:xfrm rot="-5400000">
            <a:off x="1334352" y="3045373"/>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7"/>
          <p:cNvSpPr/>
          <p:nvPr/>
        </p:nvSpPr>
        <p:spPr>
          <a:xfrm>
            <a:off x="283865" y="3482045"/>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12" name="Google Shape;112;p17"/>
          <p:cNvSpPr/>
          <p:nvPr/>
        </p:nvSpPr>
        <p:spPr>
          <a:xfrm>
            <a:off x="1490048" y="34247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7"/>
          <p:cNvSpPr/>
          <p:nvPr/>
        </p:nvSpPr>
        <p:spPr>
          <a:xfrm flipH="1">
            <a:off x="232076" y="3424733"/>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7"/>
          <p:cNvSpPr/>
          <p:nvPr/>
        </p:nvSpPr>
        <p:spPr>
          <a:xfrm rot="-5400000">
            <a:off x="1334352" y="3045373"/>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7"/>
          <p:cNvSpPr/>
          <p:nvPr/>
        </p:nvSpPr>
        <p:spPr>
          <a:xfrm>
            <a:off x="283865" y="3482045"/>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LIBNOVA</a:t>
            </a:r>
            <a:endParaRPr b="1" sz="2100">
              <a:solidFill>
                <a:srgbClr val="FFFFFF"/>
              </a:solidFill>
              <a:latin typeface="Roboto"/>
              <a:ea typeface="Roboto"/>
              <a:cs typeface="Roboto"/>
              <a:sym typeface="Roboto"/>
            </a:endParaRPr>
          </a:p>
          <a:p>
            <a:pPr indent="0" lvl="0" marL="0" rtl="0" algn="l">
              <a:lnSpc>
                <a:spcPct val="115000"/>
              </a:lnSpc>
              <a:spcBef>
                <a:spcPts val="0"/>
              </a:spcBef>
              <a:spcAft>
                <a:spcPts val="0"/>
              </a:spcAft>
              <a:buNone/>
            </a:pPr>
            <a:r>
              <a:rPr b="1" lang="en" sz="600">
                <a:solidFill>
                  <a:srgbClr val="FFFFFF"/>
                </a:solidFill>
                <a:latin typeface="Roboto"/>
                <a:ea typeface="Roboto"/>
                <a:cs typeface="Roboto"/>
                <a:sym typeface="Roboto"/>
              </a:rPr>
              <a:t>LibSafe GO</a:t>
            </a:r>
            <a:endParaRPr b="1" sz="600">
              <a:solidFill>
                <a:srgbClr val="FFFFFF"/>
              </a:solidFill>
              <a:latin typeface="Roboto"/>
              <a:ea typeface="Roboto"/>
              <a:cs typeface="Roboto"/>
              <a:sym typeface="Roboto"/>
            </a:endParaRPr>
          </a:p>
        </p:txBody>
      </p:sp>
      <p:sp>
        <p:nvSpPr>
          <p:cNvPr id="116" name="Google Shape;116;p17"/>
          <p:cNvSpPr/>
          <p:nvPr/>
        </p:nvSpPr>
        <p:spPr>
          <a:xfrm>
            <a:off x="2064051" y="342560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2009</a:t>
            </a:r>
            <a:endParaRPr b="1" sz="2100">
              <a:solidFill>
                <a:srgbClr val="E06666"/>
              </a:solidFill>
              <a:latin typeface="Roboto"/>
              <a:ea typeface="Roboto"/>
              <a:cs typeface="Roboto"/>
              <a:sym typeface="Roboto"/>
            </a:endParaRPr>
          </a:p>
        </p:txBody>
      </p:sp>
      <p:sp>
        <p:nvSpPr>
          <p:cNvPr id="117" name="Google Shape;117;p17"/>
          <p:cNvSpPr/>
          <p:nvPr/>
        </p:nvSpPr>
        <p:spPr>
          <a:xfrm flipH="1">
            <a:off x="232087" y="396103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7"/>
          <p:cNvSpPr/>
          <p:nvPr/>
        </p:nvSpPr>
        <p:spPr>
          <a:xfrm rot="-5400000">
            <a:off x="1334363" y="358167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7"/>
          <p:cNvSpPr/>
          <p:nvPr/>
        </p:nvSpPr>
        <p:spPr>
          <a:xfrm>
            <a:off x="283876" y="4018343"/>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20" name="Google Shape;120;p17"/>
          <p:cNvSpPr/>
          <p:nvPr/>
        </p:nvSpPr>
        <p:spPr>
          <a:xfrm>
            <a:off x="1490050" y="39610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7"/>
          <p:cNvSpPr/>
          <p:nvPr/>
        </p:nvSpPr>
        <p:spPr>
          <a:xfrm flipH="1">
            <a:off x="232087" y="396103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7"/>
          <p:cNvSpPr/>
          <p:nvPr/>
        </p:nvSpPr>
        <p:spPr>
          <a:xfrm rot="-5400000">
            <a:off x="1334363" y="358167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7"/>
          <p:cNvSpPr/>
          <p:nvPr/>
        </p:nvSpPr>
        <p:spPr>
          <a:xfrm>
            <a:off x="283876" y="4018343"/>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Lyrasis*^</a:t>
            </a:r>
            <a:endParaRPr b="1" sz="2100">
              <a:solidFill>
                <a:srgbClr val="FFFFFF"/>
              </a:solidFill>
              <a:latin typeface="Roboto"/>
              <a:ea typeface="Roboto"/>
              <a:cs typeface="Roboto"/>
              <a:sym typeface="Roboto"/>
            </a:endParaRPr>
          </a:p>
        </p:txBody>
      </p:sp>
      <p:sp>
        <p:nvSpPr>
          <p:cNvPr id="124" name="Google Shape;124;p17"/>
          <p:cNvSpPr/>
          <p:nvPr/>
        </p:nvSpPr>
        <p:spPr>
          <a:xfrm>
            <a:off x="2064073" y="396190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2009</a:t>
            </a:r>
            <a:endParaRPr b="1" sz="2100">
              <a:solidFill>
                <a:srgbClr val="E06666"/>
              </a:solidFill>
              <a:latin typeface="Roboto"/>
              <a:ea typeface="Roboto"/>
              <a:cs typeface="Roboto"/>
              <a:sym typeface="Roboto"/>
            </a:endParaRPr>
          </a:p>
        </p:txBody>
      </p:sp>
      <p:sp>
        <p:nvSpPr>
          <p:cNvPr id="125" name="Google Shape;125;p17"/>
          <p:cNvSpPr/>
          <p:nvPr/>
        </p:nvSpPr>
        <p:spPr>
          <a:xfrm>
            <a:off x="1490050" y="44973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7"/>
          <p:cNvSpPr/>
          <p:nvPr/>
        </p:nvSpPr>
        <p:spPr>
          <a:xfrm flipH="1">
            <a:off x="232087" y="4497337"/>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7"/>
          <p:cNvSpPr/>
          <p:nvPr/>
        </p:nvSpPr>
        <p:spPr>
          <a:xfrm rot="-5400000">
            <a:off x="1334363" y="4117978"/>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7"/>
          <p:cNvSpPr/>
          <p:nvPr/>
        </p:nvSpPr>
        <p:spPr>
          <a:xfrm>
            <a:off x="283876" y="4554650"/>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29" name="Google Shape;129;p17"/>
          <p:cNvSpPr/>
          <p:nvPr/>
        </p:nvSpPr>
        <p:spPr>
          <a:xfrm>
            <a:off x="1490050" y="44973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17"/>
          <p:cNvSpPr/>
          <p:nvPr/>
        </p:nvSpPr>
        <p:spPr>
          <a:xfrm flipH="1">
            <a:off x="232087" y="4497337"/>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7"/>
          <p:cNvSpPr/>
          <p:nvPr/>
        </p:nvSpPr>
        <p:spPr>
          <a:xfrm rot="-5400000">
            <a:off x="1334363" y="4117978"/>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7"/>
          <p:cNvSpPr/>
          <p:nvPr/>
        </p:nvSpPr>
        <p:spPr>
          <a:xfrm>
            <a:off x="283876" y="4554650"/>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Arkivum</a:t>
            </a:r>
            <a:endParaRPr b="1" sz="2100">
              <a:solidFill>
                <a:srgbClr val="FFFFFF"/>
              </a:solidFill>
              <a:latin typeface="Roboto"/>
              <a:ea typeface="Roboto"/>
              <a:cs typeface="Roboto"/>
              <a:sym typeface="Roboto"/>
            </a:endParaRPr>
          </a:p>
        </p:txBody>
      </p:sp>
      <p:sp>
        <p:nvSpPr>
          <p:cNvPr id="133" name="Google Shape;133;p17"/>
          <p:cNvSpPr/>
          <p:nvPr/>
        </p:nvSpPr>
        <p:spPr>
          <a:xfrm>
            <a:off x="2064073" y="449820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2011</a:t>
            </a:r>
            <a:endParaRPr b="1" sz="2100">
              <a:solidFill>
                <a:srgbClr val="E06666"/>
              </a:solidFill>
              <a:latin typeface="Roboto"/>
              <a:ea typeface="Roboto"/>
              <a:cs typeface="Roboto"/>
              <a:sym typeface="Roboto"/>
            </a:endParaRPr>
          </a:p>
        </p:txBody>
      </p:sp>
      <p:sp>
        <p:nvSpPr>
          <p:cNvPr id="134" name="Google Shape;134;p17"/>
          <p:cNvSpPr/>
          <p:nvPr/>
        </p:nvSpPr>
        <p:spPr>
          <a:xfrm>
            <a:off x="6196087" y="260107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7"/>
          <p:cNvSpPr/>
          <p:nvPr/>
        </p:nvSpPr>
        <p:spPr>
          <a:xfrm flipH="1">
            <a:off x="4938125" y="2601072"/>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7"/>
          <p:cNvSpPr/>
          <p:nvPr/>
        </p:nvSpPr>
        <p:spPr>
          <a:xfrm rot="-5400000">
            <a:off x="6040401" y="2221713"/>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7"/>
          <p:cNvSpPr/>
          <p:nvPr/>
        </p:nvSpPr>
        <p:spPr>
          <a:xfrm>
            <a:off x="4989913" y="2658385"/>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38" name="Google Shape;138;p17"/>
          <p:cNvSpPr/>
          <p:nvPr/>
        </p:nvSpPr>
        <p:spPr>
          <a:xfrm>
            <a:off x="6196087" y="2601075"/>
            <a:ext cx="25863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7"/>
          <p:cNvSpPr/>
          <p:nvPr/>
        </p:nvSpPr>
        <p:spPr>
          <a:xfrm flipH="1">
            <a:off x="4938125" y="2601072"/>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7"/>
          <p:cNvSpPr/>
          <p:nvPr/>
        </p:nvSpPr>
        <p:spPr>
          <a:xfrm rot="-5400000">
            <a:off x="6040401" y="2221713"/>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7"/>
          <p:cNvSpPr/>
          <p:nvPr/>
        </p:nvSpPr>
        <p:spPr>
          <a:xfrm>
            <a:off x="4989913" y="2658385"/>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Preservica</a:t>
            </a:r>
            <a:endParaRPr b="1" sz="2100">
              <a:solidFill>
                <a:srgbClr val="FFFFFF"/>
              </a:solidFill>
              <a:latin typeface="Roboto"/>
              <a:ea typeface="Roboto"/>
              <a:cs typeface="Roboto"/>
              <a:sym typeface="Roboto"/>
            </a:endParaRPr>
          </a:p>
        </p:txBody>
      </p:sp>
      <p:sp>
        <p:nvSpPr>
          <p:cNvPr id="142" name="Google Shape;142;p17"/>
          <p:cNvSpPr/>
          <p:nvPr/>
        </p:nvSpPr>
        <p:spPr>
          <a:xfrm>
            <a:off x="6770110" y="2601950"/>
            <a:ext cx="18756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2013</a:t>
            </a:r>
            <a:endParaRPr b="1" sz="2100">
              <a:solidFill>
                <a:srgbClr val="E06666"/>
              </a:solidFill>
              <a:latin typeface="Roboto"/>
              <a:ea typeface="Roboto"/>
              <a:cs typeface="Roboto"/>
              <a:sym typeface="Roboto"/>
            </a:endParaRPr>
          </a:p>
        </p:txBody>
      </p:sp>
      <p:sp>
        <p:nvSpPr>
          <p:cNvPr id="143" name="Google Shape;143;p17"/>
          <p:cNvSpPr/>
          <p:nvPr/>
        </p:nvSpPr>
        <p:spPr>
          <a:xfrm flipH="1">
            <a:off x="232076" y="288844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17"/>
          <p:cNvSpPr/>
          <p:nvPr/>
        </p:nvSpPr>
        <p:spPr>
          <a:xfrm rot="-5400000">
            <a:off x="1334352" y="250908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7"/>
          <p:cNvSpPr/>
          <p:nvPr/>
        </p:nvSpPr>
        <p:spPr>
          <a:xfrm>
            <a:off x="1490048" y="28884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7"/>
          <p:cNvSpPr/>
          <p:nvPr/>
        </p:nvSpPr>
        <p:spPr>
          <a:xfrm flipH="1">
            <a:off x="232076" y="288844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7"/>
          <p:cNvSpPr/>
          <p:nvPr/>
        </p:nvSpPr>
        <p:spPr>
          <a:xfrm rot="-5400000">
            <a:off x="1334352" y="250908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7"/>
          <p:cNvSpPr/>
          <p:nvPr/>
        </p:nvSpPr>
        <p:spPr>
          <a:xfrm>
            <a:off x="283876" y="2958447"/>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Rosetta</a:t>
            </a:r>
            <a:endParaRPr b="1" sz="2100">
              <a:solidFill>
                <a:srgbClr val="FFFFFF"/>
              </a:solidFill>
              <a:latin typeface="Roboto"/>
              <a:ea typeface="Roboto"/>
              <a:cs typeface="Roboto"/>
              <a:sym typeface="Roboto"/>
            </a:endParaRPr>
          </a:p>
        </p:txBody>
      </p:sp>
      <p:sp>
        <p:nvSpPr>
          <p:cNvPr id="149" name="Google Shape;149;p17"/>
          <p:cNvSpPr/>
          <p:nvPr/>
        </p:nvSpPr>
        <p:spPr>
          <a:xfrm>
            <a:off x="2064050" y="288930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2009</a:t>
            </a:r>
            <a:endParaRPr b="1" sz="2100">
              <a:solidFill>
                <a:srgbClr val="E06666"/>
              </a:solidFill>
              <a:latin typeface="Roboto"/>
              <a:ea typeface="Roboto"/>
              <a:cs typeface="Roboto"/>
              <a:sym typeface="Roboto"/>
            </a:endParaRPr>
          </a:p>
        </p:txBody>
      </p:sp>
      <p:sp>
        <p:nvSpPr>
          <p:cNvPr id="150" name="Google Shape;150;p17"/>
          <p:cNvSpPr/>
          <p:nvPr/>
        </p:nvSpPr>
        <p:spPr>
          <a:xfrm flipH="1">
            <a:off x="232076" y="1815832"/>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7"/>
          <p:cNvSpPr/>
          <p:nvPr/>
        </p:nvSpPr>
        <p:spPr>
          <a:xfrm rot="-5400000">
            <a:off x="1334352" y="1436473"/>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7"/>
          <p:cNvSpPr/>
          <p:nvPr/>
        </p:nvSpPr>
        <p:spPr>
          <a:xfrm>
            <a:off x="283865" y="1873145"/>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53" name="Google Shape;153;p17"/>
          <p:cNvSpPr/>
          <p:nvPr/>
        </p:nvSpPr>
        <p:spPr>
          <a:xfrm>
            <a:off x="1490048" y="18158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7"/>
          <p:cNvSpPr/>
          <p:nvPr/>
        </p:nvSpPr>
        <p:spPr>
          <a:xfrm flipH="1">
            <a:off x="232076" y="1815832"/>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17"/>
          <p:cNvSpPr/>
          <p:nvPr/>
        </p:nvSpPr>
        <p:spPr>
          <a:xfrm rot="-5400000">
            <a:off x="1334352" y="1436473"/>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7"/>
          <p:cNvSpPr/>
          <p:nvPr/>
        </p:nvSpPr>
        <p:spPr>
          <a:xfrm>
            <a:off x="283865" y="1873145"/>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CLOCKSS</a:t>
            </a:r>
            <a:endParaRPr b="1" sz="2100">
              <a:solidFill>
                <a:srgbClr val="FFFFFF"/>
              </a:solidFill>
              <a:latin typeface="Roboto"/>
              <a:ea typeface="Roboto"/>
              <a:cs typeface="Roboto"/>
              <a:sym typeface="Roboto"/>
            </a:endParaRPr>
          </a:p>
        </p:txBody>
      </p:sp>
      <p:sp>
        <p:nvSpPr>
          <p:cNvPr id="157" name="Google Shape;157;p17"/>
          <p:cNvSpPr/>
          <p:nvPr/>
        </p:nvSpPr>
        <p:spPr>
          <a:xfrm>
            <a:off x="2064051" y="181670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2006</a:t>
            </a:r>
            <a:endParaRPr b="1" sz="2100">
              <a:solidFill>
                <a:srgbClr val="E06666"/>
              </a:solidFill>
              <a:latin typeface="Roboto"/>
              <a:ea typeface="Roboto"/>
              <a:cs typeface="Roboto"/>
              <a:sym typeface="Roboto"/>
            </a:endParaRPr>
          </a:p>
        </p:txBody>
      </p:sp>
      <p:sp>
        <p:nvSpPr>
          <p:cNvPr id="158" name="Google Shape;158;p17"/>
          <p:cNvSpPr/>
          <p:nvPr/>
        </p:nvSpPr>
        <p:spPr>
          <a:xfrm>
            <a:off x="6196100" y="3162200"/>
            <a:ext cx="27102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17"/>
          <p:cNvSpPr/>
          <p:nvPr/>
        </p:nvSpPr>
        <p:spPr>
          <a:xfrm flipH="1">
            <a:off x="4938137" y="3162197"/>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7"/>
          <p:cNvSpPr/>
          <p:nvPr/>
        </p:nvSpPr>
        <p:spPr>
          <a:xfrm rot="-5400000">
            <a:off x="6040413" y="2782838"/>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7"/>
          <p:cNvSpPr/>
          <p:nvPr/>
        </p:nvSpPr>
        <p:spPr>
          <a:xfrm>
            <a:off x="4989926" y="3219510"/>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62" name="Google Shape;162;p17"/>
          <p:cNvSpPr/>
          <p:nvPr/>
        </p:nvSpPr>
        <p:spPr>
          <a:xfrm>
            <a:off x="6163250" y="3162200"/>
            <a:ext cx="2808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7"/>
          <p:cNvSpPr/>
          <p:nvPr/>
        </p:nvSpPr>
        <p:spPr>
          <a:xfrm flipH="1">
            <a:off x="4938137" y="3162197"/>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17"/>
          <p:cNvSpPr/>
          <p:nvPr/>
        </p:nvSpPr>
        <p:spPr>
          <a:xfrm rot="-5400000">
            <a:off x="6040413" y="2782838"/>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7"/>
          <p:cNvSpPr/>
          <p:nvPr/>
        </p:nvSpPr>
        <p:spPr>
          <a:xfrm>
            <a:off x="4989926" y="3219510"/>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TIND</a:t>
            </a:r>
            <a:endParaRPr b="1" sz="2100">
              <a:solidFill>
                <a:srgbClr val="FFFFFF"/>
              </a:solidFill>
              <a:latin typeface="Roboto"/>
              <a:ea typeface="Roboto"/>
              <a:cs typeface="Roboto"/>
              <a:sym typeface="Roboto"/>
            </a:endParaRPr>
          </a:p>
        </p:txBody>
      </p:sp>
      <p:sp>
        <p:nvSpPr>
          <p:cNvPr id="166" name="Google Shape;166;p17"/>
          <p:cNvSpPr/>
          <p:nvPr/>
        </p:nvSpPr>
        <p:spPr>
          <a:xfrm>
            <a:off x="6770125" y="3162200"/>
            <a:ext cx="20124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2013</a:t>
            </a:r>
            <a:endParaRPr b="1" sz="2100">
              <a:solidFill>
                <a:srgbClr val="E06666"/>
              </a:solidFill>
              <a:latin typeface="Roboto"/>
              <a:ea typeface="Roboto"/>
              <a:cs typeface="Roboto"/>
              <a:sym typeface="Roboto"/>
            </a:endParaRPr>
          </a:p>
        </p:txBody>
      </p:sp>
      <p:sp>
        <p:nvSpPr>
          <p:cNvPr id="167" name="Google Shape;167;p17"/>
          <p:cNvSpPr/>
          <p:nvPr/>
        </p:nvSpPr>
        <p:spPr>
          <a:xfrm flipH="1">
            <a:off x="4938137" y="3708922"/>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7"/>
          <p:cNvSpPr/>
          <p:nvPr/>
        </p:nvSpPr>
        <p:spPr>
          <a:xfrm rot="-5400000">
            <a:off x="6040413" y="3329563"/>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17"/>
          <p:cNvSpPr/>
          <p:nvPr/>
        </p:nvSpPr>
        <p:spPr>
          <a:xfrm>
            <a:off x="4989926" y="3766235"/>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70" name="Google Shape;170;p17"/>
          <p:cNvSpPr/>
          <p:nvPr/>
        </p:nvSpPr>
        <p:spPr>
          <a:xfrm>
            <a:off x="6196100" y="3708925"/>
            <a:ext cx="2775900" cy="6963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7"/>
          <p:cNvSpPr/>
          <p:nvPr/>
        </p:nvSpPr>
        <p:spPr>
          <a:xfrm flipH="1">
            <a:off x="4938125" y="3708927"/>
            <a:ext cx="1605300" cy="698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7"/>
          <p:cNvSpPr/>
          <p:nvPr/>
        </p:nvSpPr>
        <p:spPr>
          <a:xfrm rot="-5400000">
            <a:off x="5930575" y="3439404"/>
            <a:ext cx="696200" cy="1235250"/>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7"/>
          <p:cNvSpPr/>
          <p:nvPr/>
        </p:nvSpPr>
        <p:spPr>
          <a:xfrm>
            <a:off x="5031775" y="3820275"/>
            <a:ext cx="1605300" cy="5727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Digital Bedrock</a:t>
            </a:r>
            <a:endParaRPr b="1" sz="2100">
              <a:solidFill>
                <a:srgbClr val="FFFFFF"/>
              </a:solidFill>
              <a:latin typeface="Roboto"/>
              <a:ea typeface="Roboto"/>
              <a:cs typeface="Roboto"/>
              <a:sym typeface="Roboto"/>
            </a:endParaRPr>
          </a:p>
        </p:txBody>
      </p:sp>
      <p:sp>
        <p:nvSpPr>
          <p:cNvPr id="174" name="Google Shape;174;p17"/>
          <p:cNvSpPr/>
          <p:nvPr/>
        </p:nvSpPr>
        <p:spPr>
          <a:xfrm>
            <a:off x="6678925" y="3819125"/>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2013</a:t>
            </a:r>
            <a:endParaRPr b="1" sz="2100">
              <a:solidFill>
                <a:srgbClr val="E06666"/>
              </a:solidFill>
              <a:latin typeface="Roboto"/>
              <a:ea typeface="Roboto"/>
              <a:cs typeface="Roboto"/>
              <a:sym typeface="Roboto"/>
            </a:endParaRPr>
          </a:p>
        </p:txBody>
      </p:sp>
      <p:sp>
        <p:nvSpPr>
          <p:cNvPr id="175" name="Google Shape;175;p17"/>
          <p:cNvSpPr/>
          <p:nvPr/>
        </p:nvSpPr>
        <p:spPr>
          <a:xfrm>
            <a:off x="6196100" y="4477050"/>
            <a:ext cx="27102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7"/>
          <p:cNvSpPr/>
          <p:nvPr/>
        </p:nvSpPr>
        <p:spPr>
          <a:xfrm flipH="1">
            <a:off x="4938137" y="4477047"/>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7"/>
          <p:cNvSpPr/>
          <p:nvPr/>
        </p:nvSpPr>
        <p:spPr>
          <a:xfrm rot="-5400000">
            <a:off x="6040413" y="4097688"/>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7"/>
          <p:cNvSpPr/>
          <p:nvPr/>
        </p:nvSpPr>
        <p:spPr>
          <a:xfrm>
            <a:off x="4989926" y="4534360"/>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79" name="Google Shape;179;p17"/>
          <p:cNvSpPr/>
          <p:nvPr/>
        </p:nvSpPr>
        <p:spPr>
          <a:xfrm>
            <a:off x="6105025" y="4479600"/>
            <a:ext cx="28671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7"/>
          <p:cNvSpPr/>
          <p:nvPr/>
        </p:nvSpPr>
        <p:spPr>
          <a:xfrm flipH="1">
            <a:off x="4938137" y="4477047"/>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7"/>
          <p:cNvSpPr/>
          <p:nvPr/>
        </p:nvSpPr>
        <p:spPr>
          <a:xfrm rot="-5400000">
            <a:off x="6040413" y="4097688"/>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7"/>
          <p:cNvSpPr/>
          <p:nvPr/>
        </p:nvSpPr>
        <p:spPr>
          <a:xfrm>
            <a:off x="4989926" y="4534360"/>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AM Quartex</a:t>
            </a:r>
            <a:endParaRPr b="1" sz="2100">
              <a:solidFill>
                <a:srgbClr val="FFFFFF"/>
              </a:solidFill>
              <a:latin typeface="Roboto"/>
              <a:ea typeface="Roboto"/>
              <a:cs typeface="Roboto"/>
              <a:sym typeface="Roboto"/>
            </a:endParaRPr>
          </a:p>
        </p:txBody>
      </p:sp>
      <p:sp>
        <p:nvSpPr>
          <p:cNvPr id="183" name="Google Shape;183;p17"/>
          <p:cNvSpPr/>
          <p:nvPr/>
        </p:nvSpPr>
        <p:spPr>
          <a:xfrm>
            <a:off x="6678925" y="4477200"/>
            <a:ext cx="1689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2015</a:t>
            </a:r>
            <a:endParaRPr b="1" sz="2100">
              <a:solidFill>
                <a:srgbClr val="E06666"/>
              </a:solidFill>
              <a:latin typeface="Roboto"/>
              <a:ea typeface="Roboto"/>
              <a:cs typeface="Roboto"/>
              <a:sym typeface="Roboto"/>
            </a:endParaRPr>
          </a:p>
        </p:txBody>
      </p:sp>
      <p:sp>
        <p:nvSpPr>
          <p:cNvPr id="184" name="Google Shape;184;p17"/>
          <p:cNvSpPr/>
          <p:nvPr/>
        </p:nvSpPr>
        <p:spPr>
          <a:xfrm flipH="1">
            <a:off x="232076" y="235257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17"/>
          <p:cNvSpPr/>
          <p:nvPr/>
        </p:nvSpPr>
        <p:spPr>
          <a:xfrm rot="-5400000">
            <a:off x="1334352" y="197321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7"/>
          <p:cNvSpPr/>
          <p:nvPr/>
        </p:nvSpPr>
        <p:spPr>
          <a:xfrm>
            <a:off x="283865" y="2409882"/>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87" name="Google Shape;187;p17"/>
          <p:cNvSpPr/>
          <p:nvPr/>
        </p:nvSpPr>
        <p:spPr>
          <a:xfrm>
            <a:off x="1490048" y="2352563"/>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7"/>
          <p:cNvSpPr/>
          <p:nvPr/>
        </p:nvSpPr>
        <p:spPr>
          <a:xfrm flipH="1">
            <a:off x="232076" y="235257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17"/>
          <p:cNvSpPr/>
          <p:nvPr/>
        </p:nvSpPr>
        <p:spPr>
          <a:xfrm rot="-5400000">
            <a:off x="1334352" y="1973211"/>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17"/>
          <p:cNvSpPr/>
          <p:nvPr/>
        </p:nvSpPr>
        <p:spPr>
          <a:xfrm>
            <a:off x="283865" y="2409882"/>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AVPreserve</a:t>
            </a:r>
            <a:endParaRPr b="1" sz="2100">
              <a:solidFill>
                <a:srgbClr val="FFFFFF"/>
              </a:solidFill>
              <a:latin typeface="Roboto"/>
              <a:ea typeface="Roboto"/>
              <a:cs typeface="Roboto"/>
              <a:sym typeface="Roboto"/>
            </a:endParaRPr>
          </a:p>
        </p:txBody>
      </p:sp>
      <p:sp>
        <p:nvSpPr>
          <p:cNvPr id="191" name="Google Shape;191;p17"/>
          <p:cNvSpPr/>
          <p:nvPr/>
        </p:nvSpPr>
        <p:spPr>
          <a:xfrm>
            <a:off x="2064051" y="2353438"/>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2006</a:t>
            </a:r>
            <a:endParaRPr b="1" sz="2100">
              <a:solidFill>
                <a:srgbClr val="E06666"/>
              </a:solidFill>
              <a:latin typeface="Roboto"/>
              <a:ea typeface="Roboto"/>
              <a:cs typeface="Roboto"/>
              <a:sym typeface="Roboto"/>
            </a:endParaRPr>
          </a:p>
        </p:txBody>
      </p:sp>
      <p:sp>
        <p:nvSpPr>
          <p:cNvPr id="192" name="Google Shape;192;p17"/>
          <p:cNvSpPr/>
          <p:nvPr/>
        </p:nvSpPr>
        <p:spPr>
          <a:xfrm>
            <a:off x="6196100" y="2039963"/>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7"/>
          <p:cNvSpPr/>
          <p:nvPr/>
        </p:nvSpPr>
        <p:spPr>
          <a:xfrm flipH="1">
            <a:off x="4938137" y="2039974"/>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7"/>
          <p:cNvSpPr/>
          <p:nvPr/>
        </p:nvSpPr>
        <p:spPr>
          <a:xfrm rot="-5400000">
            <a:off x="6040413" y="1660615"/>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17"/>
          <p:cNvSpPr/>
          <p:nvPr/>
        </p:nvSpPr>
        <p:spPr>
          <a:xfrm>
            <a:off x="4989926" y="2097287"/>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196" name="Google Shape;196;p17"/>
          <p:cNvSpPr/>
          <p:nvPr/>
        </p:nvSpPr>
        <p:spPr>
          <a:xfrm>
            <a:off x="6196100" y="2039963"/>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7"/>
          <p:cNvSpPr/>
          <p:nvPr/>
        </p:nvSpPr>
        <p:spPr>
          <a:xfrm flipH="1">
            <a:off x="4938137" y="2039974"/>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17"/>
          <p:cNvSpPr/>
          <p:nvPr/>
        </p:nvSpPr>
        <p:spPr>
          <a:xfrm rot="-5400000">
            <a:off x="6040413" y="1660615"/>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17"/>
          <p:cNvSpPr/>
          <p:nvPr/>
        </p:nvSpPr>
        <p:spPr>
          <a:xfrm>
            <a:off x="4989926" y="2097287"/>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Figshare</a:t>
            </a:r>
            <a:endParaRPr b="1" sz="2100">
              <a:solidFill>
                <a:srgbClr val="FFFFFF"/>
              </a:solidFill>
              <a:latin typeface="Roboto"/>
              <a:ea typeface="Roboto"/>
              <a:cs typeface="Roboto"/>
              <a:sym typeface="Roboto"/>
            </a:endParaRPr>
          </a:p>
        </p:txBody>
      </p:sp>
      <p:sp>
        <p:nvSpPr>
          <p:cNvPr id="200" name="Google Shape;200;p17"/>
          <p:cNvSpPr/>
          <p:nvPr/>
        </p:nvSpPr>
        <p:spPr>
          <a:xfrm>
            <a:off x="6770123" y="2040838"/>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2011</a:t>
            </a:r>
            <a:endParaRPr b="1" sz="2100">
              <a:solidFill>
                <a:srgbClr val="E06666"/>
              </a:solidFill>
              <a:latin typeface="Roboto"/>
              <a:ea typeface="Roboto"/>
              <a:cs typeface="Roboto"/>
              <a:sym typeface="Roboto"/>
            </a:endParaRPr>
          </a:p>
        </p:txBody>
      </p:sp>
      <p:sp>
        <p:nvSpPr>
          <p:cNvPr id="201" name="Google Shape;201;p17"/>
          <p:cNvSpPr/>
          <p:nvPr/>
        </p:nvSpPr>
        <p:spPr>
          <a:xfrm flipH="1">
            <a:off x="232076" y="20633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7"/>
          <p:cNvSpPr/>
          <p:nvPr/>
        </p:nvSpPr>
        <p:spPr>
          <a:xfrm rot="-5400000">
            <a:off x="1334352" y="-173029"/>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17"/>
          <p:cNvSpPr/>
          <p:nvPr/>
        </p:nvSpPr>
        <p:spPr>
          <a:xfrm>
            <a:off x="283865" y="263643"/>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04" name="Google Shape;204;p17"/>
          <p:cNvSpPr/>
          <p:nvPr/>
        </p:nvSpPr>
        <p:spPr>
          <a:xfrm>
            <a:off x="1490048" y="2063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7"/>
          <p:cNvSpPr/>
          <p:nvPr/>
        </p:nvSpPr>
        <p:spPr>
          <a:xfrm flipH="1">
            <a:off x="232076" y="206330"/>
            <a:ext cx="1605300" cy="4761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7"/>
          <p:cNvSpPr/>
          <p:nvPr/>
        </p:nvSpPr>
        <p:spPr>
          <a:xfrm rot="-5400000">
            <a:off x="1334352" y="-173029"/>
            <a:ext cx="476537" cy="1235245"/>
          </a:xfrm>
          <a:prstGeom prst="flowChartOffpageConnector">
            <a:avLst/>
          </a:prstGeom>
          <a:solidFill>
            <a:srgbClr val="E0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7"/>
          <p:cNvSpPr/>
          <p:nvPr/>
        </p:nvSpPr>
        <p:spPr>
          <a:xfrm>
            <a:off x="283865" y="263643"/>
            <a:ext cx="1689000" cy="367200"/>
          </a:xfrm>
          <a:prstGeom prst="rect">
            <a:avLst/>
          </a:prstGeom>
          <a:solidFill>
            <a:srgbClr val="E06666"/>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JSTOR*</a:t>
            </a:r>
            <a:endParaRPr b="1" sz="2100">
              <a:solidFill>
                <a:srgbClr val="FFFFFF"/>
              </a:solidFill>
              <a:latin typeface="Roboto"/>
              <a:ea typeface="Roboto"/>
              <a:cs typeface="Roboto"/>
              <a:sym typeface="Roboto"/>
            </a:endParaRPr>
          </a:p>
        </p:txBody>
      </p:sp>
      <p:sp>
        <p:nvSpPr>
          <p:cNvPr id="208" name="Google Shape;208;p17"/>
          <p:cNvSpPr/>
          <p:nvPr/>
        </p:nvSpPr>
        <p:spPr>
          <a:xfrm>
            <a:off x="2064050" y="20720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E06666"/>
                </a:solidFill>
                <a:latin typeface="Roboto"/>
                <a:ea typeface="Roboto"/>
                <a:cs typeface="Roboto"/>
                <a:sym typeface="Roboto"/>
              </a:rPr>
              <a:t>2000</a:t>
            </a:r>
            <a:endParaRPr b="1" sz="2100">
              <a:solidFill>
                <a:srgbClr val="E06666"/>
              </a:solidFill>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8"/>
          <p:cNvSpPr txBox="1"/>
          <p:nvPr>
            <p:ph type="title"/>
          </p:nvPr>
        </p:nvSpPr>
        <p:spPr>
          <a:xfrm>
            <a:off x="45720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Community-Based DigiPres</a:t>
            </a:r>
            <a:endParaRPr/>
          </a:p>
        </p:txBody>
      </p:sp>
      <p:sp>
        <p:nvSpPr>
          <p:cNvPr id="214" name="Google Shape;214;p18"/>
          <p:cNvSpPr txBox="1"/>
          <p:nvPr>
            <p:ph idx="1" type="body"/>
          </p:nvPr>
        </p:nvSpPr>
        <p:spPr>
          <a:xfrm>
            <a:off x="4798125" y="1152475"/>
            <a:ext cx="40341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All based in the </a:t>
            </a:r>
            <a:r>
              <a:rPr lang="en"/>
              <a:t>States</a:t>
            </a:r>
            <a:r>
              <a:rPr lang="en"/>
              <a:t> + COPPUL</a:t>
            </a:r>
            <a:endParaRPr/>
          </a:p>
          <a:p>
            <a:pPr indent="0" lvl="0" marL="0" rtl="0" algn="l">
              <a:spcBef>
                <a:spcPts val="1200"/>
              </a:spcBef>
              <a:spcAft>
                <a:spcPts val="1200"/>
              </a:spcAft>
              <a:buNone/>
            </a:pPr>
            <a:r>
              <a:rPr lang="en"/>
              <a:t>Includes Private LOCKSS Networks (PLNs) that might also be competition</a:t>
            </a:r>
            <a:endParaRPr/>
          </a:p>
        </p:txBody>
      </p:sp>
      <p:sp>
        <p:nvSpPr>
          <p:cNvPr id="215" name="Google Shape;215;p18"/>
          <p:cNvSpPr/>
          <p:nvPr/>
        </p:nvSpPr>
        <p:spPr>
          <a:xfrm flipH="1">
            <a:off x="930633" y="1528277"/>
            <a:ext cx="1343700" cy="4749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8"/>
          <p:cNvSpPr/>
          <p:nvPr/>
        </p:nvSpPr>
        <p:spPr>
          <a:xfrm rot="-5400000">
            <a:off x="1814985" y="1248985"/>
            <a:ext cx="475444" cy="1034018"/>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8"/>
          <p:cNvSpPr/>
          <p:nvPr/>
        </p:nvSpPr>
        <p:spPr>
          <a:xfrm>
            <a:off x="973896" y="1585459"/>
            <a:ext cx="1413900" cy="3666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18" name="Google Shape;218;p18"/>
          <p:cNvSpPr/>
          <p:nvPr/>
        </p:nvSpPr>
        <p:spPr>
          <a:xfrm>
            <a:off x="1983586" y="1528272"/>
            <a:ext cx="2323800" cy="4758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18"/>
          <p:cNvSpPr/>
          <p:nvPr/>
        </p:nvSpPr>
        <p:spPr>
          <a:xfrm flipH="1">
            <a:off x="930633" y="1528277"/>
            <a:ext cx="1343700" cy="4749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18"/>
          <p:cNvSpPr/>
          <p:nvPr/>
        </p:nvSpPr>
        <p:spPr>
          <a:xfrm rot="-5400000">
            <a:off x="1896328" y="1167645"/>
            <a:ext cx="475432" cy="1196711"/>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8"/>
          <p:cNvSpPr/>
          <p:nvPr/>
        </p:nvSpPr>
        <p:spPr>
          <a:xfrm>
            <a:off x="973915" y="1582896"/>
            <a:ext cx="1569900" cy="3666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1500">
                <a:solidFill>
                  <a:srgbClr val="FFFFFF"/>
                </a:solidFill>
                <a:latin typeface="Roboto"/>
                <a:ea typeface="Roboto"/>
                <a:cs typeface="Roboto"/>
                <a:sym typeface="Roboto"/>
              </a:rPr>
              <a:t>COPPUL PLN</a:t>
            </a:r>
            <a:endParaRPr b="1" sz="1500">
              <a:solidFill>
                <a:srgbClr val="FFFFFF"/>
              </a:solidFill>
              <a:latin typeface="Roboto"/>
              <a:ea typeface="Roboto"/>
              <a:cs typeface="Roboto"/>
              <a:sym typeface="Roboto"/>
            </a:endParaRPr>
          </a:p>
        </p:txBody>
      </p:sp>
      <p:sp>
        <p:nvSpPr>
          <p:cNvPr id="222" name="Google Shape;222;p18"/>
          <p:cNvSpPr/>
          <p:nvPr/>
        </p:nvSpPr>
        <p:spPr>
          <a:xfrm>
            <a:off x="2464081" y="1529145"/>
            <a:ext cx="1843200" cy="4749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1500">
                <a:solidFill>
                  <a:srgbClr val="6FA8DC"/>
                </a:solidFill>
                <a:latin typeface="Roboto"/>
                <a:ea typeface="Roboto"/>
                <a:cs typeface="Roboto"/>
                <a:sym typeface="Roboto"/>
              </a:rPr>
              <a:t>2007</a:t>
            </a:r>
            <a:endParaRPr b="1" sz="1500">
              <a:solidFill>
                <a:srgbClr val="6FA8DC"/>
              </a:solidFill>
              <a:latin typeface="Roboto"/>
              <a:ea typeface="Roboto"/>
              <a:cs typeface="Roboto"/>
              <a:sym typeface="Roboto"/>
            </a:endParaRPr>
          </a:p>
        </p:txBody>
      </p:sp>
      <p:sp>
        <p:nvSpPr>
          <p:cNvPr id="223" name="Google Shape;223;p18"/>
          <p:cNvSpPr/>
          <p:nvPr/>
        </p:nvSpPr>
        <p:spPr>
          <a:xfrm flipH="1">
            <a:off x="273551" y="455520"/>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18"/>
          <p:cNvSpPr/>
          <p:nvPr/>
        </p:nvSpPr>
        <p:spPr>
          <a:xfrm rot="-5400000">
            <a:off x="1375827" y="76161"/>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18"/>
          <p:cNvSpPr/>
          <p:nvPr/>
        </p:nvSpPr>
        <p:spPr>
          <a:xfrm>
            <a:off x="325340" y="512832"/>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26" name="Google Shape;226;p18"/>
          <p:cNvSpPr/>
          <p:nvPr/>
        </p:nvSpPr>
        <p:spPr>
          <a:xfrm>
            <a:off x="1531523" y="45552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8"/>
          <p:cNvSpPr/>
          <p:nvPr/>
        </p:nvSpPr>
        <p:spPr>
          <a:xfrm flipH="1">
            <a:off x="273551" y="455520"/>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18"/>
          <p:cNvSpPr/>
          <p:nvPr/>
        </p:nvSpPr>
        <p:spPr>
          <a:xfrm rot="-5400000">
            <a:off x="1375827" y="76161"/>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18"/>
          <p:cNvSpPr/>
          <p:nvPr/>
        </p:nvSpPr>
        <p:spPr>
          <a:xfrm>
            <a:off x="325340" y="512832"/>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LOCKSS</a:t>
            </a:r>
            <a:endParaRPr b="1" sz="2100">
              <a:solidFill>
                <a:srgbClr val="FFFFFF"/>
              </a:solidFill>
              <a:latin typeface="Roboto"/>
              <a:ea typeface="Roboto"/>
              <a:cs typeface="Roboto"/>
              <a:sym typeface="Roboto"/>
            </a:endParaRPr>
          </a:p>
        </p:txBody>
      </p:sp>
      <p:sp>
        <p:nvSpPr>
          <p:cNvPr id="230" name="Google Shape;230;p18"/>
          <p:cNvSpPr/>
          <p:nvPr/>
        </p:nvSpPr>
        <p:spPr>
          <a:xfrm>
            <a:off x="2105525" y="45640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6FA8DC"/>
                </a:solidFill>
                <a:latin typeface="Roboto"/>
                <a:ea typeface="Roboto"/>
                <a:cs typeface="Roboto"/>
                <a:sym typeface="Roboto"/>
              </a:rPr>
              <a:t>1999</a:t>
            </a:r>
            <a:endParaRPr b="1" sz="2100">
              <a:solidFill>
                <a:srgbClr val="6FA8DC"/>
              </a:solidFill>
              <a:latin typeface="Roboto"/>
              <a:ea typeface="Roboto"/>
              <a:cs typeface="Roboto"/>
              <a:sym typeface="Roboto"/>
            </a:endParaRPr>
          </a:p>
        </p:txBody>
      </p:sp>
      <p:sp>
        <p:nvSpPr>
          <p:cNvPr id="231" name="Google Shape;231;p18"/>
          <p:cNvSpPr/>
          <p:nvPr/>
        </p:nvSpPr>
        <p:spPr>
          <a:xfrm flipH="1">
            <a:off x="930618" y="2600735"/>
            <a:ext cx="13437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8"/>
          <p:cNvSpPr/>
          <p:nvPr/>
        </p:nvSpPr>
        <p:spPr>
          <a:xfrm rot="-5400000">
            <a:off x="1814430" y="2322000"/>
            <a:ext cx="476534" cy="103399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8"/>
          <p:cNvSpPr/>
          <p:nvPr/>
        </p:nvSpPr>
        <p:spPr>
          <a:xfrm>
            <a:off x="973910" y="2658048"/>
            <a:ext cx="14139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34" name="Google Shape;234;p18"/>
          <p:cNvSpPr/>
          <p:nvPr/>
        </p:nvSpPr>
        <p:spPr>
          <a:xfrm>
            <a:off x="1983578" y="2600728"/>
            <a:ext cx="23238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500">
              <a:solidFill>
                <a:srgbClr val="6FA8DC"/>
              </a:solidFill>
            </a:endParaRPr>
          </a:p>
        </p:txBody>
      </p:sp>
      <p:sp>
        <p:nvSpPr>
          <p:cNvPr id="235" name="Google Shape;235;p18"/>
          <p:cNvSpPr/>
          <p:nvPr/>
        </p:nvSpPr>
        <p:spPr>
          <a:xfrm flipH="1">
            <a:off x="930618" y="2600735"/>
            <a:ext cx="13437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8"/>
          <p:cNvSpPr/>
          <p:nvPr/>
        </p:nvSpPr>
        <p:spPr>
          <a:xfrm rot="-5400000">
            <a:off x="1814430" y="2322000"/>
            <a:ext cx="476534" cy="103399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8"/>
          <p:cNvSpPr/>
          <p:nvPr/>
        </p:nvSpPr>
        <p:spPr>
          <a:xfrm>
            <a:off x="973910" y="2658048"/>
            <a:ext cx="14139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1500">
                <a:solidFill>
                  <a:srgbClr val="FFFFFF"/>
                </a:solidFill>
                <a:latin typeface="Roboto"/>
                <a:ea typeface="Roboto"/>
                <a:cs typeface="Roboto"/>
                <a:sym typeface="Roboto"/>
              </a:rPr>
              <a:t>MDPN</a:t>
            </a:r>
            <a:endParaRPr b="1" sz="1500">
              <a:solidFill>
                <a:srgbClr val="FFFFFF"/>
              </a:solidFill>
              <a:latin typeface="Roboto"/>
              <a:ea typeface="Roboto"/>
              <a:cs typeface="Roboto"/>
              <a:sym typeface="Roboto"/>
            </a:endParaRPr>
          </a:p>
        </p:txBody>
      </p:sp>
      <p:sp>
        <p:nvSpPr>
          <p:cNvPr id="238" name="Google Shape;238;p18"/>
          <p:cNvSpPr/>
          <p:nvPr/>
        </p:nvSpPr>
        <p:spPr>
          <a:xfrm>
            <a:off x="2464062" y="2601603"/>
            <a:ext cx="18435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1500">
                <a:solidFill>
                  <a:srgbClr val="6FA8DC"/>
                </a:solidFill>
                <a:latin typeface="Roboto"/>
                <a:ea typeface="Roboto"/>
                <a:cs typeface="Roboto"/>
                <a:sym typeface="Roboto"/>
              </a:rPr>
              <a:t>2020</a:t>
            </a:r>
            <a:endParaRPr b="1" sz="1500">
              <a:solidFill>
                <a:srgbClr val="6FA8DC"/>
              </a:solidFill>
              <a:latin typeface="Roboto"/>
              <a:ea typeface="Roboto"/>
              <a:cs typeface="Roboto"/>
              <a:sym typeface="Roboto"/>
            </a:endParaRPr>
          </a:p>
        </p:txBody>
      </p:sp>
      <p:sp>
        <p:nvSpPr>
          <p:cNvPr id="239" name="Google Shape;239;p18"/>
          <p:cNvSpPr/>
          <p:nvPr/>
        </p:nvSpPr>
        <p:spPr>
          <a:xfrm flipH="1">
            <a:off x="273562" y="3674980"/>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18"/>
          <p:cNvSpPr/>
          <p:nvPr/>
        </p:nvSpPr>
        <p:spPr>
          <a:xfrm rot="-5400000">
            <a:off x="1375838" y="3295621"/>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8"/>
          <p:cNvSpPr/>
          <p:nvPr/>
        </p:nvSpPr>
        <p:spPr>
          <a:xfrm>
            <a:off x="325351" y="3732293"/>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42" name="Google Shape;242;p18"/>
          <p:cNvSpPr/>
          <p:nvPr/>
        </p:nvSpPr>
        <p:spPr>
          <a:xfrm>
            <a:off x="1531525" y="367497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FA8DC"/>
              </a:solidFill>
            </a:endParaRPr>
          </a:p>
        </p:txBody>
      </p:sp>
      <p:sp>
        <p:nvSpPr>
          <p:cNvPr id="243" name="Google Shape;243;p18"/>
          <p:cNvSpPr/>
          <p:nvPr/>
        </p:nvSpPr>
        <p:spPr>
          <a:xfrm flipH="1">
            <a:off x="273562" y="3674980"/>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18"/>
          <p:cNvSpPr/>
          <p:nvPr/>
        </p:nvSpPr>
        <p:spPr>
          <a:xfrm rot="-5400000">
            <a:off x="1375838" y="3295621"/>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8"/>
          <p:cNvSpPr/>
          <p:nvPr/>
        </p:nvSpPr>
        <p:spPr>
          <a:xfrm>
            <a:off x="325351" y="3732293"/>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Chronopolis</a:t>
            </a:r>
            <a:endParaRPr b="1" sz="2100">
              <a:solidFill>
                <a:srgbClr val="FFFFFF"/>
              </a:solidFill>
              <a:latin typeface="Roboto"/>
              <a:ea typeface="Roboto"/>
              <a:cs typeface="Roboto"/>
              <a:sym typeface="Roboto"/>
            </a:endParaRPr>
          </a:p>
        </p:txBody>
      </p:sp>
      <p:sp>
        <p:nvSpPr>
          <p:cNvPr id="246" name="Google Shape;246;p18"/>
          <p:cNvSpPr/>
          <p:nvPr/>
        </p:nvSpPr>
        <p:spPr>
          <a:xfrm>
            <a:off x="2105548" y="367585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6FA8DC"/>
                </a:solidFill>
                <a:latin typeface="Roboto"/>
                <a:ea typeface="Roboto"/>
                <a:cs typeface="Roboto"/>
                <a:sym typeface="Roboto"/>
              </a:rPr>
              <a:t>2008</a:t>
            </a:r>
            <a:endParaRPr b="1" sz="2100">
              <a:solidFill>
                <a:srgbClr val="6FA8DC"/>
              </a:solidFill>
              <a:latin typeface="Roboto"/>
              <a:ea typeface="Roboto"/>
              <a:cs typeface="Roboto"/>
              <a:sym typeface="Roboto"/>
            </a:endParaRPr>
          </a:p>
        </p:txBody>
      </p:sp>
      <p:sp>
        <p:nvSpPr>
          <p:cNvPr id="247" name="Google Shape;247;p18"/>
          <p:cNvSpPr/>
          <p:nvPr/>
        </p:nvSpPr>
        <p:spPr>
          <a:xfrm>
            <a:off x="1531525" y="421127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FA8DC"/>
              </a:solidFill>
            </a:endParaRPr>
          </a:p>
        </p:txBody>
      </p:sp>
      <p:sp>
        <p:nvSpPr>
          <p:cNvPr id="248" name="Google Shape;248;p18"/>
          <p:cNvSpPr/>
          <p:nvPr/>
        </p:nvSpPr>
        <p:spPr>
          <a:xfrm flipH="1">
            <a:off x="273562" y="4211287"/>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18"/>
          <p:cNvSpPr/>
          <p:nvPr/>
        </p:nvSpPr>
        <p:spPr>
          <a:xfrm rot="-5400000">
            <a:off x="1375838" y="3831928"/>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18"/>
          <p:cNvSpPr/>
          <p:nvPr/>
        </p:nvSpPr>
        <p:spPr>
          <a:xfrm>
            <a:off x="325351" y="4268600"/>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51" name="Google Shape;251;p18"/>
          <p:cNvSpPr/>
          <p:nvPr/>
        </p:nvSpPr>
        <p:spPr>
          <a:xfrm>
            <a:off x="1531525" y="421127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FA8DC"/>
              </a:solidFill>
            </a:endParaRPr>
          </a:p>
        </p:txBody>
      </p:sp>
      <p:sp>
        <p:nvSpPr>
          <p:cNvPr id="252" name="Google Shape;252;p18"/>
          <p:cNvSpPr/>
          <p:nvPr/>
        </p:nvSpPr>
        <p:spPr>
          <a:xfrm flipH="1">
            <a:off x="273562" y="4211287"/>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8"/>
          <p:cNvSpPr/>
          <p:nvPr/>
        </p:nvSpPr>
        <p:spPr>
          <a:xfrm rot="-5400000">
            <a:off x="1375838" y="3831928"/>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18"/>
          <p:cNvSpPr/>
          <p:nvPr/>
        </p:nvSpPr>
        <p:spPr>
          <a:xfrm>
            <a:off x="325351" y="4268600"/>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DuraCloud</a:t>
            </a:r>
            <a:endParaRPr b="1" sz="2100">
              <a:solidFill>
                <a:srgbClr val="FFFFFF"/>
              </a:solidFill>
              <a:latin typeface="Roboto"/>
              <a:ea typeface="Roboto"/>
              <a:cs typeface="Roboto"/>
              <a:sym typeface="Roboto"/>
            </a:endParaRPr>
          </a:p>
        </p:txBody>
      </p:sp>
      <p:sp>
        <p:nvSpPr>
          <p:cNvPr id="255" name="Google Shape;255;p18"/>
          <p:cNvSpPr/>
          <p:nvPr/>
        </p:nvSpPr>
        <p:spPr>
          <a:xfrm>
            <a:off x="2105548" y="4212150"/>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6FA8DC"/>
                </a:solidFill>
                <a:latin typeface="Roboto"/>
                <a:ea typeface="Roboto"/>
                <a:cs typeface="Roboto"/>
                <a:sym typeface="Roboto"/>
              </a:rPr>
              <a:t>2011</a:t>
            </a:r>
            <a:endParaRPr b="1" sz="2100">
              <a:solidFill>
                <a:srgbClr val="6FA8DC"/>
              </a:solidFill>
              <a:latin typeface="Roboto"/>
              <a:ea typeface="Roboto"/>
              <a:cs typeface="Roboto"/>
              <a:sym typeface="Roboto"/>
            </a:endParaRPr>
          </a:p>
        </p:txBody>
      </p:sp>
      <p:sp>
        <p:nvSpPr>
          <p:cNvPr id="256" name="Google Shape;256;p18"/>
          <p:cNvSpPr/>
          <p:nvPr/>
        </p:nvSpPr>
        <p:spPr>
          <a:xfrm>
            <a:off x="6056100" y="3674975"/>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FA8DC"/>
              </a:solidFill>
            </a:endParaRPr>
          </a:p>
        </p:txBody>
      </p:sp>
      <p:sp>
        <p:nvSpPr>
          <p:cNvPr id="257" name="Google Shape;257;p18"/>
          <p:cNvSpPr/>
          <p:nvPr/>
        </p:nvSpPr>
        <p:spPr>
          <a:xfrm flipH="1">
            <a:off x="4798137" y="3674972"/>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8"/>
          <p:cNvSpPr/>
          <p:nvPr/>
        </p:nvSpPr>
        <p:spPr>
          <a:xfrm rot="-5400000">
            <a:off x="5900413" y="3295613"/>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18"/>
          <p:cNvSpPr/>
          <p:nvPr/>
        </p:nvSpPr>
        <p:spPr>
          <a:xfrm>
            <a:off x="4849926" y="3732285"/>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60" name="Google Shape;260;p18"/>
          <p:cNvSpPr/>
          <p:nvPr/>
        </p:nvSpPr>
        <p:spPr>
          <a:xfrm>
            <a:off x="6056100" y="3674975"/>
            <a:ext cx="25863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FA8DC"/>
              </a:solidFill>
            </a:endParaRPr>
          </a:p>
        </p:txBody>
      </p:sp>
      <p:sp>
        <p:nvSpPr>
          <p:cNvPr id="261" name="Google Shape;261;p18"/>
          <p:cNvSpPr/>
          <p:nvPr/>
        </p:nvSpPr>
        <p:spPr>
          <a:xfrm flipH="1">
            <a:off x="4798137" y="3674972"/>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8"/>
          <p:cNvSpPr/>
          <p:nvPr/>
        </p:nvSpPr>
        <p:spPr>
          <a:xfrm rot="-5400000">
            <a:off x="5900413" y="3295613"/>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8"/>
          <p:cNvSpPr/>
          <p:nvPr/>
        </p:nvSpPr>
        <p:spPr>
          <a:xfrm>
            <a:off x="4849926" y="3732285"/>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DPN</a:t>
            </a:r>
            <a:endParaRPr b="1" sz="2100">
              <a:solidFill>
                <a:srgbClr val="FFFFFF"/>
              </a:solidFill>
              <a:latin typeface="Roboto"/>
              <a:ea typeface="Roboto"/>
              <a:cs typeface="Roboto"/>
              <a:sym typeface="Roboto"/>
            </a:endParaRPr>
          </a:p>
        </p:txBody>
      </p:sp>
      <p:sp>
        <p:nvSpPr>
          <p:cNvPr id="264" name="Google Shape;264;p18"/>
          <p:cNvSpPr/>
          <p:nvPr/>
        </p:nvSpPr>
        <p:spPr>
          <a:xfrm>
            <a:off x="6630122" y="3675850"/>
            <a:ext cx="18756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6FA8DC"/>
                </a:solidFill>
                <a:latin typeface="Roboto"/>
                <a:ea typeface="Roboto"/>
                <a:cs typeface="Roboto"/>
                <a:sym typeface="Roboto"/>
              </a:rPr>
              <a:t>2012</a:t>
            </a:r>
            <a:endParaRPr b="1" sz="2100">
              <a:solidFill>
                <a:srgbClr val="6FA8DC"/>
              </a:solidFill>
              <a:latin typeface="Roboto"/>
              <a:ea typeface="Roboto"/>
              <a:cs typeface="Roboto"/>
              <a:sym typeface="Roboto"/>
            </a:endParaRPr>
          </a:p>
        </p:txBody>
      </p:sp>
      <p:sp>
        <p:nvSpPr>
          <p:cNvPr id="265" name="Google Shape;265;p18"/>
          <p:cNvSpPr/>
          <p:nvPr/>
        </p:nvSpPr>
        <p:spPr>
          <a:xfrm flipH="1">
            <a:off x="930618" y="2064446"/>
            <a:ext cx="13437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8"/>
          <p:cNvSpPr/>
          <p:nvPr/>
        </p:nvSpPr>
        <p:spPr>
          <a:xfrm rot="-5400000">
            <a:off x="1814430" y="1785710"/>
            <a:ext cx="476534" cy="103399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8"/>
          <p:cNvSpPr/>
          <p:nvPr/>
        </p:nvSpPr>
        <p:spPr>
          <a:xfrm>
            <a:off x="1983578" y="2064431"/>
            <a:ext cx="23238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500">
              <a:solidFill>
                <a:srgbClr val="6FA8DC"/>
              </a:solidFill>
            </a:endParaRPr>
          </a:p>
        </p:txBody>
      </p:sp>
      <p:sp>
        <p:nvSpPr>
          <p:cNvPr id="268" name="Google Shape;268;p18"/>
          <p:cNvSpPr/>
          <p:nvPr/>
        </p:nvSpPr>
        <p:spPr>
          <a:xfrm flipH="1">
            <a:off x="930618" y="2064446"/>
            <a:ext cx="13437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18"/>
          <p:cNvSpPr/>
          <p:nvPr/>
        </p:nvSpPr>
        <p:spPr>
          <a:xfrm rot="-5400000">
            <a:off x="1814430" y="1785710"/>
            <a:ext cx="476534" cy="103399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18"/>
          <p:cNvSpPr/>
          <p:nvPr/>
        </p:nvSpPr>
        <p:spPr>
          <a:xfrm>
            <a:off x="973919" y="2134452"/>
            <a:ext cx="14139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1500">
                <a:solidFill>
                  <a:srgbClr val="FFFFFF"/>
                </a:solidFill>
                <a:latin typeface="Roboto"/>
                <a:ea typeface="Roboto"/>
                <a:cs typeface="Roboto"/>
                <a:sym typeface="Roboto"/>
              </a:rPr>
              <a:t>ADPN</a:t>
            </a:r>
            <a:endParaRPr b="1" sz="1500">
              <a:solidFill>
                <a:srgbClr val="FFFFFF"/>
              </a:solidFill>
              <a:latin typeface="Roboto"/>
              <a:ea typeface="Roboto"/>
              <a:cs typeface="Roboto"/>
              <a:sym typeface="Roboto"/>
            </a:endParaRPr>
          </a:p>
        </p:txBody>
      </p:sp>
      <p:sp>
        <p:nvSpPr>
          <p:cNvPr id="271" name="Google Shape;271;p18"/>
          <p:cNvSpPr/>
          <p:nvPr/>
        </p:nvSpPr>
        <p:spPr>
          <a:xfrm>
            <a:off x="2464062" y="2065306"/>
            <a:ext cx="18435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1500">
                <a:solidFill>
                  <a:srgbClr val="6FA8DC"/>
                </a:solidFill>
                <a:latin typeface="Roboto"/>
                <a:ea typeface="Roboto"/>
                <a:cs typeface="Roboto"/>
                <a:sym typeface="Roboto"/>
              </a:rPr>
              <a:t>2008</a:t>
            </a:r>
            <a:endParaRPr b="1" sz="1500">
              <a:solidFill>
                <a:srgbClr val="6FA8DC"/>
              </a:solidFill>
              <a:latin typeface="Roboto"/>
              <a:ea typeface="Roboto"/>
              <a:cs typeface="Roboto"/>
              <a:sym typeface="Roboto"/>
            </a:endParaRPr>
          </a:p>
        </p:txBody>
      </p:sp>
      <p:sp>
        <p:nvSpPr>
          <p:cNvPr id="272" name="Google Shape;272;p18"/>
          <p:cNvSpPr/>
          <p:nvPr/>
        </p:nvSpPr>
        <p:spPr>
          <a:xfrm flipH="1">
            <a:off x="930618" y="991907"/>
            <a:ext cx="13437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18"/>
          <p:cNvSpPr/>
          <p:nvPr/>
        </p:nvSpPr>
        <p:spPr>
          <a:xfrm rot="-5400000">
            <a:off x="1814430" y="713172"/>
            <a:ext cx="476534" cy="103399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18"/>
          <p:cNvSpPr/>
          <p:nvPr/>
        </p:nvSpPr>
        <p:spPr>
          <a:xfrm>
            <a:off x="973910" y="1049220"/>
            <a:ext cx="14139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75" name="Google Shape;275;p18"/>
          <p:cNvSpPr/>
          <p:nvPr/>
        </p:nvSpPr>
        <p:spPr>
          <a:xfrm>
            <a:off x="1983578" y="991900"/>
            <a:ext cx="23238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500">
              <a:solidFill>
                <a:srgbClr val="6FA8DC"/>
              </a:solidFill>
            </a:endParaRPr>
          </a:p>
        </p:txBody>
      </p:sp>
      <p:sp>
        <p:nvSpPr>
          <p:cNvPr id="276" name="Google Shape;276;p18"/>
          <p:cNvSpPr/>
          <p:nvPr/>
        </p:nvSpPr>
        <p:spPr>
          <a:xfrm flipH="1">
            <a:off x="930618" y="991907"/>
            <a:ext cx="13437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8"/>
          <p:cNvSpPr/>
          <p:nvPr/>
        </p:nvSpPr>
        <p:spPr>
          <a:xfrm rot="-5400000">
            <a:off x="1814430" y="713172"/>
            <a:ext cx="476534" cy="103399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18"/>
          <p:cNvSpPr/>
          <p:nvPr/>
        </p:nvSpPr>
        <p:spPr>
          <a:xfrm>
            <a:off x="973910" y="1049220"/>
            <a:ext cx="14139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1500">
                <a:solidFill>
                  <a:srgbClr val="FFFFFF"/>
                </a:solidFill>
                <a:latin typeface="Roboto"/>
                <a:ea typeface="Roboto"/>
                <a:cs typeface="Roboto"/>
                <a:sym typeface="Roboto"/>
              </a:rPr>
              <a:t>MetaArchive</a:t>
            </a:r>
            <a:endParaRPr b="1" sz="1500">
              <a:solidFill>
                <a:srgbClr val="FFFFFF"/>
              </a:solidFill>
              <a:latin typeface="Roboto"/>
              <a:ea typeface="Roboto"/>
              <a:cs typeface="Roboto"/>
              <a:sym typeface="Roboto"/>
            </a:endParaRPr>
          </a:p>
        </p:txBody>
      </p:sp>
      <p:sp>
        <p:nvSpPr>
          <p:cNvPr id="279" name="Google Shape;279;p18"/>
          <p:cNvSpPr/>
          <p:nvPr/>
        </p:nvSpPr>
        <p:spPr>
          <a:xfrm>
            <a:off x="2464062" y="992775"/>
            <a:ext cx="18435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1500">
                <a:solidFill>
                  <a:srgbClr val="6FA8DC"/>
                </a:solidFill>
                <a:latin typeface="Roboto"/>
                <a:ea typeface="Roboto"/>
                <a:cs typeface="Roboto"/>
                <a:sym typeface="Roboto"/>
              </a:rPr>
              <a:t>2004</a:t>
            </a:r>
            <a:endParaRPr b="1" sz="1500">
              <a:solidFill>
                <a:srgbClr val="6FA8DC"/>
              </a:solidFill>
              <a:latin typeface="Roboto"/>
              <a:ea typeface="Roboto"/>
              <a:cs typeface="Roboto"/>
              <a:sym typeface="Roboto"/>
            </a:endParaRPr>
          </a:p>
        </p:txBody>
      </p:sp>
      <p:sp>
        <p:nvSpPr>
          <p:cNvPr id="280" name="Google Shape;280;p18"/>
          <p:cNvSpPr/>
          <p:nvPr/>
        </p:nvSpPr>
        <p:spPr>
          <a:xfrm>
            <a:off x="6056100" y="4211275"/>
            <a:ext cx="27102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FA8DC"/>
              </a:solidFill>
            </a:endParaRPr>
          </a:p>
        </p:txBody>
      </p:sp>
      <p:sp>
        <p:nvSpPr>
          <p:cNvPr id="281" name="Google Shape;281;p18"/>
          <p:cNvSpPr/>
          <p:nvPr/>
        </p:nvSpPr>
        <p:spPr>
          <a:xfrm flipH="1">
            <a:off x="4798137" y="4211272"/>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18"/>
          <p:cNvSpPr/>
          <p:nvPr/>
        </p:nvSpPr>
        <p:spPr>
          <a:xfrm rot="-5400000">
            <a:off x="5900413" y="3831913"/>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18"/>
          <p:cNvSpPr/>
          <p:nvPr/>
        </p:nvSpPr>
        <p:spPr>
          <a:xfrm>
            <a:off x="4849926" y="4268585"/>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84" name="Google Shape;284;p18"/>
          <p:cNvSpPr/>
          <p:nvPr/>
        </p:nvSpPr>
        <p:spPr>
          <a:xfrm>
            <a:off x="6023250" y="4211275"/>
            <a:ext cx="2808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FA8DC"/>
              </a:solidFill>
            </a:endParaRPr>
          </a:p>
        </p:txBody>
      </p:sp>
      <p:sp>
        <p:nvSpPr>
          <p:cNvPr id="285" name="Google Shape;285;p18"/>
          <p:cNvSpPr/>
          <p:nvPr/>
        </p:nvSpPr>
        <p:spPr>
          <a:xfrm flipH="1">
            <a:off x="4798137" y="4211272"/>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18"/>
          <p:cNvSpPr/>
          <p:nvPr/>
        </p:nvSpPr>
        <p:spPr>
          <a:xfrm rot="-5400000">
            <a:off x="5900413" y="3831913"/>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18"/>
          <p:cNvSpPr/>
          <p:nvPr/>
        </p:nvSpPr>
        <p:spPr>
          <a:xfrm>
            <a:off x="4849926" y="4268585"/>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APTrust</a:t>
            </a:r>
            <a:endParaRPr b="1" sz="2100">
              <a:solidFill>
                <a:srgbClr val="FFFFFF"/>
              </a:solidFill>
              <a:latin typeface="Roboto"/>
              <a:ea typeface="Roboto"/>
              <a:cs typeface="Roboto"/>
              <a:sym typeface="Roboto"/>
            </a:endParaRPr>
          </a:p>
        </p:txBody>
      </p:sp>
      <p:sp>
        <p:nvSpPr>
          <p:cNvPr id="288" name="Google Shape;288;p18"/>
          <p:cNvSpPr/>
          <p:nvPr/>
        </p:nvSpPr>
        <p:spPr>
          <a:xfrm>
            <a:off x="6630125" y="4211275"/>
            <a:ext cx="20124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6FA8DC"/>
                </a:solidFill>
                <a:latin typeface="Roboto"/>
                <a:ea typeface="Roboto"/>
                <a:cs typeface="Roboto"/>
                <a:sym typeface="Roboto"/>
              </a:rPr>
              <a:t>201</a:t>
            </a:r>
            <a:r>
              <a:rPr b="1" lang="en" sz="2100">
                <a:solidFill>
                  <a:srgbClr val="6FA8DC"/>
                </a:solidFill>
                <a:latin typeface="Roboto"/>
                <a:ea typeface="Roboto"/>
                <a:cs typeface="Roboto"/>
                <a:sym typeface="Roboto"/>
              </a:rPr>
              <a:t>2</a:t>
            </a:r>
            <a:endParaRPr b="1" sz="2100">
              <a:solidFill>
                <a:srgbClr val="6FA8DC"/>
              </a:solidFill>
              <a:latin typeface="Roboto"/>
              <a:ea typeface="Roboto"/>
              <a:cs typeface="Roboto"/>
              <a:sym typeface="Roboto"/>
            </a:endParaRPr>
          </a:p>
        </p:txBody>
      </p:sp>
      <p:sp>
        <p:nvSpPr>
          <p:cNvPr id="289" name="Google Shape;289;p18"/>
          <p:cNvSpPr/>
          <p:nvPr/>
        </p:nvSpPr>
        <p:spPr>
          <a:xfrm flipH="1">
            <a:off x="273562" y="3137843"/>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18"/>
          <p:cNvSpPr/>
          <p:nvPr/>
        </p:nvSpPr>
        <p:spPr>
          <a:xfrm rot="-5400000">
            <a:off x="1375838" y="2758484"/>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18"/>
          <p:cNvSpPr/>
          <p:nvPr/>
        </p:nvSpPr>
        <p:spPr>
          <a:xfrm>
            <a:off x="325351" y="3195156"/>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Lorem ipsum dolor sit amet at nec at adipiscing</a:t>
            </a:r>
            <a:endParaRPr sz="1000">
              <a:solidFill>
                <a:srgbClr val="FFFFFF"/>
              </a:solidFill>
              <a:latin typeface="Roboto"/>
              <a:ea typeface="Roboto"/>
              <a:cs typeface="Roboto"/>
              <a:sym typeface="Roboto"/>
            </a:endParaRPr>
          </a:p>
        </p:txBody>
      </p:sp>
      <p:sp>
        <p:nvSpPr>
          <p:cNvPr id="292" name="Google Shape;292;p18"/>
          <p:cNvSpPr/>
          <p:nvPr/>
        </p:nvSpPr>
        <p:spPr>
          <a:xfrm>
            <a:off x="1531525" y="3137838"/>
            <a:ext cx="2775900" cy="4767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FA8DC"/>
              </a:solidFill>
            </a:endParaRPr>
          </a:p>
        </p:txBody>
      </p:sp>
      <p:sp>
        <p:nvSpPr>
          <p:cNvPr id="293" name="Google Shape;293;p18"/>
          <p:cNvSpPr/>
          <p:nvPr/>
        </p:nvSpPr>
        <p:spPr>
          <a:xfrm flipH="1">
            <a:off x="273562" y="3137843"/>
            <a:ext cx="1605300" cy="4761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18"/>
          <p:cNvSpPr/>
          <p:nvPr/>
        </p:nvSpPr>
        <p:spPr>
          <a:xfrm rot="-5400000">
            <a:off x="1375838" y="2758484"/>
            <a:ext cx="476537" cy="1235245"/>
          </a:xfrm>
          <a:prstGeom prst="flowChartOffpageConnector">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18"/>
          <p:cNvSpPr/>
          <p:nvPr/>
        </p:nvSpPr>
        <p:spPr>
          <a:xfrm>
            <a:off x="325351" y="3195156"/>
            <a:ext cx="1689000" cy="367200"/>
          </a:xfrm>
          <a:prstGeom prst="rect">
            <a:avLst/>
          </a:prstGeom>
          <a:solidFill>
            <a:srgbClr val="6FA8D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FFFFFF"/>
                </a:solidFill>
                <a:latin typeface="Roboto"/>
                <a:ea typeface="Roboto"/>
                <a:cs typeface="Roboto"/>
                <a:sym typeface="Roboto"/>
              </a:rPr>
              <a:t>TDL</a:t>
            </a:r>
            <a:endParaRPr b="1" sz="2100">
              <a:solidFill>
                <a:srgbClr val="FFFFFF"/>
              </a:solidFill>
              <a:latin typeface="Roboto"/>
              <a:ea typeface="Roboto"/>
              <a:cs typeface="Roboto"/>
              <a:sym typeface="Roboto"/>
            </a:endParaRPr>
          </a:p>
        </p:txBody>
      </p:sp>
      <p:sp>
        <p:nvSpPr>
          <p:cNvPr id="296" name="Google Shape;296;p18"/>
          <p:cNvSpPr/>
          <p:nvPr/>
        </p:nvSpPr>
        <p:spPr>
          <a:xfrm>
            <a:off x="2105548" y="3138713"/>
            <a:ext cx="2202000" cy="475800"/>
          </a:xfrm>
          <a:prstGeom prst="rect">
            <a:avLst/>
          </a:prstGeom>
          <a:noFill/>
          <a:ln>
            <a:noFill/>
          </a:ln>
        </p:spPr>
        <p:txBody>
          <a:bodyPr anchorCtr="0" anchor="ctr" bIns="91425" lIns="91425" spcFirstLastPara="1" rIns="91425" wrap="square" tIns="91425">
            <a:noAutofit/>
          </a:bodyPr>
          <a:lstStyle/>
          <a:p>
            <a:pPr indent="0" lvl="0" marL="457200" rtl="0" algn="l">
              <a:lnSpc>
                <a:spcPct val="115000"/>
              </a:lnSpc>
              <a:spcBef>
                <a:spcPts val="0"/>
              </a:spcBef>
              <a:spcAft>
                <a:spcPts val="0"/>
              </a:spcAft>
              <a:buNone/>
            </a:pPr>
            <a:r>
              <a:rPr b="1" lang="en" sz="2100">
                <a:solidFill>
                  <a:srgbClr val="6FA8DC"/>
                </a:solidFill>
                <a:latin typeface="Roboto"/>
                <a:ea typeface="Roboto"/>
                <a:cs typeface="Roboto"/>
                <a:sym typeface="Roboto"/>
              </a:rPr>
              <a:t>2006</a:t>
            </a:r>
            <a:endParaRPr b="1" sz="2100">
              <a:solidFill>
                <a:srgbClr val="6FA8DC"/>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Honorable Mentions</a:t>
            </a:r>
            <a:endParaRPr/>
          </a:p>
        </p:txBody>
      </p:sp>
      <p:sp>
        <p:nvSpPr>
          <p:cNvPr id="302" name="Google Shape;302;p19"/>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600"/>
              <a:t>Software &amp; Tools</a:t>
            </a:r>
            <a:endParaRPr b="1" sz="1600"/>
          </a:p>
          <a:p>
            <a:pPr indent="0" lvl="0" marL="0" rtl="0" algn="l">
              <a:spcBef>
                <a:spcPts val="1200"/>
              </a:spcBef>
              <a:spcAft>
                <a:spcPts val="0"/>
              </a:spcAft>
              <a:buNone/>
            </a:pPr>
            <a:r>
              <a:rPr lang="en"/>
              <a:t>Islandora, </a:t>
            </a:r>
            <a:r>
              <a:rPr lang="en"/>
              <a:t>Samvera (Hydra Project, Hyku), Fedora, DSpace, Mukurto, Invenio RDM, Greenstone Digital Library Software, EPrints, ContentDM, DataVerse Project</a:t>
            </a:r>
            <a:endParaRPr/>
          </a:p>
          <a:p>
            <a:pPr indent="0" lvl="0" marL="0" rtl="0" algn="l">
              <a:spcBef>
                <a:spcPts val="1200"/>
              </a:spcBef>
              <a:spcAft>
                <a:spcPts val="0"/>
              </a:spcAft>
              <a:buNone/>
            </a:pPr>
            <a:r>
              <a:rPr lang="en"/>
              <a:t>Archivematica, DART, Islandora, </a:t>
            </a:r>
            <a:endParaRPr/>
          </a:p>
          <a:p>
            <a:pPr indent="0" lvl="0" marL="0" rtl="0" algn="l">
              <a:spcBef>
                <a:spcPts val="1200"/>
              </a:spcBef>
              <a:spcAft>
                <a:spcPts val="0"/>
              </a:spcAft>
              <a:buNone/>
            </a:pPr>
            <a:r>
              <a:rPr lang="en"/>
              <a:t>Dryad - data repo</a:t>
            </a:r>
            <a:endParaRPr/>
          </a:p>
          <a:p>
            <a:pPr indent="0" lvl="0" marL="0" rtl="0" algn="l">
              <a:spcBef>
                <a:spcPts val="1200"/>
              </a:spcBef>
              <a:spcAft>
                <a:spcPts val="0"/>
              </a:spcAft>
              <a:buNone/>
            </a:pPr>
            <a:r>
              <a:rPr lang="en"/>
              <a:t>Bepress (now Digital Commons)</a:t>
            </a:r>
            <a:endParaRPr/>
          </a:p>
          <a:p>
            <a:pPr indent="0" lvl="0" marL="0" rtl="0" algn="l">
              <a:spcBef>
                <a:spcPts val="1200"/>
              </a:spcBef>
              <a:spcAft>
                <a:spcPts val="1200"/>
              </a:spcAft>
              <a:buNone/>
            </a:pPr>
            <a:r>
              <a:rPr lang="en"/>
              <a:t>DAITSS - website when down ~2020</a:t>
            </a:r>
            <a:endParaRPr/>
          </a:p>
        </p:txBody>
      </p:sp>
      <p:sp>
        <p:nvSpPr>
          <p:cNvPr id="303" name="Google Shape;303;p19"/>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600"/>
              <a:t>Communities &amp; Projects</a:t>
            </a:r>
            <a:endParaRPr b="1" sz="1600"/>
          </a:p>
          <a:p>
            <a:pPr indent="0" lvl="0" marL="0" rtl="0" algn="l">
              <a:spcBef>
                <a:spcPts val="1200"/>
              </a:spcBef>
              <a:spcAft>
                <a:spcPts val="0"/>
              </a:spcAft>
              <a:buNone/>
            </a:pPr>
            <a:r>
              <a:rPr lang="en"/>
              <a:t>SPN, OPF, BCC - community but experimenting with tools, more of a forum</a:t>
            </a:r>
            <a:endParaRPr/>
          </a:p>
          <a:p>
            <a:pPr indent="0" lvl="0" marL="0" rtl="0" algn="l">
              <a:spcBef>
                <a:spcPts val="1200"/>
              </a:spcBef>
              <a:spcAft>
                <a:spcPts val="0"/>
              </a:spcAft>
              <a:buNone/>
            </a:pPr>
            <a:r>
              <a:rPr lang="en"/>
              <a:t>International Internet Preservation Consortium (IIPC) and NDSA - community forums, different scope</a:t>
            </a:r>
            <a:endParaRPr/>
          </a:p>
          <a:p>
            <a:pPr indent="0" lvl="0" marL="0" rtl="0" algn="l">
              <a:spcBef>
                <a:spcPts val="1200"/>
              </a:spcBef>
              <a:spcAft>
                <a:spcPts val="0"/>
              </a:spcAft>
              <a:buNone/>
            </a:pPr>
            <a:r>
              <a:rPr lang="en"/>
              <a:t>Archive Team - different scope</a:t>
            </a:r>
            <a:endParaRPr/>
          </a:p>
          <a:p>
            <a:pPr indent="0" lvl="0" marL="0" rtl="0" algn="l">
              <a:spcBef>
                <a:spcPts val="1200"/>
              </a:spcBef>
              <a:spcAft>
                <a:spcPts val="1200"/>
              </a:spcAft>
              <a:buClr>
                <a:schemeClr val="dk1"/>
              </a:buClr>
              <a:buSzPts val="1100"/>
              <a:buFont typeface="Arial"/>
              <a:buNone/>
            </a:pPr>
            <a:r>
              <a:rPr lang="en"/>
              <a:t>Data Rescue Project, EDGI (Environmental Data &amp; Governance Initiative) - different scope, government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pic>
        <p:nvPicPr>
          <p:cNvPr descr="Timeline chart showing digital preservation services lifespans from 1990 - 2027" id="308" name="Google Shape;308;p20" title="digipres-timeline.png"/>
          <p:cNvPicPr preferRelativeResize="0"/>
          <p:nvPr/>
        </p:nvPicPr>
        <p:blipFill>
          <a:blip r:embed="rId3">
            <a:alphaModFix/>
          </a:blip>
          <a:stretch>
            <a:fillRect/>
          </a:stretch>
        </p:blipFill>
        <p:spPr>
          <a:xfrm>
            <a:off x="548362" y="0"/>
            <a:ext cx="8047278" cy="514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Observations</a:t>
            </a:r>
            <a:endParaRPr/>
          </a:p>
        </p:txBody>
      </p:sp>
      <p:sp>
        <p:nvSpPr>
          <p:cNvPr id="314" name="Google Shape;314;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Every community-based digital preservation service formed has at least one vendor launching that becomes a known competitor</a:t>
            </a:r>
            <a:endParaRPr/>
          </a:p>
          <a:p>
            <a:pPr indent="-342900" lvl="0" marL="457200" rtl="0" algn="l">
              <a:spcBef>
                <a:spcPts val="0"/>
              </a:spcBef>
              <a:spcAft>
                <a:spcPts val="0"/>
              </a:spcAft>
              <a:buSzPts val="1800"/>
              <a:buChar char="●"/>
            </a:pPr>
            <a:r>
              <a:rPr lang="en"/>
              <a:t>Many </a:t>
            </a:r>
            <a:r>
              <a:rPr lang="en"/>
              <a:t>non-profit organizations produce products at a cost</a:t>
            </a:r>
            <a:r>
              <a:rPr lang="en"/>
              <a:t> (e.g. Rhizome) OR technical support at a cost (</a:t>
            </a:r>
            <a:r>
              <a:rPr lang="en"/>
              <a:t>e.g. </a:t>
            </a:r>
            <a:r>
              <a:rPr lang="en"/>
              <a:t>Lyrasis/DuraCloud)</a:t>
            </a:r>
            <a:endParaRPr/>
          </a:p>
          <a:p>
            <a:pPr indent="-342900" lvl="0" marL="457200" rtl="0" algn="l">
              <a:spcBef>
                <a:spcPts val="0"/>
              </a:spcBef>
              <a:spcAft>
                <a:spcPts val="0"/>
              </a:spcAft>
              <a:buSzPts val="1800"/>
              <a:buChar char="●"/>
            </a:pPr>
            <a:r>
              <a:rPr lang="en"/>
              <a:t>Many vendors produce open-source products (</a:t>
            </a:r>
            <a:r>
              <a:rPr lang="en"/>
              <a:t>e.g. </a:t>
            </a:r>
            <a:r>
              <a:rPr lang="en"/>
              <a:t>Artefactual)</a:t>
            </a:r>
            <a:endParaRPr/>
          </a:p>
          <a:p>
            <a:pPr indent="-342900" lvl="0" marL="457200" rtl="0" algn="l">
              <a:spcBef>
                <a:spcPts val="0"/>
              </a:spcBef>
              <a:spcAft>
                <a:spcPts val="0"/>
              </a:spcAft>
              <a:buSzPts val="1800"/>
              <a:buChar char="●"/>
            </a:pPr>
            <a:r>
              <a:rPr lang="en"/>
              <a:t>Community-based services are primarily the ones sunsetting</a:t>
            </a:r>
            <a:endParaRPr/>
          </a:p>
          <a:p>
            <a:pPr indent="-317500" lvl="1" marL="914400" rtl="0" algn="l">
              <a:spcBef>
                <a:spcPts val="0"/>
              </a:spcBef>
              <a:spcAft>
                <a:spcPts val="0"/>
              </a:spcAft>
              <a:buSzPts val="1400"/>
              <a:buChar char="○"/>
            </a:pPr>
            <a:r>
              <a:rPr lang="en" u="sng">
                <a:solidFill>
                  <a:schemeClr val="hlink"/>
                </a:solidFill>
                <a:hlinkClick r:id="rId3"/>
              </a:rPr>
              <a:t>The Effectiveness and Durability of Digital Preservation and Curation Systems</a:t>
            </a:r>
            <a:r>
              <a:rPr lang="en"/>
              <a:t> -  ITHAKA</a:t>
            </a:r>
            <a:endParaRPr/>
          </a:p>
          <a:p>
            <a:pPr indent="-317500" lvl="1" marL="914400" rtl="0" algn="l">
              <a:spcBef>
                <a:spcPts val="0"/>
              </a:spcBef>
              <a:spcAft>
                <a:spcPts val="0"/>
              </a:spcAft>
              <a:buSzPts val="1400"/>
              <a:buChar char="○"/>
            </a:pPr>
            <a:r>
              <a:rPr lang="en" u="sng">
                <a:solidFill>
                  <a:schemeClr val="hlink"/>
                </a:solidFill>
                <a:hlinkClick r:id="rId4"/>
              </a:rPr>
              <a:t>Open Conversation notes from NDSA 2022</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