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258" r:id="rId2"/>
    <p:sldId id="283" r:id="rId3"/>
    <p:sldId id="282" r:id="rId4"/>
    <p:sldId id="259" r:id="rId5"/>
    <p:sldId id="260" r:id="rId6"/>
    <p:sldId id="261" r:id="rId7"/>
    <p:sldId id="278" r:id="rId8"/>
    <p:sldId id="264" r:id="rId9"/>
    <p:sldId id="265" r:id="rId10"/>
    <p:sldId id="276" r:id="rId11"/>
    <p:sldId id="280" r:id="rId12"/>
    <p:sldId id="263" r:id="rId13"/>
    <p:sldId id="266" r:id="rId14"/>
    <p:sldId id="267" r:id="rId15"/>
    <p:sldId id="279" r:id="rId16"/>
    <p:sldId id="272" r:id="rId17"/>
    <p:sldId id="268" r:id="rId18"/>
    <p:sldId id="281" r:id="rId19"/>
    <p:sldId id="262"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20"/>
    <p:restoredTop sz="62051" autoAdjust="0"/>
  </p:normalViewPr>
  <p:slideViewPr>
    <p:cSldViewPr snapToGrid="0" snapToObjects="1">
      <p:cViewPr>
        <p:scale>
          <a:sx n="100" d="100"/>
          <a:sy n="100" d="100"/>
        </p:scale>
        <p:origin x="808" y="-8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p:scale>
          <a:sx n="200" d="100"/>
          <a:sy n="200" d="100"/>
        </p:scale>
        <p:origin x="472" y="-25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Users/gail/Dropbox/OASF/Reports/FY18/OASF20171012workbook.xlsx"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Users/gail/Dropbox/OASF/Reports/FY18/OASF20171012work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elvetica Neue" charset="0"/>
                    <a:ea typeface="Helvetica Neue" charset="0"/>
                    <a:cs typeface="Helvetica Neue"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classification!$C$16:$C$23</c:f>
              <c:strCache>
                <c:ptCount val="8"/>
                <c:pt idx="0">
                  <c:v>Asst Prof</c:v>
                </c:pt>
                <c:pt idx="1">
                  <c:v>GS</c:v>
                </c:pt>
                <c:pt idx="2">
                  <c:v>Assoc Prof</c:v>
                </c:pt>
                <c:pt idx="3">
                  <c:v>Prof</c:v>
                </c:pt>
                <c:pt idx="4">
                  <c:v>Other</c:v>
                </c:pt>
                <c:pt idx="5">
                  <c:v>Researcher</c:v>
                </c:pt>
                <c:pt idx="6">
                  <c:v>Post Doc</c:v>
                </c:pt>
                <c:pt idx="7">
                  <c:v>UG</c:v>
                </c:pt>
              </c:strCache>
            </c:strRef>
          </c:cat>
          <c:val>
            <c:numRef>
              <c:f>classification!$D$16:$D$23</c:f>
              <c:numCache>
                <c:formatCode>0%</c:formatCode>
                <c:ptCount val="8"/>
                <c:pt idx="0">
                  <c:v>0.247191011235955</c:v>
                </c:pt>
                <c:pt idx="1">
                  <c:v>0.224719101123595</c:v>
                </c:pt>
                <c:pt idx="2">
                  <c:v>0.157303370786517</c:v>
                </c:pt>
                <c:pt idx="3">
                  <c:v>0.134831460674157</c:v>
                </c:pt>
                <c:pt idx="4">
                  <c:v>0.101123595505618</c:v>
                </c:pt>
                <c:pt idx="5">
                  <c:v>0.0898876404494382</c:v>
                </c:pt>
                <c:pt idx="6">
                  <c:v>0.0337078651685393</c:v>
                </c:pt>
                <c:pt idx="7">
                  <c:v>0.0112359550561798</c:v>
                </c:pt>
              </c:numCache>
            </c:numRef>
          </c:val>
        </c:ser>
        <c:dLbls>
          <c:showLegendKey val="0"/>
          <c:showVal val="1"/>
          <c:showCatName val="0"/>
          <c:showSerName val="0"/>
          <c:showPercent val="0"/>
          <c:showBubbleSize val="0"/>
        </c:dLbls>
        <c:gapWidth val="75"/>
        <c:axId val="-1803873504"/>
        <c:axId val="-1801559024"/>
      </c:barChart>
      <c:catAx>
        <c:axId val="-1803873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Helvetica Neue" charset="0"/>
                <a:ea typeface="Helvetica Neue" charset="0"/>
                <a:cs typeface="Helvetica Neue" charset="0"/>
              </a:defRPr>
            </a:pPr>
            <a:endParaRPr lang="en-US"/>
          </a:p>
        </c:txPr>
        <c:crossAx val="-1801559024"/>
        <c:crosses val="autoZero"/>
        <c:auto val="1"/>
        <c:lblAlgn val="ctr"/>
        <c:lblOffset val="100"/>
        <c:noMultiLvlLbl val="0"/>
      </c:catAx>
      <c:valAx>
        <c:axId val="-1801559024"/>
        <c:scaling>
          <c:orientation val="minMax"/>
        </c:scaling>
        <c:delete val="1"/>
        <c:axPos val="l"/>
        <c:numFmt formatCode="0%" sourceLinked="0"/>
        <c:majorTickMark val="none"/>
        <c:minorTickMark val="none"/>
        <c:tickLblPos val="nextTo"/>
        <c:crossAx val="-1803873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9276310053187"/>
          <c:y val="0.24850883539973"/>
          <c:w val="0.541837820469349"/>
          <c:h val="0.592031876200093"/>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chemeClr val="accent6"/>
              </a:solidFill>
              <a:ln w="19050">
                <a:solidFill>
                  <a:schemeClr val="lt1"/>
                </a:solidFill>
              </a:ln>
              <a:effectLst/>
            </c:spPr>
          </c:dPt>
          <c:dPt>
            <c:idx val="6"/>
            <c:bubble3D val="0"/>
            <c:spPr>
              <a:solidFill>
                <a:schemeClr val="accent1">
                  <a:lumMod val="60000"/>
                </a:schemeClr>
              </a:solidFill>
              <a:ln w="19050">
                <a:solidFill>
                  <a:schemeClr val="lt1"/>
                </a:solidFill>
              </a:ln>
              <a:effectLst/>
            </c:spPr>
          </c:dPt>
          <c:dPt>
            <c:idx val="7"/>
            <c:bubble3D val="0"/>
            <c:spPr>
              <a:solidFill>
                <a:schemeClr val="accent2">
                  <a:lumMod val="60000"/>
                </a:schemeClr>
              </a:solidFill>
              <a:ln w="19050">
                <a:solidFill>
                  <a:schemeClr val="lt1"/>
                </a:solidFill>
              </a:ln>
              <a:effectLst/>
            </c:spPr>
          </c:dPt>
          <c:dLbls>
            <c:dLbl>
              <c:idx val="5"/>
              <c:layout>
                <c:manualLayout>
                  <c:x val="-0.110089738683666"/>
                  <c:y val="0.0285239328417439"/>
                </c:manualLayout>
              </c:layout>
              <c:showLegendKey val="0"/>
              <c:showVal val="0"/>
              <c:showCatName val="1"/>
              <c:showSerName val="0"/>
              <c:showPercent val="1"/>
              <c:showBubbleSize val="0"/>
              <c:extLst>
                <c:ext xmlns:c15="http://schemas.microsoft.com/office/drawing/2012/chart" uri="{CE6537A1-D6FC-4f65-9D91-7224C49458BB}">
                  <c15:layout/>
                </c:ext>
              </c:extLst>
            </c:dLbl>
            <c:dLbl>
              <c:idx val="7"/>
              <c:layout>
                <c:manualLayout>
                  <c:x val="0.123309250701569"/>
                  <c:y val="0.00194881821608043"/>
                </c:manualLayout>
              </c:layou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elvetica Neue" charset="0"/>
                    <a:ea typeface="Helvetica Neue" charset="0"/>
                    <a:cs typeface="Helvetica Neue"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colleges!$C$13:$C$20</c:f>
              <c:strCache>
                <c:ptCount val="8"/>
                <c:pt idx="0">
                  <c:v>CALS</c:v>
                </c:pt>
                <c:pt idx="1">
                  <c:v>CNRE</c:v>
                </c:pt>
                <c:pt idx="2">
                  <c:v>Vet Med</c:v>
                </c:pt>
                <c:pt idx="3">
                  <c:v>CoE</c:v>
                </c:pt>
                <c:pt idx="4">
                  <c:v>CoS</c:v>
                </c:pt>
                <c:pt idx="5">
                  <c:v>CLAHS</c:v>
                </c:pt>
                <c:pt idx="6">
                  <c:v>AREC</c:v>
                </c:pt>
                <c:pt idx="7">
                  <c:v>SANREM Lab</c:v>
                </c:pt>
              </c:strCache>
            </c:strRef>
          </c:cat>
          <c:val>
            <c:numRef>
              <c:f>colleges!$D$13:$D$20</c:f>
              <c:numCache>
                <c:formatCode>0%</c:formatCode>
                <c:ptCount val="8"/>
                <c:pt idx="0">
                  <c:v>0.264367816091954</c:v>
                </c:pt>
                <c:pt idx="1">
                  <c:v>0.218390804597701</c:v>
                </c:pt>
                <c:pt idx="2">
                  <c:v>0.195402298850575</c:v>
                </c:pt>
                <c:pt idx="3">
                  <c:v>0.137931034482759</c:v>
                </c:pt>
                <c:pt idx="4">
                  <c:v>0.126436781609195</c:v>
                </c:pt>
                <c:pt idx="5">
                  <c:v>0.0344827586206896</c:v>
                </c:pt>
                <c:pt idx="6">
                  <c:v>0.0114942528735632</c:v>
                </c:pt>
                <c:pt idx="7">
                  <c:v>0.0114942528735632</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BB76B-9A5D-1643-A0F1-8BEC238B6218}" type="datetimeFigureOut">
              <a:rPr lang="en-US" smtClean="0"/>
              <a:pPr/>
              <a:t>12/1/17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4D4AC-2E0F-624E-9503-AE30D20512BE}" type="slidenum">
              <a:rPr lang="en-US" smtClean="0"/>
              <a:pPr/>
              <a:t>‹#›</a:t>
            </a:fld>
            <a:endParaRPr lang="en-US" dirty="0"/>
          </a:p>
        </p:txBody>
      </p:sp>
    </p:spTree>
    <p:extLst>
      <p:ext uri="{BB962C8B-B14F-4D97-AF65-F5344CB8AC3E}">
        <p14:creationId xmlns:p14="http://schemas.microsoft.com/office/powerpoint/2010/main" val="2622987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oaspa.org/" TargetMode="External"/><Relationship Id="rId4" Type="http://schemas.openxmlformats.org/officeDocument/2006/relationships/hyperlink" Target="http://oaspa.org/membership/code-of-conduct/" TargetMode="External"/><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 Id="rId3" Type="http://schemas.openxmlformats.org/officeDocument/2006/relationships/hyperlink" Target="http://bit.ly/petersuber"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oi.org/10.7717/peerj.3853" TargetMode="External"/><Relationship Id="rId4" Type="http://schemas.openxmlformats.org/officeDocument/2006/relationships/hyperlink" Target="https://doi.org/10.1007/s11192-015-1589-3" TargetMode="External"/><Relationship Id="rId5" Type="http://schemas.openxmlformats.org/officeDocument/2006/relationships/hyperlink" Target="https://doi.org/10.1371/journal.pone.0013636" TargetMode="External"/><Relationship Id="rId6" Type="http://schemas.openxmlformats.org/officeDocument/2006/relationships/hyperlink" Target="NULL" TargetMode="External"/><Relationship Id="rId7" Type="http://schemas.openxmlformats.org/officeDocument/2006/relationships/hyperlink" Target="NULL" TargetMode="External"/><Relationship Id="rId8" Type="http://schemas.openxmlformats.org/officeDocument/2006/relationships/hyperlink" Target="https://doi.org/10.12688/f1000research.8460.3"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Welcome.</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 AM</a:t>
            </a:r>
            <a:r>
              <a:rPr lang="is-IS" baseline="0" dirty="0" smtClean="0"/>
              <a:t>…</a:t>
            </a:r>
            <a:r>
              <a:rPr lang="en-US" baseline="0" dirty="0" smtClean="0"/>
              <a:t>, Featured activities in Scholarly Communication intellectual property consulting, VTechWorks, and anything related to OA, and some subject expertise (ag and life sciences, economics, math, legal studies)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Who are you and what is your experience with OA?</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38F4D4AC-2E0F-624E-9503-AE30D20512BE}" type="slidenum">
              <a:rPr lang="en-US" smtClean="0"/>
              <a:pPr/>
              <a:t>1</a:t>
            </a:fld>
            <a:endParaRPr lang="en-US" dirty="0"/>
          </a:p>
        </p:txBody>
      </p:sp>
    </p:spTree>
    <p:extLst>
      <p:ext uri="{BB962C8B-B14F-4D97-AF65-F5344CB8AC3E}">
        <p14:creationId xmlns:p14="http://schemas.microsoft.com/office/powerpoint/2010/main" val="59786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Times"/>
                <a:ea typeface="+mn-ea"/>
                <a:cs typeface="Times"/>
              </a:rPr>
              <a:t>Who has taken advantage of the OASF so far this FY</a:t>
            </a:r>
            <a:r>
              <a:rPr lang="en-US" sz="1200" kern="1200" dirty="0" smtClean="0">
                <a:solidFill>
                  <a:schemeClr val="tx1"/>
                </a:solidFill>
                <a:effectLst/>
                <a:latin typeface="Times"/>
                <a:ea typeface="+mn-ea"/>
                <a:cs typeface="Times"/>
              </a:rPr>
              <a:t>? AS OF OCT. 24</a:t>
            </a:r>
            <a:endParaRPr lang="en-US" sz="1200" kern="1200" dirty="0" smtClean="0">
              <a:solidFill>
                <a:schemeClr val="tx1"/>
              </a:solidFill>
              <a:effectLst/>
              <a:latin typeface="Times"/>
              <a:ea typeface="+mn-ea"/>
              <a:cs typeface="Times"/>
            </a:endParaRPr>
          </a:p>
          <a:p>
            <a:endParaRPr lang="en-US" sz="1200" kern="1200" baseline="0" dirty="0" smtClean="0">
              <a:solidFill>
                <a:schemeClr val="tx1"/>
              </a:solidFill>
              <a:effectLst/>
              <a:latin typeface="Times"/>
              <a:ea typeface="+mn-ea"/>
              <a:cs typeface="Times"/>
            </a:endParaRPr>
          </a:p>
          <a:p>
            <a:r>
              <a:rPr lang="en-US" sz="1200" kern="1200" dirty="0" smtClean="0">
                <a:solidFill>
                  <a:schemeClr val="tx1"/>
                </a:solidFill>
                <a:effectLst/>
                <a:latin typeface="Times"/>
                <a:ea typeface="+mn-ea"/>
                <a:cs typeface="Times"/>
              </a:rPr>
              <a:t>Other = </a:t>
            </a:r>
            <a:r>
              <a:rPr lang="en-US" sz="1200" b="0" i="0" u="none" strike="noStrike" kern="1200" dirty="0" smtClean="0">
                <a:solidFill>
                  <a:schemeClr val="tx1"/>
                </a:solidFill>
                <a:effectLst/>
                <a:latin typeface="Times"/>
                <a:ea typeface="+mn-ea"/>
                <a:cs typeface="Times"/>
              </a:rPr>
              <a:t> instructor, director, lab tech, staff, etc. Only 1-2 in each category</a:t>
            </a:r>
          </a:p>
          <a:p>
            <a:endParaRPr lang="en-US" sz="1200" b="0" i="0" u="none" strike="noStrike" kern="1200" dirty="0" smtClean="0">
              <a:solidFill>
                <a:schemeClr val="tx1"/>
              </a:solidFill>
              <a:effectLst/>
              <a:latin typeface="Times"/>
              <a:ea typeface="+mn-ea"/>
              <a:cs typeface="Times"/>
            </a:endParaRPr>
          </a:p>
        </p:txBody>
      </p:sp>
      <p:sp>
        <p:nvSpPr>
          <p:cNvPr id="4" name="Slide Number Placeholder 3"/>
          <p:cNvSpPr>
            <a:spLocks noGrp="1"/>
          </p:cNvSpPr>
          <p:nvPr>
            <p:ph type="sldNum" sz="quarter" idx="10"/>
          </p:nvPr>
        </p:nvSpPr>
        <p:spPr/>
        <p:txBody>
          <a:bodyPr/>
          <a:lstStyle/>
          <a:p>
            <a:fld id="{38F4D4AC-2E0F-624E-9503-AE30D20512BE}" type="slidenum">
              <a:rPr lang="en-US" smtClean="0"/>
              <a:pPr/>
              <a:t>10</a:t>
            </a:fld>
            <a:endParaRPr lang="en-US" dirty="0"/>
          </a:p>
        </p:txBody>
      </p:sp>
    </p:spTree>
    <p:extLst>
      <p:ext uri="{BB962C8B-B14F-4D97-AF65-F5344CB8AC3E}">
        <p14:creationId xmlns:p14="http://schemas.microsoft.com/office/powerpoint/2010/main" val="4215022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How to qualify for funding:</a:t>
            </a:r>
            <a:r>
              <a:rPr lang="en-US" baseline="0" dirty="0" smtClean="0"/>
              <a:t> J</a:t>
            </a:r>
            <a:r>
              <a:rPr lang="en-US" dirty="0" smtClean="0"/>
              <a:t>ournal's publisher must be a member of the </a:t>
            </a:r>
            <a:r>
              <a:rPr lang="en-US" dirty="0" smtClean="0">
                <a:hlinkClick r:id="rId3"/>
              </a:rPr>
              <a:t>Open Access Scholarly Publishers Association</a:t>
            </a:r>
            <a:r>
              <a:rPr lang="en-US" dirty="0" smtClean="0"/>
              <a:t> (OASPA), Committee on Publishing ethics,  or comply with </a:t>
            </a:r>
            <a:r>
              <a:rPr lang="en-US" dirty="0" smtClean="0">
                <a:hlinkClick r:id="rId4"/>
              </a:rPr>
              <a:t>OASPA's Code of Conduct</a:t>
            </a:r>
            <a:r>
              <a:rPr lang="en-US" dirty="0" smtClean="0"/>
              <a:t>.</a:t>
            </a:r>
            <a:endParaRPr lang="en-US" baseline="0" dirty="0" smtClean="0"/>
          </a:p>
          <a:p>
            <a:r>
              <a:rPr lang="en-US" baseline="0" dirty="0" smtClean="0"/>
              <a:t>	clear contact info</a:t>
            </a:r>
          </a:p>
          <a:p>
            <a:r>
              <a:rPr lang="en-US" baseline="0" dirty="0" smtClean="0"/>
              <a:t>	peer-review</a:t>
            </a:r>
          </a:p>
          <a:p>
            <a:r>
              <a:rPr lang="en-US" baseline="0" dirty="0" smtClean="0"/>
              <a:t>	editorial or governing board of recognized experts</a:t>
            </a:r>
          </a:p>
          <a:p>
            <a:r>
              <a:rPr lang="en-US" baseline="0" dirty="0" smtClean="0"/>
              <a:t>	clear about fees</a:t>
            </a:r>
          </a:p>
          <a:p>
            <a:r>
              <a:rPr lang="en-US" baseline="0" dirty="0" smtClean="0"/>
              <a:t>	markets appropriately</a:t>
            </a:r>
          </a:p>
          <a:p>
            <a:r>
              <a:rPr lang="en-US" baseline="0" dirty="0" smtClean="0"/>
              <a:t>	clear copyright license</a:t>
            </a:r>
          </a:p>
          <a:p>
            <a:r>
              <a:rPr lang="en-US" baseline="0" dirty="0" smtClean="0"/>
              <a:t>	clear instructions</a:t>
            </a:r>
          </a:p>
          <a:p>
            <a:r>
              <a:rPr lang="en-US" baseline="0" dirty="0" smtClean="0"/>
              <a:t>	website has high standards</a:t>
            </a:r>
          </a:p>
          <a:p>
            <a:r>
              <a:rPr lang="en-US" baseline="0" dirty="0" smtClean="0"/>
              <a:t>	has a means of reporting misconduct</a:t>
            </a:r>
          </a:p>
          <a:p>
            <a:endParaRPr lang="en-US" baseline="0" dirty="0" smtClean="0"/>
          </a:p>
          <a:p>
            <a:r>
              <a:rPr lang="en-US" b="1" dirty="0" smtClean="0"/>
              <a:t>For hybrid OA journals, the publishers must have reduced institutional subscription prices, or plan to reduce prices next year, based on the number of open access publications in the journals.</a:t>
            </a:r>
          </a:p>
          <a:p>
            <a:endParaRPr lang="en-US" dirty="0" smtClean="0"/>
          </a:p>
          <a:p>
            <a:r>
              <a:rPr lang="en-US" baseline="0" dirty="0" smtClean="0"/>
              <a:t>So far this FY, OASF funded 70% of requests. </a:t>
            </a:r>
          </a:p>
          <a:p>
            <a:endParaRPr lang="en-US" baseline="0" dirty="0" smtClean="0"/>
          </a:p>
          <a:p>
            <a:r>
              <a:rPr lang="en-US" baseline="0" dirty="0" smtClean="0"/>
              <a:t>Most frequent reason for not funding: </a:t>
            </a:r>
          </a:p>
          <a:p>
            <a:r>
              <a:rPr lang="en-US" baseline="0" dirty="0" smtClean="0"/>
              <a:t>	non-qualifying hybrid journals: 62%</a:t>
            </a:r>
          </a:p>
          <a:p>
            <a:r>
              <a:rPr lang="en-US" baseline="0" dirty="0" smtClean="0"/>
              <a:t>	other sources of funding: 30%</a:t>
            </a:r>
          </a:p>
          <a:p>
            <a:r>
              <a:rPr lang="en-US" baseline="0" dirty="0" smtClean="0"/>
              <a:t>	other: 8% (not immediately OA)</a:t>
            </a:r>
          </a:p>
        </p:txBody>
      </p:sp>
      <p:sp>
        <p:nvSpPr>
          <p:cNvPr id="4" name="Slide Number Placeholder 3"/>
          <p:cNvSpPr>
            <a:spLocks noGrp="1"/>
          </p:cNvSpPr>
          <p:nvPr>
            <p:ph type="sldNum" sz="quarter" idx="10"/>
          </p:nvPr>
        </p:nvSpPr>
        <p:spPr/>
        <p:txBody>
          <a:bodyPr/>
          <a:lstStyle/>
          <a:p>
            <a:fld id="{38F4D4AC-2E0F-624E-9503-AE30D20512BE}" type="slidenum">
              <a:rPr lang="en-US" smtClean="0"/>
              <a:pPr/>
              <a:t>11</a:t>
            </a:fld>
            <a:endParaRPr lang="en-US" dirty="0"/>
          </a:p>
        </p:txBody>
      </p:sp>
    </p:spTree>
    <p:extLst>
      <p:ext uri="{BB962C8B-B14F-4D97-AF65-F5344CB8AC3E}">
        <p14:creationId xmlns:p14="http://schemas.microsoft.com/office/powerpoint/2010/main" val="1335958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Status: faculty, undergraduate or graduate student, staff,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12</a:t>
            </a:fld>
            <a:endParaRPr lang="en-US" dirty="0"/>
          </a:p>
        </p:txBody>
      </p:sp>
    </p:spTree>
    <p:extLst>
      <p:ext uri="{BB962C8B-B14F-4D97-AF65-F5344CB8AC3E}">
        <p14:creationId xmlns:p14="http://schemas.microsoft.com/office/powerpoint/2010/main" val="1520997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online application is sent to a team in University Libraries that reviews applications and vets and prioritizes them based on criteria for eligibility, guidelines, and available funding. </a:t>
            </a:r>
          </a:p>
          <a:p>
            <a:endParaRPr lang="en-US" dirty="0" smtClean="0"/>
          </a:p>
          <a:p>
            <a:r>
              <a:rPr lang="en-US" baseline="0" dirty="0" smtClean="0"/>
              <a:t>Gail McMillan, fund manager</a:t>
            </a:r>
          </a:p>
          <a:p>
            <a:r>
              <a:rPr lang="en-US" baseline="0" dirty="0" smtClean="0"/>
              <a:t>	Leslie O’Brien</a:t>
            </a:r>
          </a:p>
          <a:p>
            <a:r>
              <a:rPr lang="en-US" baseline="0" dirty="0" smtClean="0"/>
              <a:t>	Julie Speer</a:t>
            </a:r>
          </a:p>
          <a:p>
            <a:r>
              <a:rPr lang="en-US" baseline="0" dirty="0" smtClean="0"/>
              <a:t>	Philip Young</a:t>
            </a:r>
          </a:p>
          <a:p>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13</a:t>
            </a:fld>
            <a:endParaRPr lang="en-US" dirty="0"/>
          </a:p>
        </p:txBody>
      </p:sp>
    </p:spTree>
    <p:extLst>
      <p:ext uri="{BB962C8B-B14F-4D97-AF65-F5344CB8AC3E}">
        <p14:creationId xmlns:p14="http://schemas.microsoft.com/office/powerpoint/2010/main" val="1899636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Payment</a:t>
            </a:r>
          </a:p>
          <a:p>
            <a:endParaRPr lang="en-US" b="1" dirty="0" smtClean="0"/>
          </a:p>
          <a:p>
            <a:r>
              <a:rPr lang="en-US" dirty="0" smtClean="0"/>
              <a:t>After the OASF application is received and the author is sent notification of approval,</a:t>
            </a:r>
            <a:r>
              <a:rPr lang="en-US" baseline="0" dirty="0" smtClean="0"/>
              <a:t> the</a:t>
            </a:r>
            <a:r>
              <a:rPr lang="en-US" dirty="0" smtClean="0"/>
              <a:t> author informs the journal to send University Libraries an invoice. Or, the author can send proof of payment and University Libraries will reimburse the department,</a:t>
            </a:r>
            <a:r>
              <a:rPr lang="en-US" baseline="0" dirty="0" smtClean="0"/>
              <a:t> for example, if it paid the Article Processing Charges.</a:t>
            </a:r>
            <a:r>
              <a:rPr lang="en-US" dirty="0" smtClean="0"/>
              <a: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14</a:t>
            </a:fld>
            <a:endParaRPr lang="en-US" dirty="0"/>
          </a:p>
        </p:txBody>
      </p:sp>
    </p:spTree>
    <p:extLst>
      <p:ext uri="{BB962C8B-B14F-4D97-AF65-F5344CB8AC3E}">
        <p14:creationId xmlns:p14="http://schemas.microsoft.com/office/powerpoint/2010/main" val="548536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OF OCT. 24</a:t>
            </a:r>
            <a:endParaRPr lang="en-US" dirty="0" smtClean="0"/>
          </a:p>
        </p:txBody>
      </p:sp>
      <p:sp>
        <p:nvSpPr>
          <p:cNvPr id="4" name="Slide Number Placeholder 3"/>
          <p:cNvSpPr>
            <a:spLocks noGrp="1"/>
          </p:cNvSpPr>
          <p:nvPr>
            <p:ph type="sldNum" sz="quarter" idx="10"/>
          </p:nvPr>
        </p:nvSpPr>
        <p:spPr/>
        <p:txBody>
          <a:bodyPr/>
          <a:lstStyle/>
          <a:p>
            <a:fld id="{38F4D4AC-2E0F-624E-9503-AE30D20512BE}" type="slidenum">
              <a:rPr lang="en-US" smtClean="0"/>
              <a:pPr/>
              <a:t>15</a:t>
            </a:fld>
            <a:endParaRPr lang="en-US" dirty="0"/>
          </a:p>
        </p:txBody>
      </p:sp>
    </p:spTree>
    <p:extLst>
      <p:ext uri="{BB962C8B-B14F-4D97-AF65-F5344CB8AC3E}">
        <p14:creationId xmlns:p14="http://schemas.microsoft.com/office/powerpoint/2010/main" val="1184022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journals and publishers the VT OASF has fund as of Oct. 17, 2017</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16</a:t>
            </a:fld>
            <a:endParaRPr lang="en-US" dirty="0"/>
          </a:p>
        </p:txBody>
      </p:sp>
    </p:spTree>
    <p:extLst>
      <p:ext uri="{BB962C8B-B14F-4D97-AF65-F5344CB8AC3E}">
        <p14:creationId xmlns:p14="http://schemas.microsoft.com/office/powerpoint/2010/main" val="2762891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17</a:t>
            </a:fld>
            <a:endParaRPr lang="en-US" dirty="0"/>
          </a:p>
        </p:txBody>
      </p:sp>
    </p:spTree>
    <p:extLst>
      <p:ext uri="{BB962C8B-B14F-4D97-AF65-F5344CB8AC3E}">
        <p14:creationId xmlns:p14="http://schemas.microsoft.com/office/powerpoint/2010/main" val="1227561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18</a:t>
            </a:fld>
            <a:endParaRPr lang="en-US" dirty="0"/>
          </a:p>
        </p:txBody>
      </p:sp>
    </p:spTree>
    <p:extLst>
      <p:ext uri="{BB962C8B-B14F-4D97-AF65-F5344CB8AC3E}">
        <p14:creationId xmlns:p14="http://schemas.microsoft.com/office/powerpoint/2010/main" val="1284399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Questions?</a:t>
            </a:r>
          </a:p>
          <a:p>
            <a:endParaRPr lang="en-US" dirty="0" smtClean="0"/>
          </a:p>
          <a:p>
            <a:r>
              <a:rPr lang="en-US" dirty="0" smtClean="0"/>
              <a:t>Feel</a:t>
            </a:r>
            <a:r>
              <a:rPr lang="en-US" baseline="0" dirty="0" smtClean="0"/>
              <a:t> free to go to the OASF web page and test or complete an application.</a:t>
            </a:r>
          </a:p>
          <a:p>
            <a:endParaRPr lang="en-US" baseline="0" dirty="0" smtClean="0"/>
          </a:p>
          <a:p>
            <a:r>
              <a:rPr lang="en-US" baseline="0" dirty="0" smtClean="0"/>
              <a:t>Or, perhaps you’d like to see if a journal you’re familiar with is registered in the DOAJ or w/Sherpa/Romeo.</a:t>
            </a:r>
          </a:p>
          <a:p>
            <a:endParaRPr lang="en-US" baseline="0" dirty="0" smtClean="0"/>
          </a:p>
          <a:p>
            <a:r>
              <a:rPr lang="en-US" baseline="0" dirty="0" smtClean="0"/>
              <a:t>Or, find a new journal through these registries that you may not be familiar with.</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19</a:t>
            </a:fld>
            <a:endParaRPr lang="en-US" dirty="0"/>
          </a:p>
        </p:txBody>
      </p:sp>
    </p:spTree>
    <p:extLst>
      <p:ext uri="{BB962C8B-B14F-4D97-AF65-F5344CB8AC3E}">
        <p14:creationId xmlns:p14="http://schemas.microsoft.com/office/powerpoint/2010/main" val="75433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Times"/>
                <a:cs typeface="Times"/>
              </a:rPr>
              <a:t>(“A Very Brief Introduction to Open Access”  by </a:t>
            </a:r>
            <a:r>
              <a:rPr lang="en-US" sz="1200" u="sng" dirty="0" smtClean="0">
                <a:solidFill>
                  <a:schemeClr val="tx1"/>
                </a:solidFill>
                <a:latin typeface="Times"/>
                <a:cs typeface="Times"/>
                <a:hlinkClick r:id="rId3"/>
              </a:rPr>
              <a:t>Peter Suber</a:t>
            </a:r>
            <a:r>
              <a:rPr lang="en-US" sz="1200" dirty="0" smtClean="0">
                <a:solidFill>
                  <a:schemeClr val="tx1"/>
                </a:solidFill>
                <a:latin typeface="Times"/>
                <a:cs typeface="Times"/>
              </a:rPr>
              <a:t> http://legacy.earlham.edu/~peters/fos/brief.htm)</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2</a:t>
            </a:fld>
            <a:endParaRPr lang="en-US" dirty="0"/>
          </a:p>
        </p:txBody>
      </p:sp>
    </p:spTree>
    <p:extLst>
      <p:ext uri="{BB962C8B-B14F-4D97-AF65-F5344CB8AC3E}">
        <p14:creationId xmlns:p14="http://schemas.microsoft.com/office/powerpoint/2010/main" val="1000234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From </a:t>
            </a:r>
            <a:r>
              <a:rPr lang="en-US" dirty="0" smtClean="0"/>
              <a:t>Strasser C, Khare E. (2017) Estimated effects of implementing an open access policy for grantees at a private foundation. PeerJ 5:e3853 </a:t>
            </a:r>
            <a:r>
              <a:rPr lang="en-US" dirty="0" smtClean="0">
                <a:hlinkClick r:id="rId3"/>
              </a:rPr>
              <a:t>https://doi.org/10.7717/peerj.3853</a:t>
            </a:r>
            <a:r>
              <a:rPr lang="en-US" dirty="0" smtClean="0"/>
              <a:t> </a:t>
            </a:r>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Wang X, Liu C, Mao W, Fang Z.</a:t>
            </a:r>
            <a:r>
              <a:rPr lang="en-US" dirty="0" smtClean="0"/>
              <a:t> </a:t>
            </a:r>
            <a:r>
              <a:rPr lang="en-US" b="1" dirty="0" smtClean="0"/>
              <a:t>2015</a:t>
            </a:r>
            <a:r>
              <a:rPr lang="en-US" dirty="0" smtClean="0"/>
              <a:t>. </a:t>
            </a:r>
            <a:r>
              <a:rPr lang="en-US" i="1" dirty="0" smtClean="0">
                <a:hlinkClick r:id="rId4"/>
              </a:rPr>
              <a:t>The open access advantage considering citation, article usage and social media attention</a:t>
            </a:r>
            <a:r>
              <a:rPr lang="en-US" i="1" dirty="0" smtClean="0"/>
              <a:t>.</a:t>
            </a:r>
            <a:r>
              <a:rPr lang="en-US" dirty="0" smtClean="0"/>
              <a:t> Scientometrics </a:t>
            </a:r>
            <a:r>
              <a:rPr lang="en-US" b="1" dirty="0" smtClean="0"/>
              <a:t>103</a:t>
            </a:r>
            <a:r>
              <a:rPr lang="en-US" dirty="0" smtClean="0"/>
              <a:t>(2):555-564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Gargouri Y, Hajjem C, Larivière V, Gingras Y, Carr L, Brody T, Harnad S.</a:t>
            </a:r>
            <a:r>
              <a:rPr lang="en-US" dirty="0" smtClean="0"/>
              <a:t> </a:t>
            </a:r>
            <a:r>
              <a:rPr lang="en-US" b="1" dirty="0" smtClean="0"/>
              <a:t>2010</a:t>
            </a:r>
            <a:r>
              <a:rPr lang="en-US" dirty="0" smtClean="0"/>
              <a:t>. </a:t>
            </a:r>
            <a:r>
              <a:rPr lang="en-US" i="1" dirty="0" smtClean="0">
                <a:hlinkClick r:id="rId5"/>
              </a:rPr>
              <a:t>Self-Selected or mandated, open access increases citation impact for higher quality research</a:t>
            </a:r>
            <a:r>
              <a:rPr lang="en-US" i="1" dirty="0" smtClean="0"/>
              <a:t>.</a:t>
            </a:r>
            <a:r>
              <a:rPr lang="en-US" dirty="0" smtClean="0"/>
              <a:t> PLOS ONE </a:t>
            </a:r>
            <a:r>
              <a:rPr lang="en-US" b="1" dirty="0" smtClean="0"/>
              <a:t>5</a:t>
            </a:r>
            <a:r>
              <a:rPr lang="en-US" dirty="0" smtClean="0"/>
              <a:t>(10):e13636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Chan L, Kirsop B, Arunachalam S.</a:t>
            </a:r>
            <a:r>
              <a:rPr lang="en-US" dirty="0" smtClean="0"/>
              <a:t> </a:t>
            </a:r>
            <a:r>
              <a:rPr lang="en-US" b="1" dirty="0" smtClean="0"/>
              <a:t>2005</a:t>
            </a:r>
            <a:r>
              <a:rPr lang="en-US" dirty="0" smtClean="0"/>
              <a:t>. </a:t>
            </a:r>
            <a:r>
              <a:rPr lang="en-US" i="1" dirty="0" smtClean="0">
                <a:hlinkClick r:id="rId6" invalidUrl="https://scholar.google.com/scholar_lookup?title=Open access archiving: the fast track to building research capacity in developing countries&amp;author=Chan&amp;publication_year=2005"/>
              </a:rPr>
              <a:t>Open access archiving: the fast track to building research capacity in developing countries</a:t>
            </a:r>
            <a:r>
              <a:rPr lang="en-US" i="1" dirty="0" smtClean="0"/>
              <a:t>.</a:t>
            </a:r>
            <a:r>
              <a:rPr lang="en-US" dirty="0" smtClean="0"/>
              <a:t> Science and Development Network Epub ahead of print Feb 11 2005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McGuigan G, Russell RD.</a:t>
            </a:r>
            <a:r>
              <a:rPr lang="en-US" dirty="0" smtClean="0"/>
              <a:t> </a:t>
            </a:r>
            <a:r>
              <a:rPr lang="en-US" b="1" dirty="0" smtClean="0"/>
              <a:t>2008</a:t>
            </a:r>
            <a:r>
              <a:rPr lang="en-US" dirty="0" smtClean="0"/>
              <a:t>. </a:t>
            </a:r>
            <a:r>
              <a:rPr lang="en-US" i="1" dirty="0" smtClean="0">
                <a:hlinkClick r:id="rId7" invalidUrl="https://scholar.google.com/scholar_lookup?title=The business of academic publishing&amp;author=McGuigan&amp;publication_year=2008"/>
              </a:rPr>
              <a:t>The business of academic publishing</a:t>
            </a:r>
            <a:r>
              <a:rPr lang="en-US" i="1" dirty="0" smtClean="0"/>
              <a:t>.</a:t>
            </a:r>
            <a:r>
              <a:rPr lang="en-US" dirty="0" smtClean="0"/>
              <a:t> Electronic Journal of Academic and Special Librarianship </a:t>
            </a:r>
            <a:r>
              <a:rPr lang="en-US" b="1" dirty="0" smtClean="0"/>
              <a:t>9</a:t>
            </a:r>
            <a:r>
              <a:rPr lang="en-US" dirty="0" smtClean="0"/>
              <a:t>(3):mcguigan_g01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Tennant JP, Waldner F, Jacques DC, Masuzzo P, Collister LB, Hartgerink C.</a:t>
            </a:r>
            <a:r>
              <a:rPr lang="en-US" dirty="0" smtClean="0"/>
              <a:t> </a:t>
            </a:r>
            <a:r>
              <a:rPr lang="en-US" b="1" dirty="0" smtClean="0"/>
              <a:t>2016</a:t>
            </a:r>
            <a:r>
              <a:rPr lang="en-US" dirty="0" smtClean="0"/>
              <a:t>. </a:t>
            </a:r>
            <a:r>
              <a:rPr lang="en-US" i="1" dirty="0" smtClean="0">
                <a:hlinkClick r:id="rId8"/>
              </a:rPr>
              <a:t>The academic, economic and societal impacts of open access: an evidence-based review</a:t>
            </a:r>
            <a:r>
              <a:rPr lang="en-US" i="1" dirty="0" smtClean="0"/>
              <a:t>.</a:t>
            </a:r>
            <a:r>
              <a:rPr lang="en-US" dirty="0" smtClean="0"/>
              <a:t> F1000Research </a:t>
            </a:r>
            <a:r>
              <a:rPr lang="en-US" b="1" dirty="0" smtClean="0"/>
              <a:t>5</a:t>
            </a:r>
            <a:r>
              <a:rPr lang="en-US" dirty="0" smtClean="0"/>
              <a:t> Article 632 </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3</a:t>
            </a:fld>
            <a:endParaRPr lang="en-US" dirty="0"/>
          </a:p>
        </p:txBody>
      </p:sp>
    </p:spTree>
    <p:extLst>
      <p:ext uri="{BB962C8B-B14F-4D97-AF65-F5344CB8AC3E}">
        <p14:creationId xmlns:p14="http://schemas.microsoft.com/office/powerpoint/2010/main" val="81493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know that we operate on a REPUTATION ECONOMY IN ACADEMIA</a:t>
            </a:r>
            <a:r>
              <a:rPr lang="en-US" baseline="0" dirty="0" smtClean="0"/>
              <a:t> – high expectations to publish in scholarly journals.</a:t>
            </a:r>
            <a:endParaRPr lang="en-US" dirty="0" smtClean="0"/>
          </a:p>
          <a:p>
            <a:endParaRPr lang="en-US" dirty="0" smtClean="0"/>
          </a:p>
          <a:p>
            <a:r>
              <a:rPr lang="en-US" baseline="0" dirty="0" smtClean="0"/>
              <a:t>The more prestigious journals are considered to have a high impact factor, and often have excessively high subscription rates for academic libraries. </a:t>
            </a:r>
            <a:r>
              <a:rPr lang="en-US" dirty="0"/>
              <a:t>Library’s collections budget: </a:t>
            </a:r>
            <a:r>
              <a:rPr lang="en-US" dirty="0" smtClean="0"/>
              <a:t>$10 mil. Library </a:t>
            </a:r>
            <a:r>
              <a:rPr lang="en-US" dirty="0"/>
              <a:t>spends on serials: </a:t>
            </a:r>
            <a:r>
              <a:rPr lang="en-US" dirty="0" smtClean="0"/>
              <a:t>$8 mil [? Ask LOB]</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Libraries are balking at this strain on their budgets and responding in a variety of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One way is by expanding library </a:t>
            </a:r>
            <a:r>
              <a:rPr lang="en-US" dirty="0" smtClean="0"/>
              <a:t>services to include publishing</a:t>
            </a:r>
            <a:r>
              <a:rPr lang="en-US" baseline="0" dirty="0" smtClean="0"/>
              <a:t>. P</a:t>
            </a:r>
            <a:r>
              <a:rPr lang="en-US" dirty="0" smtClean="0"/>
              <a:t>ublishing models are changing in light of various factors, including the international open access movement and the expanding federal mandates to make the results of federally funded research available to the public.</a:t>
            </a:r>
          </a:p>
          <a:p>
            <a:endParaRPr lang="en-US" baseline="0" dirty="0" smtClean="0"/>
          </a:p>
          <a:p>
            <a:r>
              <a:rPr lang="en-US" baseline="0" dirty="0" smtClean="0"/>
              <a:t>Virginia Tech Libraries, with support from the Provost, established the open access subvention fund to help everyone in the university community get their articles published in peer-reviewed scholarly journals that charge article processing fees to make their articles publicly accessible.</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4</a:t>
            </a:fld>
            <a:endParaRPr lang="en-US" dirty="0"/>
          </a:p>
        </p:txBody>
      </p:sp>
    </p:spTree>
    <p:extLst>
      <p:ext uri="{BB962C8B-B14F-4D97-AF65-F5344CB8AC3E}">
        <p14:creationId xmlns:p14="http://schemas.microsoft.com/office/powerpoint/2010/main" val="1953480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An increasing number of open access journals are supported through article processing charges.</a:t>
            </a:r>
            <a:r>
              <a:rPr lang="en-US" baseline="0" dirty="0" smtClean="0"/>
              <a:t> These are still peer reviewed scholarly journals that are in the whole or in part funded by the authors of the articles.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5</a:t>
            </a:fld>
            <a:endParaRPr lang="en-US" dirty="0"/>
          </a:p>
        </p:txBody>
      </p:sp>
    </p:spTree>
    <p:extLst>
      <p:ext uri="{BB962C8B-B14F-4D97-AF65-F5344CB8AC3E}">
        <p14:creationId xmlns:p14="http://schemas.microsoft.com/office/powerpoint/2010/main" val="1424348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Pilot project: FY13 – FY14</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Administered by University Libraries</a:t>
            </a:r>
            <a:r>
              <a:rPr lang="en-US" baseline="0" dirty="0" smtClean="0"/>
              <a:t>, </a:t>
            </a:r>
            <a:r>
              <a:rPr lang="en-US" dirty="0" smtClean="0"/>
              <a:t>Virginia Tech’s Open Access Subvention Fund has increased every year since the first pilot in FY2013 when the Provost, the VP for Research and the Dean of Libraries</a:t>
            </a:r>
            <a:r>
              <a:rPr lang="en-US" baseline="0" dirty="0" smtClean="0"/>
              <a:t> each contributed</a:t>
            </a:r>
            <a:r>
              <a:rPr lang="en-US" dirty="0" smtClean="0"/>
              <a:t> $8,000</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6</a:t>
            </a:fld>
            <a:endParaRPr lang="en-US" dirty="0"/>
          </a:p>
        </p:txBody>
      </p:sp>
    </p:spTree>
    <p:extLst>
      <p:ext uri="{BB962C8B-B14F-4D97-AF65-F5344CB8AC3E}">
        <p14:creationId xmlns:p14="http://schemas.microsoft.com/office/powerpoint/2010/main" val="1018656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44% </a:t>
            </a:r>
            <a:r>
              <a:rPr lang="en-US" dirty="0" smtClean="0"/>
              <a:t>awarded </a:t>
            </a:r>
            <a:r>
              <a:rPr lang="en-US" dirty="0" smtClean="0"/>
              <a:t>5 </a:t>
            </a:r>
            <a:r>
              <a:rPr lang="en-US" dirty="0" smtClean="0"/>
              <a:t>mos into fy</a:t>
            </a:r>
            <a:endParaRPr lang="en-US" baseline="0" dirty="0" smtClean="0"/>
          </a:p>
          <a:p>
            <a:endParaRPr lang="en-US" baseline="0" dirty="0" smtClean="0"/>
          </a:p>
          <a:p>
            <a:r>
              <a:rPr lang="en-US" baseline="0" dirty="0" smtClean="0"/>
              <a:t>Dean of Libraries will try to cover all articles.</a:t>
            </a:r>
          </a:p>
          <a:p>
            <a:endParaRPr lang="en-US" baseline="0" dirty="0" smtClean="0"/>
          </a:p>
        </p:txBody>
      </p:sp>
      <p:sp>
        <p:nvSpPr>
          <p:cNvPr id="4" name="Slide Number Placeholder 3"/>
          <p:cNvSpPr>
            <a:spLocks noGrp="1"/>
          </p:cNvSpPr>
          <p:nvPr>
            <p:ph type="sldNum" sz="quarter" idx="10"/>
          </p:nvPr>
        </p:nvSpPr>
        <p:spPr/>
        <p:txBody>
          <a:bodyPr/>
          <a:lstStyle/>
          <a:p>
            <a:fld id="{38F4D4AC-2E0F-624E-9503-AE30D20512BE}" type="slidenum">
              <a:rPr lang="en-US" smtClean="0"/>
              <a:pPr/>
              <a:t>7</a:t>
            </a:fld>
            <a:endParaRPr lang="en-US" dirty="0"/>
          </a:p>
        </p:txBody>
      </p:sp>
    </p:spTree>
    <p:extLst>
      <p:ext uri="{BB962C8B-B14F-4D97-AF65-F5344CB8AC3E}">
        <p14:creationId xmlns:p14="http://schemas.microsoft.com/office/powerpoint/2010/main" val="271269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Authors must not have any other sources of funding. OASF is not available for articles resulting from research sponsored by agencies that allow allocations for open</a:t>
            </a:r>
            <a:r>
              <a:rPr lang="en-US" baseline="0" dirty="0" smtClean="0"/>
              <a:t> access</a:t>
            </a:r>
            <a:r>
              <a:rPr lang="en-US" dirty="0" smtClean="0"/>
              <a:t> fees like the NIH.</a:t>
            </a:r>
          </a:p>
          <a:p>
            <a:endParaRPr lang="en-US" dirty="0" smtClean="0"/>
          </a:p>
          <a:p>
            <a:r>
              <a:rPr lang="en-US" dirty="0" smtClean="0"/>
              <a:t>Support is limited to $1500.00 per article and $3000.00 per author per year. For papers with multiple Virginia Tech co-authors, the program would still subsidize the same total amount of up to $1,500 per article but it would be prorated among each of the authors for the purposes of calculating amounts towards the annual limit for individuals, for example, 3 Virginia Tech authors would be allocated $500 each.</a:t>
            </a:r>
          </a:p>
          <a:p>
            <a:endParaRPr lang="en-US" dirty="0" smtClean="0"/>
          </a:p>
          <a:p>
            <a:r>
              <a:rPr lang="en-US" dirty="0" smtClean="0"/>
              <a:t>Some sources of external funding for publication of research results include: Howard Hughes Medical Institute, Rockefeller Foundation, etc.</a:t>
            </a:r>
          </a:p>
        </p:txBody>
      </p:sp>
      <p:sp>
        <p:nvSpPr>
          <p:cNvPr id="4" name="Slide Number Placeholder 3"/>
          <p:cNvSpPr>
            <a:spLocks noGrp="1"/>
          </p:cNvSpPr>
          <p:nvPr>
            <p:ph type="sldNum" sz="quarter" idx="10"/>
          </p:nvPr>
        </p:nvSpPr>
        <p:spPr/>
        <p:txBody>
          <a:bodyPr/>
          <a:lstStyle/>
          <a:p>
            <a:fld id="{38F4D4AC-2E0F-624E-9503-AE30D20512BE}" type="slidenum">
              <a:rPr lang="en-US" smtClean="0"/>
              <a:pPr/>
              <a:t>8</a:t>
            </a:fld>
            <a:endParaRPr lang="en-US" dirty="0"/>
          </a:p>
        </p:txBody>
      </p:sp>
    </p:spTree>
    <p:extLst>
      <p:ext uri="{BB962C8B-B14F-4D97-AF65-F5344CB8AC3E}">
        <p14:creationId xmlns:p14="http://schemas.microsoft.com/office/powerpoint/2010/main" val="1902874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Everyone in the Virginia Tech community is eligible--all faculty, staff, graduate, and undergraduate students.</a:t>
            </a:r>
          </a:p>
          <a:p>
            <a:endParaRPr lang="en-US" dirty="0" smtClean="0"/>
          </a:p>
          <a:p>
            <a:pPr lvl="1"/>
            <a:r>
              <a:rPr lang="en-US" dirty="0" smtClean="0"/>
              <a:t>Faculty</a:t>
            </a:r>
          </a:p>
          <a:p>
            <a:pPr lvl="2"/>
            <a:r>
              <a:rPr lang="en-US" dirty="0" smtClean="0"/>
              <a:t>P&amp;T</a:t>
            </a:r>
          </a:p>
          <a:p>
            <a:pPr lvl="2"/>
            <a:r>
              <a:rPr lang="en-US" dirty="0" smtClean="0"/>
              <a:t>AP</a:t>
            </a:r>
          </a:p>
          <a:p>
            <a:pPr lvl="1"/>
            <a:r>
              <a:rPr lang="en-US" dirty="0" smtClean="0"/>
              <a:t>Staff</a:t>
            </a:r>
          </a:p>
          <a:p>
            <a:pPr lvl="1"/>
            <a:r>
              <a:rPr lang="en-US" dirty="0" smtClean="0"/>
              <a:t>Graduate students and Post docs</a:t>
            </a:r>
          </a:p>
          <a:p>
            <a:pPr lvl="1"/>
            <a:r>
              <a:rPr lang="en-US" dirty="0" smtClean="0"/>
              <a:t>Undergraduate students</a:t>
            </a:r>
          </a:p>
          <a:p>
            <a:endParaRPr lang="en-US" dirty="0" smtClean="0"/>
          </a:p>
          <a:p>
            <a:r>
              <a:rPr lang="en-US" dirty="0" smtClean="0"/>
              <a:t>Lead author doesn’t have to be from VT and co-authors can be from institutions other than VT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9</a:t>
            </a:fld>
            <a:endParaRPr lang="en-US" dirty="0"/>
          </a:p>
        </p:txBody>
      </p:sp>
    </p:spTree>
    <p:extLst>
      <p:ext uri="{BB962C8B-B14F-4D97-AF65-F5344CB8AC3E}">
        <p14:creationId xmlns:p14="http://schemas.microsoft.com/office/powerpoint/2010/main" val="1291855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12/1/17</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CD8135A6-72CC-EA42-B14F-8AD35829C27C}" type="datetimeFigureOut">
              <a:rPr lang="en-US" smtClean="0"/>
              <a:pPr/>
              <a:t>12/1/17</a:t>
            </a:fld>
            <a:endParaRPr lang="en-US" dirty="0"/>
          </a:p>
        </p:txBody>
      </p:sp>
      <p:sp>
        <p:nvSpPr>
          <p:cNvPr id="6" name="Footer Placeholder 5"/>
          <p:cNvSpPr>
            <a:spLocks noGrp="1"/>
          </p:cNvSpPr>
          <p:nvPr>
            <p:ph type="ftr" sz="quarter" idx="11"/>
          </p:nvPr>
        </p:nvSpPr>
        <p:spPr>
          <a:xfrm>
            <a:off x="2057400" y="6300216"/>
            <a:ext cx="2340864" cy="365125"/>
          </a:xfrm>
        </p:spPr>
        <p:txBody>
          <a:bodyPr/>
          <a:lstStyle/>
          <a:p>
            <a:endParaRPr lang="en-US" dirty="0"/>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12/1/17</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dirty="0" smtClean="0"/>
              <a:t>Drag picture to placeholder or click icon to add</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dirty="0"/>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CD8135A6-72CC-EA42-B14F-8AD35829C27C}" type="datetimeFigureOut">
              <a:rPr lang="en-US" smtClean="0"/>
              <a:pPr/>
              <a:t>12/1/17</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D8135A6-72CC-EA42-B14F-8AD35829C27C}" type="datetimeFigureOut">
              <a:rPr lang="en-US" smtClean="0"/>
              <a:pPr/>
              <a:t>12/1/17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CD8135A6-72CC-EA42-B14F-8AD35829C27C}" type="datetimeFigureOut">
              <a:rPr lang="en-US" smtClean="0"/>
              <a:pPr/>
              <a:t>12/1/17</a:t>
            </a:fld>
            <a:endParaRPr lang="en-US" dirty="0"/>
          </a:p>
        </p:txBody>
      </p:sp>
      <p:sp>
        <p:nvSpPr>
          <p:cNvPr id="6" name="Footer Placeholder 5"/>
          <p:cNvSpPr>
            <a:spLocks noGrp="1"/>
          </p:cNvSpPr>
          <p:nvPr>
            <p:ph type="ftr" sz="quarter" idx="11"/>
          </p:nvPr>
        </p:nvSpPr>
        <p:spPr>
          <a:xfrm>
            <a:off x="2057400" y="6297706"/>
            <a:ext cx="2339788" cy="365125"/>
          </a:xfrm>
        </p:spPr>
        <p:txBody>
          <a:bodyPr/>
          <a:lstStyle/>
          <a:p>
            <a:endParaRPr lang="en-US" dirty="0"/>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CD8135A6-72CC-EA42-B14F-8AD35829C27C}" type="datetimeFigureOut">
              <a:rPr lang="en-US" smtClean="0"/>
              <a:pPr/>
              <a:t>12/1/17</a:t>
            </a:fld>
            <a:endParaRPr lang="en-US" dirty="0"/>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B4B903A7-1F78-3446-A57C-5B16842E174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hyperlink" Target="http://www.oaspa.org" TargetMode="External"/><Relationship Id="rId4" Type="http://schemas.openxmlformats.org/officeDocument/2006/relationships/hyperlink" Target="http://publicationethics.org/" TargetMode="External"/><Relationship Id="rId5" Type="http://schemas.openxmlformats.org/officeDocument/2006/relationships/hyperlink" Target="https://doaj.org/" TargetMode="External"/><Relationship Id="rId6" Type="http://schemas.openxmlformats.org/officeDocument/2006/relationships/hyperlink" Target="http://www.sherpa.ac.uk/romeo/"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guides.lib.vt.edu/c.php?g=716242&amp;p=509700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www.vtechworks.lib.vt.edu"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package" Target="../embeddings/Microsoft_Excel_Worksheet2.xlsx"/><Relationship Id="rId5"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guides.lib.vt.edu/c.php?g=716242&amp;p=5097009" TargetMode="External"/><Relationship Id="rId4" Type="http://schemas.openxmlformats.org/officeDocument/2006/relationships/hyperlink" Target="mailto:gailmac@vt.edu"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hyperlink" Target="https://doaj.org/" TargetMode="External"/><Relationship Id="rId4" Type="http://schemas.openxmlformats.org/officeDocument/2006/relationships/hyperlink" Target="http://www.sherpa.ac.uk/romeo/" TargetMode="External"/><Relationship Id="rId5" Type="http://schemas.openxmlformats.org/officeDocument/2006/relationships/hyperlink" Target="http://thinkchecksubmit.org/" TargetMode="External"/><Relationship Id="rId6" Type="http://schemas.openxmlformats.org/officeDocument/2006/relationships/hyperlink" Target="http://ulrichsweb.serialssolutions.com.ezproxy.lib.vt.edu/" TargetMode="External"/><Relationship Id="rId7" Type="http://schemas.openxmlformats.org/officeDocument/2006/relationships/hyperlink" Target="http://www.oaspa.org/" TargetMode="External"/><Relationship Id="rId8" Type="http://schemas.openxmlformats.org/officeDocument/2006/relationships/hyperlink" Target="http://publicationethics.org/" TargetMode="External"/><Relationship Id="rId9" Type="http://schemas.openxmlformats.org/officeDocument/2006/relationships/hyperlink" Target="https://guides.lib.vt.edu/oasf/discounts"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007/s11192-015-1589-3" TargetMode="External"/><Relationship Id="rId4" Type="http://schemas.openxmlformats.org/officeDocument/2006/relationships/hyperlink" Target="https://doi.org/10.1371/journal.pone.0013636" TargetMode="External"/><Relationship Id="rId5" Type="http://schemas.openxmlformats.org/officeDocument/2006/relationships/hyperlink" Target="NULL" TargetMode="External"/><Relationship Id="rId6" Type="http://schemas.openxmlformats.org/officeDocument/2006/relationships/hyperlink" Target="NULL" TargetMode="External"/><Relationship Id="rId7" Type="http://schemas.openxmlformats.org/officeDocument/2006/relationships/hyperlink" Target="https://doi.org/10.12688/f1000research.8460.3"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guides.lib.vt.edu/c.php?g=716242&amp;p=509700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package" Target="../embeddings/Microsoft_Excel_Worksheet1.xlsx"/><Relationship Id="rId5"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dirty="0" smtClean="0">
                <a:solidFill>
                  <a:schemeClr val="accent3"/>
                </a:solidFill>
              </a:rPr>
              <a:t>$150,000 Available </a:t>
            </a:r>
            <a:r>
              <a:rPr lang="en-US" sz="2800" dirty="0">
                <a:solidFill>
                  <a:schemeClr val="accent3"/>
                </a:solidFill>
              </a:rPr>
              <a:t>to Publish </a:t>
            </a:r>
            <a:r>
              <a:rPr lang="en-US" sz="2800" dirty="0" smtClean="0">
                <a:solidFill>
                  <a:schemeClr val="accent3"/>
                </a:solidFill>
              </a:rPr>
              <a:t>Open </a:t>
            </a:r>
            <a:r>
              <a:rPr lang="en-US" sz="2800" dirty="0">
                <a:solidFill>
                  <a:schemeClr val="accent3"/>
                </a:solidFill>
              </a:rPr>
              <a:t>Access </a:t>
            </a:r>
            <a:r>
              <a:rPr lang="en-US" sz="2800" dirty="0" smtClean="0">
                <a:solidFill>
                  <a:schemeClr val="accent3"/>
                </a:solidFill>
              </a:rPr>
              <a:t>Articles</a:t>
            </a:r>
            <a:br>
              <a:rPr lang="en-US" sz="2800" dirty="0" smtClean="0">
                <a:solidFill>
                  <a:schemeClr val="accent3"/>
                </a:solidFill>
              </a:rPr>
            </a:br>
            <a:r>
              <a:rPr lang="en-US" dirty="0"/>
              <a:t/>
            </a:r>
            <a:br>
              <a:rPr lang="en-US" dirty="0"/>
            </a:br>
            <a:r>
              <a:rPr lang="en-US" sz="3200" dirty="0">
                <a:solidFill>
                  <a:schemeClr val="accent3"/>
                </a:solidFill>
              </a:rPr>
              <a:t>VT’s OPEN ACCESS </a:t>
            </a:r>
            <a:r>
              <a:rPr lang="en-US" sz="3200" dirty="0" smtClean="0">
                <a:solidFill>
                  <a:schemeClr val="accent3"/>
                </a:solidFill>
              </a:rPr>
              <a:t>SUBVENTION </a:t>
            </a:r>
            <a:r>
              <a:rPr lang="en-US" sz="3200" dirty="0">
                <a:solidFill>
                  <a:schemeClr val="accent3"/>
                </a:solidFill>
              </a:rPr>
              <a:t>FUND</a:t>
            </a:r>
          </a:p>
        </p:txBody>
      </p:sp>
      <p:sp>
        <p:nvSpPr>
          <p:cNvPr id="3" name="Subtitle 2"/>
          <p:cNvSpPr>
            <a:spLocks noGrp="1"/>
          </p:cNvSpPr>
          <p:nvPr>
            <p:ph type="subTitle" idx="1"/>
          </p:nvPr>
        </p:nvSpPr>
        <p:spPr>
          <a:xfrm>
            <a:off x="1371600" y="4873065"/>
            <a:ext cx="5867400" cy="573741"/>
          </a:xfrm>
        </p:spPr>
        <p:txBody>
          <a:bodyPr>
            <a:noAutofit/>
          </a:bodyPr>
          <a:lstStyle/>
          <a:p>
            <a:r>
              <a:rPr lang="en-US" sz="1600" dirty="0" smtClean="0"/>
              <a:t>Gail McMillan</a:t>
            </a:r>
          </a:p>
          <a:p>
            <a:r>
              <a:rPr lang="en-US" sz="1600" dirty="0" smtClean="0"/>
              <a:t>Director, </a:t>
            </a:r>
            <a:r>
              <a:rPr lang="en-US" sz="1600" dirty="0" smtClean="0">
                <a:hlinkClick r:id="rId3"/>
              </a:rPr>
              <a:t>Scholarly Communication</a:t>
            </a:r>
            <a:endParaRPr lang="en-US" sz="1600" dirty="0" smtClean="0"/>
          </a:p>
          <a:p>
            <a:r>
              <a:rPr lang="en-US" sz="1600" dirty="0" smtClean="0"/>
              <a:t>University Libraries, Virginia Tech</a:t>
            </a:r>
          </a:p>
          <a:p>
            <a:r>
              <a:rPr lang="en-US" sz="1600" dirty="0" smtClean="0"/>
              <a:t>NLI, </a:t>
            </a:r>
            <a:r>
              <a:rPr lang="en-US" sz="1600" dirty="0" smtClean="0"/>
              <a:t>Dec. 5, </a:t>
            </a:r>
            <a:r>
              <a:rPr lang="en-US" sz="1600" dirty="0" smtClean="0"/>
              <a:t>2017</a:t>
            </a:r>
            <a:endParaRPr lang="en-US" sz="1600" dirty="0"/>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Tree>
    <p:extLst>
      <p:ext uri="{BB962C8B-B14F-4D97-AF65-F5344CB8AC3E}">
        <p14:creationId xmlns:p14="http://schemas.microsoft.com/office/powerpoint/2010/main" val="2638607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normAutofit/>
          </a:bodyPr>
          <a:lstStyle/>
          <a:p>
            <a:r>
              <a:rPr lang="en-US" dirty="0" smtClean="0"/>
              <a:t>FY2018 OASF Support as of Oct. 17, 2017</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1072167988"/>
              </p:ext>
            </p:extLst>
          </p:nvPr>
        </p:nvGraphicFramePr>
        <p:xfrm>
          <a:off x="571500" y="1765300"/>
          <a:ext cx="8115300" cy="4432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17528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sz="3600" dirty="0" smtClean="0"/>
              <a:t>Requirements for OASF Support</a:t>
            </a:r>
            <a:endParaRPr lang="en-US" sz="3600" dirty="0"/>
          </a:p>
        </p:txBody>
      </p:sp>
      <p:sp>
        <p:nvSpPr>
          <p:cNvPr id="3" name="Content Placeholder 2"/>
          <p:cNvSpPr>
            <a:spLocks noGrp="1"/>
          </p:cNvSpPr>
          <p:nvPr>
            <p:ph idx="1"/>
          </p:nvPr>
        </p:nvSpPr>
        <p:spPr>
          <a:xfrm>
            <a:off x="779463" y="1949824"/>
            <a:ext cx="7583488" cy="4438276"/>
          </a:xfrm>
        </p:spPr>
        <p:txBody>
          <a:bodyPr>
            <a:normAutofit fontScale="92500" lnSpcReduction="10000"/>
          </a:bodyPr>
          <a:lstStyle/>
          <a:p>
            <a:pPr>
              <a:spcBef>
                <a:spcPts val="1320"/>
              </a:spcBef>
            </a:pPr>
            <a:r>
              <a:rPr lang="en-US" sz="2400" dirty="0"/>
              <a:t>P</a:t>
            </a:r>
            <a:r>
              <a:rPr lang="en-US" sz="2400" dirty="0" smtClean="0"/>
              <a:t>eer-reviewed article accepted for publication in OA or hybrid journal</a:t>
            </a:r>
          </a:p>
          <a:p>
            <a:pPr>
              <a:spcBef>
                <a:spcPts val="1320"/>
              </a:spcBef>
            </a:pPr>
            <a:r>
              <a:rPr lang="en-US" sz="2400" dirty="0" smtClean="0"/>
              <a:t>Publisher practices appropriate code </a:t>
            </a:r>
            <a:r>
              <a:rPr lang="en-US" sz="2400" dirty="0"/>
              <a:t>of </a:t>
            </a:r>
            <a:r>
              <a:rPr lang="en-US" sz="2400" dirty="0" smtClean="0"/>
              <a:t>conduct, e.g., </a:t>
            </a:r>
            <a:r>
              <a:rPr lang="en-US" sz="2400" dirty="0" smtClean="0">
                <a:hlinkClick r:id="rId3"/>
              </a:rPr>
              <a:t>Open </a:t>
            </a:r>
            <a:r>
              <a:rPr lang="en-US" sz="2400" dirty="0">
                <a:hlinkClick r:id="rId3"/>
              </a:rPr>
              <a:t>Access Scholarly Publishers </a:t>
            </a:r>
            <a:r>
              <a:rPr lang="en-US" sz="2400" dirty="0" smtClean="0">
                <a:hlinkClick r:id="rId3"/>
              </a:rPr>
              <a:t>Association</a:t>
            </a:r>
            <a:r>
              <a:rPr lang="en-US" sz="2400" dirty="0" smtClean="0"/>
              <a:t>, </a:t>
            </a:r>
            <a:r>
              <a:rPr lang="en-US" sz="2400" dirty="0" smtClean="0">
                <a:hlinkClick r:id="rId4"/>
              </a:rPr>
              <a:t>COPE</a:t>
            </a:r>
            <a:endParaRPr lang="en-US" sz="2400" dirty="0" smtClean="0"/>
          </a:p>
          <a:p>
            <a:pPr>
              <a:spcBef>
                <a:spcPts val="1320"/>
              </a:spcBef>
            </a:pPr>
            <a:r>
              <a:rPr lang="en-US" sz="2400" dirty="0" smtClean="0"/>
              <a:t>Journals registered in an OA directory, such as</a:t>
            </a:r>
          </a:p>
          <a:p>
            <a:pPr marL="914400" lvl="1" indent="-514350">
              <a:spcBef>
                <a:spcPts val="720"/>
              </a:spcBef>
              <a:buFont typeface="Arial" charset="0"/>
              <a:buChar char="•"/>
            </a:pPr>
            <a:r>
              <a:rPr lang="en-US" sz="2400" dirty="0" smtClean="0">
                <a:hlinkClick r:id="rId5"/>
              </a:rPr>
              <a:t>Directory of Open Access Journals</a:t>
            </a:r>
            <a:endParaRPr lang="en-US" sz="2400" dirty="0" smtClean="0"/>
          </a:p>
          <a:p>
            <a:pPr marL="914400" lvl="1" indent="-514350">
              <a:spcBef>
                <a:spcPts val="720"/>
              </a:spcBef>
              <a:buFont typeface="Arial" charset="0"/>
              <a:buChar char="•"/>
            </a:pPr>
            <a:r>
              <a:rPr lang="en-US" sz="2400" dirty="0" smtClean="0">
                <a:hlinkClick r:id="rId6"/>
              </a:rPr>
              <a:t>SHERPA/RoMEO</a:t>
            </a:r>
            <a:endParaRPr lang="en-US" sz="2400" dirty="0" smtClean="0"/>
          </a:p>
          <a:p>
            <a:pPr>
              <a:spcBef>
                <a:spcPts val="1320"/>
              </a:spcBef>
            </a:pPr>
            <a:r>
              <a:rPr lang="en-US" sz="2400" dirty="0" smtClean="0"/>
              <a:t>Hybrid journal publishers reduce institutional subscriptions</a:t>
            </a:r>
          </a:p>
          <a:p>
            <a:pPr>
              <a:spcBef>
                <a:spcPts val="1320"/>
              </a:spcBef>
            </a:pPr>
            <a:r>
              <a:rPr lang="en-US" sz="2400" dirty="0" smtClean="0"/>
              <a:t>Subvention funds are allocated in order requests received</a:t>
            </a:r>
          </a:p>
          <a:p>
            <a:pPr>
              <a:spcBef>
                <a:spcPts val="1320"/>
              </a:spcBef>
            </a:pPr>
            <a:r>
              <a:rPr lang="en-US" sz="2400" dirty="0" smtClean="0"/>
              <a:t>Invoice received by library w/in 30 days</a:t>
            </a:r>
          </a:p>
          <a:p>
            <a:endParaRPr lang="en-US" dirty="0" smtClean="0"/>
          </a:p>
        </p:txBody>
      </p:sp>
    </p:spTree>
    <p:extLst>
      <p:ext uri="{BB962C8B-B14F-4D97-AF65-F5344CB8AC3E}">
        <p14:creationId xmlns:p14="http://schemas.microsoft.com/office/powerpoint/2010/main" val="2572690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Autofit/>
          </a:bodyPr>
          <a:lstStyle/>
          <a:p>
            <a:r>
              <a:rPr lang="en-US" sz="3600" dirty="0" smtClean="0"/>
              <a:t>Request OASF</a:t>
            </a:r>
            <a:br>
              <a:rPr lang="en-US" sz="3600" dirty="0" smtClean="0"/>
            </a:br>
            <a:r>
              <a:rPr lang="en-US" sz="3200" dirty="0"/>
              <a:t> </a:t>
            </a:r>
            <a:r>
              <a:rPr lang="en-US" sz="2400" dirty="0">
                <a:hlinkClick r:id="rId3"/>
              </a:rPr>
              <a:t>http://guides.lib.vt.edu/c.php?g=716242&amp;p=5097009 </a:t>
            </a:r>
            <a:endParaRPr lang="en-US" sz="3200" dirty="0"/>
          </a:p>
        </p:txBody>
      </p:sp>
      <p:sp>
        <p:nvSpPr>
          <p:cNvPr id="3" name="Content Placeholder 2"/>
          <p:cNvSpPr>
            <a:spLocks noGrp="1"/>
          </p:cNvSpPr>
          <p:nvPr>
            <p:ph idx="1"/>
          </p:nvPr>
        </p:nvSpPr>
        <p:spPr/>
        <p:txBody>
          <a:bodyPr numCol="2">
            <a:noAutofit/>
          </a:bodyPr>
          <a:lstStyle/>
          <a:p>
            <a:r>
              <a:rPr lang="en-US" sz="2400" dirty="0" smtClean="0"/>
              <a:t>Name</a:t>
            </a:r>
          </a:p>
          <a:p>
            <a:r>
              <a:rPr lang="en-US" sz="2400" dirty="0" smtClean="0"/>
              <a:t>PID</a:t>
            </a:r>
          </a:p>
          <a:p>
            <a:r>
              <a:rPr lang="en-US" sz="2400" dirty="0" smtClean="0"/>
              <a:t>Department and college</a:t>
            </a:r>
          </a:p>
          <a:p>
            <a:r>
              <a:rPr lang="en-US" sz="2400" dirty="0" smtClean="0"/>
              <a:t>Co-authors, affiliations</a:t>
            </a:r>
            <a:endParaRPr lang="en-US" sz="2400" dirty="0"/>
          </a:p>
          <a:p>
            <a:r>
              <a:rPr lang="en-US" sz="2400" dirty="0" smtClean="0"/>
              <a:t>VT status (e.g., faculty, graduate student, another university, etc.)</a:t>
            </a:r>
          </a:p>
          <a:p>
            <a:endParaRPr lang="en-US" sz="2400" dirty="0"/>
          </a:p>
          <a:p>
            <a:r>
              <a:rPr lang="en-US" sz="2400" dirty="0" smtClean="0"/>
              <a:t>Article: title, journal, publisher</a:t>
            </a:r>
          </a:p>
          <a:p>
            <a:r>
              <a:rPr lang="en-US" sz="2400" dirty="0" smtClean="0"/>
              <a:t>Publisher’s fee</a:t>
            </a:r>
          </a:p>
          <a:p>
            <a:r>
              <a:rPr lang="en-US" sz="2400" dirty="0" smtClean="0"/>
              <a:t>Funding request</a:t>
            </a:r>
          </a:p>
          <a:p>
            <a:r>
              <a:rPr lang="en-US" sz="2400" dirty="0" smtClean="0"/>
              <a:t>Link to journal’s OA policy</a:t>
            </a:r>
          </a:p>
          <a:p>
            <a:r>
              <a:rPr lang="en-US" sz="2400" dirty="0" smtClean="0"/>
              <a:t>No alternative sources of article support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rmAutofit/>
          </a:bodyPr>
          <a:lstStyle/>
          <a:p>
            <a:r>
              <a:rPr lang="en-US" sz="3600" dirty="0" smtClean="0"/>
              <a:t>Review, vet, prioritize, notify</a:t>
            </a:r>
            <a:endParaRPr lang="en-US" sz="3600" dirty="0"/>
          </a:p>
        </p:txBody>
      </p:sp>
      <p:sp>
        <p:nvSpPr>
          <p:cNvPr id="3" name="Content Placeholder 2"/>
          <p:cNvSpPr>
            <a:spLocks noGrp="1"/>
          </p:cNvSpPr>
          <p:nvPr>
            <p:ph idx="1"/>
          </p:nvPr>
        </p:nvSpPr>
        <p:spPr/>
        <p:txBody>
          <a:bodyPr>
            <a:normAutofit/>
          </a:bodyPr>
          <a:lstStyle/>
          <a:p>
            <a:r>
              <a:rPr lang="en-US" sz="2800" dirty="0" smtClean="0"/>
              <a:t>Applications reviewed by team of librarians</a:t>
            </a:r>
          </a:p>
          <a:p>
            <a:pPr lvl="1"/>
            <a:r>
              <a:rPr lang="en-US" sz="2800" dirty="0" smtClean="0"/>
              <a:t>Gail McMillan, fund manager</a:t>
            </a:r>
          </a:p>
          <a:p>
            <a:r>
              <a:rPr lang="en-US" sz="2800" dirty="0" smtClean="0"/>
              <a:t>Funds</a:t>
            </a:r>
          </a:p>
          <a:p>
            <a:r>
              <a:rPr lang="en-US" sz="2800" dirty="0" smtClean="0"/>
              <a:t>Eligibility</a:t>
            </a:r>
          </a:p>
          <a:p>
            <a:r>
              <a:rPr lang="en-US" sz="2800" dirty="0" smtClean="0"/>
              <a:t>Guidelines</a:t>
            </a:r>
          </a:p>
          <a:p>
            <a:r>
              <a:rPr lang="en-US" sz="2800" dirty="0" smtClean="0"/>
              <a:t>Email notification (10 days)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normAutofit/>
          </a:bodyPr>
          <a:lstStyle/>
          <a:p>
            <a:r>
              <a:rPr lang="en-US" sz="3600" dirty="0" smtClean="0"/>
              <a:t>Last steps</a:t>
            </a:r>
            <a:endParaRPr lang="en-US" sz="3600" dirty="0"/>
          </a:p>
        </p:txBody>
      </p:sp>
      <p:sp>
        <p:nvSpPr>
          <p:cNvPr id="3" name="Content Placeholder 2"/>
          <p:cNvSpPr>
            <a:spLocks noGrp="1"/>
          </p:cNvSpPr>
          <p:nvPr>
            <p:ph idx="1"/>
          </p:nvPr>
        </p:nvSpPr>
        <p:spPr/>
        <p:txBody>
          <a:bodyPr>
            <a:normAutofit fontScale="92500"/>
          </a:bodyPr>
          <a:lstStyle/>
          <a:p>
            <a:r>
              <a:rPr lang="en-US" sz="2800" dirty="0" smtClean="0"/>
              <a:t>How are APCs paid?</a:t>
            </a:r>
          </a:p>
          <a:p>
            <a:pPr lvl="1"/>
            <a:r>
              <a:rPr lang="en-US" sz="2800" dirty="0" smtClean="0"/>
              <a:t>Award </a:t>
            </a:r>
            <a:r>
              <a:rPr lang="en-US" sz="2800" dirty="0" smtClean="0"/>
              <a:t>email </a:t>
            </a:r>
            <a:r>
              <a:rPr lang="en-US" sz="2800" dirty="0" smtClean="0"/>
              <a:t>to </a:t>
            </a:r>
            <a:r>
              <a:rPr lang="en-US" sz="2800" dirty="0" smtClean="0"/>
              <a:t>corresponding author includes</a:t>
            </a:r>
          </a:p>
          <a:p>
            <a:pPr lvl="2"/>
            <a:r>
              <a:rPr lang="en-US" sz="2400" dirty="0" smtClean="0"/>
              <a:t>Congratulations! </a:t>
            </a:r>
          </a:p>
          <a:p>
            <a:pPr lvl="2"/>
            <a:r>
              <a:rPr lang="en-US" sz="2400" dirty="0" smtClean="0"/>
              <a:t>Where to have the invoice sent, or</a:t>
            </a:r>
          </a:p>
          <a:p>
            <a:pPr lvl="2"/>
            <a:r>
              <a:rPr lang="en-US" sz="2400" dirty="0" smtClean="0"/>
              <a:t>Proof of payment for reimbursement</a:t>
            </a:r>
          </a:p>
          <a:p>
            <a:r>
              <a:rPr lang="en-US" sz="2800" dirty="0" smtClean="0"/>
              <a:t>Acknowledge VT OASF in your published article</a:t>
            </a:r>
          </a:p>
          <a:p>
            <a:r>
              <a:rPr lang="en-US" sz="2800" dirty="0" smtClean="0"/>
              <a:t>Article added to VTechWorks</a:t>
            </a:r>
          </a:p>
          <a:p>
            <a:pPr lvl="1"/>
            <a:r>
              <a:rPr lang="en-US" sz="2800" dirty="0" smtClean="0">
                <a:hlinkClick r:id="rId3"/>
              </a:rPr>
              <a:t>http://www.vtechworks.lib.vt.edu</a:t>
            </a:r>
            <a:endParaRPr lang="en-US" sz="2800" dirty="0" smtClean="0"/>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638"/>
            <a:ext cx="8394700" cy="1143000"/>
          </a:xfrm>
        </p:spPr>
        <p:txBody>
          <a:bodyPr>
            <a:normAutofit/>
          </a:bodyPr>
          <a:lstStyle/>
          <a:p>
            <a:r>
              <a:rPr lang="en-US" sz="3600" dirty="0" smtClean="0"/>
              <a:t>FY18 </a:t>
            </a:r>
            <a:r>
              <a:rPr lang="en-US" sz="3600" dirty="0"/>
              <a:t>Funding </a:t>
            </a:r>
            <a:r>
              <a:rPr lang="en-US" sz="3600" dirty="0" smtClean="0"/>
              <a:t>by College as of Oct. 17, 2017</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23589854"/>
              </p:ext>
            </p:extLst>
          </p:nvPr>
        </p:nvGraphicFramePr>
        <p:xfrm>
          <a:off x="779463" y="1714500"/>
          <a:ext cx="7583487" cy="48641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389848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850853955"/>
              </p:ext>
            </p:extLst>
          </p:nvPr>
        </p:nvGraphicFramePr>
        <p:xfrm>
          <a:off x="1270000" y="52144"/>
          <a:ext cx="6406618" cy="6551856"/>
        </p:xfrm>
        <a:graphic>
          <a:graphicData uri="http://schemas.openxmlformats.org/presentationml/2006/ole">
            <mc:AlternateContent xmlns:mc="http://schemas.openxmlformats.org/markup-compatibility/2006">
              <mc:Choice xmlns:v="urn:schemas-microsoft-com:vml" Requires="v">
                <p:oleObj spid="_x0000_s2057" name="Worksheet" r:id="rId4" imgW="5041900" imgH="5156200" progId="Excel.Sheet.12">
                  <p:embed/>
                </p:oleObj>
              </mc:Choice>
              <mc:Fallback>
                <p:oleObj name="Worksheet" r:id="rId4" imgW="5041900" imgH="5156200" progId="Excel.Sheet.12">
                  <p:embed/>
                  <p:pic>
                    <p:nvPicPr>
                      <p:cNvPr id="0" name=""/>
                      <p:cNvPicPr/>
                      <p:nvPr/>
                    </p:nvPicPr>
                    <p:blipFill>
                      <a:blip r:embed="rId5"/>
                      <a:stretch>
                        <a:fillRect/>
                      </a:stretch>
                    </p:blipFill>
                    <p:spPr>
                      <a:xfrm>
                        <a:off x="1270000" y="52144"/>
                        <a:ext cx="6406618" cy="6551856"/>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rmAutofit/>
          </a:bodyPr>
          <a:lstStyle/>
          <a:p>
            <a:r>
              <a:rPr lang="en-US" sz="3600" dirty="0" smtClean="0"/>
              <a:t>VT Open Access Subvention Fund</a:t>
            </a:r>
            <a:endParaRPr lang="en-US" sz="3600" dirty="0"/>
          </a:p>
        </p:txBody>
      </p:sp>
      <p:sp>
        <p:nvSpPr>
          <p:cNvPr id="3" name="Content Placeholder 2"/>
          <p:cNvSpPr>
            <a:spLocks noGrp="1"/>
          </p:cNvSpPr>
          <p:nvPr>
            <p:ph idx="1"/>
          </p:nvPr>
        </p:nvSpPr>
        <p:spPr/>
        <p:txBody>
          <a:bodyPr>
            <a:normAutofit/>
          </a:bodyPr>
          <a:lstStyle/>
          <a:p>
            <a:r>
              <a:rPr lang="en-US" sz="2800" dirty="0">
                <a:hlinkClick r:id="rId3"/>
              </a:rPr>
              <a:t>http://guides.lib.vt.edu/c.php?g=716242&amp;p=5097009 </a:t>
            </a:r>
            <a:endParaRPr lang="en-US" sz="2800" dirty="0" smtClean="0"/>
          </a:p>
          <a:p>
            <a:r>
              <a:rPr lang="en-US" sz="2800" dirty="0" smtClean="0"/>
              <a:t>Gail McMillan</a:t>
            </a:r>
          </a:p>
          <a:p>
            <a:pPr lvl="1"/>
            <a:r>
              <a:rPr lang="en-US" sz="2800" dirty="0" smtClean="0">
                <a:hlinkClick r:id="rId4"/>
              </a:rPr>
              <a:t>gailmac@vt.edu</a:t>
            </a:r>
            <a:endParaRPr lang="en-US" sz="2800" dirty="0" smtClean="0"/>
          </a:p>
          <a:p>
            <a:pPr lvl="1"/>
            <a:r>
              <a:rPr lang="en-US" sz="2800" dirty="0" smtClean="0"/>
              <a:t>540-231-9252</a:t>
            </a:r>
          </a:p>
          <a:p>
            <a:pPr lvl="1"/>
            <a:r>
              <a:rPr lang="en-US" sz="2800" dirty="0" smtClean="0"/>
              <a:t>421 Newman Library</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b="1" dirty="0" smtClean="0">
                <a:solidFill>
                  <a:srgbClr val="FF0000"/>
                </a:solidFill>
              </a:rPr>
              <a:t>$84,407.93 </a:t>
            </a:r>
            <a:r>
              <a:rPr lang="en-US" sz="2800" b="1" dirty="0" smtClean="0">
                <a:solidFill>
                  <a:srgbClr val="FF0000"/>
                </a:solidFill>
              </a:rPr>
              <a:t>available </a:t>
            </a:r>
            <a:r>
              <a:rPr lang="en-US" sz="2800" dirty="0" smtClean="0"/>
              <a:t>to </a:t>
            </a:r>
            <a:r>
              <a:rPr lang="en-US" sz="2800" dirty="0"/>
              <a:t>Publish </a:t>
            </a:r>
            <a:r>
              <a:rPr lang="en-US" sz="2800" dirty="0" smtClean="0"/>
              <a:t>Open </a:t>
            </a:r>
            <a:r>
              <a:rPr lang="en-US" sz="2800" dirty="0"/>
              <a:t>Access </a:t>
            </a:r>
            <a:r>
              <a:rPr lang="en-US" sz="2800" dirty="0" smtClean="0"/>
              <a:t>Articles</a:t>
            </a:r>
            <a:br>
              <a:rPr lang="en-US" sz="2800" dirty="0" smtClean="0"/>
            </a:br>
            <a:r>
              <a:rPr lang="en-US" dirty="0"/>
              <a:t/>
            </a:r>
            <a:br>
              <a:rPr lang="en-US" dirty="0"/>
            </a:br>
            <a:r>
              <a:rPr lang="en-US" sz="3200" dirty="0"/>
              <a:t>VT’s OPEN ACCESS </a:t>
            </a:r>
            <a:r>
              <a:rPr lang="en-US" sz="3200" dirty="0" smtClean="0"/>
              <a:t>SUBVENTION </a:t>
            </a:r>
            <a:r>
              <a:rPr lang="en-US" sz="3200" dirty="0"/>
              <a:t>FUND</a:t>
            </a:r>
          </a:p>
        </p:txBody>
      </p:sp>
      <p:sp>
        <p:nvSpPr>
          <p:cNvPr id="3" name="Subtitle 2"/>
          <p:cNvSpPr>
            <a:spLocks noGrp="1"/>
          </p:cNvSpPr>
          <p:nvPr>
            <p:ph type="subTitle" idx="1"/>
          </p:nvPr>
        </p:nvSpPr>
        <p:spPr>
          <a:xfrm>
            <a:off x="1371600" y="4479365"/>
            <a:ext cx="5867400" cy="573741"/>
          </a:xfrm>
        </p:spPr>
        <p:txBody>
          <a:bodyPr>
            <a:noAutofit/>
          </a:bodyPr>
          <a:lstStyle/>
          <a:p>
            <a:r>
              <a:rPr lang="en-US" sz="1600" dirty="0" smtClean="0"/>
              <a:t>Gail McMillan</a:t>
            </a:r>
          </a:p>
          <a:p>
            <a:r>
              <a:rPr lang="en-US" sz="1600" dirty="0" smtClean="0"/>
              <a:t>gailmac@vt.edu</a:t>
            </a:r>
          </a:p>
          <a:p>
            <a:r>
              <a:rPr lang="en-US" sz="1600" dirty="0" smtClean="0"/>
              <a:t>Director, </a:t>
            </a:r>
            <a:r>
              <a:rPr lang="en-US" sz="1600" dirty="0" smtClean="0">
                <a:hlinkClick r:id="rId3"/>
              </a:rPr>
              <a:t>Scholarly Communication</a:t>
            </a:r>
            <a:endParaRPr lang="en-US" sz="1600" dirty="0" smtClean="0"/>
          </a:p>
          <a:p>
            <a:r>
              <a:rPr lang="en-US" sz="1600" dirty="0" smtClean="0"/>
              <a:t>University Libraries, Virginia Tech</a:t>
            </a:r>
          </a:p>
          <a:p>
            <a:r>
              <a:rPr lang="en-US" sz="1600" dirty="0" smtClean="0"/>
              <a:t>NLI, </a:t>
            </a:r>
            <a:r>
              <a:rPr lang="en-US" sz="1600" dirty="0" smtClean="0"/>
              <a:t>Dec. 5, </a:t>
            </a:r>
            <a:r>
              <a:rPr lang="en-US" sz="1600" dirty="0" smtClean="0"/>
              <a:t>2017</a:t>
            </a:r>
            <a:endParaRPr lang="en-US" sz="1600" dirty="0"/>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Tree>
    <p:extLst>
      <p:ext uri="{BB962C8B-B14F-4D97-AF65-F5344CB8AC3E}">
        <p14:creationId xmlns:p14="http://schemas.microsoft.com/office/powerpoint/2010/main" val="17882619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sz="3600" dirty="0" smtClean="0"/>
              <a:t>Finding OA Journals and Publishers</a:t>
            </a:r>
            <a:endParaRPr lang="en-US" sz="3600" dirty="0"/>
          </a:p>
        </p:txBody>
      </p:sp>
      <p:sp>
        <p:nvSpPr>
          <p:cNvPr id="3" name="Content Placeholder 2"/>
          <p:cNvSpPr>
            <a:spLocks noGrp="1"/>
          </p:cNvSpPr>
          <p:nvPr>
            <p:ph idx="1"/>
          </p:nvPr>
        </p:nvSpPr>
        <p:spPr>
          <a:xfrm>
            <a:off x="779462" y="1949824"/>
            <a:ext cx="7996238" cy="4438276"/>
          </a:xfrm>
        </p:spPr>
        <p:txBody>
          <a:bodyPr>
            <a:normAutofit lnSpcReduction="10000"/>
          </a:bodyPr>
          <a:lstStyle/>
          <a:p>
            <a:pPr>
              <a:spcBef>
                <a:spcPts val="1320"/>
              </a:spcBef>
            </a:pPr>
            <a:r>
              <a:rPr lang="en-US" sz="3200" dirty="0" smtClean="0"/>
              <a:t>Open access journal directories</a:t>
            </a:r>
          </a:p>
          <a:p>
            <a:pPr marL="914400" lvl="1" indent="-514350">
              <a:spcBef>
                <a:spcPts val="1320"/>
              </a:spcBef>
            </a:pPr>
            <a:r>
              <a:rPr lang="en-US" sz="2800" dirty="0" smtClean="0">
                <a:hlinkClick r:id="rId3"/>
              </a:rPr>
              <a:t>Directory of Open Access Journals</a:t>
            </a:r>
            <a:endParaRPr lang="en-US" sz="2800" dirty="0" smtClean="0"/>
          </a:p>
          <a:p>
            <a:pPr marL="914400" lvl="1" indent="-514350">
              <a:spcBef>
                <a:spcPts val="1320"/>
              </a:spcBef>
            </a:pPr>
            <a:r>
              <a:rPr lang="en-US" sz="2800" dirty="0" smtClean="0">
                <a:hlinkClick r:id="rId4"/>
              </a:rPr>
              <a:t>SHERPA/RoMEO</a:t>
            </a:r>
            <a:endParaRPr lang="en-US" sz="2800" dirty="0" smtClean="0"/>
          </a:p>
          <a:p>
            <a:pPr marL="914400" lvl="1" indent="-514350">
              <a:spcBef>
                <a:spcPts val="1320"/>
              </a:spcBef>
            </a:pPr>
            <a:r>
              <a:rPr lang="en-US" sz="2800" dirty="0" smtClean="0">
                <a:hlinkClick r:id="rId5"/>
              </a:rPr>
              <a:t>ThinkClickSubmit</a:t>
            </a:r>
            <a:endParaRPr lang="en-US" sz="2800" smtClean="0"/>
          </a:p>
          <a:p>
            <a:pPr marL="914400" lvl="1" indent="-514350">
              <a:spcBef>
                <a:spcPts val="1320"/>
              </a:spcBef>
            </a:pPr>
            <a:r>
              <a:rPr lang="en-US" sz="2800" dirty="0" smtClean="0">
                <a:hlinkClick r:id="rId6"/>
              </a:rPr>
              <a:t>UlrichsWeb</a:t>
            </a:r>
            <a:endParaRPr lang="en-US" sz="2800" smtClean="0"/>
          </a:p>
          <a:p>
            <a:pPr marL="571500" indent="-514350">
              <a:spcBef>
                <a:spcPts val="1320"/>
              </a:spcBef>
            </a:pPr>
            <a:r>
              <a:rPr lang="en-US" sz="3200" dirty="0">
                <a:hlinkClick r:id="rId7"/>
              </a:rPr>
              <a:t>Open Access Scholarly Publishers Association</a:t>
            </a:r>
            <a:r>
              <a:rPr lang="en-US" sz="3200" dirty="0"/>
              <a:t>, </a:t>
            </a:r>
            <a:r>
              <a:rPr lang="en-US" sz="3200" dirty="0" smtClean="0">
                <a:hlinkClick r:id="rId8"/>
              </a:rPr>
              <a:t>COPE</a:t>
            </a:r>
            <a:endParaRPr lang="en-US" sz="3200" dirty="0" smtClean="0"/>
          </a:p>
          <a:p>
            <a:pPr marL="571500" indent="-514350">
              <a:spcBef>
                <a:spcPts val="1320"/>
              </a:spcBef>
            </a:pPr>
            <a:r>
              <a:rPr lang="en-US" sz="3200" dirty="0" smtClean="0">
                <a:hlinkClick r:id="rId9"/>
              </a:rPr>
              <a:t>Publisher discounts </a:t>
            </a:r>
            <a:r>
              <a:rPr lang="en-US" sz="3200" dirty="0">
                <a:hlinkClick r:id="rId9"/>
              </a:rPr>
              <a:t>available to </a:t>
            </a:r>
            <a:r>
              <a:rPr lang="en-US" sz="3200" dirty="0" smtClean="0">
                <a:hlinkClick r:id="rId9"/>
              </a:rPr>
              <a:t>VT authors</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“Open Access”?</a:t>
            </a:r>
            <a:endParaRPr lang="en-US" dirty="0"/>
          </a:p>
        </p:txBody>
      </p:sp>
      <p:sp>
        <p:nvSpPr>
          <p:cNvPr id="3" name="Content Placeholder 2"/>
          <p:cNvSpPr>
            <a:spLocks noGrp="1"/>
          </p:cNvSpPr>
          <p:nvPr>
            <p:ph idx="1"/>
          </p:nvPr>
        </p:nvSpPr>
        <p:spPr/>
        <p:txBody>
          <a:bodyPr>
            <a:normAutofit/>
          </a:bodyPr>
          <a:lstStyle/>
          <a:p>
            <a:r>
              <a:rPr lang="en-US" sz="2400" dirty="0" smtClean="0">
                <a:solidFill>
                  <a:schemeClr val="tx1"/>
                </a:solidFill>
                <a:latin typeface="Times"/>
                <a:cs typeface="Times"/>
              </a:rPr>
              <a:t>Open Access literature </a:t>
            </a:r>
            <a:r>
              <a:rPr lang="en-US" sz="2400" dirty="0">
                <a:solidFill>
                  <a:schemeClr val="tx1"/>
                </a:solidFill>
                <a:latin typeface="Times"/>
                <a:cs typeface="Times"/>
              </a:rPr>
              <a:t>is digital, online, free of charge, and free of most copyright and licensing restrictions. What makes it possible is the internet and the consent of the author or </a:t>
            </a:r>
            <a:r>
              <a:rPr lang="en-US" sz="2400" dirty="0" smtClean="0">
                <a:solidFill>
                  <a:schemeClr val="tx1"/>
                </a:solidFill>
                <a:latin typeface="Times"/>
                <a:cs typeface="Times"/>
              </a:rPr>
              <a:t>copyright-holder. </a:t>
            </a:r>
            <a:endParaRPr lang="en-US" sz="2400" dirty="0">
              <a:solidFill>
                <a:schemeClr val="tx1"/>
              </a:solidFill>
              <a:latin typeface="Times"/>
              <a:cs typeface="Times"/>
            </a:endParaRPr>
          </a:p>
          <a:p>
            <a:r>
              <a:rPr lang="en-US" sz="2400" dirty="0" smtClean="0">
                <a:solidFill>
                  <a:schemeClr val="tx1"/>
                </a:solidFill>
                <a:latin typeface="Times"/>
                <a:cs typeface="Times"/>
              </a:rPr>
              <a:t>Gold </a:t>
            </a:r>
            <a:r>
              <a:rPr lang="en-US" sz="2400" dirty="0">
                <a:solidFill>
                  <a:schemeClr val="tx1"/>
                </a:solidFill>
                <a:latin typeface="Times"/>
                <a:cs typeface="Times"/>
              </a:rPr>
              <a:t>OA: immediate public access at time of publication, sometimes APCs</a:t>
            </a:r>
          </a:p>
          <a:p>
            <a:r>
              <a:rPr lang="en-US" sz="2400" dirty="0" smtClean="0">
                <a:solidFill>
                  <a:schemeClr val="tx1"/>
                </a:solidFill>
                <a:latin typeface="Times"/>
                <a:cs typeface="Times"/>
              </a:rPr>
              <a:t>Green </a:t>
            </a:r>
            <a:r>
              <a:rPr lang="en-US" sz="2400" dirty="0">
                <a:solidFill>
                  <a:schemeClr val="tx1"/>
                </a:solidFill>
                <a:latin typeface="Times"/>
                <a:cs typeface="Times"/>
              </a:rPr>
              <a:t>OA: self-archiving per publisher/journal policies, sometimes </a:t>
            </a:r>
            <a:r>
              <a:rPr lang="en-US" sz="2400" dirty="0" smtClean="0">
                <a:solidFill>
                  <a:schemeClr val="tx1"/>
                </a:solidFill>
                <a:latin typeface="Times"/>
                <a:cs typeface="Times"/>
              </a:rPr>
              <a:t>temporary </a:t>
            </a:r>
            <a:r>
              <a:rPr lang="en-US" sz="2400" dirty="0">
                <a:solidFill>
                  <a:schemeClr val="tx1"/>
                </a:solidFill>
                <a:latin typeface="Times"/>
                <a:cs typeface="Times"/>
              </a:rPr>
              <a:t>embargoes</a:t>
            </a:r>
            <a:endParaRPr lang="en-US" dirty="0"/>
          </a:p>
          <a:p>
            <a:endParaRPr lang="en-US" dirty="0"/>
          </a:p>
        </p:txBody>
      </p:sp>
    </p:spTree>
    <p:extLst>
      <p:ext uri="{BB962C8B-B14F-4D97-AF65-F5344CB8AC3E}">
        <p14:creationId xmlns:p14="http://schemas.microsoft.com/office/powerpoint/2010/main" val="100004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Benefits</a:t>
            </a:r>
            <a:endParaRPr lang="en-US" dirty="0"/>
          </a:p>
        </p:txBody>
      </p:sp>
      <p:sp>
        <p:nvSpPr>
          <p:cNvPr id="3" name="Content Placeholder 2"/>
          <p:cNvSpPr>
            <a:spLocks noGrp="1"/>
          </p:cNvSpPr>
          <p:nvPr>
            <p:ph idx="1"/>
          </p:nvPr>
        </p:nvSpPr>
        <p:spPr/>
        <p:txBody>
          <a:bodyPr>
            <a:normAutofit fontScale="92500"/>
          </a:bodyPr>
          <a:lstStyle/>
          <a:p>
            <a:r>
              <a:rPr lang="en-US" dirty="0"/>
              <a:t>increasing visibility of </a:t>
            </a:r>
            <a:r>
              <a:rPr lang="en-US" dirty="0" smtClean="0"/>
              <a:t>research </a:t>
            </a:r>
            <a:r>
              <a:rPr lang="en-US" dirty="0"/>
              <a:t>(</a:t>
            </a:r>
            <a:r>
              <a:rPr lang="en-US" dirty="0">
                <a:hlinkClick r:id="rId3"/>
              </a:rPr>
              <a:t>Wang et al., </a:t>
            </a:r>
            <a:r>
              <a:rPr lang="en-US" dirty="0" smtClean="0">
                <a:hlinkClick r:id="rId3"/>
              </a:rPr>
              <a:t>201</a:t>
            </a:r>
            <a:r>
              <a:rPr lang="en-US" dirty="0" smtClean="0"/>
              <a:t>increasing </a:t>
            </a:r>
            <a:r>
              <a:rPr lang="en-US" dirty="0"/>
              <a:t>citations counts (</a:t>
            </a:r>
            <a:r>
              <a:rPr lang="en-US" dirty="0">
                <a:hlinkClick r:id="rId4"/>
              </a:rPr>
              <a:t>Gargouri et al., 2010</a:t>
            </a:r>
            <a:r>
              <a:rPr lang="en-US" dirty="0" smtClean="0"/>
              <a:t>)</a:t>
            </a:r>
          </a:p>
          <a:p>
            <a:r>
              <a:rPr lang="en-US" dirty="0" smtClean="0"/>
              <a:t>helps </a:t>
            </a:r>
            <a:r>
              <a:rPr lang="en-US" dirty="0"/>
              <a:t>build research capacity in developing countries (</a:t>
            </a:r>
            <a:r>
              <a:rPr lang="en-US" dirty="0">
                <a:hlinkClick r:id="rId5" invalidUrl="https://scholar.google.com/scholar_lookup?title=Open access archiving: the fast track to building research capacity in developing countries&amp;author=Chan&amp;publication_year=2005"/>
              </a:rPr>
              <a:t>Chan, Kirsop &amp; Arunachalam, 2005</a:t>
            </a:r>
            <a:r>
              <a:rPr lang="en-US" dirty="0" smtClean="0"/>
              <a:t>)</a:t>
            </a:r>
          </a:p>
          <a:p>
            <a:r>
              <a:rPr lang="en-US" dirty="0" smtClean="0"/>
              <a:t>decreases </a:t>
            </a:r>
            <a:r>
              <a:rPr lang="en-US" dirty="0"/>
              <a:t>financial pressure on academic and research libraries (</a:t>
            </a:r>
            <a:r>
              <a:rPr lang="en-US" dirty="0">
                <a:hlinkClick r:id="rId6" invalidUrl="https://scholar.google.com/scholar_lookup?title=The business of academic publishing&amp;author=McGuigan&amp;publication_year=2008"/>
              </a:rPr>
              <a:t>McGuigan &amp; Russell, 2008</a:t>
            </a:r>
            <a:r>
              <a:rPr lang="en-US" dirty="0" smtClean="0"/>
              <a:t>)</a:t>
            </a:r>
          </a:p>
          <a:p>
            <a:r>
              <a:rPr lang="en-US" dirty="0" smtClean="0"/>
              <a:t>Increases funders’ impacts--</a:t>
            </a:r>
            <a:r>
              <a:rPr lang="en-US" dirty="0"/>
              <a:t>higher return on investment (</a:t>
            </a:r>
            <a:r>
              <a:rPr lang="en-US" dirty="0">
                <a:hlinkClick r:id="rId7"/>
              </a:rPr>
              <a:t>Tennant et al., </a:t>
            </a:r>
            <a:r>
              <a:rPr lang="en-US" dirty="0" smtClean="0">
                <a:hlinkClick r:id="rId7"/>
              </a:rPr>
              <a:t>2016</a:t>
            </a:r>
            <a:r>
              <a:rPr lang="en-US" dirty="0" smtClean="0"/>
              <a:t>), reaching </a:t>
            </a:r>
            <a:r>
              <a:rPr lang="en-US" dirty="0"/>
              <a:t>beyond academia to industry and the </a:t>
            </a:r>
            <a:r>
              <a:rPr lang="en-US" dirty="0" smtClean="0"/>
              <a:t>public</a:t>
            </a:r>
          </a:p>
          <a:p>
            <a:r>
              <a:rPr lang="en-US" dirty="0" smtClean="0"/>
              <a:t>Reduces duplicative efforts</a:t>
            </a:r>
            <a:endParaRPr lang="en-US" dirty="0"/>
          </a:p>
        </p:txBody>
      </p:sp>
    </p:spTree>
    <p:extLst>
      <p:ext uri="{BB962C8B-B14F-4D97-AF65-F5344CB8AC3E}">
        <p14:creationId xmlns:p14="http://schemas.microsoft.com/office/powerpoint/2010/main" val="618112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61467"/>
          </a:xfrm>
        </p:spPr>
        <p:txBody>
          <a:bodyPr>
            <a:normAutofit/>
          </a:bodyPr>
          <a:lstStyle/>
          <a:p>
            <a:r>
              <a:rPr lang="en-US" sz="3600" dirty="0" smtClean="0"/>
              <a:t>Reputation Economy in Academia</a:t>
            </a:r>
            <a:endParaRPr lang="en-US" sz="3600" dirty="0"/>
          </a:p>
        </p:txBody>
      </p:sp>
      <p:sp>
        <p:nvSpPr>
          <p:cNvPr id="3" name="Content Placeholder 2"/>
          <p:cNvSpPr>
            <a:spLocks noGrp="1"/>
          </p:cNvSpPr>
          <p:nvPr>
            <p:ph idx="1"/>
          </p:nvPr>
        </p:nvSpPr>
        <p:spPr/>
        <p:txBody>
          <a:bodyPr/>
          <a:lstStyle/>
          <a:p>
            <a:r>
              <a:rPr lang="en-US" sz="2800" dirty="0" smtClean="0"/>
              <a:t>Publishing models need to change</a:t>
            </a:r>
          </a:p>
          <a:p>
            <a:r>
              <a:rPr lang="en-US" sz="2800" dirty="0" smtClean="0"/>
              <a:t>Libraries promoting change</a:t>
            </a:r>
          </a:p>
          <a:p>
            <a:pPr lvl="1"/>
            <a:r>
              <a:rPr lang="en-US" sz="2400" dirty="0" smtClean="0"/>
              <a:t>Hosting</a:t>
            </a:r>
          </a:p>
          <a:p>
            <a:pPr lvl="1"/>
            <a:r>
              <a:rPr lang="en-US" sz="2400" dirty="0" smtClean="0"/>
              <a:t>Publishing</a:t>
            </a:r>
          </a:p>
          <a:p>
            <a:pPr lvl="1"/>
            <a:r>
              <a:rPr lang="en-US" sz="2400" dirty="0" smtClean="0"/>
              <a:t>Subvention funds</a:t>
            </a:r>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100" y="274638"/>
            <a:ext cx="8204200" cy="1020762"/>
          </a:xfrm>
        </p:spPr>
        <p:txBody>
          <a:bodyPr>
            <a:normAutofit/>
          </a:bodyPr>
          <a:lstStyle/>
          <a:p>
            <a:r>
              <a:rPr lang="en-US" dirty="0" smtClean="0"/>
              <a:t> </a:t>
            </a:r>
            <a:r>
              <a:rPr lang="en-US" sz="3600" dirty="0" smtClean="0"/>
              <a:t>VT’s Open Access Subvention Fund</a:t>
            </a:r>
            <a:endParaRPr lang="en-US" sz="3600" dirty="0"/>
          </a:p>
        </p:txBody>
      </p:sp>
      <p:sp>
        <p:nvSpPr>
          <p:cNvPr id="3" name="Content Placeholder 2"/>
          <p:cNvSpPr>
            <a:spLocks noGrp="1"/>
          </p:cNvSpPr>
          <p:nvPr>
            <p:ph idx="1"/>
          </p:nvPr>
        </p:nvSpPr>
        <p:spPr>
          <a:xfrm>
            <a:off x="762000" y="2006600"/>
            <a:ext cx="7924800" cy="4119563"/>
          </a:xfrm>
        </p:spPr>
        <p:txBody>
          <a:bodyPr>
            <a:normAutofit fontScale="92500"/>
          </a:bodyPr>
          <a:lstStyle/>
          <a:p>
            <a:r>
              <a:rPr lang="en-US" sz="2800" dirty="0"/>
              <a:t>Article Processing </a:t>
            </a:r>
            <a:r>
              <a:rPr lang="en-US" sz="2800" dirty="0" smtClean="0"/>
              <a:t>Charges (APCs)</a:t>
            </a:r>
          </a:p>
          <a:p>
            <a:r>
              <a:rPr lang="en-US" sz="2800" dirty="0" smtClean="0"/>
              <a:t>OA journals</a:t>
            </a:r>
          </a:p>
          <a:p>
            <a:pPr lvl="1"/>
            <a:r>
              <a:rPr lang="en-US" sz="2400" dirty="0" smtClean="0"/>
              <a:t>All articles are scholarly, peer reviewed</a:t>
            </a:r>
          </a:p>
          <a:p>
            <a:pPr lvl="1"/>
            <a:r>
              <a:rPr lang="en-US" sz="2400" dirty="0" smtClean="0"/>
              <a:t>All articles are immediately publicly available</a:t>
            </a:r>
          </a:p>
          <a:p>
            <a:r>
              <a:rPr lang="en-US" sz="2800" dirty="0">
                <a:solidFill>
                  <a:srgbClr val="000090"/>
                </a:solidFill>
              </a:rPr>
              <a:t>H</a:t>
            </a:r>
            <a:r>
              <a:rPr lang="en-US" sz="2800" dirty="0" smtClean="0">
                <a:solidFill>
                  <a:srgbClr val="000090"/>
                </a:solidFill>
              </a:rPr>
              <a:t>ybrid OA journals</a:t>
            </a:r>
          </a:p>
          <a:p>
            <a:pPr lvl="1"/>
            <a:r>
              <a:rPr lang="en-US" sz="2400" dirty="0" smtClean="0"/>
              <a:t>Some articles are OA</a:t>
            </a:r>
          </a:p>
          <a:p>
            <a:pPr lvl="1"/>
            <a:r>
              <a:rPr lang="en-US" sz="2400" dirty="0" smtClean="0"/>
              <a:t>Some subscription-only </a:t>
            </a:r>
            <a:r>
              <a:rPr lang="en-US" sz="2400" dirty="0"/>
              <a:t>(</a:t>
            </a:r>
            <a:r>
              <a:rPr lang="en-US" sz="2400" dirty="0" smtClean="0"/>
              <a:t>pay to access) articles</a:t>
            </a:r>
          </a:p>
          <a:p>
            <a:r>
              <a:rPr lang="en-US" sz="2800" dirty="0">
                <a:solidFill>
                  <a:srgbClr val="FF0000"/>
                </a:solidFill>
                <a:hlinkClick r:id="rId3"/>
              </a:rPr>
              <a:t>http://guides.lib.vt.edu/c.php?g=716242&amp;p=5097009</a:t>
            </a:r>
            <a:endParaRPr lang="en-US" sz="2800" dirty="0" smtClean="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fontScale="90000"/>
          </a:bodyPr>
          <a:lstStyle/>
          <a:p>
            <a:r>
              <a:rPr lang="en-US" sz="3600" dirty="0" smtClean="0"/>
              <a:t>Where do subvention funds come from?</a:t>
            </a:r>
            <a:endParaRPr lang="en-US" sz="3600" dirty="0"/>
          </a:p>
        </p:txBody>
      </p:sp>
      <p:sp>
        <p:nvSpPr>
          <p:cNvPr id="3" name="Content Placeholder 2"/>
          <p:cNvSpPr>
            <a:spLocks noGrp="1"/>
          </p:cNvSpPr>
          <p:nvPr>
            <p:ph idx="1"/>
          </p:nvPr>
        </p:nvSpPr>
        <p:spPr/>
        <p:txBody>
          <a:bodyPr>
            <a:normAutofit fontScale="85000" lnSpcReduction="20000"/>
          </a:bodyPr>
          <a:lstStyle/>
          <a:p>
            <a:pPr>
              <a:buFont typeface="Arial"/>
              <a:buChar char="•"/>
            </a:pPr>
            <a:r>
              <a:rPr lang="en-US" sz="2800" dirty="0">
                <a:solidFill>
                  <a:schemeClr val="tx1"/>
                </a:solidFill>
              </a:rPr>
              <a:t>P</a:t>
            </a:r>
            <a:r>
              <a:rPr lang="en-US" sz="2800" dirty="0" smtClean="0">
                <a:solidFill>
                  <a:schemeClr val="tx1"/>
                </a:solidFill>
              </a:rPr>
              <a:t>ilot project FY2013-2014: </a:t>
            </a:r>
            <a:r>
              <a:rPr lang="en-US" sz="2800" dirty="0">
                <a:solidFill>
                  <a:schemeClr val="tx1"/>
                </a:solidFill>
              </a:rPr>
              <a:t>$</a:t>
            </a:r>
            <a:r>
              <a:rPr lang="en-US" sz="2800" dirty="0" smtClean="0">
                <a:solidFill>
                  <a:schemeClr val="tx1"/>
                </a:solidFill>
              </a:rPr>
              <a:t>24,000</a:t>
            </a:r>
            <a:r>
              <a:rPr lang="en-US" sz="2800" dirty="0">
                <a:solidFill>
                  <a:schemeClr val="tx1"/>
                </a:solidFill>
              </a:rPr>
              <a:t>/</a:t>
            </a:r>
            <a:r>
              <a:rPr lang="en-US" sz="2800" dirty="0" smtClean="0">
                <a:solidFill>
                  <a:schemeClr val="tx1"/>
                </a:solidFill>
              </a:rPr>
              <a:t>year</a:t>
            </a:r>
            <a:endParaRPr lang="en-US" sz="2800" dirty="0">
              <a:solidFill>
                <a:schemeClr val="tx1"/>
              </a:solidFill>
            </a:endParaRPr>
          </a:p>
          <a:p>
            <a:pPr lvl="1"/>
            <a:r>
              <a:rPr lang="en-US" sz="2400" dirty="0" smtClean="0">
                <a:solidFill>
                  <a:schemeClr val="tx1"/>
                </a:solidFill>
              </a:rPr>
              <a:t>Dean of </a:t>
            </a:r>
            <a:r>
              <a:rPr lang="en-US" sz="2400" dirty="0">
                <a:solidFill>
                  <a:schemeClr val="tx1"/>
                </a:solidFill>
                <a:latin typeface="Corbel" charset="0"/>
              </a:rPr>
              <a:t>Virginia Tech </a:t>
            </a:r>
            <a:r>
              <a:rPr lang="en-US" sz="2400" dirty="0" smtClean="0">
                <a:solidFill>
                  <a:schemeClr val="tx1"/>
                </a:solidFill>
              </a:rPr>
              <a:t>Libraries</a:t>
            </a:r>
          </a:p>
          <a:p>
            <a:pPr lvl="1"/>
            <a:r>
              <a:rPr lang="en-US" sz="2400" dirty="0" smtClean="0">
                <a:solidFill>
                  <a:schemeClr val="tx1"/>
                </a:solidFill>
              </a:rPr>
              <a:t>Provost</a:t>
            </a:r>
          </a:p>
          <a:p>
            <a:pPr lvl="1"/>
            <a:r>
              <a:rPr lang="en-US" sz="2400" dirty="0" smtClean="0">
                <a:solidFill>
                  <a:schemeClr val="tx1"/>
                </a:solidFill>
              </a:rPr>
              <a:t>Vice President for Research </a:t>
            </a:r>
          </a:p>
          <a:p>
            <a:pPr marL="342900" lvl="1" indent="-342900">
              <a:buFont typeface="Arial"/>
              <a:buChar char="•"/>
            </a:pPr>
            <a:r>
              <a:rPr lang="en-US" sz="2800" dirty="0" smtClean="0">
                <a:solidFill>
                  <a:schemeClr val="tx1"/>
                </a:solidFill>
              </a:rPr>
              <a:t>FY 2015: $</a:t>
            </a:r>
            <a:r>
              <a:rPr lang="en-US" sz="2800" dirty="0">
                <a:solidFill>
                  <a:schemeClr val="tx1"/>
                </a:solidFill>
              </a:rPr>
              <a:t>50,000; FY 2016: </a:t>
            </a:r>
            <a:r>
              <a:rPr lang="en-US" sz="2800" strike="sngStrike" dirty="0">
                <a:solidFill>
                  <a:schemeClr val="tx1"/>
                </a:solidFill>
              </a:rPr>
              <a:t>$</a:t>
            </a:r>
            <a:r>
              <a:rPr lang="en-US" sz="2800" strike="sngStrike" dirty="0" smtClean="0">
                <a:solidFill>
                  <a:schemeClr val="tx1"/>
                </a:solidFill>
              </a:rPr>
              <a:t>60,000</a:t>
            </a:r>
            <a:r>
              <a:rPr lang="en-US" sz="2800" dirty="0" smtClean="0">
                <a:solidFill>
                  <a:schemeClr val="tx1"/>
                </a:solidFill>
              </a:rPr>
              <a:t>, $86,000</a:t>
            </a:r>
          </a:p>
          <a:p>
            <a:pPr lvl="1"/>
            <a:r>
              <a:rPr lang="en-US" sz="2400" dirty="0">
                <a:solidFill>
                  <a:schemeClr val="tx1"/>
                </a:solidFill>
              </a:rPr>
              <a:t>Dean of </a:t>
            </a:r>
            <a:r>
              <a:rPr lang="en-US" sz="2400" dirty="0">
                <a:solidFill>
                  <a:schemeClr val="tx1"/>
                </a:solidFill>
                <a:latin typeface="Corbel" charset="0"/>
              </a:rPr>
              <a:t>Virginia Tech </a:t>
            </a:r>
            <a:r>
              <a:rPr lang="en-US" sz="2400" dirty="0" smtClean="0">
                <a:solidFill>
                  <a:schemeClr val="tx1"/>
                </a:solidFill>
              </a:rPr>
              <a:t>Libraries</a:t>
            </a:r>
            <a:endParaRPr lang="en-US" sz="2400" dirty="0">
              <a:solidFill>
                <a:schemeClr val="tx1"/>
              </a:solidFill>
            </a:endParaRPr>
          </a:p>
          <a:p>
            <a:pPr lvl="1"/>
            <a:r>
              <a:rPr lang="en-US" sz="2400" dirty="0" smtClean="0">
                <a:solidFill>
                  <a:schemeClr val="tx1"/>
                </a:solidFill>
              </a:rPr>
              <a:t>Provost</a:t>
            </a:r>
          </a:p>
          <a:p>
            <a:pPr marL="342900" lvl="1" indent="-342900">
              <a:buFont typeface="Arial"/>
              <a:buChar char="•"/>
            </a:pPr>
            <a:r>
              <a:rPr lang="en-US" sz="2800" dirty="0">
                <a:solidFill>
                  <a:schemeClr val="tx1"/>
                </a:solidFill>
              </a:rPr>
              <a:t>FY </a:t>
            </a:r>
            <a:r>
              <a:rPr lang="en-US" sz="2800" dirty="0" smtClean="0">
                <a:solidFill>
                  <a:schemeClr val="tx1"/>
                </a:solidFill>
              </a:rPr>
              <a:t>2017: $100,000</a:t>
            </a:r>
          </a:p>
          <a:p>
            <a:pPr lvl="1">
              <a:buSzPts val="2100"/>
              <a:buFont typeface="Wingdings 2" charset="2"/>
              <a:buChar char=""/>
            </a:pPr>
            <a:r>
              <a:rPr lang="en-US" sz="2400" dirty="0">
                <a:solidFill>
                  <a:schemeClr val="tx1"/>
                </a:solidFill>
                <a:latin typeface="Corbel" charset="0"/>
              </a:rPr>
              <a:t>Dean of Virginia Tech Libraries</a:t>
            </a:r>
            <a:endParaRPr lang="en-US" sz="2400" dirty="0" smtClean="0">
              <a:solidFill>
                <a:schemeClr val="tx1"/>
              </a:solidFill>
              <a:latin typeface="Corbel" charset="0"/>
            </a:endParaRPr>
          </a:p>
          <a:p>
            <a:pPr>
              <a:buSzPts val="2100"/>
              <a:buFont typeface="Wingdings 2" charset="2"/>
              <a:buChar char=""/>
            </a:pPr>
            <a:r>
              <a:rPr lang="en-US" sz="2800" b="1" dirty="0" smtClean="0">
                <a:solidFill>
                  <a:srgbClr val="FF0000"/>
                </a:solidFill>
              </a:rPr>
              <a:t>FY 2018: $150,000</a:t>
            </a:r>
          </a:p>
          <a:p>
            <a:pPr lvl="1">
              <a:buSzPts val="2100"/>
              <a:buFont typeface="Wingdings 2" charset="2"/>
              <a:buChar char=""/>
            </a:pPr>
            <a:r>
              <a:rPr lang="en-US" sz="2400" dirty="0" smtClean="0">
                <a:solidFill>
                  <a:schemeClr val="tx1"/>
                </a:solidFill>
              </a:rPr>
              <a:t>Dean of Virginia Tech Libraries</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has the VT OASF supported?</a:t>
            </a:r>
            <a:endParaRPr lang="en-US" dirty="0"/>
          </a:p>
        </p:txBody>
      </p:sp>
      <p:sp>
        <p:nvSpPr>
          <p:cNvPr id="5" name="Content Placeholder 4"/>
          <p:cNvSpPr>
            <a:spLocks noGrp="1"/>
          </p:cNvSpPr>
          <p:nvPr>
            <p:ph idx="1"/>
          </p:nvPr>
        </p:nvSpPr>
        <p:spPr/>
        <p:txBody>
          <a:bodyPr/>
          <a:lstStyle/>
          <a:p>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1822971865"/>
              </p:ext>
            </p:extLst>
          </p:nvPr>
        </p:nvGraphicFramePr>
        <p:xfrm>
          <a:off x="971550" y="1809750"/>
          <a:ext cx="6896100" cy="4610100"/>
        </p:xfrm>
        <a:graphic>
          <a:graphicData uri="http://schemas.openxmlformats.org/presentationml/2006/ole">
            <mc:AlternateContent xmlns:mc="http://schemas.openxmlformats.org/markup-compatibility/2006">
              <mc:Choice xmlns:v="urn:schemas-microsoft-com:vml" Requires="v">
                <p:oleObj spid="_x0000_s1044" name="Worksheet" r:id="rId4" imgW="6896100" imgH="4610100" progId="Excel.Sheet.12">
                  <p:embed/>
                </p:oleObj>
              </mc:Choice>
              <mc:Fallback>
                <p:oleObj name="Worksheet" r:id="rId4" imgW="6896100" imgH="4610100" progId="Excel.Sheet.12">
                  <p:embed/>
                  <p:pic>
                    <p:nvPicPr>
                      <p:cNvPr id="0" name=""/>
                      <p:cNvPicPr/>
                      <p:nvPr/>
                    </p:nvPicPr>
                    <p:blipFill>
                      <a:blip r:embed="rId5"/>
                      <a:stretch>
                        <a:fillRect/>
                      </a:stretch>
                    </p:blipFill>
                    <p:spPr>
                      <a:xfrm>
                        <a:off x="971550" y="1809750"/>
                        <a:ext cx="6896100" cy="4610100"/>
                      </a:xfrm>
                      <a:prstGeom prst="rect">
                        <a:avLst/>
                      </a:prstGeom>
                    </p:spPr>
                  </p:pic>
                </p:oleObj>
              </mc:Fallback>
            </mc:AlternateContent>
          </a:graphicData>
        </a:graphic>
      </p:graphicFrame>
    </p:spTree>
    <p:extLst>
      <p:ext uri="{BB962C8B-B14F-4D97-AF65-F5344CB8AC3E}">
        <p14:creationId xmlns:p14="http://schemas.microsoft.com/office/powerpoint/2010/main" val="2704532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normAutofit/>
          </a:bodyPr>
          <a:lstStyle/>
          <a:p>
            <a:r>
              <a:rPr lang="en-US" sz="3600" dirty="0" smtClean="0"/>
              <a:t>How is the OASF allocated?</a:t>
            </a:r>
            <a:endParaRPr lang="en-US" sz="3600" dirty="0"/>
          </a:p>
        </p:txBody>
      </p:sp>
      <p:sp>
        <p:nvSpPr>
          <p:cNvPr id="3" name="Content Placeholder 2"/>
          <p:cNvSpPr>
            <a:spLocks noGrp="1"/>
          </p:cNvSpPr>
          <p:nvPr>
            <p:ph idx="1"/>
          </p:nvPr>
        </p:nvSpPr>
        <p:spPr/>
        <p:txBody>
          <a:bodyPr>
            <a:normAutofit/>
          </a:bodyPr>
          <a:lstStyle/>
          <a:p>
            <a:pPr>
              <a:buFont typeface="Arial"/>
              <a:buChar char="•"/>
            </a:pPr>
            <a:r>
              <a:rPr lang="en-US" sz="2800" dirty="0"/>
              <a:t>A</a:t>
            </a:r>
            <a:r>
              <a:rPr lang="en-US" sz="2800" dirty="0" smtClean="0"/>
              <a:t>uthors have no other source of funding (e.g., no grants from NIH, NSF, Gates, etc.)</a:t>
            </a:r>
          </a:p>
          <a:p>
            <a:pPr>
              <a:buFont typeface="Arial"/>
              <a:buChar char="•"/>
            </a:pPr>
            <a:r>
              <a:rPr lang="en-US" sz="2800" dirty="0" smtClean="0"/>
              <a:t>$1500.00 per article x 2/yr</a:t>
            </a:r>
          </a:p>
          <a:p>
            <a:pPr lvl="1"/>
            <a:r>
              <a:rPr lang="en-US" sz="2400" dirty="0" smtClean="0"/>
              <a:t>Max $3000 per author per year</a:t>
            </a:r>
          </a:p>
          <a:p>
            <a:pPr lvl="1"/>
            <a:r>
              <a:rPr lang="en-US" sz="2400" dirty="0" smtClean="0"/>
              <a:t>Prorated for multiple VT co-authors</a:t>
            </a:r>
          </a:p>
          <a:p>
            <a:pPr lvl="2"/>
            <a:r>
              <a:rPr lang="en-US" sz="2000" dirty="0" smtClean="0"/>
              <a:t>$1500 distributed among the VT co-authors </a:t>
            </a:r>
          </a:p>
          <a:p>
            <a:pPr lvl="2"/>
            <a:r>
              <a:rPr lang="en-US" sz="2000" dirty="0" smtClean="0"/>
              <a:t>3 authors of one article subsidized at $500 each</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295833"/>
            <a:ext cx="7996237" cy="1143000"/>
          </a:xfrm>
        </p:spPr>
        <p:txBody>
          <a:bodyPr>
            <a:noAutofit/>
          </a:bodyPr>
          <a:lstStyle/>
          <a:p>
            <a:r>
              <a:rPr lang="en-US" sz="3600" dirty="0" smtClean="0"/>
              <a:t>Who can you take advantage of the </a:t>
            </a:r>
            <a:br>
              <a:rPr lang="en-US" sz="3600" dirty="0" smtClean="0"/>
            </a:br>
            <a:r>
              <a:rPr lang="en-US" sz="3600" dirty="0" smtClean="0"/>
              <a:t>VT subvention fund?</a:t>
            </a:r>
            <a:endParaRPr lang="en-US" sz="3600" dirty="0"/>
          </a:p>
        </p:txBody>
      </p:sp>
      <p:sp>
        <p:nvSpPr>
          <p:cNvPr id="3" name="Content Placeholder 2"/>
          <p:cNvSpPr>
            <a:spLocks noGrp="1"/>
          </p:cNvSpPr>
          <p:nvPr>
            <p:ph idx="1"/>
          </p:nvPr>
        </p:nvSpPr>
        <p:spPr>
          <a:xfrm>
            <a:off x="812800" y="2006600"/>
            <a:ext cx="7874000" cy="4373563"/>
          </a:xfrm>
        </p:spPr>
        <p:txBody>
          <a:bodyPr/>
          <a:lstStyle/>
          <a:p>
            <a:pPr>
              <a:buNone/>
            </a:pPr>
            <a:r>
              <a:rPr lang="en-US" sz="3200" dirty="0" smtClean="0"/>
              <a:t>The entire Virginia Tech community</a:t>
            </a:r>
          </a:p>
          <a:p>
            <a:pPr lvl="1"/>
            <a:r>
              <a:rPr lang="en-US" sz="3200" dirty="0" smtClean="0"/>
              <a:t>Faculty</a:t>
            </a:r>
          </a:p>
          <a:p>
            <a:pPr lvl="1"/>
            <a:r>
              <a:rPr lang="en-US" sz="3200" dirty="0" smtClean="0"/>
              <a:t>Staff</a:t>
            </a:r>
          </a:p>
          <a:p>
            <a:pPr lvl="1"/>
            <a:r>
              <a:rPr lang="en-US" sz="3200" dirty="0" smtClean="0"/>
              <a:t>Graduate students</a:t>
            </a:r>
          </a:p>
          <a:p>
            <a:pPr lvl="1"/>
            <a:r>
              <a:rPr lang="en-US" sz="3200" dirty="0" smtClean="0"/>
              <a:t>Undergraduate students</a:t>
            </a:r>
          </a:p>
          <a:p>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3328</TotalTime>
  <Words>1653</Words>
  <Application>Microsoft Macintosh PowerPoint</Application>
  <PresentationFormat>On-screen Show (4:3)</PresentationFormat>
  <Paragraphs>232</Paragraphs>
  <Slides>19</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8" baseType="lpstr">
      <vt:lpstr>Calibri</vt:lpstr>
      <vt:lpstr>Corbel</vt:lpstr>
      <vt:lpstr>Helvetica Neue</vt:lpstr>
      <vt:lpstr>Times</vt:lpstr>
      <vt:lpstr>Wingdings 2</vt:lpstr>
      <vt:lpstr>Arial</vt:lpstr>
      <vt:lpstr>Pixel</vt:lpstr>
      <vt:lpstr>Microsoft Excel Worksheet</vt:lpstr>
      <vt:lpstr>Worksheet</vt:lpstr>
      <vt:lpstr>$150,000 Available to Publish Open Access Articles  VT’s OPEN ACCESS SUBVENTION FUND</vt:lpstr>
      <vt:lpstr>What is “Open Access”?</vt:lpstr>
      <vt:lpstr>Open Access Benefits</vt:lpstr>
      <vt:lpstr>Reputation Economy in Academia</vt:lpstr>
      <vt:lpstr> VT’s Open Access Subvention Fund</vt:lpstr>
      <vt:lpstr>Where do subvention funds come from?</vt:lpstr>
      <vt:lpstr>What has the VT OASF supported?</vt:lpstr>
      <vt:lpstr>How is the OASF allocated?</vt:lpstr>
      <vt:lpstr>Who can you take advantage of the  VT subvention fund?</vt:lpstr>
      <vt:lpstr>FY2018 OASF Support as of Oct. 17, 2017</vt:lpstr>
      <vt:lpstr>Requirements for OASF Support</vt:lpstr>
      <vt:lpstr>Request OASF  http://guides.lib.vt.edu/c.php?g=716242&amp;p=5097009 </vt:lpstr>
      <vt:lpstr>Review, vet, prioritize, notify</vt:lpstr>
      <vt:lpstr>Last steps</vt:lpstr>
      <vt:lpstr>FY18 Funding by College as of Oct. 17, 2017</vt:lpstr>
      <vt:lpstr>PowerPoint Presentation</vt:lpstr>
      <vt:lpstr>VT Open Access Subvention Fund</vt:lpstr>
      <vt:lpstr>$84,407.93 available to Publish Open Access Articles  VT’s OPEN ACCESS SUBVENTION FUND</vt:lpstr>
      <vt:lpstr>Finding OA Journals and Publishers</vt:lpstr>
    </vt:vector>
  </TitlesOfParts>
  <Company>Virginia Tech, Digital Library and Archives</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VT’s OPEN ACCESS SUBVENTION FUND</dc:title>
  <dc:creator>Gail McMillan</dc:creator>
  <cp:lastModifiedBy>McMillan, Gail</cp:lastModifiedBy>
  <cp:revision>147</cp:revision>
  <cp:lastPrinted>2017-10-23T16:53:01Z</cp:lastPrinted>
  <dcterms:created xsi:type="dcterms:W3CDTF">2013-10-20T20:56:02Z</dcterms:created>
  <dcterms:modified xsi:type="dcterms:W3CDTF">2017-12-01T22:22:23Z</dcterms:modified>
</cp:coreProperties>
</file>