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s/comment1.xml" ContentType="application/vnd.openxmlformats-officedocument.presentationml.comment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commentAuthors.xml" ContentType="application/vnd.openxmlformats-officedocument.presentationml.commentAuthor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id="0" initials="" name="Ben Roble" lastIdx="1" clrIdx="0"/>
  <p:cmAuthor id="1" initials="" name="Justin Cheng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9"/><Relationship Target="slides/slide12.xml" Type="http://schemas.openxmlformats.org/officeDocument/2006/relationships/slide" Id="rId18"/><Relationship Target="slides/slide11.xml" Type="http://schemas.openxmlformats.org/officeDocument/2006/relationships/slide" Id="rId17"/><Relationship Target="slides/slide10.xml" Type="http://schemas.openxmlformats.org/officeDocument/2006/relationships/slide" Id="rId16"/><Relationship Target="slides/slide9.xml" Type="http://schemas.openxmlformats.org/officeDocument/2006/relationships/slide" Id="rId15"/><Relationship Target="slides/slide8.xml" Type="http://schemas.openxmlformats.org/officeDocument/2006/relationships/slide" Id="rId14"/><Relationship Target="slides/slide15.xml" Type="http://schemas.openxmlformats.org/officeDocument/2006/relationships/slide" Id="rId21"/><Relationship Target="presProps.xml" Type="http://schemas.openxmlformats.org/officeDocument/2006/relationships/presProps" Id="rId2"/><Relationship Target="slides/slide6.xml" Type="http://schemas.openxmlformats.org/officeDocument/2006/relationships/slide" Id="rId12"/><Relationship Target="theme/theme2.xml" Type="http://schemas.openxmlformats.org/officeDocument/2006/relationships/theme" Id="rId1"/><Relationship Target="slides/slide7.xml" Type="http://schemas.openxmlformats.org/officeDocument/2006/relationships/slide" Id="rId13"/><Relationship Target="commentAuthors.xml" Type="http://schemas.openxmlformats.org/officeDocument/2006/relationships/commentAuthors" Id="rId4"/><Relationship Target="slides/slide4.xml" Type="http://schemas.openxmlformats.org/officeDocument/2006/relationships/slide" Id="rId10"/><Relationship Target="tableStyles.xml" Type="http://schemas.openxmlformats.org/officeDocument/2006/relationships/tableStyles" Id="rId3"/><Relationship Target="slides/slide5.xml" Type="http://schemas.openxmlformats.org/officeDocument/2006/relationships/slide" Id="rId11"/><Relationship Target="slides/slide14.xml" Type="http://schemas.openxmlformats.org/officeDocument/2006/relationships/slide" Id="rId20"/><Relationship Target="slides/slide3.xml" Type="http://schemas.openxmlformats.org/officeDocument/2006/relationships/slide" Id="rId9"/><Relationship Target="notesMasters/notesMaster1.xml" Type="http://schemas.openxmlformats.org/officeDocument/2006/relationships/notesMaster" Id="rId6"/><Relationship Target="slideMasters/slideMaster1.xml" Type="http://schemas.openxmlformats.org/officeDocument/2006/relationships/slideMaster" Id="rId5"/><Relationship Target="slides/slide2.xml" Type="http://schemas.openxmlformats.org/officeDocument/2006/relationships/slide" Id="rId8"/><Relationship Target="slides/slide1.xml" Type="http://schemas.openxmlformats.org/officeDocument/2006/relationships/slide" Id="rId7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idx="1" authorId="0">
    <p:pos y="0" x="6000"/>
    <p:text>Presentations
The in-class presentations should be characterized by a professional delivery, carefully rehearsed to fit into the minutes allowed, with clear graphics, audible speech/audio, and other forms of multimedia as appropriate. There should be a brief explanation of the project goals and of the history of the effort, comments on problems faced and lessons learned, and a demonstration or description of the project deliverables.
The midterm presentations will be a rehearsal of the final presentations, except that for work not yet completed, the discussion will focus on plans.</p:text>
  </p:cm>
  <p:cm idx="1" authorId="1">
    <p:pos y="100" x="6000"/>
    <p:text>_Marked as resolved_</p:text>
  </p:cm>
  <p:cm idx="2" authorId="1">
    <p:pos y="200" x="6000"/>
    <p:text>_Re-opened_</p:text>
  </p:cm>
</p:cmLst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Marwan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Justin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Ben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1" name="Shape 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Marwan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Marwan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Justin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Ben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ben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ben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Ben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Justin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Justin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1395412" x="685800"/>
            <a:ext cy="1470000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1pPr>
            <a:lvl2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2pPr>
            <a:lvl3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3pPr>
            <a:lvl4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4pPr>
            <a:lvl5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5pPr>
            <a:lvl6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6pPr>
            <a:lvl7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7pPr>
            <a:lvl8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8pPr>
            <a:lvl9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2910423" x="685800"/>
            <a:ext cy="11183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marL="0">
              <a:spcBef>
                <a:spcPts val="0"/>
              </a:spcBef>
              <a:buNone/>
              <a:defRPr/>
            </a:lvl1pPr>
            <a:lvl2pPr indent="203200" marL="0">
              <a:spcBef>
                <a:spcPts val="0"/>
              </a:spcBef>
              <a:buSzPct val="100000"/>
              <a:buNone/>
              <a:defRPr sz="3200"/>
            </a:lvl2pPr>
            <a:lvl3pPr indent="203200" marL="0">
              <a:spcBef>
                <a:spcPts val="0"/>
              </a:spcBef>
              <a:buSzPct val="100000"/>
              <a:buNone/>
              <a:defRPr sz="3200"/>
            </a:lvl3pPr>
            <a:lvl4pPr indent="203200" marL="0">
              <a:spcBef>
                <a:spcPts val="0"/>
              </a:spcBef>
              <a:buSzPct val="100000"/>
              <a:buNone/>
              <a:defRPr sz="3200"/>
            </a:lvl4pPr>
            <a:lvl5pPr indent="203200" marL="0">
              <a:spcBef>
                <a:spcPts val="0"/>
              </a:spcBef>
              <a:buSzPct val="100000"/>
              <a:buNone/>
              <a:defRPr sz="3200"/>
            </a:lvl5pPr>
            <a:lvl6pPr indent="203200" marL="0">
              <a:spcBef>
                <a:spcPts val="0"/>
              </a:spcBef>
              <a:buSzPct val="100000"/>
              <a:buNone/>
              <a:defRPr sz="3200"/>
            </a:lvl6pPr>
            <a:lvl7pPr indent="203200" marL="0">
              <a:spcBef>
                <a:spcPts val="0"/>
              </a:spcBef>
              <a:buSzPct val="100000"/>
              <a:buNone/>
              <a:defRPr sz="3200"/>
            </a:lvl7pPr>
            <a:lvl8pPr indent="203200" marL="0">
              <a:spcBef>
                <a:spcPts val="0"/>
              </a:spcBef>
              <a:buSzPct val="100000"/>
              <a:buNone/>
              <a:defRPr sz="3200"/>
            </a:lvl8pPr>
            <a:lvl9pPr indent="203200" marL="0">
              <a:spcBef>
                <a:spcPts val="0"/>
              </a:spcBef>
              <a:buSzPct val="100000"/>
              <a:buNone/>
              <a:defRPr sz="3200"/>
            </a:lvl9pPr>
          </a:lstStyle>
          <a:p/>
        </p:txBody>
      </p:sp>
      <p:grpSp>
        <p:nvGrpSpPr>
          <p:cNvPr id="11" name="Shape 11"/>
          <p:cNvGrpSpPr/>
          <p:nvPr/>
        </p:nvGrpSpPr>
        <p:grpSpPr>
          <a:xfrm>
            <a:off y="4615343" x="0"/>
            <a:ext cy="2197267" cx="9144000"/>
            <a:chOff y="3690482" x="0"/>
            <a:chExt cy="850171" cx="9144000"/>
          </a:xfrm>
        </p:grpSpPr>
        <p:sp>
          <p:nvSpPr>
            <p:cNvPr id="12" name="Shape 12"/>
            <p:cNvSpPr/>
            <p:nvPr/>
          </p:nvSpPr>
          <p:spPr>
            <a:xfrm>
              <a:off y="4419321" x="0"/>
              <a:ext cy="72000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y="3956051" x="0"/>
              <a:ext cy="182400" cx="914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y="4186767" x="0"/>
              <a:ext cy="133799" cx="914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y="4320625" x="0"/>
              <a:ext cy="720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y="4478853" x="0"/>
              <a:ext cy="618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>
                <a:solidFill>
                  <a:srgbClr val="FFA711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FFA711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FFA711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FFA711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FFA711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FFA711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FFA711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FFA711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FFA711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grpSp>
        <p:nvGrpSpPr>
          <p:cNvPr id="23" name="Shape 23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24" name="Shape 24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1600200" x="457200"/>
            <a:ext cy="43560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y="1600200" x="4648200"/>
            <a:ext cy="43560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grpSp>
        <p:nvGrpSpPr>
          <p:cNvPr id="31" name="Shape 31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32" name="Shape 32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grpSp>
        <p:nvGrpSpPr>
          <p:cNvPr id="37" name="Shape 37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38" name="Shape 38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y="5367337" x="1792288"/>
            <a:ext cy="6291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88900" marL="0">
              <a:spcBef>
                <a:spcPts val="0"/>
              </a:spcBef>
              <a:buClr>
                <a:srgbClr val="FFA711"/>
              </a:buClr>
              <a:buSzPct val="100000"/>
              <a:buNone/>
              <a:defRPr sz="1400">
                <a:solidFill>
                  <a:srgbClr val="FFA711"/>
                </a:solidFill>
              </a:defRPr>
            </a:lvl1pPr>
          </a:lstStyle>
          <a:p/>
        </p:txBody>
      </p:sp>
      <p:grpSp>
        <p:nvGrpSpPr>
          <p:cNvPr id="43" name="Shape 43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44" name="Shape 44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48" name="Shape 48"/>
          <p:cNvGrpSpPr/>
          <p:nvPr/>
        </p:nvGrpSpPr>
        <p:grpSpPr>
          <a:xfrm>
            <a:off y="4615343" x="0"/>
            <a:ext cy="2197267" cx="9144000"/>
            <a:chOff y="3690482" x="0"/>
            <a:chExt cy="850171" cx="9144000"/>
          </a:xfrm>
        </p:grpSpPr>
        <p:sp>
          <p:nvSpPr>
            <p:cNvPr id="49" name="Shape 49"/>
            <p:cNvSpPr/>
            <p:nvPr/>
          </p:nvSpPr>
          <p:spPr>
            <a:xfrm>
              <a:off y="4419321" x="0"/>
              <a:ext cy="72000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y="3956051" x="0"/>
              <a:ext cy="182400" cx="914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y="4186767" x="0"/>
              <a:ext cy="133799" cx="914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y="4320625" x="0"/>
              <a:ext cy="720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y="4478853" x="0"/>
              <a:ext cy="618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7E0F23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39700" marL="34290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defRPr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07950" marL="742950">
              <a:spcBef>
                <a:spcPts val="560"/>
              </a:spcBef>
              <a:buClr>
                <a:schemeClr val="lt2"/>
              </a:buClr>
              <a:buSzPct val="100000"/>
              <a:buFont typeface="Georgia"/>
              <a:defRPr sz="28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lt2"/>
              </a:buClr>
              <a:buSzPct val="100000"/>
              <a:buFont typeface="Georgia"/>
              <a:defRPr sz="24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01600" marL="16002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01600" marL="20574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01600" marL="2514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01600" marL="29718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01600" marL="34290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01600" marL="38862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y="1321" x="0"/>
            <a:ext cy="117899" cx="914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comments/comment1.xml" Type="http://schemas.openxmlformats.org/officeDocument/2006/relationships/comments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y="-114021" x="685800"/>
            <a:ext cy="14700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NRV Tweets</a:t>
            </a:r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y="107540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Char char="●"/>
            </a:pPr>
            <a:r>
              <a:rPr lang="en"/>
              <a:t>Midterm Presentation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Char char="●"/>
            </a:pPr>
            <a:r>
              <a:rPr lang="en"/>
              <a:t>VT CS4624, Blacksburg, VA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Char char="●"/>
            </a:pPr>
            <a:r>
              <a:rPr lang="en"/>
              <a:t>Sponsors: Mohamed Magdy, </a:t>
            </a:r>
          </a:p>
          <a:p>
            <a:pPr rtl="0" lvl="0" indent="457200" marL="0">
              <a:spcBef>
                <a:spcPts val="0"/>
              </a:spcBef>
              <a:buNone/>
            </a:pPr>
            <a:r>
              <a:rPr lang="en"/>
              <a:t>	Dr. Andrea Kavanaugh, Ji Wang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Char char="●"/>
            </a:pPr>
            <a:r>
              <a:rPr lang="en"/>
              <a:t>Ben Roble, Justin Cheng, </a:t>
            </a:r>
          </a:p>
          <a:p>
            <a:pPr rtl="0" lvl="0" indent="457200" marL="457200">
              <a:spcBef>
                <a:spcPts val="0"/>
              </a:spcBef>
              <a:buNone/>
            </a:pPr>
            <a:r>
              <a:rPr lang="en"/>
              <a:t>Marwan Sbitani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Database tables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Hadoop (HDFS)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Virtual Town Square (VTS)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Trend Timeline from Tweets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Data Aggregation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18" name="Shape 11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500" cx="9144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Data access progress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Solr progress (news stories)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Tweet tagging progress</a:t>
            </a:r>
          </a:p>
        </p:txBody>
      </p:sp>
      <p:sp>
        <p:nvSpPr>
          <p:cNvPr id="124" name="Shape 124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Current progress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Integration with VTS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News searchable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Tweets tagged, searchable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Facebook info tagged, searchable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Future progress &amp; Deliverables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Possible uses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Single source for local news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Historical reference of events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Tracking of event social impact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Researching of trends</a:t>
            </a:r>
          </a:p>
          <a:p>
            <a:pPr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Forecasting of event responses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Timeline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113925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064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sz="2800" lang="en"/>
              <a:t>Feb 6 - Initial Meeting</a:t>
            </a:r>
          </a:p>
          <a:p>
            <a:pPr rtl="0" lvl="0" indent="-4064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sz="2800" lang="en"/>
              <a:t>Feb 19 - Raw tweet data accessed, Solr tool reviewed</a:t>
            </a:r>
          </a:p>
          <a:p>
            <a:pPr rtl="0" lvl="0" indent="-4064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sz="2800" lang="en"/>
              <a:t>March 5 - Initial research completed on associating news stories with topics</a:t>
            </a:r>
          </a:p>
          <a:p>
            <a:pPr rtl="0" lvl="0" indent="-4064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sz="2800" lang="en"/>
              <a:t>March 19 - Initial research completed on associating Tweets with topics</a:t>
            </a:r>
          </a:p>
          <a:p>
            <a:pPr rtl="0" lvl="0" indent="-4064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sz="2800" lang="en"/>
              <a:t>April 9 - Best topical modeling tool selected</a:t>
            </a:r>
          </a:p>
          <a:p>
            <a:pPr rtl="0" lvl="0" indent="-4064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sz="2800" lang="en"/>
              <a:t>April 23 - Tweets and news stories associated with topics and searchable with Solr</a:t>
            </a:r>
          </a:p>
          <a:p>
            <a:pPr lvl="0" indent="-4064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sz="2800" lang="en"/>
              <a:t>May 7 - Final report delivered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Tweets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Facebook Groups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Websites</a:t>
            </a:r>
          </a:p>
          <a:p>
            <a:pPr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RSS Feeds</a:t>
            </a:r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Virtual Town Square data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Data from Tweets/FB/RSS within the NRV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Scanned for events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Tweets/posts/messages are grouped together if they’re related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Tagged with keywords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Events and tags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Tagging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Machine learning algorithms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etcML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Latent Dirichlet Allocation (LDA)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Searching</a:t>
            </a:r>
          </a:p>
          <a:p>
            <a:pPr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Solr</a:t>
            </a:r>
          </a:p>
        </p:txBody>
      </p:sp>
      <p:sp>
        <p:nvSpPr>
          <p:cNvPr id="77" name="Shape 77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Categorizing Data	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y="-12" x="19893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Example Data Schema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4" name="Shape 8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998593" x="5"/>
            <a:ext cy="5559215" cx="9143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Data Example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1335725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{</a:t>
            </a:r>
          </a:p>
          <a:p>
            <a:pPr rtl="0" lvl="0">
              <a:spcBef>
                <a:spcPts val="0"/>
              </a:spcBef>
              <a:buClr>
                <a:schemeClr val="dk2"/>
              </a:buClr>
              <a:buSzPct val="34375"/>
              <a:buFont typeface="Arial"/>
              <a:buNone/>
            </a:pPr>
            <a:r>
              <a:rPr lang="en"/>
              <a:t>   'id' : 4898,</a:t>
            </a:r>
          </a:p>
          <a:p>
            <a:pPr rtl="0" lvl="0">
              <a:spcBef>
                <a:spcPts val="0"/>
              </a:spcBef>
              <a:buClr>
                <a:schemeClr val="dk2"/>
              </a:buClr>
              <a:buSzPct val="34375"/>
              <a:buFont typeface="Arial"/>
              <a:buNone/>
            </a:pPr>
            <a:r>
              <a:rPr lang="en"/>
              <a:t>   'title' : 'University Distinguished Awards…..',</a:t>
            </a:r>
          </a:p>
          <a:p>
            <a:pPr rtl="0" lvl="0">
              <a:spcBef>
                <a:spcPts val="0"/>
              </a:spcBef>
              <a:buClr>
                <a:schemeClr val="dk2"/>
              </a:buClr>
              <a:buSzPct val="34375"/>
              <a:buFont typeface="Arial"/>
              <a:buNone/>
            </a:pPr>
            <a:r>
              <a:rPr lang="en"/>
              <a:t>   'description' : 'BLACKSBURG May 10….’</a:t>
            </a:r>
          </a:p>
          <a:p>
            <a:pPr rtl="0" lvl="0">
              <a:spcBef>
                <a:spcPts val="0"/>
              </a:spcBef>
              <a:buClr>
                <a:schemeClr val="dk2"/>
              </a:buClr>
              <a:buSzPct val="34375"/>
              <a:buFont typeface="Arial"/>
              <a:buNone/>
            </a:pPr>
            <a:r>
              <a:rPr lang="en"/>
              <a:t>   'views' : 76,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   'updated_at' : '2014-02-09 10:10:53',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   ‘topic_id' : 3729,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    … 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}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95" name="Shape 9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-26225" x="-592800"/>
            <a:ext cy="6910449" cx="9903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Powerful search engine platform 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Allows queries of large amount of Media data that we’ve collected.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 txBox="1"/>
          <p:nvPr>
            <p:ph type="title"/>
          </p:nvPr>
        </p:nvSpPr>
        <p:spPr>
          <a:xfrm>
            <a:off y="310312" x="3899575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Solr	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06" name="Shape 10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943725" x="0"/>
            <a:ext cy="6278374" cx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>
            <p:ph type="title"/>
          </p:nvPr>
        </p:nvSpPr>
        <p:spPr>
          <a:xfrm>
            <a:off y="-63837" x="1971075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Query: Winter Storm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olor-strip">
  <a:themeElements>
    <a:clrScheme name="Custom 458">
      <a:dk1>
        <a:srgbClr val="6A0212"/>
      </a:dk1>
      <a:lt1>
        <a:srgbClr val="B43C3E"/>
      </a:lt1>
      <a:dk2>
        <a:srgbClr val="000000"/>
      </a:dk2>
      <a:lt2>
        <a:srgbClr val="E9E0C9"/>
      </a:lt2>
      <a:accent1>
        <a:srgbClr val="D60030"/>
      </a:accent1>
      <a:accent2>
        <a:srgbClr val="FFA711"/>
      </a:accent2>
      <a:accent3>
        <a:srgbClr val="709E0B"/>
      </a:accent3>
      <a:accent4>
        <a:srgbClr val="006985"/>
      </a:accent4>
      <a:accent5>
        <a:srgbClr val="3A1E5E"/>
      </a:accent5>
      <a:accent6>
        <a:srgbClr val="FF6428"/>
      </a:accent6>
      <a:hlink>
        <a:srgbClr val="CDA43D"/>
      </a:hlink>
      <a:folHlink>
        <a:srgbClr val="744F1A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