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slide" Target="slides/slide32.xml"/><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hdl.handle.net/10919/77420"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opencontent.org/definition" TargetMode="External"/><Relationship Id="rId3" Type="http://schemas.openxmlformats.org/officeDocument/2006/relationships/hyperlink" Target="http://opencontent.org/definition" TargetMode="Externa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creativecommons.org/licenses" TargetMode="External"/><Relationship Id="rId3" Type="http://schemas.openxmlformats.org/officeDocument/2006/relationships/hyperlink" Target="https://creativecommons.org/licenses" TargetMode="Externa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iki.creativecommons.org/wiki/Wiki/cc_license_compatibility" TargetMode="External"/><Relationship Id="rId3" Type="http://schemas.openxmlformats.org/officeDocument/2006/relationships/hyperlink" Target="https://wiki.creativecommons.org/wiki/Wiki/cc_license_compatibility" TargetMode="Externa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guides.library.cornell.edu/copyright/publicdomain" TargetMode="External"/><Relationship Id="rId3" Type="http://schemas.openxmlformats.org/officeDocument/2006/relationships/hyperlink" Target="https://guides.library.cornell.edu/copyright/publicdomain" TargetMode="External"/><Relationship Id="rId4" Type="http://schemas.openxmlformats.org/officeDocument/2006/relationships/hyperlink" Target="https://guides.library.cornell.edu/copyright/publicdomain" TargetMode="External"/><Relationship Id="rId5" Type="http://schemas.openxmlformats.org/officeDocument/2006/relationships/hyperlink" Target="https://guides.library.cornell.edu/copyright/publicdomain" TargetMode="Externa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copyright.gov/title17/92chap1.html#107" TargetMode="Externa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librarycopyright.net/resources/fairuse/index.php" TargetMode="External"/><Relationship Id="rId3" Type="http://schemas.openxmlformats.org/officeDocument/2006/relationships/hyperlink" Target="https://www.wcl.american.edu/impact/initiatives-programs/pijip/impact/best-practices-in-fair-use/best-practices-in-fair-use-for-open-educational-resources/" TargetMode="Externa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hdl.handle.net/10919/105384" TargetMode="External"/><Relationship Id="rId3" Type="http://schemas.openxmlformats.org/officeDocument/2006/relationships/hyperlink" Target="https://www.copyright.gov/circs/m10.pdf"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hdl.handle.net/10919/56505" TargetMode="External"/><Relationship Id="rId3" Type="http://schemas.openxmlformats.org/officeDocument/2006/relationships/hyperlink" Target="http://hdl.handle.net/10919/56505" TargetMode="External"/><Relationship Id="rId4" Type="http://schemas.openxmlformats.org/officeDocument/2006/relationships/hyperlink" Target="https://librarycopyright.net/resources/fairuse/index.php" TargetMode="External"/><Relationship Id="rId5" Type="http://schemas.openxmlformats.org/officeDocument/2006/relationships/hyperlink" Target="https://www.wcl.american.edu/impact/initiatives-programs/pijip/impact/best-practices-in-fair-use/best-practices-in-fair-use-for-open-educational-resources/" TargetMode="External"/><Relationship Id="rId6" Type="http://schemas.openxmlformats.org/officeDocument/2006/relationships/hyperlink" Target="https://www.copyright.gov/circs/m10.pdf" TargetMode="External"/><Relationship Id="rId7" Type="http://schemas.openxmlformats.org/officeDocument/2006/relationships/hyperlink" Target="https://www.copyright.gov/circs/m10.pdf" TargetMode="External"/><Relationship Id="rId8" Type="http://schemas.openxmlformats.org/officeDocument/2006/relationships/hyperlink" Target="http://hdl.handle.net/10919/56505"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169fd47dc14_0_4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169fd47dc14_0_4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Today’s topic is “In Service of Others: Honoring Others’ Copyrights -- and Making Your Work Useful (to others)”</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In this presentation we will explore copyright through a series of analogies. Our goal is to help you understand what copyright is (and isn’t), how you already interact with copyright every day, and how to extend the usefulness of what you make so that others can actually use it, while honoring others’ copyrights.</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12b5b6b3dc3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12b5b6b3dc3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
                <a:solidFill>
                  <a:schemeClr val="dk1"/>
                </a:solidFill>
              </a:rPr>
              <a:t>What are Creative Commons licenses? Creative Commons licenses are free license markers that a copyright owner or their authorized agent add to an original work. The licenses do not remove copyright but are a layer on top of copyright, and move the permission to use the work from "All Rights Reserved" to "Some Rights Reserved." They enable the creator of a work to indicate to others what uses are permitted.</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There are six licenses (at the bottom) and two Public Domain markers (at the top). The licenses have up to three of four icons each as you can see on the right -- BY attribution (the person, which reminds us that we are required to give attribution), NC or Non-Commercial (the crossed out currency system which indicates that primarily commercial uses are prohibited), SA or ShareAlike (the leftward arrow which indicates that any adaptions be licensed under the same terms as the original), and ND or No Derivatives (the equal sigh which tells us that we cannot make and redistribute a changed version). The two public domain markers (CC PD and CC0  indicate respectively, that a work has "no known copyright," or that it has to the degree possible been donated to the Public Domain by its creator and marked as such.</a:t>
            </a:r>
            <a:endParaRPr>
              <a:solidFill>
                <a:schemeClr val="dk1"/>
              </a:solidFill>
            </a:endParaRPr>
          </a:p>
          <a:p>
            <a:pPr indent="0" lvl="0" marL="0" rtl="0" algn="l">
              <a:lnSpc>
                <a:spcPct val="115000"/>
              </a:lnSpc>
              <a:spcBef>
                <a:spcPts val="1200"/>
              </a:spcBef>
              <a:spcAft>
                <a:spcPts val="1200"/>
              </a:spcAft>
              <a:buNone/>
            </a:pPr>
            <a:r>
              <a:rPr lang="en">
                <a:solidFill>
                  <a:schemeClr val="dk1"/>
                </a:solidFill>
              </a:rPr>
              <a:t>The public domain markers and licenses are displayed in the order of most freedom at the top to least freedom at the bottom. They are named according to the sequence of their icons. For example, the fourth one in the list is referenced as:  CC BY SA or Creative Commons Attribution ShareAlike. The bottom two icons are ND or "no derivatives,"  . . .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169fd47dc14_0_25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2" name="Google Shape;152;g169fd47dc14_0_2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
                <a:solidFill>
                  <a:schemeClr val="dk1"/>
                </a:solidFill>
              </a:rPr>
              <a:t>and do not allow redistribution with changes. While they are still valuable, because they do not allow adaptation and sharing, they are thus </a:t>
            </a:r>
            <a:r>
              <a:rPr i="1" lang="en">
                <a:solidFill>
                  <a:schemeClr val="dk1"/>
                </a:solidFill>
              </a:rPr>
              <a:t>not</a:t>
            </a:r>
            <a:r>
              <a:rPr lang="en">
                <a:solidFill>
                  <a:schemeClr val="dk1"/>
                </a:solidFill>
              </a:rPr>
              <a:t> considered to be open licenses. Nor are they considered to be open educational resources (OER).</a:t>
            </a:r>
            <a:endParaRPr>
              <a:solidFill>
                <a:schemeClr val="dk1"/>
              </a:solidFill>
            </a:endParaRPr>
          </a:p>
          <a:p>
            <a:pPr indent="0" lvl="0" marL="0" rtl="0" algn="l">
              <a:spcBef>
                <a:spcPts val="1200"/>
              </a:spcBef>
              <a:spcAft>
                <a:spcPts val="0"/>
              </a:spcAft>
              <a:buClr>
                <a:schemeClr val="dk1"/>
              </a:buClr>
              <a:buSzPts val="1100"/>
              <a:buFont typeface="Arial"/>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169fd47dc14_0_25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0" name="Google Shape;160;g169fd47dc14_0_25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
              <a:t>Here is a list of the open licenses and PD markers, </a:t>
            </a:r>
            <a:r>
              <a:rPr lang="en" u="sng">
                <a:solidFill>
                  <a:schemeClr val="hlink"/>
                </a:solidFill>
                <a:hlinkClick r:id="rId2"/>
              </a:rPr>
              <a:t>plus a link to an introductory brochure on Creative Commons licenses.</a:t>
            </a:r>
            <a:endParaRPr u="sng">
              <a:solidFill>
                <a:schemeClr val="hlink"/>
              </a:solidFill>
            </a:endParaRPr>
          </a:p>
          <a:p>
            <a:pPr indent="0" lvl="0" marL="0" rtl="0" algn="l">
              <a:lnSpc>
                <a:spcPct val="115000"/>
              </a:lnSpc>
              <a:spcBef>
                <a:spcPts val="1200"/>
              </a:spcBef>
              <a:spcAft>
                <a:spcPts val="0"/>
              </a:spcAft>
              <a:buClr>
                <a:schemeClr val="dk1"/>
              </a:buClr>
              <a:buSzPts val="1100"/>
              <a:buFont typeface="Arial"/>
              <a:buNone/>
            </a:pPr>
            <a:r>
              <a:t/>
            </a:r>
            <a:endParaRPr>
              <a:solidFill>
                <a:schemeClr val="dk1"/>
              </a:solidFill>
            </a:endParaRPr>
          </a:p>
          <a:p>
            <a:pPr indent="0" lvl="0" marL="0" rtl="0" algn="l">
              <a:spcBef>
                <a:spcPts val="120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12b5b6b3dc3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12b5b6b3dc3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do the licenses allow, require or prohibit people from doing? Because we are specifically concerned about making our resources useful for others, we've included discussion only those licenses which allow adaptation and redistribution in the chart.</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169fd47dc14_0_27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4" name="Google Shape;184;g169fd47dc14_0_27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1200"/>
              </a:spcAft>
              <a:buClr>
                <a:schemeClr val="dk1"/>
              </a:buClr>
              <a:buSzPts val="1100"/>
              <a:buFont typeface="Arial"/>
              <a:buNone/>
            </a:pPr>
            <a:r>
              <a:rPr lang="en">
                <a:solidFill>
                  <a:schemeClr val="dk1"/>
                </a:solidFill>
              </a:rPr>
              <a:t>There are a lot of things you can do with Creative Commons licensed works (those that allow derivatives, anyway). These are often called the 5R permissions (retain, reuse, revise, remix, and redistribute.) [Footnote]This material is based on original writing by David Wiley, which was published freely under a Creative Commons Attribution 4.0 license at</a:t>
            </a:r>
            <a:r>
              <a:rPr lang="en">
                <a:solidFill>
                  <a:schemeClr val="dk1"/>
                </a:solidFill>
                <a:uFill>
                  <a:noFill/>
                </a:uFill>
                <a:hlinkClick r:id="rId2">
                  <a:extLst>
                    <a:ext uri="{A12FA001-AC4F-418D-AE19-62706E023703}">
                      <ahyp:hlinkClr val="tx"/>
                    </a:ext>
                  </a:extLst>
                </a:hlinkClick>
              </a:rPr>
              <a:t> </a:t>
            </a:r>
            <a:r>
              <a:rPr lang="en" u="sng">
                <a:solidFill>
                  <a:schemeClr val="hlink"/>
                </a:solidFill>
                <a:hlinkClick r:id="rId3"/>
              </a:rPr>
              <a:t>http://opencontent.org/definition</a:t>
            </a:r>
            <a:r>
              <a:rPr lang="en">
                <a:solidFill>
                  <a:schemeClr val="dk1"/>
                </a:solidFill>
              </a:rPr>
              <a:t> [/Footnote] As mentioned before, there are some restrictions. There are CC-licensed works that prohibit primarily commercial uses. And, there are others which require any derivatives to have the same license.</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169fd47dc14_0_33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1" name="Google Shape;191;g169fd47dc14_0_3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One VERY IMPORTANT thing to know is that all CC-licenses require attribution. You can</a:t>
            </a:r>
            <a:r>
              <a:rPr lang="en">
                <a:solidFill>
                  <a:schemeClr val="dk1"/>
                </a:solidFill>
                <a:uFill>
                  <a:noFill/>
                </a:uFill>
                <a:hlinkClick r:id="rId2">
                  <a:extLst>
                    <a:ext uri="{A12FA001-AC4F-418D-AE19-62706E023703}">
                      <ahyp:hlinkClr val="tx"/>
                    </a:ext>
                  </a:extLst>
                </a:hlinkClick>
              </a:rPr>
              <a:t> </a:t>
            </a:r>
            <a:r>
              <a:rPr lang="en" u="sng">
                <a:solidFill>
                  <a:schemeClr val="hlink"/>
                </a:solidFill>
                <a:hlinkClick r:id="rId3"/>
              </a:rPr>
              <a:t>read about the licenses -- and read the individual licenses -- here.</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169fd47dc14_0_30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4" name="Google Shape;204;g169fd47dc14_0_30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If a picture, photo, textbook, etc. has a Creative Commons license on it which allows derivatives, you may incorporate it into your own work, or build on it </a:t>
            </a:r>
            <a:r>
              <a:rPr i="1" lang="en">
                <a:solidFill>
                  <a:schemeClr val="dk1"/>
                </a:solidFill>
              </a:rPr>
              <a:t>with attribution.</a:t>
            </a:r>
            <a:r>
              <a:rPr lang="en">
                <a:solidFill>
                  <a:schemeClr val="dk1"/>
                </a:solidFill>
              </a:rPr>
              <a:t> You'll also want to make certain that the licensed works </a:t>
            </a:r>
            <a:r>
              <a:rPr i="1" lang="en">
                <a:solidFill>
                  <a:schemeClr val="dk1"/>
                </a:solidFill>
              </a:rPr>
              <a:t>within</a:t>
            </a:r>
            <a:r>
              <a:rPr lang="en">
                <a:solidFill>
                  <a:schemeClr val="dk1"/>
                </a:solidFill>
              </a:rPr>
              <a:t> your overall work are compatible with the overall Creative Commons license you put </a:t>
            </a:r>
            <a:r>
              <a:rPr i="1" lang="en">
                <a:solidFill>
                  <a:schemeClr val="dk1"/>
                </a:solidFill>
              </a:rPr>
              <a:t>on</a:t>
            </a:r>
            <a:r>
              <a:rPr lang="en">
                <a:solidFill>
                  <a:schemeClr val="dk1"/>
                </a:solidFill>
              </a:rPr>
              <a:t> your work. For example, if your overall license </a:t>
            </a:r>
            <a:r>
              <a:rPr lang="en" u="sng">
                <a:solidFill>
                  <a:schemeClr val="dk1"/>
                </a:solidFill>
              </a:rPr>
              <a:t>allows</a:t>
            </a:r>
            <a:r>
              <a:rPr lang="en">
                <a:solidFill>
                  <a:schemeClr val="dk1"/>
                </a:solidFill>
              </a:rPr>
              <a:t> commercial use, best practice is </a:t>
            </a:r>
            <a:r>
              <a:rPr b="1" i="1" lang="en">
                <a:solidFill>
                  <a:schemeClr val="dk1"/>
                </a:solidFill>
              </a:rPr>
              <a:t>not</a:t>
            </a:r>
            <a:r>
              <a:rPr lang="en">
                <a:solidFill>
                  <a:schemeClr val="dk1"/>
                </a:solidFill>
              </a:rPr>
              <a:t> to include non-commercial items within. For further information see:</a:t>
            </a:r>
            <a:r>
              <a:rPr lang="en">
                <a:solidFill>
                  <a:schemeClr val="dk1"/>
                </a:solidFill>
                <a:uFill>
                  <a:noFill/>
                </a:uFill>
                <a:hlinkClick r:id="rId2">
                  <a:extLst>
                    <a:ext uri="{A12FA001-AC4F-418D-AE19-62706E023703}">
                      <ahyp:hlinkClr val="tx"/>
                    </a:ext>
                  </a:extLst>
                </a:hlinkClick>
              </a:rPr>
              <a:t> </a:t>
            </a:r>
            <a:r>
              <a:rPr lang="en" u="sng">
                <a:solidFill>
                  <a:schemeClr val="hlink"/>
                </a:solidFill>
                <a:hlinkClick r:id="rId3"/>
              </a:rPr>
              <a:t>Wiki/cc license compatibility</a:t>
            </a:r>
            <a:r>
              <a:rPr lang="en">
                <a:solidFill>
                  <a:schemeClr val="dk1"/>
                </a:solidFill>
              </a:rPr>
              <a:t>.</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12b5b6b3dc3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12b5b6b3dc3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12b5b6b3dc3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12b5b6b3dc3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If a resource does not have a Creative Commons license, sometimes the "Terms of Use" on a parent website or in the frontmatter of the resource indicate what rights you might have. Here are two examples: U.S. Geological Service and TeacherTube. Can you come up with a third example? Possible one more permissive?</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12b5b6b3dc3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12b5b6b3dc3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169fd47dc14_0_1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169fd47dc14_0_1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If you own a bicycle, it’s pretty clear that you have rights to lend it out, sell it, keep it, paint it, take it on a world tour, and ride it wherever it is legal to do so. And the same with</a:t>
            </a:r>
            <a:r>
              <a:rPr lang="en">
                <a:solidFill>
                  <a:schemeClr val="dk1"/>
                </a:solidFill>
                <a:uFill>
                  <a:noFill/>
                </a:uFill>
                <a:hlinkClick r:id="rId2">
                  <a:extLst>
                    <a:ext uri="{A12FA001-AC4F-418D-AE19-62706E023703}">
                      <ahyp:hlinkClr val="tx"/>
                    </a:ext>
                  </a:extLst>
                </a:hlinkClick>
              </a:rPr>
              <a:t> </a:t>
            </a:r>
            <a:r>
              <a:rPr lang="en" u="sng">
                <a:solidFill>
                  <a:schemeClr val="hlink"/>
                </a:solidFill>
                <a:hlinkClick r:id="rId3"/>
              </a:rPr>
              <a:t>materials in the Public Domain</a:t>
            </a:r>
            <a:r>
              <a:rPr lang="en">
                <a:solidFill>
                  <a:schemeClr val="dk1"/>
                </a:solidFill>
              </a:rPr>
              <a:t> -- works that were created by a U.S. Government employee, or published in the U.S. as of a 1920ish date. (Note that works in the U.S. are continually entering the Public Domain. See</a:t>
            </a:r>
            <a:r>
              <a:rPr lang="en">
                <a:solidFill>
                  <a:schemeClr val="dk1"/>
                </a:solidFill>
                <a:uFill>
                  <a:noFill/>
                </a:uFill>
                <a:hlinkClick r:id="rId4">
                  <a:extLst>
                    <a:ext uri="{A12FA001-AC4F-418D-AE19-62706E023703}">
                      <ahyp:hlinkClr val="tx"/>
                    </a:ext>
                  </a:extLst>
                </a:hlinkClick>
              </a:rPr>
              <a:t> </a:t>
            </a:r>
            <a:r>
              <a:rPr lang="en" u="sng">
                <a:solidFill>
                  <a:schemeClr val="hlink"/>
                </a:solidFill>
                <a:hlinkClick r:id="rId5"/>
              </a:rPr>
              <a:t>Copyright Term and the Public Domain from Cornell University</a:t>
            </a:r>
            <a:r>
              <a:rPr lang="en">
                <a:solidFill>
                  <a:schemeClr val="dk1"/>
                </a:solidFill>
              </a:rPr>
              <a:t> for authoritative information.) But what about when someone else owns the bicycle [the middle bucket on the slide]? What rights to do have if you are not the owner? Is there any situation in which (perhaps in a true emergency) you might be justified in borrowing something you did not own -- for a use that was warranted?</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169fd47dc14_0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169fd47dc14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
              <a:t>Let's talk about specific, proposed uses. Here are several examples of specific, proposed uses:</a:t>
            </a:r>
            <a:endParaRPr/>
          </a:p>
          <a:p>
            <a:pPr indent="-298450" lvl="0" marL="457200" rtl="0" algn="l">
              <a:lnSpc>
                <a:spcPct val="115000"/>
              </a:lnSpc>
              <a:spcBef>
                <a:spcPts val="1200"/>
              </a:spcBef>
              <a:spcAft>
                <a:spcPts val="0"/>
              </a:spcAft>
              <a:buClr>
                <a:schemeClr val="dk1"/>
              </a:buClr>
              <a:buSzPts val="1100"/>
              <a:buChar char="●"/>
            </a:pPr>
            <a:r>
              <a:rPr lang="en"/>
              <a:t>Display a high-resolution image in a class lecture</a:t>
            </a:r>
            <a:endParaRPr/>
          </a:p>
          <a:p>
            <a:pPr indent="-298450" lvl="0" marL="457200" rtl="0" algn="l">
              <a:lnSpc>
                <a:spcPct val="115000"/>
              </a:lnSpc>
              <a:spcBef>
                <a:spcPts val="0"/>
              </a:spcBef>
              <a:spcAft>
                <a:spcPts val="0"/>
              </a:spcAft>
              <a:buClr>
                <a:schemeClr val="dk1"/>
              </a:buClr>
              <a:buSzPts val="1100"/>
              <a:buChar char="●"/>
            </a:pPr>
            <a:r>
              <a:rPr lang="en"/>
              <a:t>Insert an excerpt of a published paragraph or image and cite it. Distribute the overall work under a specific Creative Commons license.</a:t>
            </a:r>
            <a:endParaRPr/>
          </a:p>
          <a:p>
            <a:pPr indent="-298450" lvl="0" marL="457200" rtl="0" algn="l">
              <a:lnSpc>
                <a:spcPct val="115000"/>
              </a:lnSpc>
              <a:spcBef>
                <a:spcPts val="0"/>
              </a:spcBef>
              <a:spcAft>
                <a:spcPts val="0"/>
              </a:spcAft>
              <a:buClr>
                <a:schemeClr val="dk1"/>
              </a:buClr>
              <a:buSzPts val="1100"/>
              <a:buChar char="●"/>
            </a:pPr>
            <a:r>
              <a:rPr lang="en"/>
              <a:t>Reproduce thumbnail image on the internet in a non-commercial setting to a global audience</a:t>
            </a:r>
            <a:endParaRPr/>
          </a:p>
          <a:p>
            <a:pPr indent="-298450" lvl="0" marL="457200" rtl="0" algn="l">
              <a:lnSpc>
                <a:spcPct val="115000"/>
              </a:lnSpc>
              <a:spcBef>
                <a:spcPts val="0"/>
              </a:spcBef>
              <a:spcAft>
                <a:spcPts val="0"/>
              </a:spcAft>
              <a:buClr>
                <a:schemeClr val="dk1"/>
              </a:buClr>
              <a:buSzPts val="1100"/>
              <a:buChar char="●"/>
            </a:pPr>
            <a:r>
              <a:rPr lang="en"/>
              <a:t>Reproduce a high-resolution image in a commercial printed and (in perpetuity) digital publication with an anticipated print distribution of 1,000 and a digital subscriber audience of 15,000.</a:t>
            </a:r>
            <a:endParaRPr/>
          </a:p>
          <a:p>
            <a:pPr indent="0" lvl="0" marL="0" rtl="0" algn="l">
              <a:lnSpc>
                <a:spcPct val="115000"/>
              </a:lnSpc>
              <a:spcBef>
                <a:spcPts val="1200"/>
              </a:spcBef>
              <a:spcAft>
                <a:spcPts val="0"/>
              </a:spcAft>
              <a:buClr>
                <a:schemeClr val="dk1"/>
              </a:buClr>
              <a:buSzPts val="1100"/>
              <a:buFont typeface="Arial"/>
              <a:buNone/>
            </a:pPr>
            <a:r>
              <a:rPr lang="en"/>
              <a:t>For which of these would you conduct a fair use analysis? For which would you already know that you should obtain permission?</a:t>
            </a:r>
            <a:endParaRPr/>
          </a:p>
          <a:p>
            <a:pPr indent="0" lvl="0" marL="0" rtl="0" algn="l">
              <a:spcBef>
                <a:spcPts val="120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169fd47dc14_0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169fd47dc14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 might ask - what does “my specific use” mean, and why does this matter?</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 the same was as lending a bicycle, owners of things may wish to enforce </a:t>
            </a:r>
            <a:r>
              <a:rPr i="1" lang="en"/>
              <a:t>limits</a:t>
            </a:r>
            <a:r>
              <a:rPr lang="en"/>
              <a:t> on how long you do something with their work, where it is shared, and how it might be changed…. [In the same way that Hawa might say “No, I don’t permit you to use my bicycle in a race thru the mud…” or no, you may not borrow it for a week…]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How about this example? Thinking about your specific use -- especially how broad it is -- can help you know how much effort your project might be. Take a moment to read through the example "allowable uses." Which seem most permissive? Which are more restrictive but still useful? If someone wanted to use your work, would they be able to do what they wanted to do?</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169fd47dc14_0_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169fd47dc14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Take a moment to compare proposed uses with allowable uses. . . then we'll give you a change to document your specific use . . . and if we want to later we'll return to this and to examine the possibilities for whether or not you can use something in the way you've proposed, and how.</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169fd47dc14_0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169fd47dc14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Now, it's your turn. What is a specific use you might have? What might you want to use, how, how much etc. Answer each of the questions on the "Your Turn" slide.</a:t>
            </a:r>
            <a:endParaRPr/>
          </a:p>
          <a:p>
            <a:pPr indent="-298450" lvl="0" marL="457200" rtl="0" algn="l">
              <a:spcBef>
                <a:spcPts val="0"/>
              </a:spcBef>
              <a:spcAft>
                <a:spcPts val="0"/>
              </a:spcAft>
              <a:buSzPts val="1100"/>
              <a:buChar char="+"/>
            </a:pPr>
            <a:r>
              <a:rPr lang="en"/>
              <a:t>DISCUSSION / SHARING</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12b96055850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12b96055850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12b5b6b3dc3_0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12b5b6b3dc3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
                <a:solidFill>
                  <a:schemeClr val="dk1"/>
                </a:solidFill>
              </a:rPr>
              <a:t>This is not a trick question. Not all educational use is fair use. And your proposed use -- especially if you are planning to share in a context broader than your classroom -- is broader that prior situations you have considered. A proposed, specific use should include aspects of:</a:t>
            </a:r>
            <a:endParaRPr>
              <a:solidFill>
                <a:schemeClr val="dk1"/>
              </a:solidFill>
            </a:endParaRPr>
          </a:p>
          <a:p>
            <a:pPr indent="-298450" lvl="0" marL="457200" rtl="0" algn="l">
              <a:lnSpc>
                <a:spcPct val="115000"/>
              </a:lnSpc>
              <a:spcBef>
                <a:spcPts val="1200"/>
              </a:spcBef>
              <a:spcAft>
                <a:spcPts val="0"/>
              </a:spcAft>
              <a:buClr>
                <a:schemeClr val="dk1"/>
              </a:buClr>
              <a:buSzPts val="1100"/>
              <a:buChar char="●"/>
            </a:pPr>
            <a:r>
              <a:rPr lang="en">
                <a:solidFill>
                  <a:schemeClr val="dk1"/>
                </a:solidFill>
              </a:rPr>
              <a:t>How do you hope to use the copyrighted work?</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How creative (vs. factual) is the work? Has the work already been published?</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How much or how substantive is the part of the work you are using?</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Does my proposed use harm the original copyright holder's market for their work?</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There are a few things to know about fair use:</a:t>
            </a:r>
            <a:endParaRPr>
              <a:solidFill>
                <a:schemeClr val="dk1"/>
              </a:solidFill>
            </a:endParaRPr>
          </a:p>
          <a:p>
            <a:pPr indent="-298450" lvl="0" marL="457200" rtl="0" algn="l">
              <a:lnSpc>
                <a:spcPct val="115000"/>
              </a:lnSpc>
              <a:spcBef>
                <a:spcPts val="1200"/>
              </a:spcBef>
              <a:spcAft>
                <a:spcPts val="0"/>
              </a:spcAft>
              <a:buClr>
                <a:schemeClr val="dk1"/>
              </a:buClr>
              <a:buSzPts val="1100"/>
              <a:buChar char="●"/>
            </a:pPr>
            <a:r>
              <a:rPr lang="en" u="sng">
                <a:solidFill>
                  <a:schemeClr val="hlink"/>
                </a:solidFill>
                <a:hlinkClick r:id="rId2"/>
              </a:rPr>
              <a:t>Section 107 of the Copyright Act</a:t>
            </a:r>
            <a:r>
              <a:rPr lang="en">
                <a:solidFill>
                  <a:schemeClr val="dk1"/>
                </a:solidFill>
              </a:rPr>
              <a:t> provides the framework for Fair Use -- it describes the four factors.</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Not all educational use is fair use.</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Outreach and sharing beyond your classroom changes the “purpose and character of the use”</a:t>
            </a:r>
            <a:endParaRPr>
              <a:solidFill>
                <a:schemeClr val="dk1"/>
              </a:solidFill>
            </a:endParaRPr>
          </a:p>
          <a:p>
            <a:pPr indent="0" lvl="0" marL="0" rtl="0" algn="l">
              <a:spcBef>
                <a:spcPts val="120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g169fd47dc14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1" name="Google Shape;271;g169fd47dc14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rPr lang="en"/>
              <a:t>Uses are on a continuum. Some may be more fair. Some may be more infringing. A key question to ask is “how can I make my use MORE fair.”</a:t>
            </a:r>
            <a:endParaRPr/>
          </a:p>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g12b5b6b3dc3_0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3" name="Google Shape;283;g12b5b6b3dc3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detail, here are the four factors from the U.S. Copyright Office:</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g169fd47dc14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9" name="Google Shape;289;g169fd47dc14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
                <a:solidFill>
                  <a:schemeClr val="dk1"/>
                </a:solidFill>
              </a:rPr>
              <a:t>Several resources may be helpful to you:</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u="sng">
                <a:solidFill>
                  <a:schemeClr val="hlink"/>
                </a:solidFill>
                <a:hlinkClick r:id="rId2"/>
              </a:rPr>
              <a:t>The Fair Use Evaluator</a:t>
            </a:r>
            <a:endParaRPr u="sng">
              <a:solidFill>
                <a:schemeClr val="hlink"/>
              </a:solidFill>
            </a:endParaRPr>
          </a:p>
          <a:p>
            <a:pPr indent="0" lvl="0" marL="0" rtl="0" algn="l">
              <a:lnSpc>
                <a:spcPct val="115000"/>
              </a:lnSpc>
              <a:spcBef>
                <a:spcPts val="1200"/>
              </a:spcBef>
              <a:spcAft>
                <a:spcPts val="0"/>
              </a:spcAft>
              <a:buClr>
                <a:schemeClr val="dk1"/>
              </a:buClr>
              <a:buSzPts val="1100"/>
              <a:buFont typeface="Arial"/>
              <a:buNone/>
            </a:pPr>
            <a:r>
              <a:rPr lang="en" u="sng">
                <a:solidFill>
                  <a:schemeClr val="hlink"/>
                </a:solidFill>
                <a:hlinkClick r:id="rId3"/>
              </a:rPr>
              <a:t>Code of Best Practices in Fair Use for Open Educational Resources</a:t>
            </a:r>
            <a:r>
              <a:rPr lang="en">
                <a:solidFill>
                  <a:schemeClr val="dk1"/>
                </a:solidFill>
              </a:rPr>
              <a:t> (see pages 11-14)</a:t>
            </a:r>
            <a:endParaRPr>
              <a:solidFill>
                <a:schemeClr val="dk1"/>
              </a:solidFill>
            </a:endParaRPr>
          </a:p>
          <a:p>
            <a:pPr indent="0" lvl="0" marL="0" rtl="0" algn="l">
              <a:spcBef>
                <a:spcPts val="120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169fd47dc14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169fd47dc14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
                <a:solidFill>
                  <a:schemeClr val="dk1"/>
                </a:solidFill>
              </a:rPr>
              <a:t>And finally, as a last resort -- obtain permission. Again, obtaining permission goes beyond just </a:t>
            </a:r>
            <a:r>
              <a:rPr i="1" lang="en">
                <a:solidFill>
                  <a:schemeClr val="dk1"/>
                </a:solidFill>
              </a:rPr>
              <a:t>asking</a:t>
            </a:r>
            <a:r>
              <a:rPr lang="en">
                <a:solidFill>
                  <a:schemeClr val="dk1"/>
                </a:solidFill>
              </a:rPr>
              <a:t> for permission. Just as you need a "yes" from Hawa to use her bicycle, you must get to "yes" to be able to copy and redistribute the work. Further information for requesting permission is available in the U.S. Copyright Office circular #10. You'll need to identify and contact the owner of the work, describe how what you want to use, when and how you want to use it. You might also ask for the in-copyright work to be released under the same Creative Commons license as your overall work. And, get it all in writing</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Several resources may be helpful to you:</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u="sng">
                <a:solidFill>
                  <a:schemeClr val="hlink"/>
                </a:solidFill>
                <a:hlinkClick r:id="rId2"/>
              </a:rPr>
              <a:t>Example: Release form for Media, Illustrations, and Figures</a:t>
            </a:r>
            <a:endParaRPr u="sng">
              <a:solidFill>
                <a:schemeClr val="hlink"/>
              </a:solidFill>
            </a:endParaRPr>
          </a:p>
          <a:p>
            <a:pPr indent="0" lvl="0" marL="0" rtl="0" algn="l">
              <a:lnSpc>
                <a:spcPct val="115000"/>
              </a:lnSpc>
              <a:spcBef>
                <a:spcPts val="1200"/>
              </a:spcBef>
              <a:spcAft>
                <a:spcPts val="0"/>
              </a:spcAft>
              <a:buClr>
                <a:schemeClr val="dk1"/>
              </a:buClr>
              <a:buSzPts val="1100"/>
              <a:buFont typeface="Arial"/>
              <a:buNone/>
            </a:pPr>
            <a:r>
              <a:rPr lang="en" u="sng">
                <a:solidFill>
                  <a:schemeClr val="hlink"/>
                </a:solidFill>
                <a:hlinkClick r:id="rId3"/>
              </a:rPr>
              <a:t>U.S. Copyright Office on How to Obtain Permission</a:t>
            </a:r>
            <a:endParaRPr u="sng">
              <a:solidFill>
                <a:schemeClr val="hlink"/>
              </a:solidFill>
            </a:endParaRPr>
          </a:p>
          <a:p>
            <a:pPr indent="0" lvl="0" marL="0" rtl="0" algn="l">
              <a:spcBef>
                <a:spcPts val="120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169fd47dc1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169fd47dc1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Well, this poses a problem doesn’t it because we WANT to draw on a lot of sources when we create. Our work is often better when we draw on others’ expertise and what they have made.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How do we answer the two dilemmas? What exemptions exist for you to use others' works -- and what rights do others have to use your works?</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169fd47dc14_0_1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3" name="Google Shape;303;g169fd47dc14_0_1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g169fd47dc14_0_30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0" name="Google Shape;310;g169fd47dc14_0_30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Finally, if you use content that is not your own -- regardless of weather it is CC licensed, public domain, permission-granted or used under fair use, do other users a favor and </a:t>
            </a:r>
            <a:r>
              <a:rPr b="1" lang="en"/>
              <a:t>indicate the status of that material.</a:t>
            </a:r>
            <a:r>
              <a:rPr lang="en"/>
              <a:t> Here are some examples.</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g169fd47dc14_0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6" name="Google Shape;316;g169fd47dc14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200"/>
              </a:spcAft>
              <a:buClr>
                <a:schemeClr val="dk1"/>
              </a:buClr>
              <a:buSzPts val="1100"/>
              <a:buFont typeface="Arial"/>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169fd47dc14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169fd47dc14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Here is our proverbial bicycle again. </a:t>
            </a:r>
            <a:r>
              <a:rPr lang="en">
                <a:solidFill>
                  <a:schemeClr val="dk1"/>
                </a:solidFill>
              </a:rPr>
              <a:t>Copyright is a lot like this bicycle example. In the same way that someone </a:t>
            </a:r>
            <a:r>
              <a:rPr b="1" lang="en">
                <a:solidFill>
                  <a:schemeClr val="dk1"/>
                </a:solidFill>
              </a:rPr>
              <a:t>owns </a:t>
            </a:r>
            <a:r>
              <a:rPr lang="en">
                <a:solidFill>
                  <a:schemeClr val="dk1"/>
                </a:solidFill>
              </a:rPr>
              <a:t>an unlocked, unaccompanied bicycle, someone likewise </a:t>
            </a:r>
            <a:r>
              <a:rPr b="1" lang="en">
                <a:solidFill>
                  <a:schemeClr val="dk1"/>
                </a:solidFill>
              </a:rPr>
              <a:t>owns</a:t>
            </a:r>
            <a:r>
              <a:rPr lang="en">
                <a:solidFill>
                  <a:schemeClr val="dk1"/>
                </a:solidFill>
              </a:rPr>
              <a:t> the digital artifact you found freely on the web, the picture published in a book you own, the architectural model your classmate built, or the cool diagram you saw on a conference poster. In the same way as borrowing a bicycle, you must obtain some sort of permission to use in-copyright works when those rights don’t belong to you. This includes student academic work -- because students own their own work!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169fd47dc14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169fd47dc14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a:solidFill>
                  <a:schemeClr val="dk1"/>
                </a:solidFill>
              </a:rPr>
              <a:t>Principle 6: There ARE legal and ethical ways to use others’ in-copyright works in your openly-licensed and publicly-shared works</a:t>
            </a:r>
            <a:r>
              <a:rPr lang="en">
                <a:solidFill>
                  <a:schemeClr val="dk1"/>
                </a:solidFill>
              </a:rPr>
              <a:t>.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There are three basic options. We’ll take these from the bottom, up -- in the order we typically think of them -- then we’ll talk about level of effort, which is why they are displayed in the opposite order. You don’t need to memorize every detail about these, just reflect on the three kinds of exemptions exist for using others’ works -- or others using your work.</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3. Obtaining permission to use in-copyright materials for specific purposes -- similar to obtaining permission to borrow Hawa’s bicycle.</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2. Options established through U.S. Copyright Law which use of works under the terms of “Fair Use” the TEACH Act, on which some teachers will (rightly) rely. Because TEACH Act exemptions require that twenty-two! factors[footnote]University of Texas Libraries (n.d.). TEACH Act Checklist. https://guides.lib.utexas.edu/copyright/teachactchecklist[/footnote] be met, and one of those factors is “share only with my class,” the TEACH Act exemption is not useful for our “share for many uses and many classrooms” types of uses.</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And 1. Using materials for which permission has already been granted (and under the terms of the permission granted --- note that CC licenses always require attribution and see the Best Practices for Attribution - Creative Commons</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See the Creative Commons, Best practices for attribution document linked from the bottom of the slide.  https://wiki.creativecommons.org/wiki/Best_practices_for_attribution document at the bottom of the slide. This permission is also known as a “license”.</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t/>
            </a:r>
            <a:endParaRPr>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169fd47dc14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169fd47dc14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169fd47dc14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169fd47dc14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
                <a:solidFill>
                  <a:schemeClr val="dk1"/>
                </a:solidFill>
              </a:rPr>
              <a:t>The [3,2,1] is the order in which we might commonly think of these options. However, if we think of them from “least effort” to “greatest effort” we start at with number 1 … where permission is already granted … rather than seeking out new permission.</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You don’t have to recall all of the details (yet) but it is important for you to remember these THREE options so that you can understand certain acceptable practices.</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The three options are choosing to use works that already have a license allowing your specific, proposed use (and yes, we’ll talk more later about “specific, proposed uses”), secondly leveraging an exemption in U.S. copyright law -- such as Fair Use, or third, obtaining permission for your specific, proposed use.</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t/>
            </a:r>
            <a:endParaRPr b="1">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169fd47dc14_0_1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169fd47dc14_0_1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Let’s pull together some of what you already know into a framework: </a:t>
            </a:r>
            <a:endParaRPr/>
          </a:p>
          <a:p>
            <a:pPr indent="0" lvl="0" marL="0" rtl="0" algn="l">
              <a:spcBef>
                <a:spcPts val="0"/>
              </a:spcBef>
              <a:spcAft>
                <a:spcPts val="0"/>
              </a:spcAft>
              <a:buNone/>
            </a:pPr>
            <a:r>
              <a:rPr lang="en"/>
              <a:t>The first step, in order to use something is to determine if the work is indeed protected by copyright. From the “bucket” example, you already know that the work is in copyright or it’s in the Public Domain, and that if it is in copyright that you own or have rights to it, or you don’t own or have rights to it.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solidFill>
                  <a:schemeClr val="dk1"/>
                </a:solidFill>
              </a:rPr>
              <a:t>Adapted from:</a:t>
            </a:r>
            <a:r>
              <a:rPr lang="en">
                <a:solidFill>
                  <a:schemeClr val="dk1"/>
                </a:solidFill>
                <a:uFill>
                  <a:noFill/>
                </a:uFill>
                <a:hlinkClick r:id="rId2">
                  <a:extLst>
                    <a:ext uri="{A12FA001-AC4F-418D-AE19-62706E023703}">
                      <ahyp:hlinkClr val="tx"/>
                    </a:ext>
                  </a:extLst>
                </a:hlinkClick>
              </a:rPr>
              <a:t> </a:t>
            </a:r>
            <a:r>
              <a:rPr lang="en" u="sng">
                <a:solidFill>
                  <a:schemeClr val="hlink"/>
                </a:solidFill>
                <a:hlinkClick r:id="rId3"/>
              </a:rPr>
              <a:t>A Framework for Analyzing any U.S. Copyright Problem]</a:t>
            </a:r>
            <a:endParaRPr/>
          </a:p>
          <a:p>
            <a:pPr indent="0" lvl="0" marL="0" rtl="0" algn="l">
              <a:spcBef>
                <a:spcPts val="0"/>
              </a:spcBef>
              <a:spcAft>
                <a:spcPts val="0"/>
              </a:spcAft>
              <a:buNone/>
            </a:pPr>
            <a:r>
              <a:t/>
            </a:r>
            <a:endParaRPr/>
          </a:p>
          <a:p>
            <a:pPr indent="0" lvl="0" marL="0" rtl="0" algn="l">
              <a:lnSpc>
                <a:spcPct val="115000"/>
              </a:lnSpc>
              <a:spcBef>
                <a:spcPts val="1200"/>
              </a:spcBef>
              <a:spcAft>
                <a:spcPts val="0"/>
              </a:spcAft>
              <a:buNone/>
            </a:pPr>
            <a:r>
              <a:rPr lang="en">
                <a:solidFill>
                  <a:schemeClr val="dk1"/>
                </a:solidFill>
              </a:rPr>
              <a:t>Let’s talk quickly through these three relevant options in the </a:t>
            </a:r>
            <a:r>
              <a:rPr i="1" lang="en">
                <a:solidFill>
                  <a:schemeClr val="dk1"/>
                </a:solidFill>
              </a:rPr>
              <a:t>Framework for any U.S. Copyright Question</a:t>
            </a:r>
            <a:r>
              <a:rPr lang="en">
                <a:solidFill>
                  <a:schemeClr val="dk1"/>
                </a:solidFill>
              </a:rPr>
              <a:t>. We'll dive deeper into each one momentarily. After confirming that material is indeed in-copyright, we ask:</a:t>
            </a:r>
            <a:endParaRPr>
              <a:solidFill>
                <a:schemeClr val="dk1"/>
              </a:solidFill>
            </a:endParaRPr>
          </a:p>
          <a:p>
            <a:pPr indent="-298450" lvl="0" marL="457200" rtl="0" algn="l">
              <a:lnSpc>
                <a:spcPct val="115000"/>
              </a:lnSpc>
              <a:spcBef>
                <a:spcPts val="1200"/>
              </a:spcBef>
              <a:spcAft>
                <a:spcPts val="0"/>
              </a:spcAft>
              <a:buClr>
                <a:schemeClr val="dk1"/>
              </a:buClr>
              <a:buSzPts val="1100"/>
              <a:buAutoNum type="arabicPeriod"/>
            </a:pPr>
            <a:r>
              <a:rPr b="1" lang="en">
                <a:solidFill>
                  <a:schemeClr val="dk1"/>
                </a:solidFill>
              </a:rPr>
              <a:t>Does the work </a:t>
            </a:r>
            <a:r>
              <a:rPr b="1" i="1" lang="en">
                <a:solidFill>
                  <a:schemeClr val="dk1"/>
                </a:solidFill>
              </a:rPr>
              <a:t>already</a:t>
            </a:r>
            <a:r>
              <a:rPr b="1" lang="en">
                <a:solidFill>
                  <a:schemeClr val="dk1"/>
                </a:solidFill>
              </a:rPr>
              <a:t> have a license permitting my proposed use?</a:t>
            </a:r>
            <a:endParaRPr b="1">
              <a:solidFill>
                <a:schemeClr val="dk1"/>
              </a:solidFill>
            </a:endParaRPr>
          </a:p>
          <a:p>
            <a:pPr indent="-298450" lvl="1" marL="914400" rtl="0" algn="l">
              <a:lnSpc>
                <a:spcPct val="115000"/>
              </a:lnSpc>
              <a:spcBef>
                <a:spcPts val="0"/>
              </a:spcBef>
              <a:spcAft>
                <a:spcPts val="0"/>
              </a:spcAft>
              <a:buClr>
                <a:schemeClr val="dk1"/>
              </a:buClr>
              <a:buSzPts val="1100"/>
              <a:buChar char="○"/>
            </a:pPr>
            <a:r>
              <a:rPr lang="en">
                <a:solidFill>
                  <a:schemeClr val="dk1"/>
                </a:solidFill>
              </a:rPr>
              <a:t>Creative Commons licenses (which always require attribution) are one such license which is appended on an in-copyright work;</a:t>
            </a:r>
            <a:endParaRPr>
              <a:solidFill>
                <a:schemeClr val="dk1"/>
              </a:solidFill>
            </a:endParaRPr>
          </a:p>
          <a:p>
            <a:pPr indent="-298450" lvl="1" marL="914400" rtl="0" algn="l">
              <a:lnSpc>
                <a:spcPct val="115000"/>
              </a:lnSpc>
              <a:spcBef>
                <a:spcPts val="0"/>
              </a:spcBef>
              <a:spcAft>
                <a:spcPts val="0"/>
              </a:spcAft>
              <a:buClr>
                <a:schemeClr val="dk1"/>
              </a:buClr>
              <a:buSzPts val="1100"/>
              <a:buChar char="○"/>
            </a:pPr>
            <a:r>
              <a:rPr lang="en">
                <a:solidFill>
                  <a:schemeClr val="dk1"/>
                </a:solidFill>
              </a:rPr>
              <a:t>Another license might be covered in the “Terms of use” section described on a website.</a:t>
            </a:r>
            <a:endParaRPr>
              <a:solidFill>
                <a:schemeClr val="dk1"/>
              </a:solidFill>
            </a:endParaRPr>
          </a:p>
          <a:p>
            <a:pPr indent="0" lvl="0" marL="0" rtl="0" algn="l">
              <a:lnSpc>
                <a:spcPct val="115000"/>
              </a:lnSpc>
              <a:spcBef>
                <a:spcPts val="1200"/>
              </a:spcBef>
              <a:spcAft>
                <a:spcPts val="0"/>
              </a:spcAft>
              <a:buNone/>
            </a:pPr>
            <a:r>
              <a:rPr lang="en">
                <a:solidFill>
                  <a:schemeClr val="dk1"/>
                </a:solidFill>
              </a:rPr>
              <a:t>(We’ll return to Creative Commons licenses and Terms of Use in a moment.)</a:t>
            </a:r>
            <a:endParaRPr>
              <a:solidFill>
                <a:schemeClr val="dk1"/>
              </a:solidFill>
            </a:endParaRPr>
          </a:p>
          <a:p>
            <a:pPr indent="0" lvl="0" marL="0" rtl="0" algn="l">
              <a:lnSpc>
                <a:spcPct val="115000"/>
              </a:lnSpc>
              <a:spcBef>
                <a:spcPts val="1200"/>
              </a:spcBef>
              <a:spcAft>
                <a:spcPts val="0"/>
              </a:spcAft>
              <a:buNone/>
            </a:pPr>
            <a:r>
              <a:rPr lang="en">
                <a:solidFill>
                  <a:schemeClr val="dk1"/>
                </a:solidFill>
              </a:rPr>
              <a:t>By way of analogy, this would be a bit like Hawa placing a sign on her bicycle stating “Free to ride on Wednesday thru Friday from 4-6pm. Return in the condition borrowed or better.”</a:t>
            </a:r>
            <a:endParaRPr>
              <a:solidFill>
                <a:schemeClr val="dk1"/>
              </a:solidFill>
            </a:endParaRPr>
          </a:p>
          <a:p>
            <a:pPr indent="0" lvl="0" marL="0" rtl="0" algn="l">
              <a:lnSpc>
                <a:spcPct val="115000"/>
              </a:lnSpc>
              <a:spcBef>
                <a:spcPts val="1200"/>
              </a:spcBef>
              <a:spcAft>
                <a:spcPts val="0"/>
              </a:spcAft>
              <a:buNone/>
            </a:pPr>
            <a:r>
              <a:rPr b="1" lang="en">
                <a:solidFill>
                  <a:schemeClr val="dk1"/>
                </a:solidFill>
              </a:rPr>
              <a:t>   2.    Is my proposed use more fair than infringing according to an informed Fair Use analysis?</a:t>
            </a:r>
            <a:r>
              <a:rPr lang="en">
                <a:solidFill>
                  <a:schemeClr val="dk1"/>
                </a:solidFill>
              </a:rPr>
              <a:t> -- Because you’re not getting permission from a person, fair use is all about CONTEXT. A Fair Use analysis is one you conduct yourself to determine if a use is more fair or more infringing. It’s based on totaling up results for four factors established by copyright law: 1. The type of use, 2. The character of work you’re using, 3. How much of the work you’re using, and 4. The degree of harm to the commercial market for your proposed use. This would be using Hawa’s bicycle </a:t>
            </a:r>
            <a:r>
              <a:rPr i="1" lang="en">
                <a:solidFill>
                  <a:schemeClr val="dk1"/>
                </a:solidFill>
              </a:rPr>
              <a:t>without her permission</a:t>
            </a:r>
            <a:r>
              <a:rPr lang="en">
                <a:solidFill>
                  <a:schemeClr val="dk1"/>
                </a:solidFill>
              </a:rPr>
              <a:t> but in a way that has minimal impact to her, might use only part of the bicycle, and/or uses it in a novel way it was generally not planned to be used.</a:t>
            </a:r>
            <a:endParaRPr>
              <a:solidFill>
                <a:schemeClr val="dk1"/>
              </a:solidFill>
            </a:endParaRPr>
          </a:p>
          <a:p>
            <a:pPr indent="0" lvl="0" marL="0" rtl="0" algn="l">
              <a:lnSpc>
                <a:spcPct val="115000"/>
              </a:lnSpc>
              <a:spcBef>
                <a:spcPts val="1200"/>
              </a:spcBef>
              <a:spcAft>
                <a:spcPts val="0"/>
              </a:spcAft>
              <a:buNone/>
            </a:pPr>
            <a:r>
              <a:rPr lang="en">
                <a:solidFill>
                  <a:schemeClr val="dk1"/>
                </a:solidFill>
              </a:rPr>
              <a:t>Two helpful tools include</a:t>
            </a:r>
            <a:endParaRPr>
              <a:solidFill>
                <a:schemeClr val="dk1"/>
              </a:solidFill>
            </a:endParaRPr>
          </a:p>
          <a:p>
            <a:pPr indent="-298450" lvl="0" marL="457200" rtl="0" algn="l">
              <a:lnSpc>
                <a:spcPct val="115000"/>
              </a:lnSpc>
              <a:spcBef>
                <a:spcPts val="1200"/>
              </a:spcBef>
              <a:spcAft>
                <a:spcPts val="0"/>
              </a:spcAft>
              <a:buClr>
                <a:schemeClr val="dk1"/>
              </a:buClr>
              <a:buSzPts val="1100"/>
              <a:buChar char="●"/>
            </a:pPr>
            <a:r>
              <a:rPr lang="en">
                <a:solidFill>
                  <a:schemeClr val="dk1"/>
                </a:solidFill>
              </a:rPr>
              <a:t>the “</a:t>
            </a:r>
            <a:r>
              <a:rPr lang="en" u="sng">
                <a:solidFill>
                  <a:schemeClr val="hlink"/>
                </a:solidFill>
                <a:hlinkClick r:id="rId4"/>
              </a:rPr>
              <a:t>Fair Use Evaluator</a:t>
            </a:r>
            <a:r>
              <a:rPr lang="en">
                <a:solidFill>
                  <a:schemeClr val="dk1"/>
                </a:solidFill>
              </a:rPr>
              <a:t>” which can help you to organize your fair use evaluation, and</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u="sng">
                <a:solidFill>
                  <a:schemeClr val="hlink"/>
                </a:solidFill>
                <a:hlinkClick r:id="rId5"/>
              </a:rPr>
              <a:t>Best Practices in Fair Use for Open Educational Resources</a:t>
            </a:r>
            <a:r>
              <a:rPr lang="en">
                <a:solidFill>
                  <a:schemeClr val="dk1"/>
                </a:solidFill>
              </a:rPr>
              <a:t> (Pages 11-14).</a:t>
            </a:r>
            <a:endParaRPr>
              <a:solidFill>
                <a:schemeClr val="dk1"/>
              </a:solidFill>
            </a:endParaRPr>
          </a:p>
          <a:p>
            <a:pPr indent="0" lvl="0" marL="0" rtl="0" algn="l">
              <a:lnSpc>
                <a:spcPct val="115000"/>
              </a:lnSpc>
              <a:spcBef>
                <a:spcPts val="1200"/>
              </a:spcBef>
              <a:spcAft>
                <a:spcPts val="0"/>
              </a:spcAft>
              <a:buNone/>
            </a:pPr>
            <a:r>
              <a:rPr lang="en">
                <a:solidFill>
                  <a:schemeClr val="dk1"/>
                </a:solidFill>
              </a:rPr>
              <a:t>(We’ll return to the Fair Use in a moment.)</a:t>
            </a:r>
            <a:endParaRPr>
              <a:solidFill>
                <a:schemeClr val="dk1"/>
              </a:solidFill>
            </a:endParaRPr>
          </a:p>
          <a:p>
            <a:pPr indent="0" lvl="0" marL="0" rtl="0" algn="l">
              <a:lnSpc>
                <a:spcPct val="115000"/>
              </a:lnSpc>
              <a:spcBef>
                <a:spcPts val="1200"/>
              </a:spcBef>
              <a:spcAft>
                <a:spcPts val="0"/>
              </a:spcAft>
              <a:buNone/>
            </a:pPr>
            <a:r>
              <a:rPr lang="en">
                <a:solidFill>
                  <a:schemeClr val="dk1"/>
                </a:solidFill>
              </a:rPr>
              <a:t>If steps 1 &amp; 2 are not fruitful, seek (and obtain) permission:</a:t>
            </a:r>
            <a:endParaRPr>
              <a:solidFill>
                <a:schemeClr val="dk1"/>
              </a:solidFill>
            </a:endParaRPr>
          </a:p>
          <a:p>
            <a:pPr indent="0" lvl="0" marL="0" rtl="0" algn="l">
              <a:lnSpc>
                <a:spcPct val="115000"/>
              </a:lnSpc>
              <a:spcBef>
                <a:spcPts val="1200"/>
              </a:spcBef>
              <a:spcAft>
                <a:spcPts val="0"/>
              </a:spcAft>
              <a:buNone/>
            </a:pPr>
            <a:r>
              <a:rPr b="1" lang="en">
                <a:solidFill>
                  <a:schemeClr val="dk1"/>
                </a:solidFill>
              </a:rPr>
              <a:t>      3.  Have I obtained permission for my specific, proposed use?</a:t>
            </a:r>
            <a:r>
              <a:rPr lang="en">
                <a:solidFill>
                  <a:schemeClr val="dk1"/>
                </a:solidFill>
              </a:rPr>
              <a:t> This is the copyright owner indicating that they grant you permission for your specific, particular use. This would be like you asking Hawa for permission to use the bicycle between 3-5pm on Tuesday, and Hawa saying “Yes, you may use my bicycle between 3 and 5pm on Tuesday, but please don’t ride it thru the mud.” It usually involves a lot of context, e.g. where/to whom, what format, how long, etc. (For further information, see the</a:t>
            </a:r>
            <a:r>
              <a:rPr lang="en">
                <a:solidFill>
                  <a:schemeClr val="dk1"/>
                </a:solidFill>
                <a:uFill>
                  <a:noFill/>
                </a:uFill>
                <a:hlinkClick r:id="rId6">
                  <a:extLst>
                    <a:ext uri="{A12FA001-AC4F-418D-AE19-62706E023703}">
                      <ahyp:hlinkClr val="tx"/>
                    </a:ext>
                  </a:extLst>
                </a:hlinkClick>
              </a:rPr>
              <a:t> </a:t>
            </a:r>
            <a:r>
              <a:rPr lang="en" u="sng">
                <a:solidFill>
                  <a:schemeClr val="hlink"/>
                </a:solidFill>
                <a:hlinkClick r:id="rId7"/>
              </a:rPr>
              <a:t>U.S. Copyright Office's circular on obtaining permission</a:t>
            </a:r>
            <a:r>
              <a:rPr lang="en">
                <a:solidFill>
                  <a:schemeClr val="dk1"/>
                </a:solidFill>
              </a:rPr>
              <a:t>.) We’ll talk further about a helpful way you can obtain permission, AND establish helpful reuse rights as well -- again, a little later.</a:t>
            </a:r>
            <a:endParaRPr>
              <a:solidFill>
                <a:schemeClr val="dk1"/>
              </a:solidFill>
            </a:endParaRPr>
          </a:p>
          <a:p>
            <a:pPr indent="0" lvl="0" marL="0" rtl="0" algn="l">
              <a:lnSpc>
                <a:spcPct val="115000"/>
              </a:lnSpc>
              <a:spcBef>
                <a:spcPts val="1200"/>
              </a:spcBef>
              <a:spcAft>
                <a:spcPts val="0"/>
              </a:spcAft>
              <a:buNone/>
            </a:pPr>
            <a:r>
              <a:rPr lang="en">
                <a:solidFill>
                  <a:schemeClr val="dk1"/>
                </a:solidFill>
              </a:rPr>
              <a:t>In case you're looking for a framework, see the “</a:t>
            </a:r>
            <a:r>
              <a:rPr lang="en" u="sng">
                <a:solidFill>
                  <a:schemeClr val="hlink"/>
                </a:solidFill>
                <a:hlinkClick r:id="rId8"/>
              </a:rPr>
              <a:t>Framework for Analyzing any U.S. Copyright Problem</a:t>
            </a:r>
            <a:r>
              <a:rPr lang="en">
                <a:solidFill>
                  <a:schemeClr val="dk1"/>
                </a:solidFill>
              </a:rPr>
              <a:t>”</a:t>
            </a:r>
            <a:endParaRPr>
              <a:solidFill>
                <a:schemeClr val="dk1"/>
              </a:solidFill>
            </a:endParaRPr>
          </a:p>
          <a:p>
            <a:pPr indent="0" lvl="0" marL="0" rtl="0" algn="l">
              <a:lnSpc>
                <a:spcPct val="115000"/>
              </a:lnSpc>
              <a:spcBef>
                <a:spcPts val="1200"/>
              </a:spcBef>
              <a:spcAft>
                <a:spcPts val="0"/>
              </a:spcAft>
              <a:buNone/>
            </a:pPr>
            <a:r>
              <a:rPr b="1" lang="en">
                <a:solidFill>
                  <a:schemeClr val="dk1"/>
                </a:solidFill>
              </a:rPr>
              <a:t>Let's look a bit deeper at the three options</a:t>
            </a:r>
            <a:endParaRPr>
              <a:solidFill>
                <a:schemeClr val="dk1"/>
              </a:solidFill>
            </a:endParaRPr>
          </a:p>
          <a:p>
            <a:pPr indent="0" lvl="0" marL="0" rtl="0" algn="l">
              <a:lnSpc>
                <a:spcPct val="115000"/>
              </a:lnSpc>
              <a:spcBef>
                <a:spcPts val="1200"/>
              </a:spcBef>
              <a:spcAft>
                <a:spcPts val="1200"/>
              </a:spcAft>
              <a:buNone/>
            </a:pPr>
            <a:r>
              <a:t/>
            </a:r>
            <a:endParaRPr>
              <a:solidFill>
                <a:schemeClr val="dk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169fd47dc14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169fd47dc14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lnSpc>
                <a:spcPct val="115000"/>
              </a:lnSpc>
              <a:spcBef>
                <a:spcPts val="1200"/>
              </a:spcBef>
              <a:spcAft>
                <a:spcPts val="0"/>
              </a:spcAft>
              <a:buClr>
                <a:schemeClr val="dk1"/>
              </a:buClr>
              <a:buSzPts val="1100"/>
              <a:buAutoNum type="arabicPeriod"/>
            </a:pPr>
            <a:r>
              <a:rPr b="1" lang="en" sz="1000">
                <a:solidFill>
                  <a:schemeClr val="dk1"/>
                </a:solidFill>
              </a:rPr>
              <a:t>Does the work </a:t>
            </a:r>
            <a:r>
              <a:rPr b="1" i="1" lang="en" sz="1000">
                <a:solidFill>
                  <a:schemeClr val="dk1"/>
                </a:solidFill>
              </a:rPr>
              <a:t>already</a:t>
            </a:r>
            <a:r>
              <a:rPr b="1" lang="en" sz="1000">
                <a:solidFill>
                  <a:schemeClr val="dk1"/>
                </a:solidFill>
              </a:rPr>
              <a:t> have a license permitting my proposed use?</a:t>
            </a:r>
            <a:endParaRPr b="1" sz="10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As we mentioned earlier, a work might have a Creative Commons license or some other type of open license. Alternatively, your proposed use might already be covered in the "Terms/Conditions of Use" section described on a website.</a:t>
            </a:r>
            <a:endParaRPr>
              <a:solidFill>
                <a:schemeClr val="dk1"/>
              </a:solidFill>
            </a:endParaRPr>
          </a:p>
          <a:p>
            <a:pPr indent="0" lvl="0" marL="0" rtl="0" algn="l">
              <a:spcBef>
                <a:spcPts val="120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thenounproject.com/icon/graduates-1971073" TargetMode="External"/><Relationship Id="rId10" Type="http://schemas.openxmlformats.org/officeDocument/2006/relationships/hyperlink" Target="https://thenounproject.com/search/?q=build&amp;i=2085889" TargetMode="External"/><Relationship Id="rId13" Type="http://schemas.openxmlformats.org/officeDocument/2006/relationships/image" Target="../media/image9.png"/><Relationship Id="rId12" Type="http://schemas.openxmlformats.org/officeDocument/2006/relationships/image" Target="../media/image3.png"/><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https://thenounproject.com/search/?q=bicycle&amp;i=1272852" TargetMode="External"/><Relationship Id="rId9" Type="http://schemas.openxmlformats.org/officeDocument/2006/relationships/hyperlink" Target="https://thenounproject.com/search/?q=harvest&amp;i=3973361" TargetMode="External"/><Relationship Id="rId15" Type="http://schemas.openxmlformats.org/officeDocument/2006/relationships/image" Target="../media/image7.png"/><Relationship Id="rId14" Type="http://schemas.openxmlformats.org/officeDocument/2006/relationships/image" Target="../media/image5.png"/><Relationship Id="rId17" Type="http://schemas.openxmlformats.org/officeDocument/2006/relationships/image" Target="../media/image1.png"/><Relationship Id="rId16" Type="http://schemas.openxmlformats.org/officeDocument/2006/relationships/image" Target="../media/image6.png"/><Relationship Id="rId5" Type="http://schemas.openxmlformats.org/officeDocument/2006/relationships/hyperlink" Target="https://thenounproject.com/search/?q=photography&amp;i=2588421" TargetMode="External"/><Relationship Id="rId19" Type="http://schemas.openxmlformats.org/officeDocument/2006/relationships/hyperlink" Target="http://hdl.handle.net/10919/112264" TargetMode="External"/><Relationship Id="rId6" Type="http://schemas.openxmlformats.org/officeDocument/2006/relationships/hyperlink" Target="https://creativecommons.org/licenses/by/3.0/us/legalcode" TargetMode="External"/><Relationship Id="rId18" Type="http://schemas.openxmlformats.org/officeDocument/2006/relationships/image" Target="../media/image10.png"/><Relationship Id="rId7" Type="http://schemas.openxmlformats.org/officeDocument/2006/relationships/hyperlink" Target="https://thenounproject.com/term/bucket/71705/" TargetMode="External"/><Relationship Id="rId8" Type="http://schemas.openxmlformats.org/officeDocument/2006/relationships/hyperlink" Target="https://thenounproject.com/search/?q=family+tree&amp;i=2558850"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hyperlink" Target="http://hdl.handle.net/10919/77420"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5.png"/><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10" Type="http://schemas.openxmlformats.org/officeDocument/2006/relationships/hyperlink" Target="http://www.hewlett.org/strategy/open-educational-resources/" TargetMode="External"/><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8.png"/><Relationship Id="rId4" Type="http://schemas.openxmlformats.org/officeDocument/2006/relationships/image" Target="../media/image22.png"/><Relationship Id="rId9" Type="http://schemas.openxmlformats.org/officeDocument/2006/relationships/hyperlink" Target="https://creativecommons.org/licenses" TargetMode="External"/><Relationship Id="rId5" Type="http://schemas.openxmlformats.org/officeDocument/2006/relationships/image" Target="../media/image32.png"/><Relationship Id="rId6" Type="http://schemas.openxmlformats.org/officeDocument/2006/relationships/image" Target="../media/image20.png"/><Relationship Id="rId7" Type="http://schemas.openxmlformats.org/officeDocument/2006/relationships/image" Target="../media/image17.png"/><Relationship Id="rId8" Type="http://schemas.openxmlformats.org/officeDocument/2006/relationships/image" Target="../media/image2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26.png"/><Relationship Id="rId4" Type="http://schemas.openxmlformats.org/officeDocument/2006/relationships/hyperlink" Target="http://hdl.handle.net/10919/64276" TargetMode="External"/><Relationship Id="rId5" Type="http://schemas.openxmlformats.org/officeDocument/2006/relationships/image" Target="../media/image10.png"/><Relationship Id="rId6" Type="http://schemas.openxmlformats.org/officeDocument/2006/relationships/image" Target="../media/image34.png"/><Relationship Id="rId7" Type="http://schemas.openxmlformats.org/officeDocument/2006/relationships/image" Target="../media/image19.png"/><Relationship Id="rId8" Type="http://schemas.openxmlformats.org/officeDocument/2006/relationships/image" Target="../media/image2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hyperlink" Target="http://opencontent.org/definition" TargetMode="External"/></Relationships>
</file>

<file path=ppt/slides/_rels/slide15.xml.rels><?xml version="1.0" encoding="UTF-8" standalone="yes"?><Relationships xmlns="http://schemas.openxmlformats.org/package/2006/relationships"><Relationship Id="rId10" Type="http://schemas.openxmlformats.org/officeDocument/2006/relationships/hyperlink" Target="https://creativecommons.org/licenses/by/2.0/" TargetMode="External"/><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hyperlink" Target="https://flic.kr/p/8JCr55" TargetMode="External"/><Relationship Id="rId4" Type="http://schemas.openxmlformats.org/officeDocument/2006/relationships/hyperlink" Target="https://creativecommons.org/licenses/by/2.0/" TargetMode="External"/><Relationship Id="rId9" Type="http://schemas.openxmlformats.org/officeDocument/2006/relationships/hyperlink" Target="https://flic.kr/p/8JCr55" TargetMode="External"/><Relationship Id="rId5" Type="http://schemas.openxmlformats.org/officeDocument/2006/relationships/hyperlink" Target="https://creativecommons.org/licenses" TargetMode="External"/><Relationship Id="rId6" Type="http://schemas.openxmlformats.org/officeDocument/2006/relationships/hyperlink" Target="https://wiki.creativecommons.org/wiki/Best_practices_for_attribution" TargetMode="External"/><Relationship Id="rId7" Type="http://schemas.openxmlformats.org/officeDocument/2006/relationships/image" Target="../media/image23.png"/><Relationship Id="rId8" Type="http://schemas.openxmlformats.org/officeDocument/2006/relationships/hyperlink" Target="https://creativecommons.org/licenses/by/4.0/"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hyperlink" Target="https://doi.org/10.21061/electromagnetics-vol-1" TargetMode="External"/><Relationship Id="rId4" Type="http://schemas.openxmlformats.org/officeDocument/2006/relationships/hyperlink" Target="https://doi.org/10.21061/electromagnetics-vol-1" TargetMode="External"/><Relationship Id="rId5" Type="http://schemas.openxmlformats.org/officeDocument/2006/relationships/hyperlink" Target="https://creativecommons.org/licenses/by-sa/4.0" TargetMode="External"/><Relationship Id="rId6" Type="http://schemas.openxmlformats.org/officeDocument/2006/relationships/hyperlink" Target="https://creativecommons.org/licenses/by-sa/4.0" TargetMode="External"/><Relationship Id="rId7" Type="http://schemas.openxmlformats.org/officeDocument/2006/relationships/hyperlink" Target="https://flic.kr/p/dWAhx5" TargetMode="External"/><Relationship Id="rId8" Type="http://schemas.openxmlformats.org/officeDocument/2006/relationships/hyperlink" Target="https://creativecommons.org/licenses/by-sa/2.0"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hyperlink" Target="https://youtu.be/BlhJUJ9DC4A"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2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29.png"/><Relationship Id="rId4" Type="http://schemas.openxmlformats.org/officeDocument/2006/relationships/image" Target="../media/image30.png"/><Relationship Id="rId5" Type="http://schemas.openxmlformats.org/officeDocument/2006/relationships/hyperlink" Target="https://www.teachertube.com/terms-of-us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https://guides.library.cornell.edu/copyright/publicdomain" TargetMode="External"/><Relationship Id="rId4" Type="http://schemas.openxmlformats.org/officeDocument/2006/relationships/hyperlink" Target="https://creativecommons.org/licenses/by/3.0/us/legalcode" TargetMode="External"/><Relationship Id="rId5" Type="http://schemas.openxmlformats.org/officeDocument/2006/relationships/hyperlink" Target="https://thenounproject.com/term/bucket/71705/" TargetMode="External"/><Relationship Id="rId6" Type="http://schemas.openxmlformats.org/officeDocument/2006/relationships/hyperlink" Target="https://thenounproject.com/search/?q=bicycle&amp;i=1272852" TargetMode="External"/><Relationship Id="rId7" Type="http://schemas.openxmlformats.org/officeDocument/2006/relationships/image" Target="../media/image9.png"/><Relationship Id="rId8"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hyperlink" Target="https://www.copyright.gov/title17/92chap1.html#107"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hyperlink" Target="https://www.copyright.gov/title17/92chap1.html#107" TargetMode="External"/><Relationship Id="rId4" Type="http://schemas.openxmlformats.org/officeDocument/2006/relationships/hyperlink" Target="https://www.copyright.gov/title17/92chap1.html#107"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hyperlink" Target="https://librarycopyright.net/resources/fairuse/index.php" TargetMode="External"/><Relationship Id="rId4" Type="http://schemas.openxmlformats.org/officeDocument/2006/relationships/hyperlink" Target="https://www.wcl.american.edu/impact/initiatives-programs/pijip/impact/best-practices-in-fair-use/best-practices-in-fair-use-for-open-educational-resources/" TargetMode="External"/><Relationship Id="rId5" Type="http://schemas.openxmlformats.org/officeDocument/2006/relationships/image" Target="../media/image31.png"/><Relationship Id="rId6" Type="http://schemas.openxmlformats.org/officeDocument/2006/relationships/image" Target="../media/image3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hyperlink" Target="https://www.copyright.gov/circs/m10.pdf" TargetMode="External"/><Relationship Id="rId4" Type="http://schemas.openxmlformats.org/officeDocument/2006/relationships/hyperlink" Target="http://hdl.handle.net/10919/105384"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2.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hyperlink" Target="https://wiki.creativecommons.org/wiki/Best_practices_for_attribution" TargetMode="External"/><Relationship Id="rId4" Type="http://schemas.openxmlformats.org/officeDocument/2006/relationships/hyperlink" Target="https://flic.kr/p/8JCr55" TargetMode="External"/><Relationship Id="rId5" Type="http://schemas.openxmlformats.org/officeDocument/2006/relationships/hyperlink" Target="https://creativecommons.org/licenses/by/2.0/" TargetMode="External"/><Relationship Id="rId6" Type="http://schemas.openxmlformats.org/officeDocument/2006/relationships/hyperlink" Target="https://usgs.gov"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10.png"/><Relationship Id="rId4" Type="http://schemas.openxmlformats.org/officeDocument/2006/relationships/hyperlink" Target="http://hdl.handle.net/10919/112264"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hyperlink" Target="https://thenounproject.com/search/?q=bicycle&amp;i=1272852"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2.png"/><Relationship Id="rId4" Type="http://schemas.openxmlformats.org/officeDocument/2006/relationships/hyperlink" Target="https://thenounproject.com/icon/vegetables-3057284"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2.png"/><Relationship Id="rId4" Type="http://schemas.openxmlformats.org/officeDocument/2006/relationships/hyperlink" Target="https://thenounproject.com/icon/vegetables-3057284"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hdl.handle.net/10919/56505" TargetMode="Externa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s://wiki.creativecommons.org/wiki/Best_practices_for_attribution" TargetMode="External"/><Relationship Id="rId4" Type="http://schemas.openxmlformats.org/officeDocument/2006/relationships/image" Target="../media/image21.png"/><Relationship Id="rId5" Type="http://schemas.openxmlformats.org/officeDocument/2006/relationships/image" Target="../media/image10.png"/><Relationship Id="rId6" Type="http://schemas.openxmlformats.org/officeDocument/2006/relationships/hyperlink" Target="https://wiki.creativecommons.org/wiki/Best_practices_for_attribution"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2634600" y="1387913"/>
            <a:ext cx="1718425" cy="1042625"/>
          </a:xfrm>
          <a:prstGeom prst="rect">
            <a:avLst/>
          </a:prstGeom>
          <a:noFill/>
          <a:ln>
            <a:noFill/>
          </a:ln>
        </p:spPr>
      </p:pic>
      <p:sp>
        <p:nvSpPr>
          <p:cNvPr id="55" name="Google Shape;55;p13"/>
          <p:cNvSpPr txBox="1"/>
          <p:nvPr/>
        </p:nvSpPr>
        <p:spPr>
          <a:xfrm>
            <a:off x="424650" y="4046425"/>
            <a:ext cx="82947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700">
                <a:solidFill>
                  <a:schemeClr val="dk1"/>
                </a:solidFill>
              </a:rPr>
              <a:t>© BBicycle by Fahmihorizo - CC BY 3.0 </a:t>
            </a:r>
            <a:r>
              <a:rPr lang="en" sz="700" u="sng">
                <a:solidFill>
                  <a:schemeClr val="accent5"/>
                </a:solidFill>
                <a:hlinkClick r:id="rId4">
                  <a:extLst>
                    <a:ext uri="{A12FA001-AC4F-418D-AE19-62706E023703}">
                      <ahyp:hlinkClr val="tx"/>
                    </a:ext>
                  </a:extLst>
                </a:hlinkClick>
              </a:rPr>
              <a:t>https://thenounproject.com/search/?q=bicycle&amp;i=1272852</a:t>
            </a:r>
            <a:endParaRPr sz="600">
              <a:solidFill>
                <a:schemeClr val="dk1"/>
              </a:solidFill>
            </a:endParaRPr>
          </a:p>
          <a:p>
            <a:pPr indent="0" lvl="0" marL="0" rtl="0" algn="l">
              <a:spcBef>
                <a:spcPts val="0"/>
              </a:spcBef>
              <a:spcAft>
                <a:spcPts val="0"/>
              </a:spcAft>
              <a:buNone/>
            </a:pPr>
            <a:r>
              <a:rPr lang="en" sz="600">
                <a:solidFill>
                  <a:schemeClr val="dk1"/>
                </a:solidFill>
              </a:rPr>
              <a:t>© Photography by monkik CC BY 3.0 </a:t>
            </a:r>
            <a:r>
              <a:rPr lang="en" sz="600" u="sng">
                <a:solidFill>
                  <a:schemeClr val="accent5"/>
                </a:solidFill>
                <a:hlinkClick r:id="rId5">
                  <a:extLst>
                    <a:ext uri="{A12FA001-AC4F-418D-AE19-62706E023703}">
                      <ahyp:hlinkClr val="tx"/>
                    </a:ext>
                  </a:extLst>
                </a:hlinkClick>
              </a:rPr>
              <a:t>https://thenounproject.com/search/?q=photography&amp;i=2588421</a:t>
            </a:r>
            <a:r>
              <a:rPr lang="en" sz="600">
                <a:solidFill>
                  <a:schemeClr val="dk1"/>
                </a:solidFill>
              </a:rPr>
              <a:t> </a:t>
            </a:r>
            <a:endParaRPr sz="600">
              <a:solidFill>
                <a:schemeClr val="dk1"/>
              </a:solidFill>
            </a:endParaRPr>
          </a:p>
          <a:p>
            <a:pPr indent="0" lvl="0" marL="0" rtl="0" algn="l">
              <a:spcBef>
                <a:spcPts val="0"/>
              </a:spcBef>
              <a:spcAft>
                <a:spcPts val="0"/>
              </a:spcAft>
              <a:buNone/>
            </a:pPr>
            <a:r>
              <a:rPr lang="en" sz="700">
                <a:solidFill>
                  <a:schemeClr val="dk1"/>
                </a:solidFill>
              </a:rPr>
              <a:t>© Bucket by Ema Dimitrova, BG - </a:t>
            </a:r>
            <a:r>
              <a:rPr lang="en" sz="700" u="sng">
                <a:solidFill>
                  <a:schemeClr val="accent5"/>
                </a:solidFill>
                <a:hlinkClick r:id="rId6">
                  <a:extLst>
                    <a:ext uri="{A12FA001-AC4F-418D-AE19-62706E023703}">
                      <ahyp:hlinkClr val="tx"/>
                    </a:ext>
                  </a:extLst>
                </a:hlinkClick>
              </a:rPr>
              <a:t>CC BY 3.0 </a:t>
            </a:r>
            <a:r>
              <a:rPr lang="en" sz="700" u="sng">
                <a:solidFill>
                  <a:schemeClr val="accent5"/>
                </a:solidFill>
                <a:hlinkClick r:id="rId7">
                  <a:extLst>
                    <a:ext uri="{A12FA001-AC4F-418D-AE19-62706E023703}">
                      <ahyp:hlinkClr val="tx"/>
                    </a:ext>
                  </a:extLst>
                </a:hlinkClick>
              </a:rPr>
              <a:t>https://thenounproject.com/term/bucket/71705</a:t>
            </a:r>
            <a:r>
              <a:rPr lang="en" sz="700">
                <a:solidFill>
                  <a:schemeClr val="dk1"/>
                </a:solidFill>
              </a:rPr>
              <a:t> </a:t>
            </a:r>
            <a:endParaRPr sz="700">
              <a:solidFill>
                <a:schemeClr val="dk1"/>
              </a:solidFill>
            </a:endParaRPr>
          </a:p>
          <a:p>
            <a:pPr indent="0" lvl="0" marL="0" rtl="0" algn="l">
              <a:spcBef>
                <a:spcPts val="0"/>
              </a:spcBef>
              <a:spcAft>
                <a:spcPts val="0"/>
              </a:spcAft>
              <a:buNone/>
            </a:pPr>
            <a:r>
              <a:rPr lang="en" sz="600">
                <a:solidFill>
                  <a:schemeClr val="dk1"/>
                </a:solidFill>
              </a:rPr>
              <a:t>© Family by Andrei Yushchenko CC BY 3.0  </a:t>
            </a:r>
            <a:r>
              <a:rPr lang="en" sz="600" u="sng">
                <a:solidFill>
                  <a:schemeClr val="accent5"/>
                </a:solidFill>
                <a:hlinkClick r:id="rId8">
                  <a:extLst>
                    <a:ext uri="{A12FA001-AC4F-418D-AE19-62706E023703}">
                      <ahyp:hlinkClr val="tx"/>
                    </a:ext>
                  </a:extLst>
                </a:hlinkClick>
              </a:rPr>
              <a:t>https://thenounproject.com/search/?q=family+tree&amp;i=2558850</a:t>
            </a:r>
            <a:r>
              <a:rPr lang="en" sz="600">
                <a:solidFill>
                  <a:schemeClr val="dk1"/>
                </a:solidFill>
              </a:rPr>
              <a:t> </a:t>
            </a:r>
            <a:endParaRPr sz="600">
              <a:solidFill>
                <a:schemeClr val="dk1"/>
              </a:solidFill>
            </a:endParaRPr>
          </a:p>
          <a:p>
            <a:pPr indent="0" lvl="0" marL="0" rtl="0" algn="l">
              <a:spcBef>
                <a:spcPts val="0"/>
              </a:spcBef>
              <a:spcAft>
                <a:spcPts val="0"/>
              </a:spcAft>
              <a:buNone/>
            </a:pPr>
            <a:r>
              <a:rPr lang="en" sz="600">
                <a:solidFill>
                  <a:schemeClr val="dk1"/>
                </a:solidFill>
              </a:rPr>
              <a:t>© Harvest by Chattapat CC BY 3.0 </a:t>
            </a:r>
            <a:r>
              <a:rPr lang="en" sz="600" u="sng">
                <a:solidFill>
                  <a:schemeClr val="accent5"/>
                </a:solidFill>
                <a:hlinkClick r:id="rId9">
                  <a:extLst>
                    <a:ext uri="{A12FA001-AC4F-418D-AE19-62706E023703}">
                      <ahyp:hlinkClr val="tx"/>
                    </a:ext>
                  </a:extLst>
                </a:hlinkClick>
              </a:rPr>
              <a:t>https://thenounproject.com/search/?q=harvest&amp;i=3973361</a:t>
            </a:r>
            <a:r>
              <a:rPr lang="en" sz="600">
                <a:solidFill>
                  <a:schemeClr val="dk1"/>
                </a:solidFill>
              </a:rPr>
              <a:t> </a:t>
            </a:r>
            <a:endParaRPr sz="600">
              <a:solidFill>
                <a:schemeClr val="dk1"/>
              </a:solidFill>
            </a:endParaRPr>
          </a:p>
          <a:p>
            <a:pPr indent="0" lvl="0" marL="0" rtl="0" algn="l">
              <a:spcBef>
                <a:spcPts val="0"/>
              </a:spcBef>
              <a:spcAft>
                <a:spcPts val="0"/>
              </a:spcAft>
              <a:buNone/>
            </a:pPr>
            <a:r>
              <a:rPr lang="en" sz="600">
                <a:solidFill>
                  <a:schemeClr val="dk1"/>
                </a:solidFill>
              </a:rPr>
              <a:t>© Build by Adrien Coquet CC BY 3.0 (flipped) </a:t>
            </a:r>
            <a:r>
              <a:rPr lang="en" sz="600" u="sng">
                <a:solidFill>
                  <a:schemeClr val="hlink"/>
                </a:solidFill>
                <a:hlinkClick r:id="rId10"/>
              </a:rPr>
              <a:t>https://thenounproject.com/search/?q=build&amp;i=2085889</a:t>
            </a:r>
            <a:r>
              <a:rPr lang="en" sz="600">
                <a:solidFill>
                  <a:schemeClr val="dk1"/>
                </a:solidFill>
              </a:rPr>
              <a:t> </a:t>
            </a:r>
            <a:endParaRPr sz="600">
              <a:solidFill>
                <a:schemeClr val="dk1"/>
              </a:solidFill>
            </a:endParaRPr>
          </a:p>
          <a:p>
            <a:pPr indent="0" lvl="0" marL="0" rtl="0" algn="l">
              <a:spcBef>
                <a:spcPts val="0"/>
              </a:spcBef>
              <a:spcAft>
                <a:spcPts val="0"/>
              </a:spcAft>
              <a:buClr>
                <a:schemeClr val="dk1"/>
              </a:buClr>
              <a:buSzPts val="1100"/>
              <a:buFont typeface="Arial"/>
              <a:buNone/>
            </a:pPr>
            <a:r>
              <a:rPr lang="en" sz="600">
                <a:solidFill>
                  <a:schemeClr val="dk1"/>
                </a:solidFill>
              </a:rPr>
              <a:t>@ Graduates by ProSymbols CC BY 3.0 </a:t>
            </a:r>
            <a:r>
              <a:rPr lang="en" sz="600" u="sng">
                <a:solidFill>
                  <a:schemeClr val="hlink"/>
                </a:solidFill>
                <a:hlinkClick r:id="rId11"/>
              </a:rPr>
              <a:t>https://thenounproject.com/icon/graduates-1971073</a:t>
            </a:r>
            <a:r>
              <a:rPr lang="en" sz="600">
                <a:solidFill>
                  <a:schemeClr val="dk1"/>
                </a:solidFill>
              </a:rPr>
              <a:t> </a:t>
            </a:r>
            <a:endParaRPr sz="600">
              <a:solidFill>
                <a:schemeClr val="dk1"/>
              </a:solidFill>
            </a:endParaRPr>
          </a:p>
          <a:p>
            <a:pPr indent="0" lvl="0" marL="0" rtl="0" algn="l">
              <a:spcBef>
                <a:spcPts val="0"/>
              </a:spcBef>
              <a:spcAft>
                <a:spcPts val="0"/>
              </a:spcAft>
              <a:buNone/>
            </a:pPr>
            <a:r>
              <a:t/>
            </a:r>
            <a:endParaRPr sz="700">
              <a:solidFill>
                <a:schemeClr val="dk1"/>
              </a:solidFill>
            </a:endParaRPr>
          </a:p>
          <a:p>
            <a:pPr indent="0" lvl="0" marL="0" rtl="0" algn="l">
              <a:spcBef>
                <a:spcPts val="0"/>
              </a:spcBef>
              <a:spcAft>
                <a:spcPts val="0"/>
              </a:spcAft>
              <a:buNone/>
            </a:pPr>
            <a:r>
              <a:t/>
            </a:r>
            <a:endParaRPr sz="700">
              <a:solidFill>
                <a:schemeClr val="dk1"/>
              </a:solidFill>
            </a:endParaRPr>
          </a:p>
          <a:p>
            <a:pPr indent="0" lvl="0" marL="0" rtl="0" algn="l">
              <a:spcBef>
                <a:spcPts val="0"/>
              </a:spcBef>
              <a:spcAft>
                <a:spcPts val="0"/>
              </a:spcAft>
              <a:buNone/>
            </a:pPr>
            <a:r>
              <a:t/>
            </a:r>
            <a:endParaRPr/>
          </a:p>
        </p:txBody>
      </p:sp>
      <p:sp>
        <p:nvSpPr>
          <p:cNvPr id="56" name="Google Shape;56;p13"/>
          <p:cNvSpPr txBox="1"/>
          <p:nvPr/>
        </p:nvSpPr>
        <p:spPr>
          <a:xfrm>
            <a:off x="583550" y="375125"/>
            <a:ext cx="7961100" cy="10128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3200">
                <a:solidFill>
                  <a:schemeClr val="dk1"/>
                </a:solidFill>
              </a:rPr>
              <a:t>In Service of Others:</a:t>
            </a:r>
            <a:r>
              <a:rPr b="1" lang="en" sz="1700">
                <a:solidFill>
                  <a:schemeClr val="dk1"/>
                </a:solidFill>
              </a:rPr>
              <a:t> </a:t>
            </a:r>
            <a:endParaRPr b="1" sz="1700">
              <a:solidFill>
                <a:schemeClr val="dk1"/>
              </a:solidFill>
            </a:endParaRPr>
          </a:p>
          <a:p>
            <a:pPr indent="0" lvl="0" marL="0" rtl="0" algn="ctr">
              <a:lnSpc>
                <a:spcPct val="115000"/>
              </a:lnSpc>
              <a:spcBef>
                <a:spcPts val="0"/>
              </a:spcBef>
              <a:spcAft>
                <a:spcPts val="0"/>
              </a:spcAft>
              <a:buClr>
                <a:schemeClr val="dk1"/>
              </a:buClr>
              <a:buSzPts val="1100"/>
              <a:buFont typeface="Arial"/>
              <a:buNone/>
            </a:pPr>
            <a:r>
              <a:rPr b="1" lang="en" sz="1700">
                <a:solidFill>
                  <a:schemeClr val="dk1"/>
                </a:solidFill>
              </a:rPr>
              <a:t>Honoring Others’ Copyrights -- and Making Your Work Useful (to others)</a:t>
            </a:r>
            <a:endParaRPr b="1" sz="2900"/>
          </a:p>
        </p:txBody>
      </p:sp>
      <p:pic>
        <p:nvPicPr>
          <p:cNvPr id="57" name="Google Shape;57;p13"/>
          <p:cNvPicPr preferRelativeResize="0"/>
          <p:nvPr/>
        </p:nvPicPr>
        <p:blipFill>
          <a:blip r:embed="rId12">
            <a:alphaModFix/>
          </a:blip>
          <a:stretch>
            <a:fillRect/>
          </a:stretch>
        </p:blipFill>
        <p:spPr>
          <a:xfrm>
            <a:off x="3340826" y="2758188"/>
            <a:ext cx="868400" cy="1168763"/>
          </a:xfrm>
          <a:prstGeom prst="rect">
            <a:avLst/>
          </a:prstGeom>
          <a:noFill/>
          <a:ln>
            <a:noFill/>
          </a:ln>
        </p:spPr>
      </p:pic>
      <p:pic>
        <p:nvPicPr>
          <p:cNvPr id="58" name="Google Shape;58;p13"/>
          <p:cNvPicPr preferRelativeResize="0"/>
          <p:nvPr/>
        </p:nvPicPr>
        <p:blipFill>
          <a:blip r:embed="rId13">
            <a:alphaModFix/>
          </a:blip>
          <a:stretch>
            <a:fillRect/>
          </a:stretch>
        </p:blipFill>
        <p:spPr>
          <a:xfrm>
            <a:off x="5022200" y="3008000"/>
            <a:ext cx="1068675" cy="1016550"/>
          </a:xfrm>
          <a:prstGeom prst="rect">
            <a:avLst/>
          </a:prstGeom>
          <a:noFill/>
          <a:ln>
            <a:noFill/>
          </a:ln>
        </p:spPr>
      </p:pic>
      <p:pic>
        <p:nvPicPr>
          <p:cNvPr id="59" name="Google Shape;59;p13"/>
          <p:cNvPicPr preferRelativeResize="0"/>
          <p:nvPr/>
        </p:nvPicPr>
        <p:blipFill>
          <a:blip r:embed="rId14">
            <a:alphaModFix/>
          </a:blip>
          <a:stretch>
            <a:fillRect/>
          </a:stretch>
        </p:blipFill>
        <p:spPr>
          <a:xfrm>
            <a:off x="887700" y="2034700"/>
            <a:ext cx="1595475" cy="1628125"/>
          </a:xfrm>
          <a:prstGeom prst="rect">
            <a:avLst/>
          </a:prstGeom>
          <a:noFill/>
          <a:ln>
            <a:noFill/>
          </a:ln>
        </p:spPr>
      </p:pic>
      <p:pic>
        <p:nvPicPr>
          <p:cNvPr id="60" name="Google Shape;60;p13"/>
          <p:cNvPicPr preferRelativeResize="0"/>
          <p:nvPr/>
        </p:nvPicPr>
        <p:blipFill>
          <a:blip r:embed="rId15">
            <a:alphaModFix/>
          </a:blip>
          <a:stretch>
            <a:fillRect/>
          </a:stretch>
        </p:blipFill>
        <p:spPr>
          <a:xfrm>
            <a:off x="5619398" y="1674223"/>
            <a:ext cx="868396" cy="872587"/>
          </a:xfrm>
          <a:prstGeom prst="rect">
            <a:avLst/>
          </a:prstGeom>
          <a:noFill/>
          <a:ln>
            <a:noFill/>
          </a:ln>
        </p:spPr>
      </p:pic>
      <p:pic>
        <p:nvPicPr>
          <p:cNvPr id="61" name="Google Shape;61;p13"/>
          <p:cNvPicPr preferRelativeResize="0"/>
          <p:nvPr/>
        </p:nvPicPr>
        <p:blipFill>
          <a:blip r:embed="rId16">
            <a:alphaModFix/>
          </a:blip>
          <a:stretch>
            <a:fillRect/>
          </a:stretch>
        </p:blipFill>
        <p:spPr>
          <a:xfrm flipH="1">
            <a:off x="7065771" y="1502425"/>
            <a:ext cx="1285900" cy="1505575"/>
          </a:xfrm>
          <a:prstGeom prst="rect">
            <a:avLst/>
          </a:prstGeom>
          <a:noFill/>
          <a:ln>
            <a:noFill/>
          </a:ln>
        </p:spPr>
      </p:pic>
      <p:pic>
        <p:nvPicPr>
          <p:cNvPr id="62" name="Google Shape;62;p13"/>
          <p:cNvPicPr preferRelativeResize="0"/>
          <p:nvPr/>
        </p:nvPicPr>
        <p:blipFill>
          <a:blip r:embed="rId17">
            <a:alphaModFix/>
          </a:blip>
          <a:stretch>
            <a:fillRect/>
          </a:stretch>
        </p:blipFill>
        <p:spPr>
          <a:xfrm>
            <a:off x="6487800" y="3462518"/>
            <a:ext cx="1228154" cy="1200600"/>
          </a:xfrm>
          <a:prstGeom prst="rect">
            <a:avLst/>
          </a:prstGeom>
          <a:noFill/>
          <a:ln>
            <a:noFill/>
          </a:ln>
        </p:spPr>
      </p:pic>
      <p:sp>
        <p:nvSpPr>
          <p:cNvPr id="63" name="Google Shape;63;p13"/>
          <p:cNvSpPr txBox="1"/>
          <p:nvPr/>
        </p:nvSpPr>
        <p:spPr>
          <a:xfrm rot="-589818">
            <a:off x="302103" y="131489"/>
            <a:ext cx="2633973" cy="1154548"/>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500">
                <a:solidFill>
                  <a:srgbClr val="980000"/>
                </a:solidFill>
              </a:rPr>
              <a:t>Part II: </a:t>
            </a:r>
            <a:r>
              <a:rPr b="1" lang="en" sz="1300">
                <a:solidFill>
                  <a:srgbClr val="980000"/>
                </a:solidFill>
              </a:rPr>
              <a:t>Using Others' Original Works, legally</a:t>
            </a:r>
            <a:endParaRPr b="1" sz="1300">
              <a:solidFill>
                <a:srgbClr val="980000"/>
              </a:solidFill>
            </a:endParaRPr>
          </a:p>
          <a:p>
            <a:pPr indent="0" lvl="0" marL="0" rtl="0" algn="l">
              <a:spcBef>
                <a:spcPts val="0"/>
              </a:spcBef>
              <a:spcAft>
                <a:spcPts val="0"/>
              </a:spcAft>
              <a:buNone/>
            </a:pPr>
            <a:r>
              <a:t/>
            </a:r>
            <a:endParaRPr b="1" sz="2500">
              <a:solidFill>
                <a:srgbClr val="980000"/>
              </a:solidFill>
            </a:endParaRPr>
          </a:p>
        </p:txBody>
      </p:sp>
      <p:pic>
        <p:nvPicPr>
          <p:cNvPr id="64" name="Google Shape;64;p13"/>
          <p:cNvPicPr preferRelativeResize="0"/>
          <p:nvPr/>
        </p:nvPicPr>
        <p:blipFill>
          <a:blip r:embed="rId18">
            <a:alphaModFix/>
          </a:blip>
          <a:stretch>
            <a:fillRect/>
          </a:stretch>
        </p:blipFill>
        <p:spPr>
          <a:xfrm>
            <a:off x="8162625" y="4733750"/>
            <a:ext cx="728200" cy="272825"/>
          </a:xfrm>
          <a:prstGeom prst="rect">
            <a:avLst/>
          </a:prstGeom>
          <a:noFill/>
          <a:ln>
            <a:noFill/>
          </a:ln>
        </p:spPr>
      </p:pic>
      <p:sp>
        <p:nvSpPr>
          <p:cNvPr id="65" name="Google Shape;65;p13"/>
          <p:cNvSpPr txBox="1"/>
          <p:nvPr/>
        </p:nvSpPr>
        <p:spPr>
          <a:xfrm>
            <a:off x="5670625" y="4620600"/>
            <a:ext cx="2444100" cy="484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a:t>© Anita Walz. Licensed under CC BY 4.0</a:t>
            </a:r>
            <a:endParaRPr sz="900"/>
          </a:p>
          <a:p>
            <a:pPr indent="0" lvl="0" marL="0" rtl="0" algn="l">
              <a:spcBef>
                <a:spcPts val="0"/>
              </a:spcBef>
              <a:spcAft>
                <a:spcPts val="0"/>
              </a:spcAft>
              <a:buNone/>
            </a:pPr>
            <a:r>
              <a:rPr lang="en" sz="1050">
                <a:solidFill>
                  <a:srgbClr val="8C5206"/>
                </a:solidFill>
                <a:highlight>
                  <a:srgbClr val="FFFFFF"/>
                </a:highlight>
                <a:uFill>
                  <a:noFill/>
                </a:uFill>
                <a:hlinkClick r:id="rId19">
                  <a:extLst>
                    <a:ext uri="{A12FA001-AC4F-418D-AE19-62706E023703}">
                      <ahyp:hlinkClr val="tx"/>
                    </a:ext>
                  </a:extLst>
                </a:hlinkClick>
              </a:rPr>
              <a:t>http://hdl.handle.net/10919/112264</a:t>
            </a:r>
            <a:endParaRPr sz="9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Creative Commons Licenses</a:t>
            </a:r>
            <a:endParaRPr/>
          </a:p>
        </p:txBody>
      </p:sp>
      <p:pic>
        <p:nvPicPr>
          <p:cNvPr id="147" name="Google Shape;147;p22"/>
          <p:cNvPicPr preferRelativeResize="0"/>
          <p:nvPr/>
        </p:nvPicPr>
        <p:blipFill>
          <a:blip r:embed="rId3">
            <a:alphaModFix/>
          </a:blip>
          <a:stretch>
            <a:fillRect/>
          </a:stretch>
        </p:blipFill>
        <p:spPr>
          <a:xfrm>
            <a:off x="5772773" y="969200"/>
            <a:ext cx="3059524" cy="3782950"/>
          </a:xfrm>
          <a:prstGeom prst="rect">
            <a:avLst/>
          </a:prstGeom>
          <a:noFill/>
          <a:ln>
            <a:noFill/>
          </a:ln>
        </p:spPr>
      </p:pic>
      <p:pic>
        <p:nvPicPr>
          <p:cNvPr id="148" name="Google Shape;148;p22"/>
          <p:cNvPicPr preferRelativeResize="0"/>
          <p:nvPr/>
        </p:nvPicPr>
        <p:blipFill>
          <a:blip r:embed="rId4">
            <a:alphaModFix/>
          </a:blip>
          <a:stretch>
            <a:fillRect/>
          </a:stretch>
        </p:blipFill>
        <p:spPr>
          <a:xfrm>
            <a:off x="605700" y="1152475"/>
            <a:ext cx="4374438" cy="3782951"/>
          </a:xfrm>
          <a:prstGeom prst="rect">
            <a:avLst/>
          </a:prstGeom>
          <a:noFill/>
          <a:ln>
            <a:noFill/>
          </a:ln>
        </p:spPr>
      </p:pic>
      <p:sp>
        <p:nvSpPr>
          <p:cNvPr id="149" name="Google Shape;149;p22"/>
          <p:cNvSpPr txBox="1"/>
          <p:nvPr/>
        </p:nvSpPr>
        <p:spPr>
          <a:xfrm>
            <a:off x="3799550" y="4728700"/>
            <a:ext cx="5344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        Brochure on CC licenses </a:t>
            </a:r>
            <a:r>
              <a:rPr lang="en" u="sng">
                <a:solidFill>
                  <a:schemeClr val="hlink"/>
                </a:solidFill>
                <a:hlinkClick r:id="rId5"/>
              </a:rPr>
              <a:t>http://hdl.handle.net/10919/77420</a:t>
            </a:r>
            <a:r>
              <a:rPr lang="en"/>
              <a:t>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Font typeface="Arial"/>
              <a:buNone/>
            </a:pPr>
            <a:r>
              <a:rPr lang="en"/>
              <a:t>Not all CC-licenses allow derivatives</a:t>
            </a:r>
            <a:endParaRPr/>
          </a:p>
        </p:txBody>
      </p:sp>
      <p:pic>
        <p:nvPicPr>
          <p:cNvPr descr="CC BY ND.png" id="155" name="Google Shape;155;p23"/>
          <p:cNvPicPr preferRelativeResize="0"/>
          <p:nvPr/>
        </p:nvPicPr>
        <p:blipFill rotWithShape="1">
          <a:blip r:embed="rId3">
            <a:alphaModFix/>
          </a:blip>
          <a:srcRect b="0" l="0" r="0" t="0"/>
          <a:stretch/>
        </p:blipFill>
        <p:spPr>
          <a:xfrm>
            <a:off x="1987624" y="2125923"/>
            <a:ext cx="3185400" cy="1114900"/>
          </a:xfrm>
          <a:prstGeom prst="rect">
            <a:avLst/>
          </a:prstGeom>
          <a:noFill/>
          <a:ln>
            <a:noFill/>
          </a:ln>
        </p:spPr>
      </p:pic>
      <p:pic>
        <p:nvPicPr>
          <p:cNvPr descr="CC BY NC ND.png" id="156" name="Google Shape;156;p23"/>
          <p:cNvPicPr preferRelativeResize="0"/>
          <p:nvPr/>
        </p:nvPicPr>
        <p:blipFill rotWithShape="1">
          <a:blip r:embed="rId4">
            <a:alphaModFix/>
          </a:blip>
          <a:srcRect b="0" l="0" r="0" t="0"/>
          <a:stretch/>
        </p:blipFill>
        <p:spPr>
          <a:xfrm>
            <a:off x="4810300" y="2750650"/>
            <a:ext cx="3067050" cy="1066800"/>
          </a:xfrm>
          <a:prstGeom prst="rect">
            <a:avLst/>
          </a:prstGeom>
          <a:noFill/>
          <a:ln>
            <a:noFill/>
          </a:ln>
        </p:spPr>
      </p:pic>
      <p:sp>
        <p:nvSpPr>
          <p:cNvPr id="157" name="Google Shape;157;p23"/>
          <p:cNvSpPr txBox="1"/>
          <p:nvPr/>
        </p:nvSpPr>
        <p:spPr>
          <a:xfrm>
            <a:off x="311700" y="4390875"/>
            <a:ext cx="7426200" cy="654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rgbClr val="000000"/>
                </a:solidFill>
                <a:latin typeface="Arial"/>
                <a:ea typeface="Arial"/>
                <a:cs typeface="Arial"/>
                <a:sym typeface="Arial"/>
              </a:rPr>
              <a:t>These licenses (ND) are not “open licenses” as they do not allow derivatives.</a:t>
            </a:r>
            <a:endParaRPr b="1" i="0" sz="1400" u="none" cap="none" strike="noStrike">
              <a:solidFill>
                <a:srgbClr val="00000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pic>
        <p:nvPicPr>
          <p:cNvPr descr="CC BY.png" id="162" name="Google Shape;162;p24"/>
          <p:cNvPicPr preferRelativeResize="0"/>
          <p:nvPr/>
        </p:nvPicPr>
        <p:blipFill rotWithShape="1">
          <a:blip r:embed="rId3">
            <a:alphaModFix/>
          </a:blip>
          <a:srcRect b="0" l="0" r="0" t="0"/>
          <a:stretch/>
        </p:blipFill>
        <p:spPr>
          <a:xfrm>
            <a:off x="509237" y="1666250"/>
            <a:ext cx="2240550" cy="783903"/>
          </a:xfrm>
          <a:prstGeom prst="rect">
            <a:avLst/>
          </a:prstGeom>
          <a:noFill/>
          <a:ln>
            <a:noFill/>
          </a:ln>
        </p:spPr>
      </p:pic>
      <p:pic>
        <p:nvPicPr>
          <p:cNvPr descr="CC BY NC SA.png" id="163" name="Google Shape;163;p24"/>
          <p:cNvPicPr preferRelativeResize="0"/>
          <p:nvPr/>
        </p:nvPicPr>
        <p:blipFill rotWithShape="1">
          <a:blip r:embed="rId4">
            <a:alphaModFix/>
          </a:blip>
          <a:srcRect b="0" l="0" r="0" t="0"/>
          <a:stretch/>
        </p:blipFill>
        <p:spPr>
          <a:xfrm>
            <a:off x="517112" y="4359325"/>
            <a:ext cx="2240550" cy="784174"/>
          </a:xfrm>
          <a:prstGeom prst="rect">
            <a:avLst/>
          </a:prstGeom>
          <a:noFill/>
          <a:ln>
            <a:noFill/>
          </a:ln>
        </p:spPr>
      </p:pic>
      <p:pic>
        <p:nvPicPr>
          <p:cNvPr descr="CC Zero.png" id="164" name="Google Shape;164;p24"/>
          <p:cNvPicPr preferRelativeResize="0"/>
          <p:nvPr/>
        </p:nvPicPr>
        <p:blipFill rotWithShape="1">
          <a:blip r:embed="rId5">
            <a:alphaModFix/>
          </a:blip>
          <a:srcRect b="0" l="0" r="0" t="0"/>
          <a:stretch/>
        </p:blipFill>
        <p:spPr>
          <a:xfrm>
            <a:off x="517125" y="833262"/>
            <a:ext cx="2224783" cy="783899"/>
          </a:xfrm>
          <a:prstGeom prst="rect">
            <a:avLst/>
          </a:prstGeom>
          <a:noFill/>
          <a:ln>
            <a:noFill/>
          </a:ln>
        </p:spPr>
      </p:pic>
      <p:pic>
        <p:nvPicPr>
          <p:cNvPr descr="publicdomain.png" id="165" name="Google Shape;165;p24"/>
          <p:cNvPicPr preferRelativeResize="0"/>
          <p:nvPr/>
        </p:nvPicPr>
        <p:blipFill rotWithShape="1">
          <a:blip r:embed="rId6">
            <a:alphaModFix/>
          </a:blip>
          <a:srcRect b="0" l="0" r="0" t="0"/>
          <a:stretch/>
        </p:blipFill>
        <p:spPr>
          <a:xfrm>
            <a:off x="516775" y="0"/>
            <a:ext cx="2225486" cy="784175"/>
          </a:xfrm>
          <a:prstGeom prst="rect">
            <a:avLst/>
          </a:prstGeom>
          <a:noFill/>
          <a:ln>
            <a:noFill/>
          </a:ln>
        </p:spPr>
      </p:pic>
      <p:pic>
        <p:nvPicPr>
          <p:cNvPr descr="CC BY NC.png" id="166" name="Google Shape;166;p24"/>
          <p:cNvPicPr preferRelativeResize="0"/>
          <p:nvPr/>
        </p:nvPicPr>
        <p:blipFill rotWithShape="1">
          <a:blip r:embed="rId7">
            <a:alphaModFix/>
          </a:blip>
          <a:srcRect b="0" l="0" r="0" t="0"/>
          <a:stretch/>
        </p:blipFill>
        <p:spPr>
          <a:xfrm>
            <a:off x="517124" y="3461400"/>
            <a:ext cx="2240550" cy="783923"/>
          </a:xfrm>
          <a:prstGeom prst="rect">
            <a:avLst/>
          </a:prstGeom>
          <a:noFill/>
          <a:ln>
            <a:noFill/>
          </a:ln>
        </p:spPr>
      </p:pic>
      <p:pic>
        <p:nvPicPr>
          <p:cNvPr descr="CC BY SA.png" id="167" name="Google Shape;167;p24"/>
          <p:cNvPicPr preferRelativeResize="0"/>
          <p:nvPr/>
        </p:nvPicPr>
        <p:blipFill rotWithShape="1">
          <a:blip r:embed="rId8">
            <a:alphaModFix/>
          </a:blip>
          <a:srcRect b="0" l="0" r="0" t="0"/>
          <a:stretch/>
        </p:blipFill>
        <p:spPr>
          <a:xfrm>
            <a:off x="517125" y="2563474"/>
            <a:ext cx="2240550" cy="783913"/>
          </a:xfrm>
          <a:prstGeom prst="rect">
            <a:avLst/>
          </a:prstGeom>
          <a:noFill/>
          <a:ln>
            <a:noFill/>
          </a:ln>
        </p:spPr>
      </p:pic>
      <p:sp>
        <p:nvSpPr>
          <p:cNvPr id="168" name="Google Shape;168;p24"/>
          <p:cNvSpPr txBox="1"/>
          <p:nvPr/>
        </p:nvSpPr>
        <p:spPr>
          <a:xfrm>
            <a:off x="2794775" y="294800"/>
            <a:ext cx="6349200" cy="366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No known copyright</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Donated to the public domain (and marked as such)</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Creative Commons Attribution License (CC BY)</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Creative Commons Attribution Share-Alike License (CC BY SA)</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Creative Commons Attribution Non-Commerical License (CC BY NC)</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Creative Commons Attribution Non-Commercial ShareAlike (CC BY NC SA)</a:t>
            </a:r>
            <a:endParaRPr/>
          </a:p>
        </p:txBody>
      </p:sp>
      <p:sp>
        <p:nvSpPr>
          <p:cNvPr id="169" name="Google Shape;169;p24"/>
          <p:cNvSpPr txBox="1"/>
          <p:nvPr/>
        </p:nvSpPr>
        <p:spPr>
          <a:xfrm>
            <a:off x="5240150" y="50325"/>
            <a:ext cx="3842700" cy="96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rgbClr val="000000"/>
                </a:solidFill>
                <a:latin typeface="Arial"/>
                <a:ea typeface="Arial"/>
                <a:cs typeface="Arial"/>
                <a:sym typeface="Arial"/>
              </a:rPr>
              <a:t>Read more here: </a:t>
            </a:r>
            <a:r>
              <a:rPr b="0" i="0" lang="en" sz="800" u="sng" cap="none" strike="noStrike">
                <a:solidFill>
                  <a:schemeClr val="hlink"/>
                </a:solidFill>
                <a:latin typeface="Arial"/>
                <a:ea typeface="Arial"/>
                <a:cs typeface="Arial"/>
                <a:sym typeface="Arial"/>
                <a:hlinkClick r:id="rId9"/>
              </a:rPr>
              <a:t>https://creativecommons.org/licenses</a:t>
            </a:r>
            <a:r>
              <a:rPr b="0" i="0" lang="en" sz="800" u="none" cap="none" strike="noStrike">
                <a:solidFill>
                  <a:srgbClr val="000000"/>
                </a:solidFill>
                <a:latin typeface="Arial"/>
                <a:ea typeface="Arial"/>
                <a:cs typeface="Arial"/>
                <a:sym typeface="Arial"/>
              </a:rPr>
              <a:t> </a:t>
            </a:r>
            <a:endParaRPr/>
          </a:p>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rgbClr val="000000"/>
                </a:solidFill>
                <a:latin typeface="Arial"/>
                <a:ea typeface="Arial"/>
                <a:cs typeface="Arial"/>
                <a:sym typeface="Arial"/>
              </a:rPr>
              <a:t>OER definition: </a:t>
            </a:r>
            <a:r>
              <a:rPr b="0" i="0" lang="en" sz="800" u="sng" cap="none" strike="noStrike">
                <a:solidFill>
                  <a:schemeClr val="hlink"/>
                </a:solidFill>
                <a:latin typeface="Arial"/>
                <a:ea typeface="Arial"/>
                <a:cs typeface="Arial"/>
                <a:sym typeface="Arial"/>
                <a:hlinkClick r:id="rId10"/>
              </a:rPr>
              <a:t>http://www.hewlett.org/strategy/open-educational-resources/</a:t>
            </a:r>
            <a:r>
              <a:rPr b="0" i="0" lang="en" sz="800" u="none" cap="none" strike="noStrike">
                <a:solidFill>
                  <a:srgbClr val="000000"/>
                </a:solidFill>
                <a:latin typeface="Arial"/>
                <a:ea typeface="Arial"/>
                <a:cs typeface="Arial"/>
                <a:sym typeface="Arial"/>
              </a:rPr>
              <a:t> </a:t>
            </a:r>
            <a:endParaRPr/>
          </a:p>
        </p:txBody>
      </p:sp>
      <p:sp>
        <p:nvSpPr>
          <p:cNvPr id="170" name="Google Shape;170;p24"/>
          <p:cNvSpPr/>
          <p:nvPr/>
        </p:nvSpPr>
        <p:spPr>
          <a:xfrm rot="-5400000">
            <a:off x="-2259970" y="2411603"/>
            <a:ext cx="5128142" cy="320299"/>
          </a:xfrm>
          <a:prstGeom prst="rect">
            <a:avLst/>
          </a:prstGeom>
        </p:spPr>
        <p:txBody>
          <a:bodyPr>
            <a:prstTxWarp prst="textPlain"/>
          </a:bodyPr>
          <a:lstStyle/>
          <a:p>
            <a:pPr lvl="0" algn="ctr"/>
            <a:r>
              <a:rPr b="0" i="0">
                <a:ln cap="flat" cmpd="sng" w="9525">
                  <a:solidFill>
                    <a:schemeClr val="dk2"/>
                  </a:solidFill>
                  <a:prstDash val="solid"/>
                  <a:round/>
                  <a:headEnd len="sm" w="sm" type="none"/>
                  <a:tailEnd len="sm" w="sm" type="none"/>
                </a:ln>
                <a:solidFill>
                  <a:srgbClr val="6AA84F"/>
                </a:solidFill>
                <a:latin typeface="Arial"/>
              </a:rPr>
              <a:t>Open Educational Resources</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25"/>
          <p:cNvSpPr txBox="1"/>
          <p:nvPr>
            <p:ph type="title"/>
          </p:nvPr>
        </p:nvSpPr>
        <p:spPr>
          <a:xfrm>
            <a:off x="311700" y="4077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Unpacking Creative Commons licenses</a:t>
            </a:r>
            <a:endParaRPr/>
          </a:p>
        </p:txBody>
      </p:sp>
      <p:pic>
        <p:nvPicPr>
          <p:cNvPr id="176" name="Google Shape;176;p25"/>
          <p:cNvPicPr preferRelativeResize="0"/>
          <p:nvPr/>
        </p:nvPicPr>
        <p:blipFill>
          <a:blip r:embed="rId3">
            <a:alphaModFix/>
          </a:blip>
          <a:stretch>
            <a:fillRect/>
          </a:stretch>
        </p:blipFill>
        <p:spPr>
          <a:xfrm>
            <a:off x="997950" y="878400"/>
            <a:ext cx="6802724" cy="3983050"/>
          </a:xfrm>
          <a:prstGeom prst="rect">
            <a:avLst/>
          </a:prstGeom>
          <a:noFill/>
          <a:ln>
            <a:noFill/>
          </a:ln>
        </p:spPr>
      </p:pic>
      <p:sp>
        <p:nvSpPr>
          <p:cNvPr id="177" name="Google Shape;177;p25"/>
          <p:cNvSpPr txBox="1"/>
          <p:nvPr/>
        </p:nvSpPr>
        <p:spPr>
          <a:xfrm>
            <a:off x="1576225" y="4861450"/>
            <a:ext cx="7418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Adapted from “Unpacking Creative Commons licenses” </a:t>
            </a:r>
            <a:r>
              <a:rPr lang="en" sz="1050">
                <a:solidFill>
                  <a:srgbClr val="8C5206"/>
                </a:solidFill>
                <a:highlight>
                  <a:srgbClr val="FFFFFF"/>
                </a:highlight>
                <a:uFill>
                  <a:noFill/>
                </a:uFill>
                <a:hlinkClick r:id="rId4">
                  <a:extLst>
                    <a:ext uri="{A12FA001-AC4F-418D-AE19-62706E023703}">
                      <ahyp:hlinkClr val="tx"/>
                    </a:ext>
                  </a:extLst>
                </a:hlinkClick>
              </a:rPr>
              <a:t>http://hdl.handle.net/10919/64276</a:t>
            </a:r>
            <a:r>
              <a:rPr lang="en"/>
              <a:t> </a:t>
            </a:r>
            <a:endParaRPr/>
          </a:p>
        </p:txBody>
      </p:sp>
      <p:pic>
        <p:nvPicPr>
          <p:cNvPr id="178" name="Google Shape;178;p25"/>
          <p:cNvPicPr preferRelativeResize="0"/>
          <p:nvPr/>
        </p:nvPicPr>
        <p:blipFill>
          <a:blip r:embed="rId5">
            <a:alphaModFix/>
          </a:blip>
          <a:stretch>
            <a:fillRect/>
          </a:stretch>
        </p:blipFill>
        <p:spPr>
          <a:xfrm>
            <a:off x="1846410" y="1203590"/>
            <a:ext cx="754300" cy="263925"/>
          </a:xfrm>
          <a:prstGeom prst="rect">
            <a:avLst/>
          </a:prstGeom>
          <a:noFill/>
          <a:ln>
            <a:noFill/>
          </a:ln>
        </p:spPr>
      </p:pic>
      <p:pic>
        <p:nvPicPr>
          <p:cNvPr id="179" name="Google Shape;179;p25"/>
          <p:cNvPicPr preferRelativeResize="0"/>
          <p:nvPr/>
        </p:nvPicPr>
        <p:blipFill>
          <a:blip r:embed="rId6">
            <a:alphaModFix/>
          </a:blip>
          <a:stretch>
            <a:fillRect/>
          </a:stretch>
        </p:blipFill>
        <p:spPr>
          <a:xfrm>
            <a:off x="1897102" y="2466775"/>
            <a:ext cx="703600" cy="246182"/>
          </a:xfrm>
          <a:prstGeom prst="rect">
            <a:avLst/>
          </a:prstGeom>
          <a:noFill/>
          <a:ln>
            <a:noFill/>
          </a:ln>
        </p:spPr>
      </p:pic>
      <p:pic>
        <p:nvPicPr>
          <p:cNvPr id="180" name="Google Shape;180;p25"/>
          <p:cNvPicPr preferRelativeResize="0"/>
          <p:nvPr/>
        </p:nvPicPr>
        <p:blipFill>
          <a:blip r:embed="rId7">
            <a:alphaModFix/>
          </a:blip>
          <a:stretch>
            <a:fillRect/>
          </a:stretch>
        </p:blipFill>
        <p:spPr>
          <a:xfrm>
            <a:off x="1897102" y="3127552"/>
            <a:ext cx="703565" cy="246175"/>
          </a:xfrm>
          <a:prstGeom prst="rect">
            <a:avLst/>
          </a:prstGeom>
          <a:noFill/>
          <a:ln>
            <a:noFill/>
          </a:ln>
        </p:spPr>
      </p:pic>
      <p:pic>
        <p:nvPicPr>
          <p:cNvPr id="181" name="Google Shape;181;p25"/>
          <p:cNvPicPr preferRelativeResize="0"/>
          <p:nvPr/>
        </p:nvPicPr>
        <p:blipFill>
          <a:blip r:embed="rId8">
            <a:alphaModFix/>
          </a:blip>
          <a:stretch>
            <a:fillRect/>
          </a:stretch>
        </p:blipFill>
        <p:spPr>
          <a:xfrm>
            <a:off x="1897100" y="4199274"/>
            <a:ext cx="703617" cy="2461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26"/>
          <p:cNvSpPr txBox="1"/>
          <p:nvPr>
            <p:ph type="title"/>
          </p:nvPr>
        </p:nvSpPr>
        <p:spPr>
          <a:xfrm>
            <a:off x="311700" y="445025"/>
            <a:ext cx="88323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Font typeface="Arial"/>
              <a:buNone/>
            </a:pPr>
            <a:r>
              <a:rPr lang="en" sz="2700"/>
              <a:t>What can I do with Creative Commons licensed works </a:t>
            </a:r>
            <a:r>
              <a:rPr lang="en" sz="2000"/>
              <a:t>(minus ND-licensed works)?</a:t>
            </a:r>
            <a:endParaRPr sz="2000"/>
          </a:p>
        </p:txBody>
      </p:sp>
      <p:sp>
        <p:nvSpPr>
          <p:cNvPr id="187" name="Google Shape;187;p26"/>
          <p:cNvSpPr txBox="1"/>
          <p:nvPr>
            <p:ph idx="1" type="body"/>
          </p:nvPr>
        </p:nvSpPr>
        <p:spPr>
          <a:xfrm>
            <a:off x="311700" y="1236250"/>
            <a:ext cx="8520600" cy="3416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700"/>
              <a:buFont typeface="Arial"/>
              <a:buNone/>
            </a:pPr>
            <a:r>
              <a:rPr b="1" lang="en" sz="1700"/>
              <a:t>Retain </a:t>
            </a:r>
            <a:r>
              <a:rPr lang="en" sz="1700"/>
              <a:t>- Make, own, and </a:t>
            </a:r>
            <a:r>
              <a:rPr lang="en" sz="1700"/>
              <a:t>co</a:t>
            </a:r>
            <a:r>
              <a:rPr lang="en" sz="1700"/>
              <a:t>ntrol copies of the content (store, manage, download, duplicate)</a:t>
            </a:r>
            <a:endParaRPr/>
          </a:p>
          <a:p>
            <a:pPr indent="0" lvl="0" marL="0" rtl="0" algn="l">
              <a:lnSpc>
                <a:spcPct val="115000"/>
              </a:lnSpc>
              <a:spcBef>
                <a:spcPts val="0"/>
              </a:spcBef>
              <a:spcAft>
                <a:spcPts val="0"/>
              </a:spcAft>
              <a:buSzPts val="1700"/>
              <a:buFont typeface="Arial"/>
              <a:buNone/>
            </a:pPr>
            <a:r>
              <a:t/>
            </a:r>
            <a:endParaRPr sz="1700"/>
          </a:p>
          <a:p>
            <a:pPr indent="0" lvl="0" marL="0" rtl="0" algn="l">
              <a:lnSpc>
                <a:spcPct val="115000"/>
              </a:lnSpc>
              <a:spcBef>
                <a:spcPts val="0"/>
              </a:spcBef>
              <a:spcAft>
                <a:spcPts val="0"/>
              </a:spcAft>
              <a:buSzPts val="1700"/>
              <a:buFont typeface="Arial"/>
              <a:buNone/>
            </a:pPr>
            <a:r>
              <a:rPr b="1" lang="en" sz="1700"/>
              <a:t>Reuse </a:t>
            </a:r>
            <a:r>
              <a:rPr lang="en" sz="1700"/>
              <a:t>- Use the content in various ways (in class, study group, extension, journal article, on the radio, in a video, website etc.)</a:t>
            </a:r>
            <a:endParaRPr/>
          </a:p>
          <a:p>
            <a:pPr indent="0" lvl="0" marL="0" rtl="0" algn="l">
              <a:lnSpc>
                <a:spcPct val="115000"/>
              </a:lnSpc>
              <a:spcBef>
                <a:spcPts val="0"/>
              </a:spcBef>
              <a:spcAft>
                <a:spcPts val="0"/>
              </a:spcAft>
              <a:buSzPts val="1700"/>
              <a:buFont typeface="Arial"/>
              <a:buNone/>
            </a:pPr>
            <a:r>
              <a:t/>
            </a:r>
            <a:endParaRPr sz="1700"/>
          </a:p>
          <a:p>
            <a:pPr indent="0" lvl="0" marL="0" rtl="0" algn="l">
              <a:lnSpc>
                <a:spcPct val="115000"/>
              </a:lnSpc>
              <a:spcBef>
                <a:spcPts val="0"/>
              </a:spcBef>
              <a:spcAft>
                <a:spcPts val="0"/>
              </a:spcAft>
              <a:buSzPts val="1700"/>
              <a:buFont typeface="Arial"/>
              <a:buNone/>
            </a:pPr>
            <a:r>
              <a:rPr b="1" lang="en" sz="1700"/>
              <a:t>Revise</a:t>
            </a:r>
            <a:r>
              <a:rPr lang="en" sz="1700"/>
              <a:t> - Adapt, modify, alter the content (reformat or translate)</a:t>
            </a:r>
            <a:endParaRPr/>
          </a:p>
          <a:p>
            <a:pPr indent="0" lvl="0" marL="0" rtl="0" algn="l">
              <a:lnSpc>
                <a:spcPct val="115000"/>
              </a:lnSpc>
              <a:spcBef>
                <a:spcPts val="0"/>
              </a:spcBef>
              <a:spcAft>
                <a:spcPts val="0"/>
              </a:spcAft>
              <a:buSzPts val="1700"/>
              <a:buFont typeface="Arial"/>
              <a:buNone/>
            </a:pPr>
            <a:r>
              <a:t/>
            </a:r>
            <a:endParaRPr sz="1700"/>
          </a:p>
          <a:p>
            <a:pPr indent="0" lvl="0" marL="0" rtl="0" algn="l">
              <a:lnSpc>
                <a:spcPct val="115000"/>
              </a:lnSpc>
              <a:spcBef>
                <a:spcPts val="0"/>
              </a:spcBef>
              <a:spcAft>
                <a:spcPts val="0"/>
              </a:spcAft>
              <a:buSzPts val="1700"/>
              <a:buFont typeface="Arial"/>
              <a:buNone/>
            </a:pPr>
            <a:r>
              <a:rPr b="1" lang="en" sz="1700"/>
              <a:t>Remix - </a:t>
            </a:r>
            <a:r>
              <a:rPr lang="en" sz="1700"/>
              <a:t>Combine revised or original content with other materials to create something new (i.e. mashup)</a:t>
            </a:r>
            <a:endParaRPr/>
          </a:p>
          <a:p>
            <a:pPr indent="0" lvl="0" marL="0" rtl="0" algn="l">
              <a:lnSpc>
                <a:spcPct val="115000"/>
              </a:lnSpc>
              <a:spcBef>
                <a:spcPts val="0"/>
              </a:spcBef>
              <a:spcAft>
                <a:spcPts val="0"/>
              </a:spcAft>
              <a:buSzPts val="1700"/>
              <a:buFont typeface="Arial"/>
              <a:buNone/>
            </a:pPr>
            <a:r>
              <a:t/>
            </a:r>
            <a:endParaRPr sz="1700"/>
          </a:p>
          <a:p>
            <a:pPr indent="0" lvl="0" marL="0" rtl="0" algn="l">
              <a:lnSpc>
                <a:spcPct val="115000"/>
              </a:lnSpc>
              <a:spcBef>
                <a:spcPts val="0"/>
              </a:spcBef>
              <a:spcAft>
                <a:spcPts val="0"/>
              </a:spcAft>
              <a:buSzPts val="1700"/>
              <a:buFont typeface="Arial"/>
              <a:buNone/>
            </a:pPr>
            <a:r>
              <a:rPr b="1" lang="en" sz="1700"/>
              <a:t>Redistribute - </a:t>
            </a:r>
            <a:r>
              <a:rPr lang="en" sz="1700"/>
              <a:t>Share copies of original content, revised content, or remixes with others</a:t>
            </a:r>
            <a:endParaRPr/>
          </a:p>
        </p:txBody>
      </p:sp>
      <p:sp>
        <p:nvSpPr>
          <p:cNvPr id="188" name="Google Shape;188;p26"/>
          <p:cNvSpPr txBox="1"/>
          <p:nvPr/>
        </p:nvSpPr>
        <p:spPr>
          <a:xfrm>
            <a:off x="311700" y="4871175"/>
            <a:ext cx="8762400" cy="237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800"/>
              <a:buFont typeface="Arial"/>
              <a:buNone/>
            </a:pPr>
            <a:r>
              <a:rPr b="0" i="0" lang="en" sz="800" u="none" cap="none" strike="noStrike">
                <a:solidFill>
                  <a:schemeClr val="dk1"/>
                </a:solidFill>
                <a:highlight>
                  <a:srgbClr val="FFFFFF"/>
                </a:highlight>
                <a:latin typeface="Arial"/>
                <a:ea typeface="Arial"/>
                <a:cs typeface="Arial"/>
                <a:sym typeface="Arial"/>
              </a:rPr>
              <a:t>Source: This material is based on original writing by David Wiley, which was published freely under a Creative Commons Attribution 4.0 license at </a:t>
            </a:r>
            <a:r>
              <a:rPr b="0" i="0" lang="en" sz="800" u="sng" cap="none" strike="noStrike">
                <a:solidFill>
                  <a:schemeClr val="hlink"/>
                </a:solidFill>
                <a:highlight>
                  <a:srgbClr val="FFFFFF"/>
                </a:highlight>
                <a:latin typeface="Arial"/>
                <a:ea typeface="Arial"/>
                <a:cs typeface="Arial"/>
                <a:sym typeface="Arial"/>
                <a:hlinkClick r:id="rId3"/>
              </a:rPr>
              <a:t>http://opencontent.org/definition</a:t>
            </a:r>
            <a:r>
              <a:rPr b="0" i="0" lang="en" sz="800" u="none" cap="none" strike="noStrike">
                <a:solidFill>
                  <a:schemeClr val="dk1"/>
                </a:solidFill>
                <a:highlight>
                  <a:srgbClr val="FFFFFF"/>
                </a:highlight>
                <a:latin typeface="Arial"/>
                <a:ea typeface="Arial"/>
                <a:cs typeface="Arial"/>
                <a:sym typeface="Arial"/>
              </a:rPr>
              <a:t>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27"/>
          <p:cNvSpPr txBox="1"/>
          <p:nvPr/>
        </p:nvSpPr>
        <p:spPr>
          <a:xfrm>
            <a:off x="558975" y="993475"/>
            <a:ext cx="7755300" cy="3580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 name="Google Shape;194;p27"/>
          <p:cNvSpPr txBox="1"/>
          <p:nvPr/>
        </p:nvSpPr>
        <p:spPr>
          <a:xfrm>
            <a:off x="1901000" y="3999775"/>
            <a:ext cx="4751100" cy="218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en" sz="1400" u="none" cap="none" strike="noStrike">
                <a:solidFill>
                  <a:schemeClr val="dk1"/>
                </a:solidFill>
                <a:latin typeface="Arial"/>
                <a:ea typeface="Arial"/>
                <a:cs typeface="Arial"/>
                <a:sym typeface="Arial"/>
              </a:rPr>
              <a:t>© David Lenker </a:t>
            </a:r>
            <a:r>
              <a:rPr b="0" i="0" lang="en" sz="1400" u="sng" cap="none" strike="noStrike">
                <a:solidFill>
                  <a:schemeClr val="accent5"/>
                </a:solidFill>
                <a:latin typeface="Arial"/>
                <a:ea typeface="Arial"/>
                <a:cs typeface="Arial"/>
                <a:sym typeface="Arial"/>
                <a:hlinkClick r:id="rId3">
                  <a:extLst>
                    <a:ext uri="{A12FA001-AC4F-418D-AE19-62706E023703}">
                      <ahyp:hlinkClr val="tx"/>
                    </a:ext>
                  </a:extLst>
                </a:hlinkClick>
              </a:rPr>
              <a:t>Strawberry</a:t>
            </a:r>
            <a:r>
              <a:rPr b="0" i="0" lang="en" sz="1400" u="none" cap="none" strike="noStrike">
                <a:solidFill>
                  <a:schemeClr val="dk1"/>
                </a:solidFill>
                <a:latin typeface="Arial"/>
                <a:ea typeface="Arial"/>
                <a:cs typeface="Arial"/>
                <a:sym typeface="Arial"/>
              </a:rPr>
              <a:t> </a:t>
            </a:r>
            <a:r>
              <a:rPr b="0" i="0" lang="en" sz="1400" u="sng" cap="none" strike="noStrike">
                <a:solidFill>
                  <a:schemeClr val="accent5"/>
                </a:solidFill>
                <a:latin typeface="Arial"/>
                <a:ea typeface="Arial"/>
                <a:cs typeface="Arial"/>
                <a:sym typeface="Arial"/>
                <a:hlinkClick r:id="rId4">
                  <a:extLst>
                    <a:ext uri="{A12FA001-AC4F-418D-AE19-62706E023703}">
                      <ahyp:hlinkClr val="tx"/>
                    </a:ext>
                  </a:extLst>
                </a:hlinkClick>
              </a:rPr>
              <a:t>CC BY 2.0</a:t>
            </a:r>
            <a:endParaRPr/>
          </a:p>
        </p:txBody>
      </p:sp>
      <p:sp>
        <p:nvSpPr>
          <p:cNvPr id="195" name="Google Shape;195;p27"/>
          <p:cNvSpPr txBox="1"/>
          <p:nvPr/>
        </p:nvSpPr>
        <p:spPr>
          <a:xfrm>
            <a:off x="184700" y="4670575"/>
            <a:ext cx="8916900" cy="281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lang="en" sz="1000"/>
              <a:t>More about Creative Commons licenses: </a:t>
            </a:r>
            <a:r>
              <a:rPr lang="en" sz="1000" u="sng">
                <a:solidFill>
                  <a:schemeClr val="hlink"/>
                </a:solidFill>
                <a:hlinkClick r:id="rId5"/>
              </a:rPr>
              <a:t>https://creativecommons.org/licenses</a:t>
            </a:r>
            <a:r>
              <a:rPr lang="en" sz="1000"/>
              <a:t> </a:t>
            </a:r>
            <a:endParaRPr sz="1000"/>
          </a:p>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rgbClr val="000000"/>
                </a:solidFill>
                <a:latin typeface="Arial"/>
                <a:ea typeface="Arial"/>
                <a:cs typeface="Arial"/>
                <a:sym typeface="Arial"/>
              </a:rPr>
              <a:t>Best practice for attributing CC-licensed materials: </a:t>
            </a:r>
            <a:r>
              <a:rPr b="0" i="0" lang="en" sz="1000" u="sng" cap="none" strike="noStrike">
                <a:solidFill>
                  <a:schemeClr val="hlink"/>
                </a:solidFill>
                <a:latin typeface="Arial"/>
                <a:ea typeface="Arial"/>
                <a:cs typeface="Arial"/>
                <a:sym typeface="Arial"/>
                <a:hlinkClick r:id="rId6"/>
              </a:rPr>
              <a:t>https://wiki.creativecommons.org/wiki/Best_practices_for_attribution</a:t>
            </a:r>
            <a:r>
              <a:rPr b="0" i="0" lang="en" sz="1000" u="none" cap="none" strike="noStrike">
                <a:solidFill>
                  <a:srgbClr val="000000"/>
                </a:solidFill>
                <a:latin typeface="Arial"/>
                <a:ea typeface="Arial"/>
                <a:cs typeface="Arial"/>
                <a:sym typeface="Arial"/>
              </a:rPr>
              <a:t> </a:t>
            </a:r>
            <a:endParaRPr/>
          </a:p>
        </p:txBody>
      </p:sp>
      <p:sp>
        <p:nvSpPr>
          <p:cNvPr id="196" name="Google Shape;196;p27"/>
          <p:cNvSpPr txBox="1"/>
          <p:nvPr/>
        </p:nvSpPr>
        <p:spPr>
          <a:xfrm>
            <a:off x="106300" y="1665975"/>
            <a:ext cx="1761300" cy="855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Attribution is </a:t>
            </a:r>
            <a:r>
              <a:rPr b="1" i="0" lang="en" sz="1400" u="none" cap="none" strike="noStrike">
                <a:solidFill>
                  <a:srgbClr val="000000"/>
                </a:solidFill>
                <a:latin typeface="Arial"/>
                <a:ea typeface="Arial"/>
                <a:cs typeface="Arial"/>
                <a:sym typeface="Arial"/>
              </a:rPr>
              <a:t>always required </a:t>
            </a:r>
            <a:r>
              <a:rPr b="0" i="0" lang="en" sz="1400" u="none" cap="none" strike="noStrike">
                <a:solidFill>
                  <a:srgbClr val="000000"/>
                </a:solidFill>
                <a:latin typeface="Arial"/>
                <a:ea typeface="Arial"/>
                <a:cs typeface="Arial"/>
                <a:sym typeface="Arial"/>
              </a:rPr>
              <a:t>when using CC-licensed materials.</a:t>
            </a:r>
            <a:endParaRPr/>
          </a:p>
        </p:txBody>
      </p:sp>
      <p:pic>
        <p:nvPicPr>
          <p:cNvPr id="197" name="Google Shape;197;p27"/>
          <p:cNvPicPr preferRelativeResize="0"/>
          <p:nvPr/>
        </p:nvPicPr>
        <p:blipFill rotWithShape="1">
          <a:blip r:embed="rId7">
            <a:alphaModFix/>
          </a:blip>
          <a:srcRect b="0" l="0" r="0" t="0"/>
          <a:stretch/>
        </p:blipFill>
        <p:spPr>
          <a:xfrm>
            <a:off x="1849475" y="145137"/>
            <a:ext cx="5514975" cy="4429125"/>
          </a:xfrm>
          <a:prstGeom prst="rect">
            <a:avLst/>
          </a:prstGeom>
          <a:noFill/>
          <a:ln>
            <a:noFill/>
          </a:ln>
        </p:spPr>
      </p:pic>
      <p:sp>
        <p:nvSpPr>
          <p:cNvPr id="198" name="Google Shape;198;p27"/>
          <p:cNvSpPr txBox="1"/>
          <p:nvPr/>
        </p:nvSpPr>
        <p:spPr>
          <a:xfrm>
            <a:off x="1883550" y="4548175"/>
            <a:ext cx="5446800" cy="122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800"/>
              <a:buFont typeface="Arial"/>
              <a:buNone/>
            </a:pPr>
            <a:r>
              <a:rPr b="0" i="0" lang="en" sz="800" u="none" cap="none" strike="noStrike">
                <a:solidFill>
                  <a:srgbClr val="000000"/>
                </a:solidFill>
                <a:latin typeface="Arial"/>
                <a:ea typeface="Arial"/>
                <a:cs typeface="Arial"/>
                <a:sym typeface="Arial"/>
              </a:rPr>
              <a:t>Source: </a:t>
            </a:r>
            <a:r>
              <a:rPr b="0" i="0" lang="en" sz="800" u="sng" cap="none" strike="noStrike">
                <a:solidFill>
                  <a:schemeClr val="hlink"/>
                </a:solidFill>
                <a:latin typeface="Arial"/>
                <a:ea typeface="Arial"/>
                <a:cs typeface="Arial"/>
                <a:sym typeface="Arial"/>
                <a:hlinkClick r:id="rId8"/>
              </a:rPr>
              <a:t>https://creativecommons.org/licenses/by/4.0/</a:t>
            </a:r>
            <a:r>
              <a:rPr b="0" i="0" lang="en" sz="800" u="none" cap="none" strike="noStrike">
                <a:solidFill>
                  <a:srgbClr val="000000"/>
                </a:solidFill>
                <a:latin typeface="Arial"/>
                <a:ea typeface="Arial"/>
                <a:cs typeface="Arial"/>
                <a:sym typeface="Arial"/>
              </a:rPr>
              <a:t> </a:t>
            </a:r>
            <a:endParaRPr/>
          </a:p>
        </p:txBody>
      </p:sp>
      <p:sp>
        <p:nvSpPr>
          <p:cNvPr id="199" name="Google Shape;199;p27"/>
          <p:cNvSpPr/>
          <p:nvPr/>
        </p:nvSpPr>
        <p:spPr>
          <a:xfrm flipH="1" rot="10800000">
            <a:off x="247600" y="2605427"/>
            <a:ext cx="1478700" cy="1694100"/>
          </a:xfrm>
          <a:prstGeom prst="curvedRightArrow">
            <a:avLst>
              <a:gd fmla="val 25000" name="adj1"/>
              <a:gd fmla="val 48601" name="adj2"/>
              <a:gd fmla="val 24604" name="adj3"/>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p27"/>
          <p:cNvSpPr txBox="1"/>
          <p:nvPr/>
        </p:nvSpPr>
        <p:spPr>
          <a:xfrm>
            <a:off x="106300" y="1115625"/>
            <a:ext cx="4751100" cy="218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en" sz="1400" u="none" cap="none" strike="noStrike">
                <a:solidFill>
                  <a:schemeClr val="dk1"/>
                </a:solidFill>
                <a:latin typeface="Arial"/>
                <a:ea typeface="Arial"/>
                <a:cs typeface="Arial"/>
                <a:sym typeface="Arial"/>
              </a:rPr>
              <a:t>© David Lenker </a:t>
            </a:r>
            <a:r>
              <a:rPr b="0" i="0" lang="en" sz="1400" u="sng" cap="none" strike="noStrike">
                <a:solidFill>
                  <a:schemeClr val="accent5"/>
                </a:solidFill>
                <a:latin typeface="Arial"/>
                <a:ea typeface="Arial"/>
                <a:cs typeface="Arial"/>
                <a:sym typeface="Arial"/>
                <a:hlinkClick r:id="rId9">
                  <a:extLst>
                    <a:ext uri="{A12FA001-AC4F-418D-AE19-62706E023703}">
                      <ahyp:hlinkClr val="tx"/>
                    </a:ext>
                  </a:extLst>
                </a:hlinkClick>
              </a:rPr>
              <a:t>Strawberry</a:t>
            </a:r>
            <a:r>
              <a:rPr b="0" i="0" lang="en" sz="1400" u="none" cap="none" strike="noStrike">
                <a:solidFill>
                  <a:schemeClr val="dk1"/>
                </a:solidFill>
                <a:latin typeface="Arial"/>
                <a:ea typeface="Arial"/>
                <a:cs typeface="Arial"/>
                <a:sym typeface="Arial"/>
              </a:rPr>
              <a:t> </a:t>
            </a:r>
            <a:r>
              <a:rPr b="0" i="0" lang="en" sz="1400" u="sng" cap="none" strike="noStrike">
                <a:solidFill>
                  <a:schemeClr val="accent5"/>
                </a:solidFill>
                <a:latin typeface="Arial"/>
                <a:ea typeface="Arial"/>
                <a:cs typeface="Arial"/>
                <a:sym typeface="Arial"/>
                <a:hlinkClick r:id="rId10">
                  <a:extLst>
                    <a:ext uri="{A12FA001-AC4F-418D-AE19-62706E023703}">
                      <ahyp:hlinkClr val="tx"/>
                    </a:ext>
                  </a:extLst>
                </a:hlinkClick>
              </a:rPr>
              <a:t>CC BY 2.0</a:t>
            </a:r>
            <a:endParaRPr/>
          </a:p>
        </p:txBody>
      </p:sp>
      <p:sp>
        <p:nvSpPr>
          <p:cNvPr id="201" name="Google Shape;201;p27"/>
          <p:cNvSpPr txBox="1"/>
          <p:nvPr/>
        </p:nvSpPr>
        <p:spPr>
          <a:xfrm>
            <a:off x="0" y="338450"/>
            <a:ext cx="1179000" cy="890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rgbClr val="000000"/>
                </a:solidFill>
                <a:latin typeface="Arial"/>
                <a:ea typeface="Arial"/>
                <a:cs typeface="Arial"/>
                <a:sym typeface="Arial"/>
              </a:rPr>
              <a:t>Creative Commons example</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2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Font typeface="Arial"/>
              <a:buNone/>
            </a:pPr>
            <a:r>
              <a:rPr b="1" lang="en"/>
              <a:t>Licensing your overall work (and attribution of the pieces within)</a:t>
            </a:r>
            <a:endParaRPr/>
          </a:p>
        </p:txBody>
      </p:sp>
      <p:sp>
        <p:nvSpPr>
          <p:cNvPr id="207" name="Google Shape;207;p28"/>
          <p:cNvSpPr txBox="1"/>
          <p:nvPr/>
        </p:nvSpPr>
        <p:spPr>
          <a:xfrm>
            <a:off x="820950" y="1017725"/>
            <a:ext cx="66114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Arial"/>
              <a:buNone/>
            </a:pPr>
            <a:r>
              <a:t/>
            </a:r>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dk1"/>
              </a:solidFill>
              <a:latin typeface="Arial"/>
              <a:ea typeface="Arial"/>
              <a:cs typeface="Arial"/>
              <a:sym typeface="Arial"/>
            </a:endParaRPr>
          </a:p>
          <a:p>
            <a:pPr indent="0" lvl="0" marL="457200" marR="0" rtl="0" algn="l">
              <a:lnSpc>
                <a:spcPct val="100000"/>
              </a:lnSpc>
              <a:spcBef>
                <a:spcPts val="0"/>
              </a:spcBef>
              <a:spcAft>
                <a:spcPts val="0"/>
              </a:spcAft>
              <a:buClr>
                <a:schemeClr val="accent5"/>
              </a:buClr>
              <a:buSzPts val="1400"/>
              <a:buFont typeface="Arial"/>
              <a:buNone/>
            </a:pPr>
            <a:r>
              <a:t/>
            </a:r>
            <a:endParaRPr sz="1450">
              <a:solidFill>
                <a:schemeClr val="dk1"/>
              </a:solidFill>
              <a:highlight>
                <a:srgbClr val="FFFFFF"/>
              </a:highlight>
            </a:endParaRPr>
          </a:p>
          <a:p>
            <a:pPr indent="0" lvl="0" marL="457200" marR="0" rtl="0" algn="l">
              <a:lnSpc>
                <a:spcPct val="100000"/>
              </a:lnSpc>
              <a:spcBef>
                <a:spcPts val="0"/>
              </a:spcBef>
              <a:spcAft>
                <a:spcPts val="0"/>
              </a:spcAft>
              <a:buClr>
                <a:schemeClr val="accent5"/>
              </a:buClr>
              <a:buSzPts val="1400"/>
              <a:buFont typeface="Arial"/>
              <a:buNone/>
            </a:pPr>
            <a:r>
              <a:t/>
            </a:r>
            <a:endParaRPr sz="1450">
              <a:solidFill>
                <a:schemeClr val="dk1"/>
              </a:solidFill>
              <a:highlight>
                <a:srgbClr val="FFFFFF"/>
              </a:highlight>
            </a:endParaRPr>
          </a:p>
          <a:p>
            <a:pPr indent="0" lvl="0" marL="457200" marR="0" rtl="0" algn="l">
              <a:lnSpc>
                <a:spcPct val="100000"/>
              </a:lnSpc>
              <a:spcBef>
                <a:spcPts val="0"/>
              </a:spcBef>
              <a:spcAft>
                <a:spcPts val="0"/>
              </a:spcAft>
              <a:buClr>
                <a:schemeClr val="accent5"/>
              </a:buClr>
              <a:buSzPts val="1400"/>
              <a:buFont typeface="Arial"/>
              <a:buNone/>
            </a:pPr>
            <a:r>
              <a:rPr lang="en" sz="1450">
                <a:solidFill>
                  <a:schemeClr val="dk1"/>
                </a:solidFill>
                <a:highlight>
                  <a:srgbClr val="FFFFFF"/>
                </a:highlight>
              </a:rPr>
              <a:t>Overall license: </a:t>
            </a:r>
            <a:endParaRPr sz="1450">
              <a:solidFill>
                <a:schemeClr val="dk1"/>
              </a:solidFill>
              <a:highlight>
                <a:srgbClr val="FFFFFF"/>
              </a:highlight>
            </a:endParaRPr>
          </a:p>
          <a:p>
            <a:pPr indent="0" lvl="0" marL="457200" marR="0" rtl="0" algn="l">
              <a:lnSpc>
                <a:spcPct val="100000"/>
              </a:lnSpc>
              <a:spcBef>
                <a:spcPts val="0"/>
              </a:spcBef>
              <a:spcAft>
                <a:spcPts val="0"/>
              </a:spcAft>
              <a:buClr>
                <a:schemeClr val="accent5"/>
              </a:buClr>
              <a:buSzPts val="1400"/>
              <a:buFont typeface="Arial"/>
              <a:buNone/>
            </a:pPr>
            <a:r>
              <a:rPr lang="en" sz="1450">
                <a:solidFill>
                  <a:schemeClr val="dk1"/>
                </a:solidFill>
                <a:highlight>
                  <a:srgbClr val="FFFFFF"/>
                </a:highlight>
              </a:rPr>
              <a:t>© Ellingson, Steven W. (2018) Electromagnetics, Vol. 1. Blacksburg, VA: VT Publishing.</a:t>
            </a:r>
            <a:r>
              <a:rPr lang="en" sz="1450">
                <a:solidFill>
                  <a:schemeClr val="dk1"/>
                </a:solidFill>
                <a:highlight>
                  <a:srgbClr val="FFFFFF"/>
                </a:highlight>
                <a:uFill>
                  <a:noFill/>
                </a:uFill>
                <a:hlinkClick r:id="rId3">
                  <a:extLst>
                    <a:ext uri="{A12FA001-AC4F-418D-AE19-62706E023703}">
                      <ahyp:hlinkClr val="tx"/>
                    </a:ext>
                  </a:extLst>
                </a:hlinkClick>
              </a:rPr>
              <a:t> </a:t>
            </a:r>
            <a:r>
              <a:rPr lang="en" sz="1450">
                <a:solidFill>
                  <a:srgbClr val="8C5206"/>
                </a:solidFill>
                <a:highlight>
                  <a:srgbClr val="FFFFFF"/>
                </a:highlight>
                <a:uFill>
                  <a:noFill/>
                </a:uFill>
                <a:hlinkClick r:id="rId4">
                  <a:extLst>
                    <a:ext uri="{A12FA001-AC4F-418D-AE19-62706E023703}">
                      <ahyp:hlinkClr val="tx"/>
                    </a:ext>
                  </a:extLst>
                </a:hlinkClick>
              </a:rPr>
              <a:t>https://doi.org/10.21061/electromagnetics-vol-1</a:t>
            </a:r>
            <a:r>
              <a:rPr lang="en" sz="1450">
                <a:solidFill>
                  <a:schemeClr val="dk1"/>
                </a:solidFill>
                <a:highlight>
                  <a:srgbClr val="FFFFFF"/>
                </a:highlight>
                <a:uFill>
                  <a:noFill/>
                </a:uFill>
                <a:hlinkClick r:id="rId5">
                  <a:extLst>
                    <a:ext uri="{A12FA001-AC4F-418D-AE19-62706E023703}">
                      <ahyp:hlinkClr val="tx"/>
                    </a:ext>
                  </a:extLst>
                </a:hlinkClick>
              </a:rPr>
              <a:t> </a:t>
            </a:r>
            <a:endParaRPr/>
          </a:p>
          <a:p>
            <a:pPr indent="0" lvl="0" marL="457200" marR="0" rtl="0" algn="l">
              <a:lnSpc>
                <a:spcPct val="100000"/>
              </a:lnSpc>
              <a:spcBef>
                <a:spcPts val="0"/>
              </a:spcBef>
              <a:spcAft>
                <a:spcPts val="0"/>
              </a:spcAft>
              <a:buClr>
                <a:schemeClr val="accent5"/>
              </a:buClr>
              <a:buSzPts val="1400"/>
              <a:buFont typeface="Arial"/>
              <a:buNone/>
            </a:pPr>
            <a:r>
              <a:rPr lang="en" sz="1450">
                <a:solidFill>
                  <a:srgbClr val="8C5206"/>
                </a:solidFill>
                <a:highlight>
                  <a:srgbClr val="FFFFFF"/>
                </a:highlight>
                <a:uFill>
                  <a:noFill/>
                </a:uFill>
                <a:hlinkClick r:id="rId6">
                  <a:extLst>
                    <a:ext uri="{A12FA001-AC4F-418D-AE19-62706E023703}">
                      <ahyp:hlinkClr val="tx"/>
                    </a:ext>
                  </a:extLst>
                </a:hlinkClick>
              </a:rPr>
              <a:t>CC BY-SA 4.0</a:t>
            </a:r>
            <a:endParaRPr sz="1800"/>
          </a:p>
          <a:p>
            <a:pPr indent="0" lvl="0" marL="457200" marR="0" rtl="0" algn="l">
              <a:lnSpc>
                <a:spcPct val="100000"/>
              </a:lnSpc>
              <a:spcBef>
                <a:spcPts val="0"/>
              </a:spcBef>
              <a:spcAft>
                <a:spcPts val="0"/>
              </a:spcAft>
              <a:buClr>
                <a:schemeClr val="accent5"/>
              </a:buClr>
              <a:buSzPts val="1400"/>
              <a:buFont typeface="Arial"/>
              <a:buNone/>
            </a:pPr>
            <a:r>
              <a:t/>
            </a:r>
            <a:endParaRPr sz="1800"/>
          </a:p>
          <a:p>
            <a:pPr indent="0" lvl="0" marL="457200" marR="0" rtl="0" algn="l">
              <a:lnSpc>
                <a:spcPct val="100000"/>
              </a:lnSpc>
              <a:spcBef>
                <a:spcPts val="0"/>
              </a:spcBef>
              <a:spcAft>
                <a:spcPts val="0"/>
              </a:spcAft>
              <a:buClr>
                <a:schemeClr val="accent5"/>
              </a:buClr>
              <a:buSzPts val="1400"/>
              <a:buFont typeface="Arial"/>
              <a:buNone/>
            </a:pPr>
            <a:r>
              <a:rPr lang="en" sz="1500"/>
              <a:t>Example item within: </a:t>
            </a:r>
            <a:endParaRPr sz="1500"/>
          </a:p>
          <a:p>
            <a:pPr indent="0" lvl="0" marL="457200" marR="0" rtl="0" algn="l">
              <a:lnSpc>
                <a:spcPct val="100000"/>
              </a:lnSpc>
              <a:spcBef>
                <a:spcPts val="0"/>
              </a:spcBef>
              <a:spcAft>
                <a:spcPts val="0"/>
              </a:spcAft>
              <a:buClr>
                <a:schemeClr val="accent5"/>
              </a:buClr>
              <a:buSzPts val="1400"/>
              <a:buFont typeface="Arial"/>
              <a:buNone/>
            </a:pPr>
            <a:r>
              <a:rPr lang="en" sz="1500"/>
              <a:t>Cover Image: © Michelle Yost. Total Internal Reflection </a:t>
            </a:r>
            <a:r>
              <a:rPr lang="en" sz="1500" u="sng">
                <a:solidFill>
                  <a:schemeClr val="hlink"/>
                </a:solidFill>
                <a:hlinkClick r:id="rId7"/>
              </a:rPr>
              <a:t>https://flic.kr/p/dWAhx5</a:t>
            </a:r>
            <a:r>
              <a:rPr lang="en" sz="1500"/>
              <a:t>  is licensed with a Creative Commons Attribution-ShareAlike 2.0 license </a:t>
            </a:r>
            <a:r>
              <a:rPr lang="en" sz="1500" u="sng">
                <a:solidFill>
                  <a:schemeClr val="hlink"/>
                </a:solidFill>
                <a:hlinkClick r:id="rId8"/>
              </a:rPr>
              <a:t>https://creativecommons.org/licenses/by-sa/2.0</a:t>
            </a:r>
            <a:r>
              <a:rPr lang="en" sz="1500"/>
              <a:t> (cropped)</a:t>
            </a:r>
            <a:endParaRPr sz="1500"/>
          </a:p>
          <a:p>
            <a:pPr indent="0" lvl="0" marL="457200" marR="0" rtl="0" algn="l">
              <a:lnSpc>
                <a:spcPct val="100000"/>
              </a:lnSpc>
              <a:spcBef>
                <a:spcPts val="0"/>
              </a:spcBef>
              <a:spcAft>
                <a:spcPts val="0"/>
              </a:spcAft>
              <a:buClr>
                <a:schemeClr val="accent5"/>
              </a:buClr>
              <a:buSzPts val="1400"/>
              <a:buFont typeface="Arial"/>
              <a:buNone/>
            </a:pPr>
            <a:r>
              <a:t/>
            </a:r>
            <a:endParaRPr/>
          </a:p>
          <a:p>
            <a:pPr indent="0" lvl="0" marL="0" marR="0" rtl="0" algn="l">
              <a:lnSpc>
                <a:spcPct val="100000"/>
              </a:lnSpc>
              <a:spcBef>
                <a:spcPts val="0"/>
              </a:spcBef>
              <a:spcAft>
                <a:spcPts val="0"/>
              </a:spcAft>
              <a:buClr>
                <a:schemeClr val="accent5"/>
              </a:buClr>
              <a:buSzPts val="1400"/>
              <a:buFont typeface="Arial"/>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2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Video: Get Creative! On the origins of Creative Commons</a:t>
            </a:r>
            <a:endParaRPr/>
          </a:p>
        </p:txBody>
      </p:sp>
      <p:sp>
        <p:nvSpPr>
          <p:cNvPr id="213" name="Google Shape;213;p2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457200" lvl="0" marL="457200" rtl="0" algn="l">
              <a:spcBef>
                <a:spcPts val="0"/>
              </a:spcBef>
              <a:spcAft>
                <a:spcPts val="0"/>
              </a:spcAft>
              <a:buNone/>
            </a:pPr>
            <a:r>
              <a:t/>
            </a:r>
            <a:endParaRPr/>
          </a:p>
          <a:p>
            <a:pPr indent="457200" lvl="0" marL="1371600" rtl="0" algn="l">
              <a:spcBef>
                <a:spcPts val="1200"/>
              </a:spcBef>
              <a:spcAft>
                <a:spcPts val="1200"/>
              </a:spcAft>
              <a:buNone/>
            </a:pPr>
            <a:r>
              <a:rPr lang="en" u="sng">
                <a:solidFill>
                  <a:schemeClr val="hlink"/>
                </a:solidFill>
                <a:hlinkClick r:id="rId3"/>
              </a:rPr>
              <a:t>https://youtu.be/BlhJUJ9DC4A</a:t>
            </a:r>
            <a:r>
              <a:rPr lang="en"/>
              <a:t>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3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Terms of Use: Example</a:t>
            </a:r>
            <a:endParaRPr/>
          </a:p>
        </p:txBody>
      </p:sp>
      <p:pic>
        <p:nvPicPr>
          <p:cNvPr id="219" name="Google Shape;219;p30"/>
          <p:cNvPicPr preferRelativeResize="0"/>
          <p:nvPr/>
        </p:nvPicPr>
        <p:blipFill>
          <a:blip r:embed="rId3">
            <a:alphaModFix/>
          </a:blip>
          <a:stretch>
            <a:fillRect/>
          </a:stretch>
        </p:blipFill>
        <p:spPr>
          <a:xfrm>
            <a:off x="2459796" y="1417926"/>
            <a:ext cx="4674725" cy="3318374"/>
          </a:xfrm>
          <a:prstGeom prst="rect">
            <a:avLst/>
          </a:prstGeom>
          <a:noFill/>
          <a:ln>
            <a:noFill/>
          </a:ln>
        </p:spPr>
      </p:pic>
      <p:sp>
        <p:nvSpPr>
          <p:cNvPr id="220" name="Google Shape;220;p30"/>
          <p:cNvSpPr txBox="1"/>
          <p:nvPr/>
        </p:nvSpPr>
        <p:spPr>
          <a:xfrm>
            <a:off x="623400" y="4703625"/>
            <a:ext cx="8520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https://www.usgs.gov/information-policies-and-instructions/copyrights-and-credits</a:t>
            </a:r>
            <a:endParaRPr/>
          </a:p>
        </p:txBody>
      </p:sp>
      <p:sp>
        <p:nvSpPr>
          <p:cNvPr id="221" name="Google Shape;221;p30"/>
          <p:cNvSpPr txBox="1"/>
          <p:nvPr/>
        </p:nvSpPr>
        <p:spPr>
          <a:xfrm>
            <a:off x="178400" y="1017725"/>
            <a:ext cx="7618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Website footer -&gt; Legal -&gt; </a:t>
            </a:r>
            <a:r>
              <a:rPr lang="en"/>
              <a:t>Information Policies and Instructions -&gt; Copyrights and Credits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3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Terms of Use: Example</a:t>
            </a:r>
            <a:endParaRPr/>
          </a:p>
        </p:txBody>
      </p:sp>
      <p:pic>
        <p:nvPicPr>
          <p:cNvPr id="227" name="Google Shape;227;p31"/>
          <p:cNvPicPr preferRelativeResize="0"/>
          <p:nvPr/>
        </p:nvPicPr>
        <p:blipFill>
          <a:blip r:embed="rId3">
            <a:alphaModFix/>
          </a:blip>
          <a:stretch>
            <a:fillRect/>
          </a:stretch>
        </p:blipFill>
        <p:spPr>
          <a:xfrm>
            <a:off x="66525" y="2424518"/>
            <a:ext cx="9144000" cy="1174215"/>
          </a:xfrm>
          <a:prstGeom prst="rect">
            <a:avLst/>
          </a:prstGeom>
          <a:noFill/>
          <a:ln>
            <a:noFill/>
          </a:ln>
        </p:spPr>
      </p:pic>
      <p:pic>
        <p:nvPicPr>
          <p:cNvPr id="228" name="Google Shape;228;p31"/>
          <p:cNvPicPr preferRelativeResize="0"/>
          <p:nvPr/>
        </p:nvPicPr>
        <p:blipFill>
          <a:blip r:embed="rId4">
            <a:alphaModFix/>
          </a:blip>
          <a:stretch>
            <a:fillRect/>
          </a:stretch>
        </p:blipFill>
        <p:spPr>
          <a:xfrm>
            <a:off x="5403300" y="597088"/>
            <a:ext cx="3429000" cy="923925"/>
          </a:xfrm>
          <a:prstGeom prst="rect">
            <a:avLst/>
          </a:prstGeom>
          <a:noFill/>
          <a:ln>
            <a:noFill/>
          </a:ln>
        </p:spPr>
      </p:pic>
      <p:sp>
        <p:nvSpPr>
          <p:cNvPr id="229" name="Google Shape;229;p31"/>
          <p:cNvSpPr txBox="1"/>
          <p:nvPr/>
        </p:nvSpPr>
        <p:spPr>
          <a:xfrm>
            <a:off x="4673400" y="3567275"/>
            <a:ext cx="4158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u="sng">
                <a:solidFill>
                  <a:schemeClr val="hlink"/>
                </a:solidFill>
                <a:hlinkClick r:id="rId5"/>
              </a:rPr>
              <a:t>https://www.teachertube.com/terms-of-use</a:t>
            </a:r>
            <a:r>
              <a:rPr lang="en"/>
              <a:t> </a:t>
            </a:r>
            <a:endParaRPr/>
          </a:p>
        </p:txBody>
      </p:sp>
      <p:sp>
        <p:nvSpPr>
          <p:cNvPr id="230" name="Google Shape;230;p31"/>
          <p:cNvSpPr txBox="1"/>
          <p:nvPr/>
        </p:nvSpPr>
        <p:spPr>
          <a:xfrm>
            <a:off x="1659875" y="1925075"/>
            <a:ext cx="66942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900"/>
              <a:t>“. . . solely for your personal, noncommercial use . . . “</a:t>
            </a:r>
            <a:endParaRPr sz="19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1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p>
            <a:pPr indent="0" lvl="0" marL="0" rtl="0" algn="l">
              <a:lnSpc>
                <a:spcPct val="115000"/>
              </a:lnSpc>
              <a:spcBef>
                <a:spcPts val="1200"/>
              </a:spcBef>
              <a:spcAft>
                <a:spcPts val="0"/>
              </a:spcAft>
              <a:buNone/>
            </a:pPr>
            <a:r>
              <a:rPr lang="en" sz="2100"/>
              <a:t>Categorizing works you may want to integrate into your own</a:t>
            </a:r>
            <a:endParaRPr sz="3800"/>
          </a:p>
        </p:txBody>
      </p:sp>
      <p:sp>
        <p:nvSpPr>
          <p:cNvPr id="71" name="Google Shape;71;p14"/>
          <p:cNvSpPr txBox="1"/>
          <p:nvPr/>
        </p:nvSpPr>
        <p:spPr>
          <a:xfrm>
            <a:off x="4443925" y="4330625"/>
            <a:ext cx="46101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700"/>
              <a:t>Public Domain in the U.S. is a moving wall. See </a:t>
            </a:r>
            <a:r>
              <a:rPr b="1" lang="en" sz="700" u="sng">
                <a:solidFill>
                  <a:schemeClr val="hlink"/>
                </a:solidFill>
                <a:hlinkClick r:id="rId3"/>
              </a:rPr>
              <a:t>https://guides.library.cornell.edu/copyright/publicdomain</a:t>
            </a:r>
            <a:r>
              <a:rPr b="1" lang="en" sz="700"/>
              <a:t> </a:t>
            </a:r>
            <a:endParaRPr b="1" sz="700"/>
          </a:p>
          <a:p>
            <a:pPr indent="0" lvl="0" marL="0" rtl="0" algn="l">
              <a:spcBef>
                <a:spcPts val="0"/>
              </a:spcBef>
              <a:spcAft>
                <a:spcPts val="0"/>
              </a:spcAft>
              <a:buNone/>
            </a:pPr>
            <a:r>
              <a:t/>
            </a:r>
            <a:endParaRPr sz="700"/>
          </a:p>
          <a:p>
            <a:pPr indent="0" lvl="0" marL="0" rtl="0" algn="l">
              <a:spcBef>
                <a:spcPts val="0"/>
              </a:spcBef>
              <a:spcAft>
                <a:spcPts val="0"/>
              </a:spcAft>
              <a:buNone/>
            </a:pPr>
            <a:r>
              <a:rPr lang="en" sz="700"/>
              <a:t>© Bucket by Ema Dimitrova, BG - </a:t>
            </a:r>
            <a:r>
              <a:rPr lang="en" sz="700" u="sng">
                <a:solidFill>
                  <a:schemeClr val="hlink"/>
                </a:solidFill>
                <a:hlinkClick r:id="rId4"/>
              </a:rPr>
              <a:t>CC BY 3.0 </a:t>
            </a:r>
            <a:r>
              <a:rPr lang="en" sz="700" u="sng">
                <a:solidFill>
                  <a:schemeClr val="hlink"/>
                </a:solidFill>
                <a:hlinkClick r:id="rId5"/>
              </a:rPr>
              <a:t>https://thenounproject.com/term/bucket/71705/</a:t>
            </a:r>
            <a:r>
              <a:rPr lang="en" sz="700"/>
              <a:t> </a:t>
            </a:r>
            <a:endParaRPr sz="700"/>
          </a:p>
          <a:p>
            <a:pPr indent="0" lvl="0" marL="0" rtl="0" algn="l">
              <a:spcBef>
                <a:spcPts val="0"/>
              </a:spcBef>
              <a:spcAft>
                <a:spcPts val="0"/>
              </a:spcAft>
              <a:buNone/>
            </a:pPr>
            <a:r>
              <a:rPr lang="en" sz="700"/>
              <a:t>© BBicycle (adapted) by Fahmihorizo - CC BY 3.0 </a:t>
            </a:r>
            <a:r>
              <a:rPr lang="en" sz="700" u="sng">
                <a:solidFill>
                  <a:schemeClr val="hlink"/>
                </a:solidFill>
                <a:hlinkClick r:id="rId6"/>
              </a:rPr>
              <a:t>https://thenounproject.com/search/?q=bicycle&amp;i=1272852</a:t>
            </a:r>
            <a:endParaRPr sz="700"/>
          </a:p>
        </p:txBody>
      </p:sp>
      <p:pic>
        <p:nvPicPr>
          <p:cNvPr id="72" name="Google Shape;72;p14"/>
          <p:cNvPicPr preferRelativeResize="0"/>
          <p:nvPr/>
        </p:nvPicPr>
        <p:blipFill>
          <a:blip r:embed="rId7">
            <a:alphaModFix/>
          </a:blip>
          <a:stretch>
            <a:fillRect/>
          </a:stretch>
        </p:blipFill>
        <p:spPr>
          <a:xfrm>
            <a:off x="923450" y="1369750"/>
            <a:ext cx="873932" cy="831300"/>
          </a:xfrm>
          <a:prstGeom prst="rect">
            <a:avLst/>
          </a:prstGeom>
          <a:noFill/>
          <a:ln>
            <a:noFill/>
          </a:ln>
        </p:spPr>
      </p:pic>
      <p:pic>
        <p:nvPicPr>
          <p:cNvPr id="73" name="Google Shape;73;p14"/>
          <p:cNvPicPr preferRelativeResize="0"/>
          <p:nvPr/>
        </p:nvPicPr>
        <p:blipFill>
          <a:blip r:embed="rId7">
            <a:alphaModFix/>
          </a:blip>
          <a:stretch>
            <a:fillRect/>
          </a:stretch>
        </p:blipFill>
        <p:spPr>
          <a:xfrm>
            <a:off x="3765025" y="1417925"/>
            <a:ext cx="726787" cy="691323"/>
          </a:xfrm>
          <a:prstGeom prst="rect">
            <a:avLst/>
          </a:prstGeom>
          <a:noFill/>
          <a:ln>
            <a:noFill/>
          </a:ln>
        </p:spPr>
      </p:pic>
      <p:pic>
        <p:nvPicPr>
          <p:cNvPr id="74" name="Google Shape;74;p14"/>
          <p:cNvPicPr preferRelativeResize="0"/>
          <p:nvPr/>
        </p:nvPicPr>
        <p:blipFill>
          <a:blip r:embed="rId7">
            <a:alphaModFix/>
          </a:blip>
          <a:stretch>
            <a:fillRect/>
          </a:stretch>
        </p:blipFill>
        <p:spPr>
          <a:xfrm>
            <a:off x="7108950" y="1950550"/>
            <a:ext cx="726775" cy="691306"/>
          </a:xfrm>
          <a:prstGeom prst="rect">
            <a:avLst/>
          </a:prstGeom>
          <a:noFill/>
          <a:ln>
            <a:noFill/>
          </a:ln>
        </p:spPr>
      </p:pic>
      <p:sp>
        <p:nvSpPr>
          <p:cNvPr id="75" name="Google Shape;75;p14"/>
          <p:cNvSpPr txBox="1"/>
          <p:nvPr/>
        </p:nvSpPr>
        <p:spPr>
          <a:xfrm>
            <a:off x="921325" y="1017725"/>
            <a:ext cx="1821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My original work</a:t>
            </a:r>
            <a:endParaRPr/>
          </a:p>
        </p:txBody>
      </p:sp>
      <p:sp>
        <p:nvSpPr>
          <p:cNvPr id="76" name="Google Shape;76;p14"/>
          <p:cNvSpPr txBox="1"/>
          <p:nvPr/>
        </p:nvSpPr>
        <p:spPr>
          <a:xfrm>
            <a:off x="3280625" y="1017725"/>
            <a:ext cx="2165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Someone else’s work</a:t>
            </a:r>
            <a:endParaRPr/>
          </a:p>
        </p:txBody>
      </p:sp>
      <p:sp>
        <p:nvSpPr>
          <p:cNvPr id="77" name="Google Shape;77;p14"/>
          <p:cNvSpPr txBox="1"/>
          <p:nvPr/>
        </p:nvSpPr>
        <p:spPr>
          <a:xfrm>
            <a:off x="6012700" y="939175"/>
            <a:ext cx="29193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Works marked as Public Domain or created by a U.S. Gov Employee, or expressed in a fixed medium in the U.S. pre 1920-ish*</a:t>
            </a:r>
            <a:endParaRPr/>
          </a:p>
        </p:txBody>
      </p:sp>
      <p:sp>
        <p:nvSpPr>
          <p:cNvPr id="78" name="Google Shape;78;p14"/>
          <p:cNvSpPr txBox="1"/>
          <p:nvPr/>
        </p:nvSpPr>
        <p:spPr>
          <a:xfrm>
            <a:off x="6128750" y="2779700"/>
            <a:ext cx="2728200" cy="1262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Use it as you wish [in the U.S.]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Citing your source is good scholarly practice but not legally required.</a:t>
            </a:r>
            <a:endParaRPr/>
          </a:p>
        </p:txBody>
      </p:sp>
      <p:sp>
        <p:nvSpPr>
          <p:cNvPr id="79" name="Google Shape;79;p14"/>
          <p:cNvSpPr txBox="1"/>
          <p:nvPr/>
        </p:nvSpPr>
        <p:spPr>
          <a:xfrm>
            <a:off x="311700" y="2156100"/>
            <a:ext cx="27282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If you did not sell or give away exclusive rights, use it as you wish.</a:t>
            </a:r>
            <a:endParaRPr/>
          </a:p>
        </p:txBody>
      </p:sp>
      <p:sp>
        <p:nvSpPr>
          <p:cNvPr id="80" name="Google Shape;80;p14"/>
          <p:cNvSpPr txBox="1"/>
          <p:nvPr/>
        </p:nvSpPr>
        <p:spPr>
          <a:xfrm>
            <a:off x="3129725" y="2109225"/>
            <a:ext cx="24675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rPr>
              <a:t>Do you have enough rights to justify your use? </a:t>
            </a:r>
            <a:r>
              <a:rPr lang="en"/>
              <a:t>You’ll need to research the terms of use for this item.</a:t>
            </a:r>
            <a:endParaRPr/>
          </a:p>
        </p:txBody>
      </p:sp>
      <p:cxnSp>
        <p:nvCxnSpPr>
          <p:cNvPr id="81" name="Google Shape;81;p14"/>
          <p:cNvCxnSpPr/>
          <p:nvPr/>
        </p:nvCxnSpPr>
        <p:spPr>
          <a:xfrm flipH="1">
            <a:off x="3649475" y="3098775"/>
            <a:ext cx="496800" cy="295800"/>
          </a:xfrm>
          <a:prstGeom prst="straightConnector1">
            <a:avLst/>
          </a:prstGeom>
          <a:noFill/>
          <a:ln cap="flat" cmpd="sng" w="9525">
            <a:solidFill>
              <a:schemeClr val="dk2"/>
            </a:solidFill>
            <a:prstDash val="solid"/>
            <a:round/>
            <a:headEnd len="med" w="med" type="none"/>
            <a:tailEnd len="med" w="med" type="none"/>
          </a:ln>
        </p:spPr>
      </p:cxnSp>
      <p:cxnSp>
        <p:nvCxnSpPr>
          <p:cNvPr id="82" name="Google Shape;82;p14"/>
          <p:cNvCxnSpPr/>
          <p:nvPr/>
        </p:nvCxnSpPr>
        <p:spPr>
          <a:xfrm>
            <a:off x="4146275" y="3107475"/>
            <a:ext cx="434400" cy="340200"/>
          </a:xfrm>
          <a:prstGeom prst="straightConnector1">
            <a:avLst/>
          </a:prstGeom>
          <a:noFill/>
          <a:ln cap="flat" cmpd="sng" w="9525">
            <a:solidFill>
              <a:schemeClr val="dk2"/>
            </a:solidFill>
            <a:prstDash val="solid"/>
            <a:round/>
            <a:headEnd len="med" w="med" type="none"/>
            <a:tailEnd len="med" w="med" type="none"/>
          </a:ln>
        </p:spPr>
      </p:cxnSp>
      <p:pic>
        <p:nvPicPr>
          <p:cNvPr id="83" name="Google Shape;83;p14"/>
          <p:cNvPicPr preferRelativeResize="0"/>
          <p:nvPr/>
        </p:nvPicPr>
        <p:blipFill>
          <a:blip r:embed="rId8">
            <a:alphaModFix/>
          </a:blip>
          <a:stretch>
            <a:fillRect/>
          </a:stretch>
        </p:blipFill>
        <p:spPr>
          <a:xfrm>
            <a:off x="2715975" y="3416125"/>
            <a:ext cx="1139366" cy="691300"/>
          </a:xfrm>
          <a:prstGeom prst="rect">
            <a:avLst/>
          </a:prstGeom>
          <a:noFill/>
          <a:ln>
            <a:noFill/>
          </a:ln>
        </p:spPr>
      </p:pic>
      <p:sp>
        <p:nvSpPr>
          <p:cNvPr id="84" name="Google Shape;84;p14"/>
          <p:cNvSpPr txBox="1"/>
          <p:nvPr/>
        </p:nvSpPr>
        <p:spPr>
          <a:xfrm>
            <a:off x="2329900" y="4017975"/>
            <a:ext cx="16335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Assume © unless otherwise noted</a:t>
            </a:r>
            <a:endParaRPr/>
          </a:p>
        </p:txBody>
      </p:sp>
      <p:sp>
        <p:nvSpPr>
          <p:cNvPr id="85" name="Google Shape;85;p14"/>
          <p:cNvSpPr txBox="1"/>
          <p:nvPr/>
        </p:nvSpPr>
        <p:spPr>
          <a:xfrm>
            <a:off x="1797375" y="3167438"/>
            <a:ext cx="441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b="1"/>
          </a:p>
        </p:txBody>
      </p:sp>
      <p:sp>
        <p:nvSpPr>
          <p:cNvPr id="86" name="Google Shape;86;p14"/>
          <p:cNvSpPr txBox="1"/>
          <p:nvPr/>
        </p:nvSpPr>
        <p:spPr>
          <a:xfrm>
            <a:off x="4369200" y="3594925"/>
            <a:ext cx="1077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A61C00"/>
                </a:solidFill>
              </a:rPr>
              <a:t>Uh oh!</a:t>
            </a:r>
            <a:endParaRPr b="1">
              <a:solidFill>
                <a:srgbClr val="A61C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3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en"/>
              <a:t>What is your “specific, proposed use”?</a:t>
            </a:r>
            <a:endParaRPr/>
          </a:p>
        </p:txBody>
      </p:sp>
      <p:sp>
        <p:nvSpPr>
          <p:cNvPr id="236" name="Google Shape;236;p32"/>
          <p:cNvSpPr txBox="1"/>
          <p:nvPr>
            <p:ph idx="1" type="body"/>
          </p:nvPr>
        </p:nvSpPr>
        <p:spPr>
          <a:xfrm>
            <a:off x="311700" y="1017725"/>
            <a:ext cx="8520600" cy="3416400"/>
          </a:xfrm>
          <a:prstGeom prst="rect">
            <a:avLst/>
          </a:prstGeom>
        </p:spPr>
        <p:txBody>
          <a:bodyPr anchorCtr="0" anchor="t" bIns="91425" lIns="91425" spcFirstLastPara="1" rIns="91425" wrap="square" tIns="91425">
            <a:normAutofit lnSpcReduction="20000"/>
          </a:bodyPr>
          <a:lstStyle/>
          <a:p>
            <a:pPr indent="0" lvl="0" marL="0" rtl="0" algn="l">
              <a:lnSpc>
                <a:spcPct val="100000"/>
              </a:lnSpc>
              <a:spcBef>
                <a:spcPts val="0"/>
              </a:spcBef>
              <a:spcAft>
                <a:spcPts val="0"/>
              </a:spcAft>
              <a:buClr>
                <a:schemeClr val="dk1"/>
              </a:buClr>
              <a:buSzPts val="1100"/>
              <a:buFont typeface="Arial"/>
              <a:buNone/>
            </a:pPr>
            <a:r>
              <a:rPr b="1" lang="en" sz="1900">
                <a:solidFill>
                  <a:schemeClr val="dk1"/>
                </a:solidFill>
              </a:rPr>
              <a:t>Examples</a:t>
            </a:r>
            <a:endParaRPr b="1" sz="1900">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b="1" sz="1900">
              <a:solidFill>
                <a:schemeClr val="dk1"/>
              </a:solidFill>
            </a:endParaRPr>
          </a:p>
          <a:p>
            <a:pPr indent="-349250" lvl="0" marL="457200" rtl="0" algn="l">
              <a:lnSpc>
                <a:spcPct val="100000"/>
              </a:lnSpc>
              <a:spcBef>
                <a:spcPts val="0"/>
              </a:spcBef>
              <a:spcAft>
                <a:spcPts val="0"/>
              </a:spcAft>
              <a:buClr>
                <a:schemeClr val="dk1"/>
              </a:buClr>
              <a:buSzPts val="1900"/>
              <a:buChar char="-"/>
            </a:pPr>
            <a:r>
              <a:rPr lang="en" sz="1900">
                <a:solidFill>
                  <a:schemeClr val="dk1"/>
                </a:solidFill>
              </a:rPr>
              <a:t>Display a high-resolution image in a class lecture</a:t>
            </a:r>
            <a:endParaRPr sz="1900">
              <a:solidFill>
                <a:schemeClr val="dk1"/>
              </a:solidFill>
            </a:endParaRPr>
          </a:p>
          <a:p>
            <a:pPr indent="0" lvl="0" marL="457200" rtl="0" algn="l">
              <a:lnSpc>
                <a:spcPct val="100000"/>
              </a:lnSpc>
              <a:spcBef>
                <a:spcPts val="0"/>
              </a:spcBef>
              <a:spcAft>
                <a:spcPts val="0"/>
              </a:spcAft>
              <a:buNone/>
            </a:pPr>
            <a:r>
              <a:t/>
            </a:r>
            <a:endParaRPr sz="1900">
              <a:solidFill>
                <a:schemeClr val="dk1"/>
              </a:solidFill>
            </a:endParaRPr>
          </a:p>
          <a:p>
            <a:pPr indent="-349250" lvl="0" marL="457200" rtl="0" algn="l">
              <a:lnSpc>
                <a:spcPct val="100000"/>
              </a:lnSpc>
              <a:spcBef>
                <a:spcPts val="0"/>
              </a:spcBef>
              <a:spcAft>
                <a:spcPts val="0"/>
              </a:spcAft>
              <a:buClr>
                <a:schemeClr val="dk1"/>
              </a:buClr>
              <a:buSzPts val="1900"/>
              <a:buChar char="-"/>
            </a:pPr>
            <a:r>
              <a:rPr lang="en" sz="1900">
                <a:solidFill>
                  <a:schemeClr val="dk1"/>
                </a:solidFill>
              </a:rPr>
              <a:t>Insert an excerpt of a published paragraph or image and cite it. Distribute the </a:t>
            </a:r>
            <a:r>
              <a:rPr i="1" lang="en" sz="1900">
                <a:solidFill>
                  <a:schemeClr val="dk1"/>
                </a:solidFill>
              </a:rPr>
              <a:t>overall </a:t>
            </a:r>
            <a:r>
              <a:rPr lang="en" sz="1900">
                <a:solidFill>
                  <a:schemeClr val="dk1"/>
                </a:solidFill>
              </a:rPr>
              <a:t>work under a specific Creative Commons license.</a:t>
            </a:r>
            <a:endParaRPr sz="1900">
              <a:solidFill>
                <a:schemeClr val="dk1"/>
              </a:solidFill>
            </a:endParaRPr>
          </a:p>
          <a:p>
            <a:pPr indent="0" lvl="0" marL="914400" rtl="0" algn="l">
              <a:lnSpc>
                <a:spcPct val="100000"/>
              </a:lnSpc>
              <a:spcBef>
                <a:spcPts val="0"/>
              </a:spcBef>
              <a:spcAft>
                <a:spcPts val="0"/>
              </a:spcAft>
              <a:buNone/>
            </a:pPr>
            <a:r>
              <a:t/>
            </a:r>
            <a:endParaRPr sz="1900">
              <a:solidFill>
                <a:schemeClr val="dk1"/>
              </a:solidFill>
            </a:endParaRPr>
          </a:p>
          <a:p>
            <a:pPr indent="-349250" lvl="0" marL="457200" rtl="0" algn="l">
              <a:lnSpc>
                <a:spcPct val="100000"/>
              </a:lnSpc>
              <a:spcBef>
                <a:spcPts val="0"/>
              </a:spcBef>
              <a:spcAft>
                <a:spcPts val="0"/>
              </a:spcAft>
              <a:buClr>
                <a:schemeClr val="dk1"/>
              </a:buClr>
              <a:buSzPts val="1900"/>
              <a:buChar char="-"/>
            </a:pPr>
            <a:r>
              <a:rPr lang="en" sz="1900">
                <a:solidFill>
                  <a:schemeClr val="dk1"/>
                </a:solidFill>
              </a:rPr>
              <a:t>Reproduce thumbnail image on the internet in a non-commercial setting to a global audience</a:t>
            </a:r>
            <a:endParaRPr sz="1900">
              <a:solidFill>
                <a:schemeClr val="dk1"/>
              </a:solidFill>
            </a:endParaRPr>
          </a:p>
          <a:p>
            <a:pPr indent="0" lvl="0" marL="457200" rtl="0" algn="l">
              <a:lnSpc>
                <a:spcPct val="100000"/>
              </a:lnSpc>
              <a:spcBef>
                <a:spcPts val="0"/>
              </a:spcBef>
              <a:spcAft>
                <a:spcPts val="0"/>
              </a:spcAft>
              <a:buNone/>
            </a:pPr>
            <a:r>
              <a:t/>
            </a:r>
            <a:endParaRPr sz="1900">
              <a:solidFill>
                <a:schemeClr val="dk1"/>
              </a:solidFill>
            </a:endParaRPr>
          </a:p>
          <a:p>
            <a:pPr indent="-349250" lvl="0" marL="457200" rtl="0" algn="l">
              <a:lnSpc>
                <a:spcPct val="100000"/>
              </a:lnSpc>
              <a:spcBef>
                <a:spcPts val="0"/>
              </a:spcBef>
              <a:spcAft>
                <a:spcPts val="0"/>
              </a:spcAft>
              <a:buClr>
                <a:schemeClr val="dk1"/>
              </a:buClr>
              <a:buSzPts val="1900"/>
              <a:buChar char="-"/>
            </a:pPr>
            <a:r>
              <a:rPr lang="en" sz="1900">
                <a:solidFill>
                  <a:schemeClr val="dk1"/>
                </a:solidFill>
              </a:rPr>
              <a:t>Reproduce a high-resolution image in a commercial printed and (in perpetuity) digital publication with an anticipated print distribution of 1,000 and a digital subscriber audience of 15,000.</a:t>
            </a:r>
            <a:endParaRPr/>
          </a:p>
        </p:txBody>
      </p:sp>
      <p:sp>
        <p:nvSpPr>
          <p:cNvPr id="237" name="Google Shape;237;p32"/>
          <p:cNvSpPr txBox="1"/>
          <p:nvPr/>
        </p:nvSpPr>
        <p:spPr>
          <a:xfrm>
            <a:off x="447925" y="4273750"/>
            <a:ext cx="8520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t>For which of these would you conduct a fair use analysis? For which would you already know that you should obtain permission?</a:t>
            </a:r>
            <a:endParaRPr b="1"/>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33"/>
          <p:cNvSpPr txBox="1"/>
          <p:nvPr>
            <p:ph type="title"/>
          </p:nvPr>
        </p:nvSpPr>
        <p:spPr>
          <a:xfrm>
            <a:off x="311700" y="445025"/>
            <a:ext cx="8832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is </a:t>
            </a:r>
            <a:r>
              <a:rPr lang="en"/>
              <a:t>your “specific, proposed use”?</a:t>
            </a:r>
            <a:endParaRPr/>
          </a:p>
        </p:txBody>
      </p:sp>
      <p:sp>
        <p:nvSpPr>
          <p:cNvPr id="243" name="Google Shape;243;p33"/>
          <p:cNvSpPr txBox="1"/>
          <p:nvPr/>
        </p:nvSpPr>
        <p:spPr>
          <a:xfrm>
            <a:off x="469475" y="1149725"/>
            <a:ext cx="7916400" cy="3201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t>For example: </a:t>
            </a:r>
            <a:endParaRPr b="1"/>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 want to use	                                              to make a point in my lesson plan -- </a:t>
            </a:r>
            <a:endParaRPr/>
          </a:p>
          <a:p>
            <a:pPr indent="0" lvl="0" marL="3657600" rtl="0" algn="l">
              <a:spcBef>
                <a:spcPts val="0"/>
              </a:spcBef>
              <a:spcAft>
                <a:spcPts val="0"/>
              </a:spcAft>
              <a:buNone/>
            </a:pPr>
            <a:r>
              <a:rPr lang="en"/>
              <a:t>which will be </a:t>
            </a:r>
            <a:r>
              <a:rPr b="1" lang="en"/>
              <a:t>shared with the public</a:t>
            </a:r>
            <a:r>
              <a:rPr lang="en"/>
              <a:t> under a </a:t>
            </a:r>
            <a:endParaRPr/>
          </a:p>
          <a:p>
            <a:pPr indent="0" lvl="0" marL="3657600" rtl="0" algn="l">
              <a:spcBef>
                <a:spcPts val="0"/>
              </a:spcBef>
              <a:spcAft>
                <a:spcPts val="0"/>
              </a:spcAft>
              <a:buNone/>
            </a:pPr>
            <a:r>
              <a:rPr lang="en"/>
              <a:t>Creative Commons license. </a:t>
            </a:r>
            <a:endParaRPr/>
          </a:p>
          <a:p>
            <a:pPr indent="0" lvl="0" marL="3657600" rtl="0" algn="l">
              <a:spcBef>
                <a:spcPts val="0"/>
              </a:spcBef>
              <a:spcAft>
                <a:spcPts val="0"/>
              </a:spcAft>
              <a:buNone/>
            </a:pPr>
            <a:r>
              <a:t/>
            </a:r>
            <a:endParaRPr/>
          </a:p>
          <a:p>
            <a:pPr indent="0" lvl="0" marL="3657600" rtl="0" algn="l">
              <a:spcBef>
                <a:spcPts val="0"/>
              </a:spcBef>
              <a:spcAft>
                <a:spcPts val="0"/>
              </a:spcAft>
              <a:buNone/>
            </a:pPr>
            <a:r>
              <a:rPr lang="en"/>
              <a:t>(The picture would be marked as © by someone else and is not subject to the Creative Commons license.) </a:t>
            </a:r>
            <a:endParaRPr/>
          </a:p>
          <a:p>
            <a:pPr indent="0" lvl="0" marL="3657600" rtl="0" algn="l">
              <a:spcBef>
                <a:spcPts val="0"/>
              </a:spcBef>
              <a:spcAft>
                <a:spcPts val="0"/>
              </a:spcAft>
              <a:buNone/>
            </a:pPr>
            <a:r>
              <a:t/>
            </a:r>
            <a:endParaRPr/>
          </a:p>
          <a:p>
            <a:pPr indent="457200" lvl="0" marL="4572000" rtl="0" algn="l">
              <a:spcBef>
                <a:spcPts val="0"/>
              </a:spcBef>
              <a:spcAft>
                <a:spcPts val="0"/>
              </a:spcAft>
              <a:buNone/>
            </a:pPr>
            <a:r>
              <a:rPr b="1" lang="en"/>
              <a:t>May I do this?</a:t>
            </a:r>
            <a:endParaRPr b="1"/>
          </a:p>
        </p:txBody>
      </p:sp>
      <p:sp>
        <p:nvSpPr>
          <p:cNvPr id="244" name="Google Shape;244;p33"/>
          <p:cNvSpPr/>
          <p:nvPr/>
        </p:nvSpPr>
        <p:spPr>
          <a:xfrm>
            <a:off x="1690700" y="1705250"/>
            <a:ext cx="2418600" cy="2265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   This picture which is </a:t>
            </a:r>
            <a:endParaRPr/>
          </a:p>
          <a:p>
            <a:pPr indent="0" lvl="0" marL="0" rtl="0" algn="l">
              <a:spcBef>
                <a:spcPts val="0"/>
              </a:spcBef>
              <a:spcAft>
                <a:spcPts val="0"/>
              </a:spcAft>
              <a:buNone/>
            </a:pPr>
            <a:r>
              <a:rPr lang="en"/>
              <a:t>   © by someone else.</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34"/>
          <p:cNvSpPr txBox="1"/>
          <p:nvPr>
            <p:ph type="title"/>
          </p:nvPr>
        </p:nvSpPr>
        <p:spPr>
          <a:xfrm>
            <a:off x="311700" y="445025"/>
            <a:ext cx="8832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Activity: Compare “proposed uses” with </a:t>
            </a:r>
            <a:r>
              <a:rPr lang="en"/>
              <a:t>“allowable uses”</a:t>
            </a:r>
            <a:endParaRPr/>
          </a:p>
        </p:txBody>
      </p:sp>
      <p:sp>
        <p:nvSpPr>
          <p:cNvPr id="250" name="Google Shape;250;p34"/>
          <p:cNvSpPr txBox="1"/>
          <p:nvPr>
            <p:ph idx="1" type="body"/>
          </p:nvPr>
        </p:nvSpPr>
        <p:spPr>
          <a:xfrm>
            <a:off x="311700" y="1017725"/>
            <a:ext cx="8520600" cy="3587100"/>
          </a:xfrm>
          <a:prstGeom prst="rect">
            <a:avLst/>
          </a:prstGeom>
        </p:spPr>
        <p:txBody>
          <a:bodyPr anchorCtr="0" anchor="t" bIns="91425" lIns="91425" spcFirstLastPara="1" rIns="91425" wrap="square" tIns="91425">
            <a:normAutofit fontScale="77500" lnSpcReduction="20000"/>
          </a:bodyPr>
          <a:lstStyle/>
          <a:p>
            <a:pPr indent="0" lvl="0" marL="0" rtl="0" algn="l">
              <a:lnSpc>
                <a:spcPct val="100000"/>
              </a:lnSpc>
              <a:spcBef>
                <a:spcPts val="0"/>
              </a:spcBef>
              <a:spcAft>
                <a:spcPts val="0"/>
              </a:spcAft>
              <a:buClr>
                <a:schemeClr val="dk1"/>
              </a:buClr>
              <a:buSzPct val="57894"/>
              <a:buFont typeface="Arial"/>
              <a:buNone/>
            </a:pPr>
            <a:r>
              <a:rPr lang="en" sz="1900">
                <a:solidFill>
                  <a:schemeClr val="dk1"/>
                </a:solidFill>
              </a:rPr>
              <a:t>Examples of your use: </a:t>
            </a:r>
            <a:endParaRPr sz="1900">
              <a:solidFill>
                <a:schemeClr val="dk1"/>
              </a:solidFill>
            </a:endParaRPr>
          </a:p>
          <a:p>
            <a:pPr indent="-322103" lvl="0" marL="457200" rtl="0" algn="l">
              <a:lnSpc>
                <a:spcPct val="100000"/>
              </a:lnSpc>
              <a:spcBef>
                <a:spcPts val="0"/>
              </a:spcBef>
              <a:spcAft>
                <a:spcPts val="0"/>
              </a:spcAft>
              <a:buClr>
                <a:schemeClr val="dk1"/>
              </a:buClr>
              <a:buSzPct val="100000"/>
              <a:buChar char="-"/>
            </a:pPr>
            <a:r>
              <a:rPr lang="en" sz="1900">
                <a:solidFill>
                  <a:schemeClr val="dk1"/>
                </a:solidFill>
              </a:rPr>
              <a:t>Display a high-resolution image in a class lecture</a:t>
            </a:r>
            <a:endParaRPr sz="1900">
              <a:solidFill>
                <a:schemeClr val="dk1"/>
              </a:solidFill>
            </a:endParaRPr>
          </a:p>
          <a:p>
            <a:pPr indent="-322103" lvl="0" marL="457200" rtl="0" algn="l">
              <a:lnSpc>
                <a:spcPct val="100000"/>
              </a:lnSpc>
              <a:spcBef>
                <a:spcPts val="0"/>
              </a:spcBef>
              <a:spcAft>
                <a:spcPts val="0"/>
              </a:spcAft>
              <a:buClr>
                <a:schemeClr val="dk1"/>
              </a:buClr>
              <a:buSzPct val="100000"/>
              <a:buChar char="-"/>
            </a:pPr>
            <a:r>
              <a:rPr lang="en" sz="1900">
                <a:solidFill>
                  <a:schemeClr val="dk1"/>
                </a:solidFill>
              </a:rPr>
              <a:t>Insert an excerpt of a published paragraph or image and cite it. Distribute the work under a specific Creative Commons license.</a:t>
            </a:r>
            <a:endParaRPr sz="1900">
              <a:solidFill>
                <a:schemeClr val="dk1"/>
              </a:solidFill>
            </a:endParaRPr>
          </a:p>
          <a:p>
            <a:pPr indent="-322103" lvl="0" marL="457200" rtl="0" algn="l">
              <a:lnSpc>
                <a:spcPct val="100000"/>
              </a:lnSpc>
              <a:spcBef>
                <a:spcPts val="0"/>
              </a:spcBef>
              <a:spcAft>
                <a:spcPts val="0"/>
              </a:spcAft>
              <a:buClr>
                <a:schemeClr val="dk1"/>
              </a:buClr>
              <a:buSzPct val="100000"/>
              <a:buChar char="-"/>
            </a:pPr>
            <a:r>
              <a:rPr lang="en" sz="1900">
                <a:solidFill>
                  <a:schemeClr val="dk1"/>
                </a:solidFill>
              </a:rPr>
              <a:t>Reproduce thumbnail image on the internet in a non-commercial setting to a global audience</a:t>
            </a:r>
            <a:endParaRPr sz="1900">
              <a:solidFill>
                <a:schemeClr val="dk1"/>
              </a:solidFill>
            </a:endParaRPr>
          </a:p>
          <a:p>
            <a:pPr indent="-322103" lvl="0" marL="457200" rtl="0" algn="l">
              <a:lnSpc>
                <a:spcPct val="100000"/>
              </a:lnSpc>
              <a:spcBef>
                <a:spcPts val="0"/>
              </a:spcBef>
              <a:spcAft>
                <a:spcPts val="0"/>
              </a:spcAft>
              <a:buClr>
                <a:schemeClr val="dk1"/>
              </a:buClr>
              <a:buSzPct val="100000"/>
              <a:buChar char="-"/>
            </a:pPr>
            <a:r>
              <a:rPr lang="en" sz="1900">
                <a:solidFill>
                  <a:schemeClr val="dk1"/>
                </a:solidFill>
              </a:rPr>
              <a:t>Reproduce a high-resolution image in a commercial printed and (in perpetuity) digital publication with an anticipated print distribution of 1,000 and a digital subscriber audience of 15,000.</a:t>
            </a:r>
            <a:endParaRPr sz="1900">
              <a:solidFill>
                <a:schemeClr val="dk1"/>
              </a:solidFill>
            </a:endParaRPr>
          </a:p>
          <a:p>
            <a:pPr indent="0" lvl="0" marL="0" rtl="0" algn="l">
              <a:lnSpc>
                <a:spcPct val="100000"/>
              </a:lnSpc>
              <a:spcBef>
                <a:spcPts val="0"/>
              </a:spcBef>
              <a:spcAft>
                <a:spcPts val="0"/>
              </a:spcAft>
              <a:buNone/>
            </a:pPr>
            <a:r>
              <a:t/>
            </a:r>
            <a:endParaRPr sz="1900">
              <a:solidFill>
                <a:schemeClr val="dk1"/>
              </a:solidFill>
            </a:endParaRPr>
          </a:p>
          <a:p>
            <a:pPr indent="0" lvl="0" marL="0" rtl="0" algn="l">
              <a:lnSpc>
                <a:spcPct val="100000"/>
              </a:lnSpc>
              <a:spcBef>
                <a:spcPts val="0"/>
              </a:spcBef>
              <a:spcAft>
                <a:spcPts val="0"/>
              </a:spcAft>
              <a:buClr>
                <a:schemeClr val="dk1"/>
              </a:buClr>
              <a:buSzPct val="57894"/>
              <a:buFont typeface="Arial"/>
              <a:buNone/>
            </a:pPr>
            <a:r>
              <a:t/>
            </a:r>
            <a:endParaRPr sz="1900">
              <a:solidFill>
                <a:schemeClr val="dk1"/>
              </a:solidFill>
            </a:endParaRPr>
          </a:p>
          <a:p>
            <a:pPr indent="0" lvl="0" marL="0" rtl="0" algn="l">
              <a:lnSpc>
                <a:spcPct val="100000"/>
              </a:lnSpc>
              <a:spcBef>
                <a:spcPts val="0"/>
              </a:spcBef>
              <a:spcAft>
                <a:spcPts val="0"/>
              </a:spcAft>
              <a:buClr>
                <a:schemeClr val="dk1"/>
              </a:buClr>
              <a:buSzPct val="57894"/>
              <a:buFont typeface="Arial"/>
              <a:buNone/>
            </a:pPr>
            <a:r>
              <a:rPr lang="en" sz="1900">
                <a:solidFill>
                  <a:schemeClr val="dk1"/>
                </a:solidFill>
              </a:rPr>
              <a:t>Examples of “allowable uses” / terms/conditions of use</a:t>
            </a:r>
            <a:endParaRPr sz="1900">
              <a:solidFill>
                <a:schemeClr val="dk1"/>
              </a:solidFill>
            </a:endParaRPr>
          </a:p>
          <a:p>
            <a:pPr indent="-322103" lvl="0" marL="457200" rtl="0" algn="l">
              <a:lnSpc>
                <a:spcPct val="100000"/>
              </a:lnSpc>
              <a:spcBef>
                <a:spcPts val="0"/>
              </a:spcBef>
              <a:spcAft>
                <a:spcPts val="0"/>
              </a:spcAft>
              <a:buClr>
                <a:schemeClr val="dk1"/>
              </a:buClr>
              <a:buSzPct val="100000"/>
              <a:buChar char="-"/>
            </a:pPr>
            <a:r>
              <a:rPr lang="en" sz="1900">
                <a:solidFill>
                  <a:schemeClr val="dk1"/>
                </a:solidFill>
              </a:rPr>
              <a:t>For research or personal study only (</a:t>
            </a:r>
            <a:r>
              <a:rPr b="1" lang="en" sz="1900">
                <a:solidFill>
                  <a:schemeClr val="dk1"/>
                </a:solidFill>
              </a:rPr>
              <a:t>Interlibrary loan</a:t>
            </a:r>
            <a:r>
              <a:rPr lang="en" sz="1900">
                <a:solidFill>
                  <a:schemeClr val="dk1"/>
                </a:solidFill>
              </a:rPr>
              <a:t>)</a:t>
            </a:r>
            <a:endParaRPr sz="1900">
              <a:solidFill>
                <a:schemeClr val="dk1"/>
              </a:solidFill>
            </a:endParaRPr>
          </a:p>
          <a:p>
            <a:pPr indent="-322103" lvl="0" marL="457200" rtl="0" algn="l">
              <a:lnSpc>
                <a:spcPct val="100000"/>
              </a:lnSpc>
              <a:spcBef>
                <a:spcPts val="0"/>
              </a:spcBef>
              <a:spcAft>
                <a:spcPts val="0"/>
              </a:spcAft>
              <a:buClr>
                <a:schemeClr val="dk1"/>
              </a:buClr>
              <a:buSzPct val="100000"/>
              <a:buChar char="-"/>
            </a:pPr>
            <a:r>
              <a:rPr lang="en" sz="1900">
                <a:solidFill>
                  <a:schemeClr val="dk1"/>
                </a:solidFill>
              </a:rPr>
              <a:t>Copy, redistribute, remix, transform, and build upon for any purpose, even commercially WHEN attribution is provided. No additional restrictions may be added. (</a:t>
            </a:r>
            <a:r>
              <a:rPr b="1" lang="en" sz="1900">
                <a:solidFill>
                  <a:schemeClr val="dk1"/>
                </a:solidFill>
              </a:rPr>
              <a:t>Creative Commons Attribution license - CC BY</a:t>
            </a:r>
            <a:r>
              <a:rPr lang="en" sz="1900">
                <a:solidFill>
                  <a:schemeClr val="dk1"/>
                </a:solidFill>
              </a:rPr>
              <a:t>)</a:t>
            </a:r>
            <a:endParaRPr sz="1900">
              <a:solidFill>
                <a:schemeClr val="dk1"/>
              </a:solidFill>
            </a:endParaRPr>
          </a:p>
          <a:p>
            <a:pPr indent="-322103" lvl="0" marL="457200" rtl="0" algn="l">
              <a:lnSpc>
                <a:spcPct val="100000"/>
              </a:lnSpc>
              <a:spcBef>
                <a:spcPts val="0"/>
              </a:spcBef>
              <a:spcAft>
                <a:spcPts val="0"/>
              </a:spcAft>
              <a:buClr>
                <a:schemeClr val="dk1"/>
              </a:buClr>
              <a:buSzPct val="100000"/>
              <a:buChar char="-"/>
            </a:pPr>
            <a:r>
              <a:rPr lang="en" sz="1900">
                <a:solidFill>
                  <a:schemeClr val="dk1"/>
                </a:solidFill>
              </a:rPr>
              <a:t>Classroom instruction, student assignments (personal use only), in a dissertation for library deposit… (</a:t>
            </a:r>
            <a:r>
              <a:rPr b="1" lang="en" sz="1900">
                <a:solidFill>
                  <a:schemeClr val="dk1"/>
                </a:solidFill>
              </a:rPr>
              <a:t>ArtStore</a:t>
            </a:r>
            <a:r>
              <a:rPr lang="en" sz="1900">
                <a:solidFill>
                  <a:schemeClr val="dk1"/>
                </a:solidFill>
              </a:rPr>
              <a:t>)</a:t>
            </a:r>
            <a:endParaRPr sz="1900">
              <a:solidFill>
                <a:schemeClr val="dk1"/>
              </a:solidFill>
            </a:endParaRPr>
          </a:p>
          <a:p>
            <a:pPr indent="0" lvl="0" marL="0" rtl="0" algn="l">
              <a:spcBef>
                <a:spcPts val="0"/>
              </a:spcBef>
              <a:spcAft>
                <a:spcPts val="1200"/>
              </a:spcAft>
              <a:buNone/>
            </a:pPr>
            <a:r>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3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220"/>
              <a:t>Your turn:</a:t>
            </a:r>
            <a:r>
              <a:rPr lang="en" sz="2220"/>
              <a:t> Determining</a:t>
            </a:r>
            <a:r>
              <a:rPr lang="en" sz="2220"/>
              <a:t> “your specific, proposed use”</a:t>
            </a:r>
            <a:endParaRPr sz="2220"/>
          </a:p>
        </p:txBody>
      </p:sp>
      <p:sp>
        <p:nvSpPr>
          <p:cNvPr id="256" name="Google Shape;256;p35"/>
          <p:cNvSpPr txBox="1"/>
          <p:nvPr>
            <p:ph idx="1" type="body"/>
          </p:nvPr>
        </p:nvSpPr>
        <p:spPr>
          <a:xfrm>
            <a:off x="311700" y="1152475"/>
            <a:ext cx="8832300" cy="3754500"/>
          </a:xfrm>
          <a:prstGeom prst="rect">
            <a:avLst/>
          </a:prstGeom>
        </p:spPr>
        <p:txBody>
          <a:bodyPr anchorCtr="0" anchor="t" bIns="91425" lIns="91425" spcFirstLastPara="1" rIns="91425" wrap="square" tIns="91425">
            <a:normAutofit fontScale="92500" lnSpcReduction="20000"/>
          </a:bodyPr>
          <a:lstStyle/>
          <a:p>
            <a:pPr indent="0" lvl="0" marL="0" rtl="0" algn="l">
              <a:spcBef>
                <a:spcPts val="0"/>
              </a:spcBef>
              <a:spcAft>
                <a:spcPts val="0"/>
              </a:spcAft>
              <a:buNone/>
            </a:pPr>
            <a:r>
              <a:rPr lang="en"/>
              <a:t>What do you want to use?</a:t>
            </a:r>
            <a:endParaRPr/>
          </a:p>
          <a:p>
            <a:pPr indent="-334327" lvl="0" marL="457200" rtl="0" algn="l">
              <a:spcBef>
                <a:spcPts val="1200"/>
              </a:spcBef>
              <a:spcAft>
                <a:spcPts val="0"/>
              </a:spcAft>
              <a:buSzPct val="100000"/>
              <a:buChar char="●"/>
            </a:pPr>
            <a:r>
              <a:rPr lang="en"/>
              <a:t>Nature/context of the use (</a:t>
            </a:r>
            <a:r>
              <a:rPr b="1" lang="en"/>
              <a:t>share where, with whom, in what medium, for how long, </a:t>
            </a:r>
            <a:r>
              <a:rPr lang="en"/>
              <a:t>and </a:t>
            </a:r>
            <a:r>
              <a:rPr b="1" lang="en"/>
              <a:t>to what end? </a:t>
            </a:r>
            <a:r>
              <a:rPr lang="en"/>
              <a:t>Will I add value to or otherwise transform it?</a:t>
            </a:r>
            <a:r>
              <a:rPr lang="en"/>
              <a:t>). </a:t>
            </a:r>
            <a:endParaRPr/>
          </a:p>
          <a:p>
            <a:pPr indent="0" lvl="0" marL="914400" rtl="0" algn="l">
              <a:spcBef>
                <a:spcPts val="1200"/>
              </a:spcBef>
              <a:spcAft>
                <a:spcPts val="0"/>
              </a:spcAft>
              <a:buNone/>
            </a:pPr>
            <a:r>
              <a:t/>
            </a:r>
            <a:endParaRPr/>
          </a:p>
          <a:p>
            <a:pPr indent="-334327" lvl="0" marL="457200" rtl="0" algn="l">
              <a:spcBef>
                <a:spcPts val="1200"/>
              </a:spcBef>
              <a:spcAft>
                <a:spcPts val="0"/>
              </a:spcAft>
              <a:buSzPct val="100000"/>
              <a:buChar char="●"/>
            </a:pPr>
            <a:r>
              <a:rPr b="1" lang="en"/>
              <a:t>What </a:t>
            </a:r>
            <a:r>
              <a:rPr lang="en"/>
              <a:t>is the nature of the work? Is the work more “creative” or more factual?</a:t>
            </a:r>
            <a:endParaRPr/>
          </a:p>
          <a:p>
            <a:pPr indent="0" lvl="0" marL="914400" rtl="0" algn="l">
              <a:spcBef>
                <a:spcPts val="1200"/>
              </a:spcBef>
              <a:spcAft>
                <a:spcPts val="0"/>
              </a:spcAft>
              <a:buNone/>
            </a:pPr>
            <a:r>
              <a:t/>
            </a:r>
            <a:endParaRPr/>
          </a:p>
          <a:p>
            <a:pPr indent="-334327" lvl="0" marL="457200" rtl="0" algn="l">
              <a:spcBef>
                <a:spcPts val="1200"/>
              </a:spcBef>
              <a:spcAft>
                <a:spcPts val="0"/>
              </a:spcAft>
              <a:buSzPct val="100000"/>
              <a:buChar char="●"/>
            </a:pPr>
            <a:r>
              <a:rPr b="1" lang="en"/>
              <a:t>How much</a:t>
            </a:r>
            <a:r>
              <a:rPr lang="en"/>
              <a:t> of the work do you plan to use? In what size or resolution?</a:t>
            </a:r>
            <a:endParaRPr/>
          </a:p>
          <a:p>
            <a:pPr indent="0" lvl="0" marL="457200" rtl="0" algn="l">
              <a:spcBef>
                <a:spcPts val="1200"/>
              </a:spcBef>
              <a:spcAft>
                <a:spcPts val="0"/>
              </a:spcAft>
              <a:buNone/>
            </a:pPr>
            <a:r>
              <a:t/>
            </a:r>
            <a:endParaRPr/>
          </a:p>
          <a:p>
            <a:pPr indent="-334327" lvl="0" marL="457200" rtl="0" algn="l">
              <a:spcBef>
                <a:spcPts val="1200"/>
              </a:spcBef>
              <a:spcAft>
                <a:spcPts val="0"/>
              </a:spcAft>
              <a:buSzPct val="100000"/>
              <a:buChar char="●"/>
            </a:pPr>
            <a:r>
              <a:rPr b="1" lang="en"/>
              <a:t>Commercial interests </a:t>
            </a:r>
            <a:r>
              <a:rPr lang="en"/>
              <a:t>Is the work currently for sale? Does your proposed use compete with the copyright owner’s market?</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3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Sharing (optional)</a:t>
            </a:r>
            <a:endParaRPr/>
          </a:p>
        </p:txBody>
      </p:sp>
      <p:sp>
        <p:nvSpPr>
          <p:cNvPr id="262" name="Google Shape;262;p3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37"/>
          <p:cNvSpPr txBox="1"/>
          <p:nvPr>
            <p:ph idx="1" type="body"/>
          </p:nvPr>
        </p:nvSpPr>
        <p:spPr>
          <a:xfrm>
            <a:off x="311700" y="1152475"/>
            <a:ext cx="8520600" cy="3881700"/>
          </a:xfrm>
          <a:prstGeom prst="rect">
            <a:avLst/>
          </a:prstGeom>
        </p:spPr>
        <p:txBody>
          <a:bodyPr anchorCtr="0" anchor="t" bIns="91425" lIns="91425" spcFirstLastPara="1" rIns="91425" wrap="square" tIns="91425">
            <a:normAutofit lnSpcReduction="20000"/>
          </a:bodyPr>
          <a:lstStyle/>
          <a:p>
            <a:pPr indent="-342900" lvl="0" marL="457200" rtl="0" algn="l">
              <a:spcBef>
                <a:spcPts val="0"/>
              </a:spcBef>
              <a:spcAft>
                <a:spcPts val="0"/>
              </a:spcAft>
              <a:buSzPts val="1800"/>
              <a:buChar char="●"/>
            </a:pPr>
            <a:r>
              <a:rPr lang="en"/>
              <a:t>Think again about your specific use</a:t>
            </a:r>
            <a:endParaRPr/>
          </a:p>
          <a:p>
            <a:pPr indent="-298450" lvl="1" marL="914400" rtl="0" algn="l">
              <a:spcBef>
                <a:spcPts val="0"/>
              </a:spcBef>
              <a:spcAft>
                <a:spcPts val="0"/>
              </a:spcAft>
              <a:buClr>
                <a:schemeClr val="dk1"/>
              </a:buClr>
              <a:buSzPts val="1100"/>
              <a:buChar char="○"/>
            </a:pPr>
            <a:r>
              <a:rPr lang="en"/>
              <a:t>How do you hope to use the copyrighted work?</a:t>
            </a:r>
            <a:endParaRPr/>
          </a:p>
          <a:p>
            <a:pPr indent="-298450" lvl="1" marL="914400" rtl="0" algn="l">
              <a:spcBef>
                <a:spcPts val="0"/>
              </a:spcBef>
              <a:spcAft>
                <a:spcPts val="0"/>
              </a:spcAft>
              <a:buClr>
                <a:schemeClr val="dk1"/>
              </a:buClr>
              <a:buSzPts val="1100"/>
              <a:buChar char="○"/>
            </a:pPr>
            <a:r>
              <a:rPr lang="en"/>
              <a:t>How creative (vs. factual) is the work? Has the work already been published?</a:t>
            </a:r>
            <a:endParaRPr/>
          </a:p>
          <a:p>
            <a:pPr indent="-298450" lvl="1" marL="914400" rtl="0" algn="l">
              <a:spcBef>
                <a:spcPts val="0"/>
              </a:spcBef>
              <a:spcAft>
                <a:spcPts val="0"/>
              </a:spcAft>
              <a:buClr>
                <a:schemeClr val="dk1"/>
              </a:buClr>
              <a:buSzPts val="1100"/>
              <a:buChar char="○"/>
            </a:pPr>
            <a:r>
              <a:rPr lang="en"/>
              <a:t>How much or how substantive is the part of the work you are using?</a:t>
            </a:r>
            <a:endParaRPr/>
          </a:p>
          <a:p>
            <a:pPr indent="-298450" lvl="1" marL="914400" rtl="0" algn="l">
              <a:spcBef>
                <a:spcPts val="0"/>
              </a:spcBef>
              <a:spcAft>
                <a:spcPts val="0"/>
              </a:spcAft>
              <a:buClr>
                <a:schemeClr val="dk1"/>
              </a:buClr>
              <a:buSzPts val="1100"/>
              <a:buChar char="○"/>
            </a:pPr>
            <a:r>
              <a:rPr lang="en"/>
              <a:t>Does my proposed use harm the original copyright holder's market for their work?</a:t>
            </a:r>
            <a:endParaRPr/>
          </a:p>
          <a:p>
            <a:pPr indent="0" lvl="0" marL="914400" rtl="0" algn="l">
              <a:spcBef>
                <a:spcPts val="1200"/>
              </a:spcBef>
              <a:spcAft>
                <a:spcPts val="0"/>
              </a:spcAft>
              <a:buNone/>
            </a:pPr>
            <a:r>
              <a:t/>
            </a:r>
            <a:endParaRPr/>
          </a:p>
          <a:p>
            <a:pPr indent="-342900" lvl="0" marL="457200" rtl="0" algn="l">
              <a:spcBef>
                <a:spcPts val="1200"/>
              </a:spcBef>
              <a:spcAft>
                <a:spcPts val="0"/>
              </a:spcAft>
              <a:buSzPts val="1800"/>
              <a:buChar char="●"/>
            </a:pPr>
            <a:r>
              <a:rPr lang="en" u="sng">
                <a:solidFill>
                  <a:schemeClr val="accent5"/>
                </a:solidFill>
                <a:hlinkClick r:id="rId3">
                  <a:extLst>
                    <a:ext uri="{A12FA001-AC4F-418D-AE19-62706E023703}">
                      <ahyp:hlinkClr val="tx"/>
                    </a:ext>
                  </a:extLst>
                </a:hlinkClick>
              </a:rPr>
              <a:t>Section 107 of the Copyright Act</a:t>
            </a:r>
            <a:r>
              <a:rPr lang="en"/>
              <a:t> provides the framework for Fair Use</a:t>
            </a:r>
            <a:endParaRPr/>
          </a:p>
          <a:p>
            <a:pPr indent="-342900" lvl="0" marL="457200" rtl="0" algn="l">
              <a:spcBef>
                <a:spcPts val="0"/>
              </a:spcBef>
              <a:spcAft>
                <a:spcPts val="0"/>
              </a:spcAft>
              <a:buSzPts val="1800"/>
              <a:buChar char="●"/>
            </a:pPr>
            <a:r>
              <a:rPr lang="en"/>
              <a:t>Not all educational use is fair use. </a:t>
            </a:r>
            <a:endParaRPr/>
          </a:p>
          <a:p>
            <a:pPr indent="-342900" lvl="0" marL="457200" rtl="0" algn="l">
              <a:spcBef>
                <a:spcPts val="0"/>
              </a:spcBef>
              <a:spcAft>
                <a:spcPts val="0"/>
              </a:spcAft>
              <a:buSzPts val="1800"/>
              <a:buChar char="●"/>
            </a:pPr>
            <a:r>
              <a:rPr lang="en"/>
              <a:t>Outreach and sharing beyond your classroom changes the “purpose and character of the use”</a:t>
            </a:r>
            <a:endParaRPr/>
          </a:p>
          <a:p>
            <a:pPr indent="0" lvl="0" marL="457200" rtl="0" algn="l">
              <a:spcBef>
                <a:spcPts val="1200"/>
              </a:spcBef>
              <a:spcAft>
                <a:spcPts val="0"/>
              </a:spcAft>
              <a:buNone/>
            </a:pPr>
            <a:r>
              <a:t/>
            </a:r>
            <a:endParaRPr/>
          </a:p>
          <a:p>
            <a:pPr indent="-342900" lvl="0" marL="457200" rtl="0" algn="l">
              <a:spcBef>
                <a:spcPts val="1200"/>
              </a:spcBef>
              <a:spcAft>
                <a:spcPts val="0"/>
              </a:spcAft>
              <a:buSzPts val="1800"/>
              <a:buChar char="●"/>
            </a:pPr>
            <a:r>
              <a:t/>
            </a:r>
            <a:endParaRPr/>
          </a:p>
        </p:txBody>
      </p:sp>
      <p:sp>
        <p:nvSpPr>
          <p:cNvPr id="268" name="Google Shape;268;p37"/>
          <p:cNvSpPr txBox="1"/>
          <p:nvPr>
            <p:ph type="title"/>
          </p:nvPr>
        </p:nvSpPr>
        <p:spPr>
          <a:xfrm>
            <a:off x="227150" y="279575"/>
            <a:ext cx="89925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b="1" lang="en" sz="2500"/>
              <a:t>Fair Use: </a:t>
            </a:r>
            <a:endParaRPr b="1" sz="2500"/>
          </a:p>
          <a:p>
            <a:pPr indent="0" lvl="0" marL="0" rtl="0" algn="l">
              <a:spcBef>
                <a:spcPts val="0"/>
              </a:spcBef>
              <a:spcAft>
                <a:spcPts val="0"/>
              </a:spcAft>
              <a:buSzPts val="990"/>
              <a:buNone/>
            </a:pPr>
            <a:r>
              <a:rPr b="1" lang="en" sz="1600"/>
              <a:t>Is my proposed use more fair than infringing according to an informed Fair Use analysis?</a:t>
            </a:r>
            <a:endParaRPr b="1" sz="160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38"/>
          <p:cNvSpPr txBox="1"/>
          <p:nvPr>
            <p:ph type="title"/>
          </p:nvPr>
        </p:nvSpPr>
        <p:spPr>
          <a:xfrm>
            <a:off x="227150" y="279575"/>
            <a:ext cx="8992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Is my proposed use more fair than infringing according to an informed Fair Use analysis?</a:t>
            </a:r>
            <a:endParaRPr sz="2500"/>
          </a:p>
        </p:txBody>
      </p:sp>
      <p:sp>
        <p:nvSpPr>
          <p:cNvPr id="274" name="Google Shape;274;p38"/>
          <p:cNvSpPr/>
          <p:nvPr/>
        </p:nvSpPr>
        <p:spPr>
          <a:xfrm rot="-10799691">
            <a:off x="2160001" y="3726375"/>
            <a:ext cx="6672300" cy="972600"/>
          </a:xfrm>
          <a:prstGeom prst="lef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5" name="Google Shape;275;p38"/>
          <p:cNvSpPr txBox="1"/>
          <p:nvPr/>
        </p:nvSpPr>
        <p:spPr>
          <a:xfrm>
            <a:off x="2873075" y="1616575"/>
            <a:ext cx="3643200" cy="2016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700">
                <a:solidFill>
                  <a:srgbClr val="A61C00"/>
                </a:solidFill>
              </a:rPr>
              <a:t>FOUR FACTORS OF FAIR USE</a:t>
            </a:r>
            <a:endParaRPr b="1" sz="1700">
              <a:solidFill>
                <a:srgbClr val="A61C00"/>
              </a:solidFill>
            </a:endParaRPr>
          </a:p>
          <a:p>
            <a:pPr indent="0" lvl="0" marL="0" rtl="0" algn="ctr">
              <a:spcBef>
                <a:spcPts val="0"/>
              </a:spcBef>
              <a:spcAft>
                <a:spcPts val="0"/>
              </a:spcAft>
              <a:buNone/>
            </a:pPr>
            <a:r>
              <a:rPr lang="en" sz="1700"/>
              <a:t>Type of use</a:t>
            </a:r>
            <a:endParaRPr sz="1700"/>
          </a:p>
          <a:p>
            <a:pPr indent="-336550" lvl="0" marL="457200" rtl="0" algn="ctr">
              <a:spcBef>
                <a:spcPts val="0"/>
              </a:spcBef>
              <a:spcAft>
                <a:spcPts val="0"/>
              </a:spcAft>
              <a:buSzPts val="1700"/>
              <a:buChar char="+"/>
            </a:pPr>
            <a:r>
              <a:rPr lang="en" sz="1700"/>
              <a:t>Character of the work</a:t>
            </a:r>
            <a:endParaRPr sz="1700"/>
          </a:p>
          <a:p>
            <a:pPr indent="-336550" lvl="0" marL="457200" rtl="0" algn="ctr">
              <a:spcBef>
                <a:spcPts val="0"/>
              </a:spcBef>
              <a:spcAft>
                <a:spcPts val="0"/>
              </a:spcAft>
              <a:buSzPts val="1700"/>
              <a:buChar char="+"/>
            </a:pPr>
            <a:r>
              <a:rPr lang="en" sz="1700"/>
              <a:t>How much you’re using</a:t>
            </a:r>
            <a:endParaRPr sz="1700"/>
          </a:p>
          <a:p>
            <a:pPr indent="0" lvl="0" marL="0" rtl="0" algn="ctr">
              <a:spcBef>
                <a:spcPts val="0"/>
              </a:spcBef>
              <a:spcAft>
                <a:spcPts val="0"/>
              </a:spcAft>
              <a:buNone/>
            </a:pPr>
            <a:r>
              <a:rPr lang="en" sz="1700" u="sng"/>
              <a:t>+ Impact on the owner’s profit</a:t>
            </a:r>
            <a:endParaRPr sz="1700" u="sng"/>
          </a:p>
          <a:p>
            <a:pPr indent="0" lvl="0" marL="0" rtl="0" algn="ctr">
              <a:spcBef>
                <a:spcPts val="0"/>
              </a:spcBef>
              <a:spcAft>
                <a:spcPts val="0"/>
              </a:spcAft>
              <a:buNone/>
            </a:pPr>
            <a:r>
              <a:t/>
            </a:r>
            <a:endParaRPr sz="1700"/>
          </a:p>
          <a:p>
            <a:pPr indent="0" lvl="0" marL="0" rtl="0" algn="ctr">
              <a:spcBef>
                <a:spcPts val="0"/>
              </a:spcBef>
              <a:spcAft>
                <a:spcPts val="0"/>
              </a:spcAft>
              <a:buNone/>
            </a:pPr>
            <a:r>
              <a:rPr lang="en" sz="1700"/>
              <a:t>= More fair or not very fair?</a:t>
            </a:r>
            <a:endParaRPr sz="1700"/>
          </a:p>
        </p:txBody>
      </p:sp>
      <p:sp>
        <p:nvSpPr>
          <p:cNvPr id="276" name="Google Shape;276;p38"/>
          <p:cNvSpPr txBox="1"/>
          <p:nvPr/>
        </p:nvSpPr>
        <p:spPr>
          <a:xfrm>
            <a:off x="195425" y="1865625"/>
            <a:ext cx="3214800" cy="1262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666666"/>
                </a:solidFill>
              </a:rPr>
              <a:t>Uses that are more fair</a:t>
            </a:r>
            <a:endParaRPr b="1">
              <a:solidFill>
                <a:srgbClr val="666666"/>
              </a:solidFill>
            </a:endParaRPr>
          </a:p>
          <a:p>
            <a:pPr indent="0" lvl="0" marL="0" rtl="0" algn="l">
              <a:spcBef>
                <a:spcPts val="0"/>
              </a:spcBef>
              <a:spcAft>
                <a:spcPts val="0"/>
              </a:spcAft>
              <a:buNone/>
            </a:pPr>
            <a:r>
              <a:rPr lang="en">
                <a:solidFill>
                  <a:srgbClr val="666666"/>
                </a:solidFill>
              </a:rPr>
              <a:t>Non-profit edu, limited audience</a:t>
            </a:r>
            <a:endParaRPr>
              <a:solidFill>
                <a:srgbClr val="666666"/>
              </a:solidFill>
            </a:endParaRPr>
          </a:p>
          <a:p>
            <a:pPr indent="0" lvl="0" marL="0" rtl="0" algn="l">
              <a:spcBef>
                <a:spcPts val="0"/>
              </a:spcBef>
              <a:spcAft>
                <a:spcPts val="0"/>
              </a:spcAft>
              <a:buNone/>
            </a:pPr>
            <a:r>
              <a:rPr lang="en">
                <a:solidFill>
                  <a:srgbClr val="666666"/>
                </a:solidFill>
              </a:rPr>
              <a:t>Factual</a:t>
            </a:r>
            <a:endParaRPr>
              <a:solidFill>
                <a:srgbClr val="666666"/>
              </a:solidFill>
            </a:endParaRPr>
          </a:p>
          <a:p>
            <a:pPr indent="0" lvl="0" marL="0" rtl="0" algn="l">
              <a:spcBef>
                <a:spcPts val="0"/>
              </a:spcBef>
              <a:spcAft>
                <a:spcPts val="0"/>
              </a:spcAft>
              <a:buNone/>
            </a:pPr>
            <a:r>
              <a:rPr lang="en">
                <a:solidFill>
                  <a:srgbClr val="666666"/>
                </a:solidFill>
              </a:rPr>
              <a:t>Using only a small part</a:t>
            </a:r>
            <a:endParaRPr>
              <a:solidFill>
                <a:srgbClr val="666666"/>
              </a:solidFill>
            </a:endParaRPr>
          </a:p>
          <a:p>
            <a:pPr indent="0" lvl="0" marL="0" rtl="0" algn="l">
              <a:spcBef>
                <a:spcPts val="0"/>
              </a:spcBef>
              <a:spcAft>
                <a:spcPts val="0"/>
              </a:spcAft>
              <a:buNone/>
            </a:pPr>
            <a:r>
              <a:rPr lang="en">
                <a:solidFill>
                  <a:srgbClr val="666666"/>
                </a:solidFill>
              </a:rPr>
              <a:t>Zero or minimal impact</a:t>
            </a:r>
            <a:endParaRPr>
              <a:solidFill>
                <a:srgbClr val="666666"/>
              </a:solidFill>
            </a:endParaRPr>
          </a:p>
        </p:txBody>
      </p:sp>
      <p:sp>
        <p:nvSpPr>
          <p:cNvPr id="277" name="Google Shape;277;p38"/>
          <p:cNvSpPr txBox="1"/>
          <p:nvPr/>
        </p:nvSpPr>
        <p:spPr>
          <a:xfrm>
            <a:off x="6627300" y="1928775"/>
            <a:ext cx="2516700" cy="147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666666"/>
                </a:solidFill>
              </a:rPr>
              <a:t>Uses that are less fair</a:t>
            </a:r>
            <a:endParaRPr>
              <a:solidFill>
                <a:srgbClr val="666666"/>
              </a:solidFill>
            </a:endParaRPr>
          </a:p>
          <a:p>
            <a:pPr indent="0" lvl="0" marL="0" rtl="0" algn="l">
              <a:spcBef>
                <a:spcPts val="0"/>
              </a:spcBef>
              <a:spcAft>
                <a:spcPts val="0"/>
              </a:spcAft>
              <a:buNone/>
            </a:pPr>
            <a:r>
              <a:rPr lang="en">
                <a:solidFill>
                  <a:srgbClr val="666666"/>
                </a:solidFill>
              </a:rPr>
              <a:t>Large or unlimited audience</a:t>
            </a:r>
            <a:endParaRPr>
              <a:solidFill>
                <a:srgbClr val="666666"/>
              </a:solidFill>
            </a:endParaRPr>
          </a:p>
          <a:p>
            <a:pPr indent="0" lvl="0" marL="0" rtl="0" algn="l">
              <a:spcBef>
                <a:spcPts val="0"/>
              </a:spcBef>
              <a:spcAft>
                <a:spcPts val="0"/>
              </a:spcAft>
              <a:buNone/>
            </a:pPr>
            <a:r>
              <a:rPr lang="en">
                <a:solidFill>
                  <a:srgbClr val="666666"/>
                </a:solidFill>
              </a:rPr>
              <a:t>Creative</a:t>
            </a:r>
            <a:endParaRPr>
              <a:solidFill>
                <a:srgbClr val="666666"/>
              </a:solidFill>
            </a:endParaRPr>
          </a:p>
          <a:p>
            <a:pPr indent="0" lvl="0" marL="0" rtl="0" algn="l">
              <a:spcBef>
                <a:spcPts val="0"/>
              </a:spcBef>
              <a:spcAft>
                <a:spcPts val="0"/>
              </a:spcAft>
              <a:buNone/>
            </a:pPr>
            <a:r>
              <a:rPr lang="en">
                <a:solidFill>
                  <a:srgbClr val="666666"/>
                </a:solidFill>
              </a:rPr>
              <a:t>Using a large % of the work</a:t>
            </a:r>
            <a:endParaRPr>
              <a:solidFill>
                <a:srgbClr val="666666"/>
              </a:solidFill>
            </a:endParaRPr>
          </a:p>
          <a:p>
            <a:pPr indent="0" lvl="0" marL="0" rtl="0" algn="l">
              <a:spcBef>
                <a:spcPts val="0"/>
              </a:spcBef>
              <a:spcAft>
                <a:spcPts val="0"/>
              </a:spcAft>
              <a:buNone/>
            </a:pPr>
            <a:r>
              <a:rPr lang="en">
                <a:solidFill>
                  <a:srgbClr val="666666"/>
                </a:solidFill>
              </a:rPr>
              <a:t>Direct financial impacts</a:t>
            </a:r>
            <a:endParaRPr>
              <a:solidFill>
                <a:srgbClr val="666666"/>
              </a:solidFill>
            </a:endParaRPr>
          </a:p>
          <a:p>
            <a:pPr indent="0" lvl="0" marL="0" rtl="0" algn="l">
              <a:spcBef>
                <a:spcPts val="0"/>
              </a:spcBef>
              <a:spcAft>
                <a:spcPts val="0"/>
              </a:spcAft>
              <a:buNone/>
            </a:pPr>
            <a:r>
              <a:t/>
            </a:r>
            <a:endParaRPr b="1">
              <a:solidFill>
                <a:srgbClr val="666666"/>
              </a:solidFill>
            </a:endParaRPr>
          </a:p>
        </p:txBody>
      </p:sp>
      <p:sp>
        <p:nvSpPr>
          <p:cNvPr id="278" name="Google Shape;278;p38"/>
          <p:cNvSpPr txBox="1"/>
          <p:nvPr/>
        </p:nvSpPr>
        <p:spPr>
          <a:xfrm>
            <a:off x="195425" y="4593100"/>
            <a:ext cx="88407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chemeClr val="dk1"/>
                </a:solidFill>
              </a:rPr>
              <a:t>Your </a:t>
            </a:r>
            <a:r>
              <a:rPr b="1" i="1" lang="en" sz="1800">
                <a:solidFill>
                  <a:schemeClr val="dk1"/>
                </a:solidFill>
              </a:rPr>
              <a:t>proposed use</a:t>
            </a:r>
            <a:r>
              <a:rPr b="1" lang="en" sz="1800">
                <a:solidFill>
                  <a:schemeClr val="dk1"/>
                </a:solidFill>
              </a:rPr>
              <a:t> might (or might not) be more “fair” than more “infringing”</a:t>
            </a:r>
            <a:endParaRPr/>
          </a:p>
        </p:txBody>
      </p:sp>
      <p:sp>
        <p:nvSpPr>
          <p:cNvPr id="279" name="Google Shape;279;p38"/>
          <p:cNvSpPr/>
          <p:nvPr/>
        </p:nvSpPr>
        <p:spPr>
          <a:xfrm>
            <a:off x="395900" y="3726525"/>
            <a:ext cx="4260300" cy="972600"/>
          </a:xfrm>
          <a:prstGeom prst="lef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0" name="Google Shape;280;p38"/>
          <p:cNvSpPr txBox="1"/>
          <p:nvPr/>
        </p:nvSpPr>
        <p:spPr>
          <a:xfrm>
            <a:off x="923450" y="3990300"/>
            <a:ext cx="7599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MORE FAIR                                                                                                 MORE INFRINGING</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3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is Fair Use?</a:t>
            </a:r>
            <a:endParaRPr/>
          </a:p>
        </p:txBody>
      </p:sp>
      <p:sp>
        <p:nvSpPr>
          <p:cNvPr id="286" name="Google Shape;286;p39"/>
          <p:cNvSpPr txBox="1"/>
          <p:nvPr>
            <p:ph idx="1" type="body"/>
          </p:nvPr>
        </p:nvSpPr>
        <p:spPr>
          <a:xfrm>
            <a:off x="311700" y="1152475"/>
            <a:ext cx="8520600" cy="3990900"/>
          </a:xfrm>
          <a:prstGeom prst="rect">
            <a:avLst/>
          </a:prstGeom>
        </p:spPr>
        <p:txBody>
          <a:bodyPr anchorCtr="0" anchor="t" bIns="91425" lIns="91425" spcFirstLastPara="1" rIns="91425" wrap="square" tIns="91425">
            <a:normAutofit fontScale="77500"/>
          </a:bodyPr>
          <a:lstStyle/>
          <a:p>
            <a:pPr indent="0" lvl="0" marL="0" rtl="0" algn="l">
              <a:spcBef>
                <a:spcPts val="1200"/>
              </a:spcBef>
              <a:spcAft>
                <a:spcPts val="0"/>
              </a:spcAft>
              <a:buClr>
                <a:schemeClr val="dk1"/>
              </a:buClr>
              <a:buSzPct val="100000"/>
              <a:buFont typeface="Arial"/>
              <a:buNone/>
            </a:pPr>
            <a:r>
              <a:rPr lang="en" sz="1100">
                <a:solidFill>
                  <a:schemeClr val="dk1"/>
                </a:solidFill>
              </a:rPr>
              <a:t>Fair use is a legal doctrine that promotes freedom of expression by permitting the unlicensed use of copyright-protected works in certain circumstances.</a:t>
            </a:r>
            <a:r>
              <a:rPr lang="en" sz="1100">
                <a:solidFill>
                  <a:schemeClr val="dk1"/>
                </a:solidFill>
                <a:uFill>
                  <a:noFill/>
                </a:uFill>
                <a:hlinkClick r:id="rId3">
                  <a:extLst>
                    <a:ext uri="{A12FA001-AC4F-418D-AE19-62706E023703}">
                      <ahyp:hlinkClr val="tx"/>
                    </a:ext>
                  </a:extLst>
                </a:hlinkClick>
              </a:rPr>
              <a:t> </a:t>
            </a:r>
            <a:r>
              <a:rPr lang="en" sz="1100" u="sng">
                <a:solidFill>
                  <a:schemeClr val="hlink"/>
                </a:solidFill>
                <a:hlinkClick r:id="rId4"/>
              </a:rPr>
              <a:t>Section 107 of the Copyright Act</a:t>
            </a:r>
            <a:r>
              <a:rPr lang="en" sz="1100">
                <a:solidFill>
                  <a:schemeClr val="dk1"/>
                </a:solidFill>
              </a:rPr>
              <a:t> provides the statutory framework for determining whether something is a fair use and identifies certain types of uses—such as criticism, comment, news reporting, teaching, scholarship, and research—as examples of activities that may qualify as fair use. Section 107 calls for consideration of the following four factors in evaluating a question of fair use:</a:t>
            </a:r>
            <a:endParaRPr sz="1100">
              <a:solidFill>
                <a:schemeClr val="dk1"/>
              </a:solidFill>
            </a:endParaRPr>
          </a:p>
          <a:p>
            <a:pPr indent="-282733" lvl="0" marL="457200" rtl="0" algn="l">
              <a:spcBef>
                <a:spcPts val="1200"/>
              </a:spcBef>
              <a:spcAft>
                <a:spcPts val="0"/>
              </a:spcAft>
              <a:buClr>
                <a:schemeClr val="dk1"/>
              </a:buClr>
              <a:buSzPct val="100000"/>
              <a:buAutoNum type="arabicPeriod"/>
            </a:pPr>
            <a:r>
              <a:rPr b="1" lang="en" sz="1100">
                <a:solidFill>
                  <a:schemeClr val="dk1"/>
                </a:solidFill>
              </a:rPr>
              <a:t>Purpose and character of the use, including whether the use is of a commercial nature or is for nonprofit educational purposes:</a:t>
            </a:r>
            <a:r>
              <a:rPr lang="en" sz="1100">
                <a:solidFill>
                  <a:schemeClr val="dk1"/>
                </a:solidFill>
              </a:rPr>
              <a:t> Courts look at how the party claiming fair use is using the copyrighted work, and are more likely to find that nonprofit educational and noncommercial uses are fair. This does not mean, however, that all nonprofit education and noncommercial uses are fair and all commercial uses are not fair; instead, courts will balance the purpose and character of the use against the other factors below. Additionally, “transformative” uses are more likely to be considered fair. Transformative uses are those that add something new, with a further purpose or different character, and do not substitute for the original use of the work.</a:t>
            </a:r>
            <a:endParaRPr sz="1100">
              <a:solidFill>
                <a:schemeClr val="dk1"/>
              </a:solidFill>
            </a:endParaRPr>
          </a:p>
          <a:p>
            <a:pPr indent="-282733" lvl="0" marL="457200" rtl="0" algn="l">
              <a:spcBef>
                <a:spcPts val="0"/>
              </a:spcBef>
              <a:spcAft>
                <a:spcPts val="0"/>
              </a:spcAft>
              <a:buClr>
                <a:schemeClr val="dk1"/>
              </a:buClr>
              <a:buSzPct val="100000"/>
              <a:buAutoNum type="arabicPeriod"/>
            </a:pPr>
            <a:r>
              <a:rPr b="1" lang="en" sz="1100">
                <a:solidFill>
                  <a:schemeClr val="dk1"/>
                </a:solidFill>
              </a:rPr>
              <a:t>Nature of the copyrighted work:</a:t>
            </a:r>
            <a:r>
              <a:rPr lang="en" sz="1100">
                <a:solidFill>
                  <a:schemeClr val="dk1"/>
                </a:solidFill>
              </a:rPr>
              <a:t> This factor analyzes the degree to which the work that was used relates to copyright’s purpose of encouraging creative expression. Thus, using a more creative or imaginative work (such as a novel, movie, or song) is less likely to support a claim of a fair use than using a factual work (such as a technical article or news item). In addition, use of an unpublished work is less likely to be considered fair.</a:t>
            </a:r>
            <a:endParaRPr sz="1100">
              <a:solidFill>
                <a:schemeClr val="dk1"/>
              </a:solidFill>
            </a:endParaRPr>
          </a:p>
          <a:p>
            <a:pPr indent="-282733" lvl="0" marL="457200" rtl="0" algn="l">
              <a:spcBef>
                <a:spcPts val="0"/>
              </a:spcBef>
              <a:spcAft>
                <a:spcPts val="0"/>
              </a:spcAft>
              <a:buClr>
                <a:schemeClr val="dk1"/>
              </a:buClr>
              <a:buSzPct val="100000"/>
              <a:buAutoNum type="arabicPeriod"/>
            </a:pPr>
            <a:r>
              <a:rPr b="1" lang="en" sz="1100">
                <a:solidFill>
                  <a:schemeClr val="dk1"/>
                </a:solidFill>
              </a:rPr>
              <a:t>Amount and substantiality of the portion used in relation to the copyrighted work as a whole:</a:t>
            </a:r>
            <a:r>
              <a:rPr lang="en" sz="1100">
                <a:solidFill>
                  <a:schemeClr val="dk1"/>
                </a:solidFill>
              </a:rPr>
              <a:t> Under this factor, courts look at both the quantity and quality of the copyrighted material that was used. If the use includes a large portion of the copyrighted work, fair use is less likely to be found; if the use employs only a small amount of copyrighted material, fair use is more likely. That said, some courts have found use of an entire work to be fair under certain circumstances. And in other contexts, using even a small amount of a copyrighted work was determined not to be fair because the selection was an important part—or the “heart”—of the work.</a:t>
            </a:r>
            <a:endParaRPr sz="1100">
              <a:solidFill>
                <a:schemeClr val="dk1"/>
              </a:solidFill>
            </a:endParaRPr>
          </a:p>
          <a:p>
            <a:pPr indent="-282733" lvl="0" marL="457200" rtl="0" algn="l">
              <a:spcBef>
                <a:spcPts val="0"/>
              </a:spcBef>
              <a:spcAft>
                <a:spcPts val="0"/>
              </a:spcAft>
              <a:buClr>
                <a:schemeClr val="dk1"/>
              </a:buClr>
              <a:buSzPct val="100000"/>
              <a:buAutoNum type="arabicPeriod"/>
            </a:pPr>
            <a:r>
              <a:rPr b="1" lang="en" sz="1100">
                <a:solidFill>
                  <a:schemeClr val="dk1"/>
                </a:solidFill>
              </a:rPr>
              <a:t>Effect of the use upon the potential market for or value of the copyrighted work:</a:t>
            </a:r>
            <a:r>
              <a:rPr lang="en" sz="1100">
                <a:solidFill>
                  <a:schemeClr val="dk1"/>
                </a:solidFill>
              </a:rPr>
              <a:t> Here, courts review whether, and to what extent, the unlicensed use harms the existing or future market for the copyright owner’s original work. In assessing this factor, courts consider whether the use is hurting the current market for the original work (for example, by displacing sales of the original) and/or whether the use could cause substantial harm if it were to become widespread.</a:t>
            </a:r>
            <a:endParaRPr sz="1100">
              <a:solidFill>
                <a:schemeClr val="dk1"/>
              </a:solidFill>
            </a:endParaRPr>
          </a:p>
          <a:p>
            <a:pPr indent="0" lvl="0" marL="0" rtl="0" algn="l">
              <a:spcBef>
                <a:spcPts val="1200"/>
              </a:spcBef>
              <a:spcAft>
                <a:spcPts val="1200"/>
              </a:spcAft>
              <a:buNone/>
            </a:pPr>
            <a:r>
              <a:rPr lang="en" sz="1100">
                <a:solidFill>
                  <a:schemeClr val="dk1"/>
                </a:solidFill>
              </a:rPr>
              <a:t>In addition to the above, other factors may also be considered by a court in weighing a fair use question, depending upon the circumstances. Courts evaluate fair use claims on a case-bycase basis, and the outcome of any given case depends on a fact-specific inquiry. This means that there is no formula to ensure that a predetermined percentage or amount of a work—or specific number of words, lines, pages, copies—may be used without permission. https://www.copyright.gov/fair-use</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p4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Tools and Resources for Fair Use</a:t>
            </a:r>
            <a:endParaRPr/>
          </a:p>
        </p:txBody>
      </p:sp>
      <p:sp>
        <p:nvSpPr>
          <p:cNvPr id="292" name="Google Shape;292;p40"/>
          <p:cNvSpPr txBox="1"/>
          <p:nvPr>
            <p:ph idx="1" type="body"/>
          </p:nvPr>
        </p:nvSpPr>
        <p:spPr>
          <a:xfrm>
            <a:off x="0" y="2571750"/>
            <a:ext cx="8832300" cy="2330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a:t>Fair Use Evaluator</a:t>
            </a:r>
            <a:r>
              <a:rPr lang="en"/>
              <a:t>: </a:t>
            </a:r>
            <a:r>
              <a:rPr lang="en" u="sng">
                <a:solidFill>
                  <a:schemeClr val="hlink"/>
                </a:solidFill>
                <a:hlinkClick r:id="rId3"/>
              </a:rPr>
              <a:t>https://librarycopyright.net/resources/fairuse/index.php</a:t>
            </a:r>
            <a:r>
              <a:rPr lang="en"/>
              <a:t> </a:t>
            </a:r>
            <a:endParaRPr/>
          </a:p>
          <a:p>
            <a:pPr indent="0" lvl="0" marL="0" rtl="0" algn="l">
              <a:spcBef>
                <a:spcPts val="1200"/>
              </a:spcBef>
              <a:spcAft>
                <a:spcPts val="0"/>
              </a:spcAft>
              <a:buNone/>
            </a:pPr>
            <a:r>
              <a:t/>
            </a:r>
            <a:endParaRPr/>
          </a:p>
          <a:p>
            <a:pPr indent="0" lvl="0" marL="0" rtl="0" algn="l">
              <a:spcBef>
                <a:spcPts val="1200"/>
              </a:spcBef>
              <a:spcAft>
                <a:spcPts val="0"/>
              </a:spcAft>
              <a:buNone/>
            </a:pPr>
            <a:r>
              <a:rPr b="1" lang="en"/>
              <a:t>Code of Best Practices in Fair Use for Open Educational Resources</a:t>
            </a:r>
            <a:endParaRPr b="1"/>
          </a:p>
          <a:p>
            <a:pPr indent="0" lvl="0" marL="0" rtl="0" algn="l">
              <a:spcBef>
                <a:spcPts val="1200"/>
              </a:spcBef>
              <a:spcAft>
                <a:spcPts val="1200"/>
              </a:spcAft>
              <a:buNone/>
            </a:pPr>
            <a:r>
              <a:rPr lang="en" sz="1100" u="sng">
                <a:solidFill>
                  <a:srgbClr val="1155CC"/>
                </a:solidFill>
                <a:hlinkClick r:id="rId4">
                  <a:extLst>
                    <a:ext uri="{A12FA001-AC4F-418D-AE19-62706E023703}">
                      <ahyp:hlinkClr val="tx"/>
                    </a:ext>
                  </a:extLst>
                </a:hlinkClick>
              </a:rPr>
              <a:t>https://www.wcl.american.edu/impact/initiatives-programs/pijip/impact/best-practices-in-fair-use/best-practices-in-fair-use-for-open-educational-resources/</a:t>
            </a:r>
            <a:endParaRPr/>
          </a:p>
        </p:txBody>
      </p:sp>
      <p:pic>
        <p:nvPicPr>
          <p:cNvPr id="293" name="Google Shape;293;p40"/>
          <p:cNvPicPr preferRelativeResize="0"/>
          <p:nvPr/>
        </p:nvPicPr>
        <p:blipFill>
          <a:blip r:embed="rId5">
            <a:alphaModFix/>
          </a:blip>
          <a:stretch>
            <a:fillRect/>
          </a:stretch>
        </p:blipFill>
        <p:spPr>
          <a:xfrm>
            <a:off x="-59125" y="969003"/>
            <a:ext cx="5363420" cy="1602750"/>
          </a:xfrm>
          <a:prstGeom prst="rect">
            <a:avLst/>
          </a:prstGeom>
          <a:noFill/>
          <a:ln>
            <a:noFill/>
          </a:ln>
        </p:spPr>
      </p:pic>
      <p:pic>
        <p:nvPicPr>
          <p:cNvPr id="294" name="Google Shape;294;p40"/>
          <p:cNvPicPr preferRelativeResize="0"/>
          <p:nvPr/>
        </p:nvPicPr>
        <p:blipFill>
          <a:blip r:embed="rId6">
            <a:alphaModFix/>
          </a:blip>
          <a:stretch>
            <a:fillRect/>
          </a:stretch>
        </p:blipFill>
        <p:spPr>
          <a:xfrm>
            <a:off x="5304301" y="1348801"/>
            <a:ext cx="3275402" cy="1359424"/>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4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Last resort -- Obtain permission</a:t>
            </a:r>
            <a:endParaRPr/>
          </a:p>
        </p:txBody>
      </p:sp>
      <p:sp>
        <p:nvSpPr>
          <p:cNvPr id="300" name="Google Shape;300;p41"/>
          <p:cNvSpPr txBox="1"/>
          <p:nvPr>
            <p:ph idx="1" type="body"/>
          </p:nvPr>
        </p:nvSpPr>
        <p:spPr>
          <a:xfrm>
            <a:off x="311700" y="958900"/>
            <a:ext cx="8520600" cy="4184700"/>
          </a:xfrm>
          <a:prstGeom prst="rect">
            <a:avLst/>
          </a:prstGeom>
        </p:spPr>
        <p:txBody>
          <a:bodyPr anchorCtr="0" anchor="t" bIns="91425" lIns="91425" spcFirstLastPara="1" rIns="91425" wrap="square" tIns="91425">
            <a:normAutofit fontScale="55000" lnSpcReduction="20000"/>
          </a:bodyPr>
          <a:lstStyle/>
          <a:p>
            <a:pPr indent="-385762" lvl="0" marL="457200" rtl="0" algn="l">
              <a:lnSpc>
                <a:spcPct val="100000"/>
              </a:lnSpc>
              <a:spcBef>
                <a:spcPts val="1000"/>
              </a:spcBef>
              <a:spcAft>
                <a:spcPts val="0"/>
              </a:spcAft>
              <a:buSzPct val="100000"/>
              <a:buAutoNum type="arabicParenR"/>
            </a:pPr>
            <a:r>
              <a:rPr lang="en" sz="4500"/>
              <a:t>You’ve already confirmed the copyright status</a:t>
            </a:r>
            <a:endParaRPr sz="4500"/>
          </a:p>
          <a:p>
            <a:pPr indent="-385762" lvl="0" marL="457200" rtl="0" algn="l">
              <a:lnSpc>
                <a:spcPct val="100000"/>
              </a:lnSpc>
              <a:spcBef>
                <a:spcPts val="1200"/>
              </a:spcBef>
              <a:spcAft>
                <a:spcPts val="0"/>
              </a:spcAft>
              <a:buSzPct val="100000"/>
              <a:buAutoNum type="arabicParenR"/>
            </a:pPr>
            <a:r>
              <a:rPr lang="en" sz="4500"/>
              <a:t>Identify the copyright owner and their contact details.</a:t>
            </a:r>
            <a:endParaRPr sz="4500"/>
          </a:p>
          <a:p>
            <a:pPr indent="-385762" lvl="0" marL="457200" rtl="0" algn="l">
              <a:lnSpc>
                <a:spcPct val="100000"/>
              </a:lnSpc>
              <a:spcBef>
                <a:spcPts val="1000"/>
              </a:spcBef>
              <a:spcAft>
                <a:spcPts val="0"/>
              </a:spcAft>
              <a:buSzPct val="100000"/>
              <a:buAutoNum type="arabicParenR"/>
            </a:pPr>
            <a:r>
              <a:rPr lang="en" sz="4500"/>
              <a:t>Make your request: Describe the exact portion of the work you want to reproduce.</a:t>
            </a:r>
            <a:endParaRPr sz="4500"/>
          </a:p>
          <a:p>
            <a:pPr indent="-341312" lvl="1" marL="914400" rtl="0" algn="l">
              <a:lnSpc>
                <a:spcPct val="100000"/>
              </a:lnSpc>
              <a:spcBef>
                <a:spcPts val="0"/>
              </a:spcBef>
              <a:spcAft>
                <a:spcPts val="0"/>
              </a:spcAft>
              <a:buSzPct val="100000"/>
              <a:buAutoNum type="alphaLcParenR"/>
            </a:pPr>
            <a:r>
              <a:rPr lang="en" sz="3227"/>
              <a:t>In detail, how you want to use the material (including duration and format)</a:t>
            </a:r>
            <a:endParaRPr sz="3227"/>
          </a:p>
          <a:p>
            <a:pPr indent="-341312" lvl="1" marL="914400" rtl="0" algn="l">
              <a:lnSpc>
                <a:spcPct val="100000"/>
              </a:lnSpc>
              <a:spcBef>
                <a:spcPts val="0"/>
              </a:spcBef>
              <a:spcAft>
                <a:spcPts val="0"/>
              </a:spcAft>
              <a:buSzPct val="100000"/>
              <a:buAutoNum type="alphaLcParenR"/>
            </a:pPr>
            <a:r>
              <a:rPr lang="en" sz="3227"/>
              <a:t>Audience of your material</a:t>
            </a:r>
            <a:endParaRPr sz="3227"/>
          </a:p>
          <a:p>
            <a:pPr indent="-341312" lvl="1" marL="914400" rtl="0" algn="l">
              <a:lnSpc>
                <a:spcPct val="100000"/>
              </a:lnSpc>
              <a:spcBef>
                <a:spcPts val="0"/>
              </a:spcBef>
              <a:spcAft>
                <a:spcPts val="0"/>
              </a:spcAft>
              <a:buSzPct val="100000"/>
              <a:buAutoNum type="alphaLcParenR"/>
            </a:pPr>
            <a:r>
              <a:rPr lang="en" sz="3227"/>
              <a:t>Whether the material is to be sold</a:t>
            </a:r>
            <a:endParaRPr sz="3227"/>
          </a:p>
          <a:p>
            <a:pPr indent="-385762" lvl="0" marL="457200" rtl="0" algn="l">
              <a:lnSpc>
                <a:spcPct val="100000"/>
              </a:lnSpc>
              <a:spcBef>
                <a:spcPts val="1000"/>
              </a:spcBef>
              <a:spcAft>
                <a:spcPts val="0"/>
              </a:spcAft>
              <a:buSzPct val="100000"/>
              <a:buAutoNum type="arabicParenR"/>
            </a:pPr>
            <a:r>
              <a:rPr lang="en" sz="4500"/>
              <a:t>(optional) Ask that the material be released under the same Creative Commons license as the overall work.</a:t>
            </a:r>
            <a:endParaRPr sz="4500"/>
          </a:p>
          <a:p>
            <a:pPr indent="-385762" lvl="0" marL="457200" rtl="0" algn="l">
              <a:lnSpc>
                <a:spcPct val="100000"/>
              </a:lnSpc>
              <a:spcBef>
                <a:spcPts val="1200"/>
              </a:spcBef>
              <a:spcAft>
                <a:spcPts val="0"/>
              </a:spcAft>
              <a:buSzPct val="100000"/>
              <a:buAutoNum type="arabicParenR"/>
            </a:pPr>
            <a:r>
              <a:rPr lang="en" sz="4500"/>
              <a:t>Get it in writing.</a:t>
            </a:r>
            <a:endParaRPr sz="4500"/>
          </a:p>
          <a:p>
            <a:pPr indent="0" lvl="0" marL="0" rtl="0" algn="l">
              <a:spcBef>
                <a:spcPts val="1200"/>
              </a:spcBef>
              <a:spcAft>
                <a:spcPts val="0"/>
              </a:spcAft>
              <a:buNone/>
            </a:pPr>
            <a:r>
              <a:rPr lang="en" sz="2150">
                <a:solidFill>
                  <a:schemeClr val="dk1"/>
                </a:solidFill>
              </a:rPr>
              <a:t>“How to Obtain Permission” </a:t>
            </a:r>
            <a:r>
              <a:rPr lang="en" sz="2150" u="sng">
                <a:solidFill>
                  <a:schemeClr val="dk1"/>
                </a:solidFill>
                <a:hlinkClick r:id="rId3">
                  <a:extLst>
                    <a:ext uri="{A12FA001-AC4F-418D-AE19-62706E023703}">
                      <ahyp:hlinkClr val="tx"/>
                    </a:ext>
                  </a:extLst>
                </a:hlinkClick>
              </a:rPr>
              <a:t>https://www.copyright.gov/circs/m10.pdf</a:t>
            </a:r>
            <a:r>
              <a:rPr lang="en" sz="2150">
                <a:solidFill>
                  <a:schemeClr val="dk1"/>
                </a:solidFill>
              </a:rPr>
              <a:t>  </a:t>
            </a:r>
            <a:endParaRPr sz="2150">
              <a:solidFill>
                <a:schemeClr val="dk1"/>
              </a:solidFill>
            </a:endParaRPr>
          </a:p>
          <a:p>
            <a:pPr indent="0" lvl="0" marL="0" rtl="0" algn="l">
              <a:spcBef>
                <a:spcPts val="1200"/>
              </a:spcBef>
              <a:spcAft>
                <a:spcPts val="1200"/>
              </a:spcAft>
              <a:buNone/>
            </a:pPr>
            <a:r>
              <a:rPr lang="en" sz="2150">
                <a:solidFill>
                  <a:schemeClr val="dk1"/>
                </a:solidFill>
              </a:rPr>
              <a:t>“Release form for Media, Illustrations, and Figures” </a:t>
            </a:r>
            <a:r>
              <a:rPr lang="en" sz="2150" u="sng">
                <a:solidFill>
                  <a:schemeClr val="dk1"/>
                </a:solidFill>
                <a:hlinkClick r:id="rId4">
                  <a:extLst>
                    <a:ext uri="{A12FA001-AC4F-418D-AE19-62706E023703}">
                      <ahyp:hlinkClr val="tx"/>
                    </a:ext>
                  </a:extLst>
                </a:hlinkClick>
              </a:rPr>
              <a:t>http://hdl.handle.net/10919/105384</a:t>
            </a:r>
            <a:r>
              <a:rPr lang="en" sz="2150">
                <a:solidFill>
                  <a:schemeClr val="dk1"/>
                </a:solidFill>
              </a:rPr>
              <a:t> </a:t>
            </a:r>
            <a:endParaRPr sz="2150">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220"/>
              <a:t>Two Dilemmas … when creating with sharing in mind</a:t>
            </a:r>
            <a:endParaRPr sz="2220"/>
          </a:p>
        </p:txBody>
      </p:sp>
      <p:sp>
        <p:nvSpPr>
          <p:cNvPr id="92" name="Google Shape;92;p15"/>
          <p:cNvSpPr txBox="1"/>
          <p:nvPr>
            <p:ph idx="1" type="body"/>
          </p:nvPr>
        </p:nvSpPr>
        <p:spPr>
          <a:xfrm>
            <a:off x="311700" y="1152475"/>
            <a:ext cx="61011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a:p>
            <a:pPr indent="-342900" lvl="0" marL="457200" rtl="0" algn="l">
              <a:spcBef>
                <a:spcPts val="1200"/>
              </a:spcBef>
              <a:spcAft>
                <a:spcPts val="0"/>
              </a:spcAft>
              <a:buSzPts val="1800"/>
              <a:buAutoNum type="arabicPeriod"/>
            </a:pPr>
            <a:r>
              <a:rPr lang="en"/>
              <a:t>May I use portions </a:t>
            </a:r>
            <a:r>
              <a:rPr b="1" lang="en"/>
              <a:t>of others’ original works </a:t>
            </a:r>
            <a:r>
              <a:rPr lang="en"/>
              <a:t>in my open educational resource? How do I do this legally, ethically, and technically?</a:t>
            </a:r>
            <a:endParaRPr/>
          </a:p>
          <a:p>
            <a:pPr indent="0" lvl="0" marL="457200" rtl="0" algn="l">
              <a:spcBef>
                <a:spcPts val="1200"/>
              </a:spcBef>
              <a:spcAft>
                <a:spcPts val="0"/>
              </a:spcAft>
              <a:buNone/>
            </a:pPr>
            <a:r>
              <a:rPr lang="en"/>
              <a:t> </a:t>
            </a:r>
            <a:endParaRPr/>
          </a:p>
          <a:p>
            <a:pPr indent="-342900" lvl="0" marL="457200" rtl="0" algn="l">
              <a:spcBef>
                <a:spcPts val="1200"/>
              </a:spcBef>
              <a:spcAft>
                <a:spcPts val="0"/>
              </a:spcAft>
              <a:buSzPts val="1800"/>
              <a:buAutoNum type="arabicPeriod"/>
            </a:pPr>
            <a:r>
              <a:rPr lang="en"/>
              <a:t>I want others to use my work in flexible ways. Of what do I need to be mindful when planning to</a:t>
            </a:r>
            <a:r>
              <a:rPr b="1" lang="en"/>
              <a:t> create and share my work</a:t>
            </a:r>
            <a:r>
              <a:rPr lang="en"/>
              <a:t>?</a:t>
            </a:r>
            <a:endParaRPr/>
          </a:p>
        </p:txBody>
      </p:sp>
      <p:pic>
        <p:nvPicPr>
          <p:cNvPr id="93" name="Google Shape;93;p15"/>
          <p:cNvPicPr preferRelativeResize="0"/>
          <p:nvPr/>
        </p:nvPicPr>
        <p:blipFill>
          <a:blip r:embed="rId3">
            <a:alphaModFix/>
          </a:blip>
          <a:stretch>
            <a:fillRect/>
          </a:stretch>
        </p:blipFill>
        <p:spPr>
          <a:xfrm flipH="1">
            <a:off x="6412791" y="1209775"/>
            <a:ext cx="2214825" cy="2593175"/>
          </a:xfrm>
          <a:prstGeom prst="rect">
            <a:avLst/>
          </a:prstGeom>
          <a:noFill/>
          <a:ln>
            <a:noFill/>
          </a:ln>
        </p:spPr>
      </p:pic>
      <p:sp>
        <p:nvSpPr>
          <p:cNvPr id="94" name="Google Shape;94;p15"/>
          <p:cNvSpPr txBox="1"/>
          <p:nvPr/>
        </p:nvSpPr>
        <p:spPr>
          <a:xfrm>
            <a:off x="475950" y="4350275"/>
            <a:ext cx="8308200" cy="276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600"/>
              <a:t>© Build by Adrien Coquet CC BY 3.0 (flipped) https://thenounproject.com/search/?q=build&amp;i=2085889</a:t>
            </a:r>
            <a:endParaRPr sz="60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p4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to do when you don’t have enough rights (or are not sure that you have enough rights)</a:t>
            </a:r>
            <a:endParaRPr/>
          </a:p>
        </p:txBody>
      </p:sp>
      <p:pic>
        <p:nvPicPr>
          <p:cNvPr id="306" name="Google Shape;306;p42"/>
          <p:cNvPicPr preferRelativeResize="0"/>
          <p:nvPr/>
        </p:nvPicPr>
        <p:blipFill>
          <a:blip r:embed="rId3">
            <a:alphaModFix/>
          </a:blip>
          <a:stretch>
            <a:fillRect/>
          </a:stretch>
        </p:blipFill>
        <p:spPr>
          <a:xfrm>
            <a:off x="5502050" y="1017725"/>
            <a:ext cx="1569500" cy="952275"/>
          </a:xfrm>
          <a:prstGeom prst="rect">
            <a:avLst/>
          </a:prstGeom>
          <a:noFill/>
          <a:ln>
            <a:noFill/>
          </a:ln>
        </p:spPr>
      </p:pic>
      <p:sp>
        <p:nvSpPr>
          <p:cNvPr id="307" name="Google Shape;307;p42"/>
          <p:cNvSpPr txBox="1"/>
          <p:nvPr/>
        </p:nvSpPr>
        <p:spPr>
          <a:xfrm>
            <a:off x="178600" y="2118025"/>
            <a:ext cx="8874900" cy="27705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Clr>
                <a:schemeClr val="dk1"/>
              </a:buClr>
              <a:buSzPts val="1400"/>
              <a:buChar char="●"/>
            </a:pPr>
            <a:r>
              <a:rPr lang="en">
                <a:solidFill>
                  <a:schemeClr val="dk1"/>
                </a:solidFill>
              </a:rPr>
              <a:t>Look for </a:t>
            </a:r>
            <a:r>
              <a:rPr b="1" lang="en">
                <a:solidFill>
                  <a:schemeClr val="dk1"/>
                </a:solidFill>
              </a:rPr>
              <a:t>alternatives</a:t>
            </a:r>
            <a:r>
              <a:rPr lang="en">
                <a:solidFill>
                  <a:schemeClr val="dk1"/>
                </a:solidFill>
              </a:rPr>
              <a:t>: Find openly-licensed or Public Domain equivalent material that meets the same need.</a:t>
            </a:r>
            <a:endParaRPr>
              <a:solidFill>
                <a:schemeClr val="dk1"/>
              </a:solidFill>
            </a:endParaRPr>
          </a:p>
          <a:p>
            <a:pPr indent="0" lvl="0" marL="457200" rtl="0" algn="l">
              <a:spcBef>
                <a:spcPts val="0"/>
              </a:spcBef>
              <a:spcAft>
                <a:spcPts val="0"/>
              </a:spcAft>
              <a:buNone/>
            </a:pPr>
            <a:r>
              <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Consider asserting a </a:t>
            </a:r>
            <a:r>
              <a:rPr b="1" lang="en">
                <a:solidFill>
                  <a:schemeClr val="dk1"/>
                </a:solidFill>
              </a:rPr>
              <a:t>fair use*</a:t>
            </a:r>
            <a:r>
              <a:rPr lang="en">
                <a:solidFill>
                  <a:schemeClr val="dk1"/>
                </a:solidFill>
              </a:rPr>
              <a:t>. Use </a:t>
            </a:r>
            <a:r>
              <a:rPr b="1" lang="en">
                <a:solidFill>
                  <a:schemeClr val="dk1"/>
                </a:solidFill>
              </a:rPr>
              <a:t>less, smaller, lower resolution. . . only as much as is necessary.</a:t>
            </a:r>
            <a:endParaRPr/>
          </a:p>
          <a:p>
            <a:pPr indent="0" lvl="0" marL="457200" rtl="0" algn="l">
              <a:spcBef>
                <a:spcPts val="0"/>
              </a:spcBef>
              <a:spcAft>
                <a:spcPts val="0"/>
              </a:spcAft>
              <a:buNone/>
            </a:pPr>
            <a:r>
              <a:t/>
            </a:r>
            <a:endParaRPr/>
          </a:p>
          <a:p>
            <a:pPr indent="-317500" lvl="0" marL="457200" rtl="0" algn="l">
              <a:spcBef>
                <a:spcPts val="0"/>
              </a:spcBef>
              <a:spcAft>
                <a:spcPts val="0"/>
              </a:spcAft>
              <a:buClr>
                <a:schemeClr val="dk1"/>
              </a:buClr>
              <a:buSzPts val="1400"/>
              <a:buChar char="●"/>
            </a:pPr>
            <a:r>
              <a:rPr lang="en">
                <a:solidFill>
                  <a:schemeClr val="dk1"/>
                </a:solidFill>
              </a:rPr>
              <a:t>Use a work in a different or </a:t>
            </a:r>
            <a:r>
              <a:rPr b="1" lang="en">
                <a:solidFill>
                  <a:schemeClr val="dk1"/>
                </a:solidFill>
              </a:rPr>
              <a:t>transformative</a:t>
            </a:r>
            <a:r>
              <a:rPr lang="en">
                <a:solidFill>
                  <a:schemeClr val="dk1"/>
                </a:solidFill>
              </a:rPr>
              <a:t>* way than it was intended. </a:t>
            </a:r>
            <a:r>
              <a:rPr b="1" lang="en">
                <a:solidFill>
                  <a:schemeClr val="dk1"/>
                </a:solidFill>
              </a:rPr>
              <a:t>Add value </a:t>
            </a:r>
            <a:r>
              <a:rPr lang="en">
                <a:solidFill>
                  <a:schemeClr val="dk1"/>
                </a:solidFill>
              </a:rPr>
              <a:t>to the work.</a:t>
            </a:r>
            <a:endParaRPr/>
          </a:p>
          <a:p>
            <a:pPr indent="0" lvl="0" marL="457200" rtl="0" algn="l">
              <a:spcBef>
                <a:spcPts val="0"/>
              </a:spcBef>
              <a:spcAft>
                <a:spcPts val="0"/>
              </a:spcAft>
              <a:buNone/>
            </a:pPr>
            <a:r>
              <a:t/>
            </a:r>
            <a:endParaRPr/>
          </a:p>
          <a:p>
            <a:pPr indent="-317500" lvl="0" marL="457200" rtl="0" algn="l">
              <a:spcBef>
                <a:spcPts val="0"/>
              </a:spcBef>
              <a:spcAft>
                <a:spcPts val="0"/>
              </a:spcAft>
              <a:buSzPts val="1400"/>
              <a:buChar char="●"/>
            </a:pPr>
            <a:r>
              <a:rPr lang="en"/>
              <a:t>Obtain </a:t>
            </a:r>
            <a:r>
              <a:rPr b="1" lang="en"/>
              <a:t>permission.</a:t>
            </a:r>
            <a:r>
              <a:rPr lang="en"/>
              <a:t> When, where, how much + may I release this under the same open license as my work?</a:t>
            </a:r>
            <a:endParaRPr/>
          </a:p>
          <a:p>
            <a:pPr indent="0" lvl="0" marL="457200" rtl="0" algn="l">
              <a:spcBef>
                <a:spcPts val="0"/>
              </a:spcBef>
              <a:spcAft>
                <a:spcPts val="0"/>
              </a:spcAft>
              <a:buNone/>
            </a:pPr>
            <a:r>
              <a:t/>
            </a:r>
            <a:endParaRPr/>
          </a:p>
          <a:p>
            <a:pPr indent="-317500" lvl="0" marL="457200" rtl="0" algn="l">
              <a:spcBef>
                <a:spcPts val="0"/>
              </a:spcBef>
              <a:spcAft>
                <a:spcPts val="0"/>
              </a:spcAft>
              <a:buClr>
                <a:schemeClr val="dk1"/>
              </a:buClr>
              <a:buSzPts val="1400"/>
              <a:buChar char="●"/>
            </a:pPr>
            <a:r>
              <a:rPr lang="en">
                <a:solidFill>
                  <a:schemeClr val="dk1"/>
                </a:solidFill>
              </a:rPr>
              <a:t>Create original work. Take </a:t>
            </a:r>
            <a:r>
              <a:rPr b="1" lang="en">
                <a:solidFill>
                  <a:schemeClr val="dk1"/>
                </a:solidFill>
              </a:rPr>
              <a:t>your own </a:t>
            </a:r>
            <a:r>
              <a:rPr lang="en">
                <a:solidFill>
                  <a:schemeClr val="dk1"/>
                </a:solidFill>
              </a:rPr>
              <a:t>picture. Make </a:t>
            </a:r>
            <a:r>
              <a:rPr b="1" lang="en">
                <a:solidFill>
                  <a:schemeClr val="dk1"/>
                </a:solidFill>
              </a:rPr>
              <a:t>your own</a:t>
            </a:r>
            <a:r>
              <a:rPr lang="en">
                <a:solidFill>
                  <a:schemeClr val="dk1"/>
                </a:solidFill>
              </a:rPr>
              <a:t> drawing. Put the idea in </a:t>
            </a:r>
            <a:r>
              <a:rPr b="1" lang="en">
                <a:solidFill>
                  <a:schemeClr val="dk1"/>
                </a:solidFill>
              </a:rPr>
              <a:t>your own</a:t>
            </a:r>
            <a:r>
              <a:rPr lang="en">
                <a:solidFill>
                  <a:schemeClr val="dk1"/>
                </a:solidFill>
              </a:rPr>
              <a:t> words. [and cite it!]</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43"/>
          <p:cNvSpPr txBox="1"/>
          <p:nvPr/>
        </p:nvSpPr>
        <p:spPr>
          <a:xfrm>
            <a:off x="650650" y="217700"/>
            <a:ext cx="7755300" cy="3580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t/>
            </a:r>
            <a:endParaRPr/>
          </a:p>
          <a:p>
            <a:pPr indent="0" lvl="0" marL="45720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lang="en"/>
              <a:t>Examples: </a:t>
            </a:r>
            <a:endParaRPr/>
          </a:p>
          <a:p>
            <a:pPr indent="0" lvl="0" marL="45720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457200" marR="0" rtl="0" algn="l">
              <a:lnSpc>
                <a:spcPct val="100000"/>
              </a:lnSpc>
              <a:spcBef>
                <a:spcPts val="0"/>
              </a:spcBef>
              <a:spcAft>
                <a:spcPts val="0"/>
              </a:spcAft>
              <a:buNone/>
            </a:pPr>
            <a:r>
              <a:rPr b="0" i="0" lang="en" sz="1400" u="none" cap="none" strike="noStrike">
                <a:solidFill>
                  <a:srgbClr val="000000"/>
                </a:solidFill>
                <a:latin typeface="Arial"/>
                <a:ea typeface="Arial"/>
                <a:cs typeface="Arial"/>
                <a:sym typeface="Arial"/>
              </a:rPr>
              <a:t>Creative Commons license</a:t>
            </a:r>
            <a:endParaRPr/>
          </a:p>
          <a:p>
            <a:pPr indent="-317500" lvl="1" marL="914400" marR="0" rtl="0" algn="l">
              <a:lnSpc>
                <a:spcPct val="100000"/>
              </a:lnSpc>
              <a:spcBef>
                <a:spcPts val="0"/>
              </a:spcBef>
              <a:spcAft>
                <a:spcPts val="0"/>
              </a:spcAft>
              <a:buClr>
                <a:srgbClr val="000000"/>
              </a:buClr>
              <a:buSzPts val="1400"/>
              <a:buFont typeface="Arial"/>
              <a:buChar char="○"/>
            </a:pPr>
            <a:r>
              <a:rPr lang="en" u="sng">
                <a:solidFill>
                  <a:schemeClr val="hlink"/>
                </a:solidFill>
                <a:hlinkClick r:id="rId3"/>
              </a:rPr>
              <a:t>Best Practices for Attribution of CC-license content</a:t>
            </a:r>
            <a:endParaRPr/>
          </a:p>
          <a:p>
            <a:pPr indent="-317500" lvl="1" marL="914400" marR="0" rtl="0" algn="l">
              <a:lnSpc>
                <a:spcPct val="100000"/>
              </a:lnSpc>
              <a:spcBef>
                <a:spcPts val="0"/>
              </a:spcBef>
              <a:spcAft>
                <a:spcPts val="0"/>
              </a:spcAft>
              <a:buSzPts val="1400"/>
              <a:buChar char="○"/>
            </a:pPr>
            <a:r>
              <a:rPr lang="en"/>
              <a:t>Example: </a:t>
            </a:r>
            <a:r>
              <a:rPr lang="en">
                <a:solidFill>
                  <a:schemeClr val="dk1"/>
                </a:solidFill>
              </a:rPr>
              <a:t>© David Lenker </a:t>
            </a:r>
            <a:r>
              <a:rPr lang="en" u="sng">
                <a:solidFill>
                  <a:schemeClr val="accent5"/>
                </a:solidFill>
                <a:hlinkClick r:id="rId4">
                  <a:extLst>
                    <a:ext uri="{A12FA001-AC4F-418D-AE19-62706E023703}">
                      <ahyp:hlinkClr val="tx"/>
                    </a:ext>
                  </a:extLst>
                </a:hlinkClick>
              </a:rPr>
              <a:t>Strawberry</a:t>
            </a:r>
            <a:r>
              <a:rPr lang="en">
                <a:solidFill>
                  <a:schemeClr val="dk1"/>
                </a:solidFill>
              </a:rPr>
              <a:t> </a:t>
            </a:r>
            <a:r>
              <a:rPr lang="en" u="sng">
                <a:solidFill>
                  <a:schemeClr val="accent5"/>
                </a:solidFill>
                <a:hlinkClick r:id="rId5">
                  <a:extLst>
                    <a:ext uri="{A12FA001-AC4F-418D-AE19-62706E023703}">
                      <ahyp:hlinkClr val="tx"/>
                    </a:ext>
                  </a:extLst>
                </a:hlinkClick>
              </a:rPr>
              <a:t>CC BY 2.0</a:t>
            </a:r>
            <a:endParaRPr/>
          </a:p>
          <a:p>
            <a:pPr indent="0" lvl="0" marL="457200" marR="0" rtl="0" algn="l">
              <a:lnSpc>
                <a:spcPct val="100000"/>
              </a:lnSpc>
              <a:spcBef>
                <a:spcPts val="0"/>
              </a:spcBef>
              <a:spcAft>
                <a:spcPts val="0"/>
              </a:spcAft>
              <a:buNone/>
            </a:pPr>
            <a:r>
              <a:t/>
            </a:r>
            <a:endParaRPr/>
          </a:p>
          <a:p>
            <a:pPr indent="457200" lvl="0" marL="0" marR="0" rtl="0" algn="l">
              <a:lnSpc>
                <a:spcPct val="100000"/>
              </a:lnSpc>
              <a:spcBef>
                <a:spcPts val="0"/>
              </a:spcBef>
              <a:spcAft>
                <a:spcPts val="0"/>
              </a:spcAft>
              <a:buNone/>
            </a:pPr>
            <a:r>
              <a:rPr b="0" i="0" lang="en" sz="1400" u="none" cap="none" strike="noStrike">
                <a:solidFill>
                  <a:srgbClr val="000000"/>
                </a:solidFill>
                <a:latin typeface="Arial"/>
                <a:ea typeface="Arial"/>
                <a:cs typeface="Arial"/>
                <a:sym typeface="Arial"/>
              </a:rPr>
              <a:t>Public domain (not in copyright)</a:t>
            </a:r>
            <a:endParaRPr b="0" i="0" sz="1400" u="none" cap="none" strike="noStrike">
              <a:solidFill>
                <a:srgbClr val="000000"/>
              </a:solidFill>
              <a:latin typeface="Arial"/>
              <a:ea typeface="Arial"/>
              <a:cs typeface="Arial"/>
              <a:sym typeface="Arial"/>
            </a:endParaRPr>
          </a:p>
          <a:p>
            <a:pPr indent="-317500" lvl="1" marL="914400" marR="0" rtl="0" algn="l">
              <a:lnSpc>
                <a:spcPct val="100000"/>
              </a:lnSpc>
              <a:spcBef>
                <a:spcPts val="0"/>
              </a:spcBef>
              <a:spcAft>
                <a:spcPts val="0"/>
              </a:spcAft>
              <a:buSzPts val="1400"/>
              <a:buChar char="○"/>
            </a:pPr>
            <a:r>
              <a:rPr lang="en" u="sng">
                <a:solidFill>
                  <a:schemeClr val="hlink"/>
                </a:solidFill>
                <a:hlinkClick r:id="rId6"/>
              </a:rPr>
              <a:t>USGS Website</a:t>
            </a:r>
            <a:r>
              <a:rPr lang="en"/>
              <a:t>. Public Domain</a:t>
            </a:r>
            <a:endParaRPr/>
          </a:p>
          <a:p>
            <a:pPr indent="0" lvl="0" marL="457200" marR="0" rtl="0" algn="l">
              <a:lnSpc>
                <a:spcPct val="100000"/>
              </a:lnSpc>
              <a:spcBef>
                <a:spcPts val="0"/>
              </a:spcBef>
              <a:spcAft>
                <a:spcPts val="0"/>
              </a:spcAft>
              <a:buNone/>
            </a:pPr>
            <a:r>
              <a:t/>
            </a:r>
            <a:endParaRPr/>
          </a:p>
          <a:p>
            <a:pPr indent="0" lvl="0" marL="457200" marR="0" rtl="0" algn="l">
              <a:lnSpc>
                <a:spcPct val="100000"/>
              </a:lnSpc>
              <a:spcBef>
                <a:spcPts val="0"/>
              </a:spcBef>
              <a:spcAft>
                <a:spcPts val="0"/>
              </a:spcAft>
              <a:buNone/>
            </a:pPr>
            <a:r>
              <a:t/>
            </a:r>
            <a:endParaRPr/>
          </a:p>
          <a:p>
            <a:pPr indent="0" lvl="0" marL="457200" marR="0" rtl="0" algn="l">
              <a:lnSpc>
                <a:spcPct val="100000"/>
              </a:lnSpc>
              <a:spcBef>
                <a:spcPts val="0"/>
              </a:spcBef>
              <a:spcAft>
                <a:spcPts val="0"/>
              </a:spcAft>
              <a:buNone/>
            </a:pPr>
            <a:r>
              <a:rPr lang="en"/>
              <a:t>P</a:t>
            </a:r>
            <a:r>
              <a:rPr b="0" i="0" lang="en" sz="1400" u="none" cap="none" strike="noStrike">
                <a:solidFill>
                  <a:srgbClr val="000000"/>
                </a:solidFill>
                <a:latin typeface="Arial"/>
                <a:ea typeface="Arial"/>
                <a:cs typeface="Arial"/>
                <a:sym typeface="Arial"/>
              </a:rPr>
              <a:t>ermission</a:t>
            </a:r>
            <a:endParaRPr b="0" i="0" sz="1400" u="none" cap="none" strike="noStrike">
              <a:solidFill>
                <a:srgbClr val="000000"/>
              </a:solidFill>
              <a:latin typeface="Arial"/>
              <a:ea typeface="Arial"/>
              <a:cs typeface="Arial"/>
              <a:sym typeface="Arial"/>
            </a:endParaRPr>
          </a:p>
          <a:p>
            <a:pPr indent="-317500" lvl="1" marL="914400" marR="0" rtl="0" algn="l">
              <a:lnSpc>
                <a:spcPct val="100000"/>
              </a:lnSpc>
              <a:spcBef>
                <a:spcPts val="0"/>
              </a:spcBef>
              <a:spcAft>
                <a:spcPts val="0"/>
              </a:spcAft>
              <a:buSzPts val="1400"/>
              <a:buChar char="○"/>
            </a:pPr>
            <a:r>
              <a:rPr lang="en"/>
              <a:t>© Author. Name of the work. Reproduced with permission. OR</a:t>
            </a:r>
            <a:endParaRPr/>
          </a:p>
          <a:p>
            <a:pPr indent="-317500" lvl="1" marL="914400" rtl="0" algn="l">
              <a:spcBef>
                <a:spcPts val="0"/>
              </a:spcBef>
              <a:spcAft>
                <a:spcPts val="0"/>
              </a:spcAft>
              <a:buSzPts val="1400"/>
              <a:buChar char="○"/>
            </a:pPr>
            <a:r>
              <a:rPr lang="en">
                <a:solidFill>
                  <a:schemeClr val="dk1"/>
                </a:solidFill>
              </a:rPr>
              <a:t>© Author. Name of the work. Reproduced with permission under CC BY 4.0.</a:t>
            </a:r>
            <a:endParaRPr/>
          </a:p>
          <a:p>
            <a:pPr indent="0" lvl="0" marL="457200" marR="0" rtl="0" algn="l">
              <a:lnSpc>
                <a:spcPct val="100000"/>
              </a:lnSpc>
              <a:spcBef>
                <a:spcPts val="0"/>
              </a:spcBef>
              <a:spcAft>
                <a:spcPts val="0"/>
              </a:spcAft>
              <a:buNone/>
            </a:pPr>
            <a:r>
              <a:t/>
            </a:r>
            <a:endParaRPr/>
          </a:p>
          <a:p>
            <a:pPr indent="0" lvl="0" marL="457200" marR="0" rtl="0" algn="l">
              <a:lnSpc>
                <a:spcPct val="100000"/>
              </a:lnSpc>
              <a:spcBef>
                <a:spcPts val="0"/>
              </a:spcBef>
              <a:spcAft>
                <a:spcPts val="0"/>
              </a:spcAft>
              <a:buNone/>
            </a:pPr>
            <a:r>
              <a:t/>
            </a:r>
            <a:endParaRPr/>
          </a:p>
          <a:p>
            <a:pPr indent="0" lvl="0" marL="457200" marR="0" rtl="0" algn="l">
              <a:lnSpc>
                <a:spcPct val="100000"/>
              </a:lnSpc>
              <a:spcBef>
                <a:spcPts val="0"/>
              </a:spcBef>
              <a:spcAft>
                <a:spcPts val="0"/>
              </a:spcAft>
              <a:buNone/>
            </a:pPr>
            <a:r>
              <a:rPr b="0" i="0" lang="en" sz="1400" u="none" cap="none" strike="noStrike">
                <a:solidFill>
                  <a:srgbClr val="000000"/>
                </a:solidFill>
                <a:latin typeface="Arial"/>
                <a:ea typeface="Arial"/>
                <a:cs typeface="Arial"/>
                <a:sym typeface="Arial"/>
              </a:rPr>
              <a:t>Fair Use </a:t>
            </a:r>
            <a:endParaRPr b="0" i="0" sz="1400" u="none" cap="none" strike="noStrike">
              <a:solidFill>
                <a:srgbClr val="000000"/>
              </a:solidFill>
              <a:latin typeface="Arial"/>
              <a:ea typeface="Arial"/>
              <a:cs typeface="Arial"/>
              <a:sym typeface="Arial"/>
            </a:endParaRPr>
          </a:p>
          <a:p>
            <a:pPr indent="-317500" lvl="1" marL="914400" marR="0" rtl="0" algn="l">
              <a:lnSpc>
                <a:spcPct val="100000"/>
              </a:lnSpc>
              <a:spcBef>
                <a:spcPts val="0"/>
              </a:spcBef>
              <a:spcAft>
                <a:spcPts val="0"/>
              </a:spcAft>
              <a:buSzPts val="1400"/>
              <a:buChar char="○"/>
            </a:pPr>
            <a:r>
              <a:rPr lang="en"/>
              <a:t>© Author. Name of the work. Adapted under fair use. </a:t>
            </a:r>
            <a:endParaRPr/>
          </a:p>
          <a:p>
            <a:pPr indent="-317500" lvl="1" marL="914400" rtl="0" algn="l">
              <a:spcBef>
                <a:spcPts val="0"/>
              </a:spcBef>
              <a:spcAft>
                <a:spcPts val="0"/>
              </a:spcAft>
              <a:buSzPts val="1400"/>
              <a:buChar char="○"/>
            </a:pPr>
            <a:r>
              <a:rPr lang="en">
                <a:solidFill>
                  <a:schemeClr val="dk1"/>
                </a:solidFill>
              </a:rPr>
              <a:t>© Author. Name of the work. Used under fair use. </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 name="Google Shape;313;p4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Mark third-party content within your document</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 name="Shape 317"/>
        <p:cNvGrpSpPr/>
        <p:nvPr/>
      </p:nvGrpSpPr>
      <p:grpSpPr>
        <a:xfrm>
          <a:off x="0" y="0"/>
          <a:ext cx="0" cy="0"/>
          <a:chOff x="0" y="0"/>
          <a:chExt cx="0" cy="0"/>
        </a:xfrm>
      </p:grpSpPr>
      <p:sp>
        <p:nvSpPr>
          <p:cNvPr id="318" name="Google Shape;318;p4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Review/Discuss</a:t>
            </a:r>
            <a:endParaRPr/>
          </a:p>
        </p:txBody>
      </p:sp>
      <p:sp>
        <p:nvSpPr>
          <p:cNvPr id="319" name="Google Shape;319;p44"/>
          <p:cNvSpPr txBox="1"/>
          <p:nvPr>
            <p:ph idx="1" type="body"/>
          </p:nvPr>
        </p:nvSpPr>
        <p:spPr>
          <a:xfrm>
            <a:off x="213175" y="1152475"/>
            <a:ext cx="8761800" cy="3118800"/>
          </a:xfrm>
          <a:prstGeom prst="rect">
            <a:avLst/>
          </a:prstGeom>
        </p:spPr>
        <p:txBody>
          <a:bodyPr anchorCtr="0" anchor="t" bIns="91425" lIns="91425" spcFirstLastPara="1" rIns="91425" wrap="square" tIns="91425">
            <a:normAutofit fontScale="85000" lnSpcReduction="20000"/>
          </a:bodyPr>
          <a:lstStyle/>
          <a:p>
            <a:pPr indent="-364666" lvl="0" marL="457200" rtl="0" algn="l">
              <a:lnSpc>
                <a:spcPct val="100000"/>
              </a:lnSpc>
              <a:spcBef>
                <a:spcPts val="0"/>
              </a:spcBef>
              <a:spcAft>
                <a:spcPts val="0"/>
              </a:spcAft>
              <a:buSzPct val="100000"/>
              <a:buChar char="●"/>
            </a:pPr>
            <a:r>
              <a:rPr lang="en" sz="2520"/>
              <a:t>List the three options for you to use another’s work, or for others to use your work.</a:t>
            </a:r>
            <a:endParaRPr sz="2520"/>
          </a:p>
          <a:p>
            <a:pPr indent="-364666" lvl="0" marL="457200" rtl="0" algn="l">
              <a:lnSpc>
                <a:spcPct val="100000"/>
              </a:lnSpc>
              <a:spcBef>
                <a:spcPts val="1000"/>
              </a:spcBef>
              <a:spcAft>
                <a:spcPts val="0"/>
              </a:spcAft>
              <a:buSzPct val="100000"/>
              <a:buChar char="●"/>
            </a:pPr>
            <a:r>
              <a:rPr lang="en" sz="2520"/>
              <a:t>If you wanted to incorporate part of someone else’s work into yours, </a:t>
            </a:r>
            <a:r>
              <a:rPr lang="en" sz="2520"/>
              <a:t>describe</a:t>
            </a:r>
            <a:r>
              <a:rPr lang="en" sz="2520"/>
              <a:t> the steps you would take to determine if that is ok.</a:t>
            </a:r>
            <a:endParaRPr sz="2520"/>
          </a:p>
          <a:p>
            <a:pPr indent="-364666" lvl="0" marL="457200" rtl="0" algn="l">
              <a:lnSpc>
                <a:spcPct val="100000"/>
              </a:lnSpc>
              <a:spcBef>
                <a:spcPts val="1000"/>
              </a:spcBef>
              <a:spcAft>
                <a:spcPts val="0"/>
              </a:spcAft>
              <a:buSzPct val="100000"/>
              <a:buChar char="●"/>
            </a:pPr>
            <a:r>
              <a:rPr lang="en" sz="2520"/>
              <a:t>Which of the three options seems easiest for incorporating others’ work in your own? </a:t>
            </a:r>
            <a:endParaRPr sz="2520"/>
          </a:p>
          <a:p>
            <a:pPr indent="-364666" lvl="0" marL="457200" rtl="0" algn="l">
              <a:lnSpc>
                <a:spcPct val="100000"/>
              </a:lnSpc>
              <a:spcBef>
                <a:spcPts val="1000"/>
              </a:spcBef>
              <a:spcAft>
                <a:spcPts val="0"/>
              </a:spcAft>
              <a:buSzPct val="100000"/>
              <a:buChar char="●"/>
            </a:pPr>
            <a:r>
              <a:rPr lang="en" sz="2520"/>
              <a:t>Which of the three options requires that you think most carefully about your “proposed use?” Why is that important?</a:t>
            </a:r>
            <a:endParaRPr sz="2520"/>
          </a:p>
          <a:p>
            <a:pPr indent="-364666" lvl="0" marL="457200" rtl="0" algn="l">
              <a:lnSpc>
                <a:spcPct val="100000"/>
              </a:lnSpc>
              <a:spcBef>
                <a:spcPts val="1000"/>
              </a:spcBef>
              <a:spcAft>
                <a:spcPts val="1000"/>
              </a:spcAft>
              <a:buSzPct val="100000"/>
              <a:buChar char="●"/>
            </a:pPr>
            <a:r>
              <a:rPr lang="en" sz="2520"/>
              <a:t>Does any of this change your thinking about how you might share?</a:t>
            </a:r>
            <a:endParaRPr/>
          </a:p>
        </p:txBody>
      </p:sp>
      <p:pic>
        <p:nvPicPr>
          <p:cNvPr id="320" name="Google Shape;320;p44"/>
          <p:cNvPicPr preferRelativeResize="0"/>
          <p:nvPr/>
        </p:nvPicPr>
        <p:blipFill>
          <a:blip r:embed="rId3">
            <a:alphaModFix/>
          </a:blip>
          <a:stretch>
            <a:fillRect/>
          </a:stretch>
        </p:blipFill>
        <p:spPr>
          <a:xfrm>
            <a:off x="8162625" y="4733750"/>
            <a:ext cx="728200" cy="272825"/>
          </a:xfrm>
          <a:prstGeom prst="rect">
            <a:avLst/>
          </a:prstGeom>
          <a:noFill/>
          <a:ln>
            <a:noFill/>
          </a:ln>
        </p:spPr>
      </p:pic>
      <p:sp>
        <p:nvSpPr>
          <p:cNvPr id="321" name="Google Shape;321;p44"/>
          <p:cNvSpPr txBox="1"/>
          <p:nvPr/>
        </p:nvSpPr>
        <p:spPr>
          <a:xfrm>
            <a:off x="5670625" y="4620600"/>
            <a:ext cx="2444100" cy="484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a:t>© Anita Walz. Licensed under CC BY 4.0</a:t>
            </a:r>
            <a:endParaRPr sz="900"/>
          </a:p>
          <a:p>
            <a:pPr indent="0" lvl="0" marL="0" rtl="0" algn="l">
              <a:spcBef>
                <a:spcPts val="0"/>
              </a:spcBef>
              <a:spcAft>
                <a:spcPts val="0"/>
              </a:spcAft>
              <a:buNone/>
            </a:pPr>
            <a:r>
              <a:rPr lang="en" sz="1050">
                <a:solidFill>
                  <a:srgbClr val="8C5206"/>
                </a:solidFill>
                <a:highlight>
                  <a:srgbClr val="FFFFFF"/>
                </a:highlight>
                <a:uFill>
                  <a:noFill/>
                </a:uFill>
                <a:hlinkClick r:id="rId4">
                  <a:extLst>
                    <a:ext uri="{A12FA001-AC4F-418D-AE19-62706E023703}">
                      <ahyp:hlinkClr val="tx"/>
                    </a:ext>
                  </a:extLst>
                </a:hlinkClick>
              </a:rPr>
              <a:t>http://hdl.handle.net/10919/112264</a:t>
            </a:r>
            <a:endParaRPr sz="9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pic>
        <p:nvPicPr>
          <p:cNvPr id="99" name="Google Shape;99;p16"/>
          <p:cNvPicPr preferRelativeResize="0"/>
          <p:nvPr/>
        </p:nvPicPr>
        <p:blipFill>
          <a:blip r:embed="rId3">
            <a:alphaModFix/>
          </a:blip>
          <a:stretch>
            <a:fillRect/>
          </a:stretch>
        </p:blipFill>
        <p:spPr>
          <a:xfrm>
            <a:off x="1395425" y="898400"/>
            <a:ext cx="5790475" cy="3513300"/>
          </a:xfrm>
          <a:prstGeom prst="rect">
            <a:avLst/>
          </a:prstGeom>
          <a:noFill/>
          <a:ln>
            <a:noFill/>
          </a:ln>
        </p:spPr>
      </p:pic>
      <p:sp>
        <p:nvSpPr>
          <p:cNvPr id="100" name="Google Shape;100;p16"/>
          <p:cNvSpPr txBox="1"/>
          <p:nvPr/>
        </p:nvSpPr>
        <p:spPr>
          <a:xfrm>
            <a:off x="383475" y="4718350"/>
            <a:ext cx="8294700" cy="50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700">
                <a:solidFill>
                  <a:schemeClr val="dk1"/>
                </a:solidFill>
              </a:rPr>
              <a:t>© BBicycle by Fahmihorizo - CC BY 3.0 </a:t>
            </a:r>
            <a:r>
              <a:rPr lang="en" sz="700" u="sng">
                <a:solidFill>
                  <a:schemeClr val="accent5"/>
                </a:solidFill>
                <a:hlinkClick r:id="rId4">
                  <a:extLst>
                    <a:ext uri="{A12FA001-AC4F-418D-AE19-62706E023703}">
                      <ahyp:hlinkClr val="tx"/>
                    </a:ext>
                  </a:extLst>
                </a:hlinkClick>
              </a:rPr>
              <a:t>https://thenounproject.com/search/?q=bicycle&amp;i=1272852</a:t>
            </a:r>
            <a:endParaRPr sz="700">
              <a:solidFill>
                <a:schemeClr val="dk1"/>
              </a:solidFill>
            </a:endParaRPr>
          </a:p>
          <a:p>
            <a:pPr indent="0" lvl="0" marL="0" rtl="0" algn="l">
              <a:spcBef>
                <a:spcPts val="0"/>
              </a:spcBef>
              <a:spcAft>
                <a:spcPts val="0"/>
              </a:spcAft>
              <a:buNone/>
            </a:pPr>
            <a:r>
              <a:t/>
            </a:r>
            <a:endParaRPr/>
          </a:p>
        </p:txBody>
      </p:sp>
      <p:sp>
        <p:nvSpPr>
          <p:cNvPr id="101" name="Google Shape;101;p16"/>
          <p:cNvSpPr txBox="1"/>
          <p:nvPr/>
        </p:nvSpPr>
        <p:spPr>
          <a:xfrm>
            <a:off x="302825" y="1367500"/>
            <a:ext cx="12162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t>Ownership</a:t>
            </a:r>
            <a:endParaRPr b="1"/>
          </a:p>
          <a:p>
            <a:pPr indent="0" lvl="0" marL="0" rtl="0" algn="l">
              <a:spcBef>
                <a:spcPts val="0"/>
              </a:spcBef>
              <a:spcAft>
                <a:spcPts val="0"/>
              </a:spcAft>
              <a:buNone/>
            </a:pPr>
            <a:r>
              <a:rPr b="1" lang="en"/>
              <a:t>Context</a:t>
            </a:r>
            <a:endParaRPr b="1"/>
          </a:p>
          <a:p>
            <a:pPr indent="0" lvl="0" marL="0" rtl="0" algn="l">
              <a:spcBef>
                <a:spcPts val="0"/>
              </a:spcBef>
              <a:spcAft>
                <a:spcPts val="0"/>
              </a:spcAft>
              <a:buNone/>
            </a:pPr>
            <a:r>
              <a:rPr b="1" lang="en"/>
              <a:t>Permission</a:t>
            </a:r>
            <a:endParaRPr b="1"/>
          </a:p>
        </p:txBody>
      </p:sp>
      <p:sp>
        <p:nvSpPr>
          <p:cNvPr id="102" name="Google Shape;102;p16"/>
          <p:cNvSpPr txBox="1"/>
          <p:nvPr/>
        </p:nvSpPr>
        <p:spPr>
          <a:xfrm>
            <a:off x="1466525" y="142700"/>
            <a:ext cx="73782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3600"/>
              <a:t>   “third party” and a bicycle</a:t>
            </a:r>
            <a:endParaRPr sz="36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17"/>
          <p:cNvSpPr txBox="1"/>
          <p:nvPr>
            <p:ph type="title"/>
          </p:nvPr>
        </p:nvSpPr>
        <p:spPr>
          <a:xfrm>
            <a:off x="311700" y="445025"/>
            <a:ext cx="88323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sz="2000"/>
              <a:t>Principle 6: There ARE legal and ethical ways to use others’ in-copyright works</a:t>
            </a:r>
            <a:endParaRPr sz="2000"/>
          </a:p>
        </p:txBody>
      </p:sp>
      <p:pic>
        <p:nvPicPr>
          <p:cNvPr id="108" name="Google Shape;108;p17"/>
          <p:cNvPicPr preferRelativeResize="0"/>
          <p:nvPr/>
        </p:nvPicPr>
        <p:blipFill>
          <a:blip r:embed="rId3">
            <a:alphaModFix/>
          </a:blip>
          <a:stretch>
            <a:fillRect/>
          </a:stretch>
        </p:blipFill>
        <p:spPr>
          <a:xfrm rot="-5400000">
            <a:off x="5841024" y="1296500"/>
            <a:ext cx="2760575" cy="2769225"/>
          </a:xfrm>
          <a:prstGeom prst="rect">
            <a:avLst/>
          </a:prstGeom>
          <a:noFill/>
          <a:ln>
            <a:noFill/>
          </a:ln>
        </p:spPr>
      </p:pic>
      <p:sp>
        <p:nvSpPr>
          <p:cNvPr id="109" name="Google Shape;109;p17"/>
          <p:cNvSpPr txBox="1"/>
          <p:nvPr/>
        </p:nvSpPr>
        <p:spPr>
          <a:xfrm>
            <a:off x="5552800" y="4133900"/>
            <a:ext cx="3056100" cy="276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600"/>
              <a:t>© Made</a:t>
            </a:r>
            <a:r>
              <a:rPr baseline="30000" lang="en" sz="600"/>
              <a:t>AU </a:t>
            </a:r>
            <a:r>
              <a:rPr lang="en" sz="600">
                <a:solidFill>
                  <a:schemeClr val="dk1"/>
                </a:solidFill>
              </a:rPr>
              <a:t>”vegetables” CC BY </a:t>
            </a:r>
            <a:r>
              <a:rPr lang="en" sz="600" u="sng">
                <a:solidFill>
                  <a:schemeClr val="hlink"/>
                </a:solidFill>
                <a:hlinkClick r:id="rId4"/>
              </a:rPr>
              <a:t>https://thenounproject.com/icon/vegetables-3057284</a:t>
            </a:r>
            <a:r>
              <a:rPr lang="en" sz="600">
                <a:solidFill>
                  <a:schemeClr val="dk1"/>
                </a:solidFill>
              </a:rPr>
              <a:t> </a:t>
            </a:r>
            <a:endParaRPr baseline="30000" sz="600"/>
          </a:p>
        </p:txBody>
      </p:sp>
      <p:sp>
        <p:nvSpPr>
          <p:cNvPr id="110" name="Google Shape;110;p17"/>
          <p:cNvSpPr txBox="1"/>
          <p:nvPr>
            <p:ph idx="1" type="body"/>
          </p:nvPr>
        </p:nvSpPr>
        <p:spPr>
          <a:xfrm>
            <a:off x="722650" y="1466250"/>
            <a:ext cx="4739700" cy="34164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sz="1100">
                <a:solidFill>
                  <a:schemeClr val="dk1"/>
                </a:solidFill>
              </a:rPr>
              <a:t>3. </a:t>
            </a:r>
            <a:r>
              <a:rPr lang="en" sz="1400">
                <a:solidFill>
                  <a:schemeClr val="dk1"/>
                </a:solidFill>
              </a:rPr>
              <a:t>Obtain </a:t>
            </a:r>
            <a:r>
              <a:rPr b="1" lang="en" sz="1400">
                <a:solidFill>
                  <a:schemeClr val="dk1"/>
                </a:solidFill>
              </a:rPr>
              <a:t>permission </a:t>
            </a:r>
            <a:r>
              <a:rPr lang="en" sz="1400">
                <a:solidFill>
                  <a:schemeClr val="dk1"/>
                </a:solidFill>
              </a:rPr>
              <a:t>for your specific, proposed use</a:t>
            </a:r>
            <a:endParaRPr sz="1400">
              <a:solidFill>
                <a:schemeClr val="dk1"/>
              </a:solidFill>
            </a:endParaRPr>
          </a:p>
          <a:p>
            <a:pPr indent="0" lvl="0" marL="0" rtl="0" algn="l">
              <a:spcBef>
                <a:spcPts val="0"/>
              </a:spcBef>
              <a:spcAft>
                <a:spcPts val="0"/>
              </a:spcAft>
              <a:buNone/>
            </a:pPr>
            <a:r>
              <a:t/>
            </a:r>
            <a:endParaRPr sz="1400">
              <a:solidFill>
                <a:schemeClr val="dk1"/>
              </a:solidFill>
            </a:endParaRPr>
          </a:p>
          <a:p>
            <a:pPr indent="0" lvl="0" marL="0" rtl="0" algn="l">
              <a:spcBef>
                <a:spcPts val="0"/>
              </a:spcBef>
              <a:spcAft>
                <a:spcPts val="0"/>
              </a:spcAft>
              <a:buNone/>
            </a:pPr>
            <a:r>
              <a:rPr lang="en" sz="1400">
                <a:solidFill>
                  <a:schemeClr val="dk1"/>
                </a:solidFill>
              </a:rPr>
              <a:t>2. Leverage a U.S. Copyright </a:t>
            </a:r>
            <a:r>
              <a:rPr b="1" lang="en" sz="1400">
                <a:solidFill>
                  <a:schemeClr val="dk1"/>
                </a:solidFill>
              </a:rPr>
              <a:t>exemption</a:t>
            </a:r>
            <a:r>
              <a:rPr lang="en" sz="1400">
                <a:solidFill>
                  <a:schemeClr val="dk1"/>
                </a:solidFill>
              </a:rPr>
              <a:t> that addresses your specific, proposed use</a:t>
            </a:r>
            <a:endParaRPr sz="1400">
              <a:solidFill>
                <a:schemeClr val="dk1"/>
              </a:solidFill>
            </a:endParaRPr>
          </a:p>
          <a:p>
            <a:pPr indent="-317500" lvl="0" marL="457200" rtl="0" algn="l">
              <a:spcBef>
                <a:spcPts val="0"/>
              </a:spcBef>
              <a:spcAft>
                <a:spcPts val="0"/>
              </a:spcAft>
              <a:buClr>
                <a:schemeClr val="dk1"/>
              </a:buClr>
              <a:buSzPts val="1400"/>
              <a:buAutoNum type="alphaLcPeriod"/>
            </a:pPr>
            <a:r>
              <a:rPr lang="en" sz="1400">
                <a:solidFill>
                  <a:schemeClr val="dk1"/>
                </a:solidFill>
              </a:rPr>
              <a:t>Fair Use</a:t>
            </a:r>
            <a:endParaRPr sz="1400">
              <a:solidFill>
                <a:schemeClr val="dk1"/>
              </a:solidFill>
            </a:endParaRPr>
          </a:p>
          <a:p>
            <a:pPr indent="-317500" lvl="0" marL="457200" rtl="0" algn="l">
              <a:spcBef>
                <a:spcPts val="0"/>
              </a:spcBef>
              <a:spcAft>
                <a:spcPts val="0"/>
              </a:spcAft>
              <a:buClr>
                <a:schemeClr val="dk1"/>
              </a:buClr>
              <a:buSzPts val="1400"/>
              <a:buAutoNum type="alphaLcPeriod"/>
            </a:pPr>
            <a:r>
              <a:rPr lang="en" sz="1400">
                <a:solidFill>
                  <a:schemeClr val="dk1"/>
                </a:solidFill>
              </a:rPr>
              <a:t>TEACH Act</a:t>
            </a:r>
            <a:endParaRPr sz="1400">
              <a:solidFill>
                <a:schemeClr val="dk1"/>
              </a:solidFill>
            </a:endParaRPr>
          </a:p>
          <a:p>
            <a:pPr indent="0" lvl="0" marL="0" rtl="0" algn="l">
              <a:spcBef>
                <a:spcPts val="0"/>
              </a:spcBef>
              <a:spcAft>
                <a:spcPts val="0"/>
              </a:spcAft>
              <a:buClr>
                <a:schemeClr val="dk1"/>
              </a:buClr>
              <a:buSzPts val="1100"/>
              <a:buFont typeface="Arial"/>
              <a:buNone/>
            </a:pPr>
            <a:r>
              <a:t/>
            </a:r>
            <a:endParaRPr sz="1400">
              <a:solidFill>
                <a:schemeClr val="dk1"/>
              </a:solidFill>
            </a:endParaRPr>
          </a:p>
          <a:p>
            <a:pPr indent="0" lvl="0" marL="0" rtl="0" algn="l">
              <a:spcBef>
                <a:spcPts val="0"/>
              </a:spcBef>
              <a:spcAft>
                <a:spcPts val="0"/>
              </a:spcAft>
              <a:buNone/>
            </a:pPr>
            <a:r>
              <a:rPr lang="en" sz="1400">
                <a:solidFill>
                  <a:schemeClr val="dk1"/>
                </a:solidFill>
              </a:rPr>
              <a:t>1. Choose to use works that already have a </a:t>
            </a:r>
            <a:r>
              <a:rPr b="1" lang="en" sz="1400">
                <a:solidFill>
                  <a:schemeClr val="dk1"/>
                </a:solidFill>
              </a:rPr>
              <a:t>license </a:t>
            </a:r>
            <a:r>
              <a:rPr lang="en" sz="1400">
                <a:solidFill>
                  <a:schemeClr val="dk1"/>
                </a:solidFill>
              </a:rPr>
              <a:t>that permits your specific, proposed use</a:t>
            </a:r>
            <a:endParaRPr sz="1400">
              <a:solidFill>
                <a:schemeClr val="dk1"/>
              </a:solidFill>
            </a:endParaRPr>
          </a:p>
          <a:p>
            <a:pPr indent="0" lvl="0" marL="0" rtl="0" algn="l">
              <a:spcBef>
                <a:spcPts val="0"/>
              </a:spcBef>
              <a:spcAft>
                <a:spcPts val="0"/>
              </a:spcAft>
              <a:buNone/>
            </a:pPr>
            <a:r>
              <a:t/>
            </a:r>
            <a:endParaRPr sz="1400">
              <a:solidFill>
                <a:schemeClr val="dk1"/>
              </a:solidFill>
            </a:endParaRPr>
          </a:p>
          <a:p>
            <a:pPr indent="0" lvl="0" marL="0" rtl="0" algn="l">
              <a:spcBef>
                <a:spcPts val="0"/>
              </a:spcBef>
              <a:spcAft>
                <a:spcPts val="0"/>
              </a:spcAft>
              <a:buNone/>
            </a:pPr>
            <a:r>
              <a:t/>
            </a:r>
            <a:endParaRPr sz="1400">
              <a:solidFill>
                <a:schemeClr val="dk1"/>
              </a:solidFill>
            </a:endParaRPr>
          </a:p>
          <a:p>
            <a:pPr indent="0" lvl="0" marL="0" rtl="0" algn="l">
              <a:spcBef>
                <a:spcPts val="0"/>
              </a:spcBef>
              <a:spcAft>
                <a:spcPts val="0"/>
              </a:spcAft>
              <a:buClr>
                <a:schemeClr val="dk1"/>
              </a:buClr>
              <a:buSzPts val="1100"/>
              <a:buFont typeface="Arial"/>
              <a:buNone/>
            </a:pPr>
            <a:r>
              <a:t/>
            </a:r>
            <a:endParaRPr sz="1100">
              <a:solidFill>
                <a:schemeClr val="dk1"/>
              </a:solidFill>
            </a:endParaRPr>
          </a:p>
          <a:p>
            <a:pPr indent="0" lvl="0" marL="0" rtl="0" algn="l">
              <a:spcBef>
                <a:spcPts val="0"/>
              </a:spcBef>
              <a:spcAft>
                <a:spcPts val="0"/>
              </a:spcAft>
              <a:buClr>
                <a:schemeClr val="dk1"/>
              </a:buClr>
              <a:buSzPts val="1100"/>
              <a:buFont typeface="Arial"/>
              <a:buNone/>
            </a:pPr>
            <a:r>
              <a:t/>
            </a:r>
            <a:endParaRPr sz="1100">
              <a:solidFill>
                <a:schemeClr val="dk1"/>
              </a:solidFill>
            </a:endParaRPr>
          </a:p>
          <a:p>
            <a:pPr indent="0" lvl="0" marL="0" rtl="0" algn="l">
              <a:spcBef>
                <a:spcPts val="0"/>
              </a:spcBef>
              <a:spcAft>
                <a:spcPts val="0"/>
              </a:spcAft>
              <a:buClr>
                <a:schemeClr val="dk1"/>
              </a:buClr>
              <a:buSzPts val="1100"/>
              <a:buFont typeface="Arial"/>
              <a:buNone/>
            </a:pPr>
            <a:r>
              <a:t/>
            </a:r>
            <a:endParaRPr sz="1400">
              <a:solidFill>
                <a:schemeClr val="dk1"/>
              </a:solidFill>
            </a:endParaRPr>
          </a:p>
          <a:p>
            <a:pPr indent="0" lvl="0" marL="0" rtl="0" algn="l">
              <a:spcBef>
                <a:spcPts val="0"/>
              </a:spcBef>
              <a:spcAft>
                <a:spcPts val="0"/>
              </a:spcAft>
              <a:buClr>
                <a:schemeClr val="dk1"/>
              </a:buClr>
              <a:buSzPts val="1100"/>
              <a:buFont typeface="Arial"/>
              <a:buNone/>
            </a:pPr>
            <a:r>
              <a:t/>
            </a:r>
            <a:endParaRPr sz="1100">
              <a:solidFill>
                <a:schemeClr val="dk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Knowledge check</a:t>
            </a:r>
            <a:endParaRPr/>
          </a:p>
        </p:txBody>
      </p:sp>
      <p:sp>
        <p:nvSpPr>
          <p:cNvPr id="116" name="Google Shape;116;p1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t/>
            </a:r>
            <a:endParaRPr/>
          </a:p>
          <a:p>
            <a:pPr indent="0" lvl="0" marL="0" rtl="0" algn="l">
              <a:spcBef>
                <a:spcPts val="1200"/>
              </a:spcBef>
              <a:spcAft>
                <a:spcPts val="0"/>
              </a:spcAft>
              <a:buNone/>
            </a:pPr>
            <a:r>
              <a:rPr lang="en"/>
              <a:t>What are the three options for you to use another’s work, or for others to use your work?</a:t>
            </a:r>
            <a:endParaRPr/>
          </a:p>
          <a:p>
            <a:pPr indent="0" lvl="0" marL="0" rtl="0" algn="l">
              <a:spcBef>
                <a:spcPts val="1200"/>
              </a:spcBef>
              <a:spcAft>
                <a:spcPts val="0"/>
              </a:spcAft>
              <a:buNone/>
            </a:pPr>
            <a:r>
              <a:t/>
            </a:r>
            <a:endParaRPr/>
          </a:p>
          <a:p>
            <a:pPr indent="0" lvl="0" marL="0" rtl="0" algn="l">
              <a:spcBef>
                <a:spcPts val="1200"/>
              </a:spcBef>
              <a:spcAft>
                <a:spcPts val="0"/>
              </a:spcAft>
              <a:buNone/>
            </a:pPr>
            <a:r>
              <a:rPr lang="en"/>
              <a:t>Do these rules apply to work created by students?</a:t>
            </a:r>
            <a:r>
              <a:rPr lang="en">
                <a:solidFill>
                  <a:srgbClr val="999999"/>
                </a:solidFill>
              </a:rPr>
              <a:t>  (Yes. See your campus IP policy)</a:t>
            </a:r>
            <a:endParaRPr>
              <a:solidFill>
                <a:srgbClr val="999999"/>
              </a:solidFill>
            </a:endParaRPr>
          </a:p>
          <a:p>
            <a:pPr indent="0" lvl="0" marL="0" rtl="0" algn="l">
              <a:spcBef>
                <a:spcPts val="1200"/>
              </a:spcBef>
              <a:spcAft>
                <a:spcPts val="0"/>
              </a:spcAft>
              <a:buNone/>
            </a:pPr>
            <a:r>
              <a:t/>
            </a:r>
            <a:endParaRPr/>
          </a:p>
          <a:p>
            <a:pPr indent="0" lvl="0" marL="0" rtl="0" algn="l">
              <a:spcBef>
                <a:spcPts val="1200"/>
              </a:spcBef>
              <a:spcAft>
                <a:spcPts val="1200"/>
              </a:spcAft>
              <a:buNone/>
            </a:pPr>
            <a:r>
              <a:rPr lang="en" sz="1400"/>
              <a:t>*Note that using another’s idea, language, argument structure, etc always requires </a:t>
            </a:r>
            <a:r>
              <a:rPr b="1" lang="en" sz="1400"/>
              <a:t>citation </a:t>
            </a:r>
            <a:r>
              <a:rPr lang="en" sz="1400"/>
              <a:t>as to affirm academic integrity and avoid plagiarism. </a:t>
            </a:r>
            <a:endParaRPr sz="14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19"/>
          <p:cNvSpPr txBox="1"/>
          <p:nvPr>
            <p:ph type="title"/>
          </p:nvPr>
        </p:nvSpPr>
        <p:spPr>
          <a:xfrm>
            <a:off x="311700" y="445025"/>
            <a:ext cx="88323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2000"/>
              <a:t>Options for using others’ works -- organized by level of effort</a:t>
            </a:r>
            <a:endParaRPr sz="2000"/>
          </a:p>
        </p:txBody>
      </p:sp>
      <p:sp>
        <p:nvSpPr>
          <p:cNvPr id="122" name="Google Shape;122;p19"/>
          <p:cNvSpPr txBox="1"/>
          <p:nvPr>
            <p:ph idx="1" type="body"/>
          </p:nvPr>
        </p:nvSpPr>
        <p:spPr>
          <a:xfrm>
            <a:off x="722650" y="1466250"/>
            <a:ext cx="47397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400">
                <a:solidFill>
                  <a:schemeClr val="dk1"/>
                </a:solidFill>
              </a:rPr>
              <a:t>1. Choose to use works bearing a </a:t>
            </a:r>
            <a:r>
              <a:rPr b="1" lang="en" sz="1400">
                <a:solidFill>
                  <a:schemeClr val="dk1"/>
                </a:solidFill>
              </a:rPr>
              <a:t>license </a:t>
            </a:r>
            <a:r>
              <a:rPr lang="en" sz="1400">
                <a:solidFill>
                  <a:schemeClr val="dk1"/>
                </a:solidFill>
              </a:rPr>
              <a:t>that covers your specific, proposed use</a:t>
            </a:r>
            <a:endParaRPr sz="1400">
              <a:solidFill>
                <a:schemeClr val="dk1"/>
              </a:solidFill>
            </a:endParaRPr>
          </a:p>
          <a:p>
            <a:pPr indent="0" lvl="0" marL="0" rtl="0" algn="l">
              <a:spcBef>
                <a:spcPts val="0"/>
              </a:spcBef>
              <a:spcAft>
                <a:spcPts val="0"/>
              </a:spcAft>
              <a:buNone/>
            </a:pPr>
            <a:r>
              <a:t/>
            </a:r>
            <a:endParaRPr sz="1400">
              <a:solidFill>
                <a:schemeClr val="dk1"/>
              </a:solidFill>
            </a:endParaRPr>
          </a:p>
          <a:p>
            <a:pPr indent="0" lvl="0" marL="0" rtl="0" algn="l">
              <a:spcBef>
                <a:spcPts val="0"/>
              </a:spcBef>
              <a:spcAft>
                <a:spcPts val="0"/>
              </a:spcAft>
              <a:buNone/>
            </a:pPr>
            <a:r>
              <a:t/>
            </a:r>
            <a:endParaRPr sz="1400">
              <a:solidFill>
                <a:schemeClr val="dk1"/>
              </a:solidFill>
            </a:endParaRPr>
          </a:p>
          <a:p>
            <a:pPr indent="0" lvl="0" marL="0" rtl="0" algn="l">
              <a:spcBef>
                <a:spcPts val="0"/>
              </a:spcBef>
              <a:spcAft>
                <a:spcPts val="0"/>
              </a:spcAft>
              <a:buNone/>
            </a:pPr>
            <a:r>
              <a:rPr lang="en" sz="1400">
                <a:solidFill>
                  <a:schemeClr val="dk1"/>
                </a:solidFill>
              </a:rPr>
              <a:t>2. Leverage a U.S. Copyright </a:t>
            </a:r>
            <a:r>
              <a:rPr b="1" lang="en" sz="1400">
                <a:solidFill>
                  <a:schemeClr val="dk1"/>
                </a:solidFill>
              </a:rPr>
              <a:t>exemption</a:t>
            </a:r>
            <a:r>
              <a:rPr lang="en" sz="1400">
                <a:solidFill>
                  <a:schemeClr val="dk1"/>
                </a:solidFill>
              </a:rPr>
              <a:t> that addresses your specific, proposed use</a:t>
            </a:r>
            <a:endParaRPr sz="1400">
              <a:solidFill>
                <a:schemeClr val="dk1"/>
              </a:solidFill>
            </a:endParaRPr>
          </a:p>
          <a:p>
            <a:pPr indent="-317500" lvl="0" marL="457200" rtl="0" algn="l">
              <a:spcBef>
                <a:spcPts val="0"/>
              </a:spcBef>
              <a:spcAft>
                <a:spcPts val="0"/>
              </a:spcAft>
              <a:buClr>
                <a:schemeClr val="dk1"/>
              </a:buClr>
              <a:buSzPts val="1400"/>
              <a:buAutoNum type="alphaLcPeriod"/>
            </a:pPr>
            <a:r>
              <a:rPr lang="en" sz="1400">
                <a:solidFill>
                  <a:schemeClr val="dk1"/>
                </a:solidFill>
              </a:rPr>
              <a:t>Fair Use</a:t>
            </a:r>
            <a:endParaRPr sz="1400">
              <a:solidFill>
                <a:schemeClr val="dk1"/>
              </a:solidFill>
            </a:endParaRPr>
          </a:p>
          <a:p>
            <a:pPr indent="-317500" lvl="0" marL="457200" rtl="0" algn="l">
              <a:spcBef>
                <a:spcPts val="0"/>
              </a:spcBef>
              <a:spcAft>
                <a:spcPts val="0"/>
              </a:spcAft>
              <a:buClr>
                <a:schemeClr val="dk1"/>
              </a:buClr>
              <a:buSzPts val="1400"/>
              <a:buAutoNum type="alphaLcPeriod"/>
            </a:pPr>
            <a:r>
              <a:rPr lang="en" sz="1400">
                <a:solidFill>
                  <a:schemeClr val="dk1"/>
                </a:solidFill>
              </a:rPr>
              <a:t>TEACH Act</a:t>
            </a:r>
            <a:endParaRPr sz="1400">
              <a:solidFill>
                <a:schemeClr val="dk1"/>
              </a:solidFill>
            </a:endParaRPr>
          </a:p>
          <a:p>
            <a:pPr indent="0" lvl="0" marL="0" rtl="0" algn="l">
              <a:spcBef>
                <a:spcPts val="0"/>
              </a:spcBef>
              <a:spcAft>
                <a:spcPts val="0"/>
              </a:spcAft>
              <a:buClr>
                <a:schemeClr val="dk1"/>
              </a:buClr>
              <a:buSzPts val="1100"/>
              <a:buFont typeface="Arial"/>
              <a:buNone/>
            </a:pPr>
            <a:r>
              <a:t/>
            </a:r>
            <a:endParaRPr sz="1100">
              <a:solidFill>
                <a:schemeClr val="dk1"/>
              </a:solidFill>
            </a:endParaRPr>
          </a:p>
          <a:p>
            <a:pPr indent="0" lvl="0" marL="0" rtl="0" algn="l">
              <a:spcBef>
                <a:spcPts val="0"/>
              </a:spcBef>
              <a:spcAft>
                <a:spcPts val="0"/>
              </a:spcAft>
              <a:buClr>
                <a:schemeClr val="dk1"/>
              </a:buClr>
              <a:buSzPts val="1100"/>
              <a:buFont typeface="Arial"/>
              <a:buNone/>
            </a:pPr>
            <a:r>
              <a:t/>
            </a:r>
            <a:endParaRPr sz="1100">
              <a:solidFill>
                <a:schemeClr val="dk1"/>
              </a:solidFill>
            </a:endParaRPr>
          </a:p>
          <a:p>
            <a:pPr indent="0" lvl="0" marL="0" rtl="0" algn="l">
              <a:spcBef>
                <a:spcPts val="0"/>
              </a:spcBef>
              <a:spcAft>
                <a:spcPts val="0"/>
              </a:spcAft>
              <a:buClr>
                <a:schemeClr val="dk1"/>
              </a:buClr>
              <a:buSzPts val="1100"/>
              <a:buFont typeface="Arial"/>
              <a:buNone/>
            </a:pPr>
            <a:r>
              <a:rPr lang="en" sz="1100">
                <a:solidFill>
                  <a:schemeClr val="dk1"/>
                </a:solidFill>
              </a:rPr>
              <a:t>3. </a:t>
            </a:r>
            <a:r>
              <a:rPr lang="en" sz="1400">
                <a:solidFill>
                  <a:schemeClr val="dk1"/>
                </a:solidFill>
              </a:rPr>
              <a:t>Obtain </a:t>
            </a:r>
            <a:r>
              <a:rPr b="1" lang="en" sz="1400">
                <a:solidFill>
                  <a:schemeClr val="dk1"/>
                </a:solidFill>
              </a:rPr>
              <a:t>permission </a:t>
            </a:r>
            <a:r>
              <a:rPr lang="en" sz="1400">
                <a:solidFill>
                  <a:schemeClr val="dk1"/>
                </a:solidFill>
              </a:rPr>
              <a:t>for your specific, proposed use</a:t>
            </a:r>
            <a:endParaRPr sz="1400">
              <a:solidFill>
                <a:schemeClr val="dk1"/>
              </a:solidFill>
            </a:endParaRPr>
          </a:p>
          <a:p>
            <a:pPr indent="0" lvl="0" marL="0" rtl="0" algn="l">
              <a:spcBef>
                <a:spcPts val="0"/>
              </a:spcBef>
              <a:spcAft>
                <a:spcPts val="0"/>
              </a:spcAft>
              <a:buClr>
                <a:schemeClr val="dk1"/>
              </a:buClr>
              <a:buSzPts val="1100"/>
              <a:buFont typeface="Arial"/>
              <a:buNone/>
            </a:pPr>
            <a:r>
              <a:t/>
            </a:r>
            <a:endParaRPr sz="1100">
              <a:solidFill>
                <a:schemeClr val="dk1"/>
              </a:solidFill>
            </a:endParaRPr>
          </a:p>
        </p:txBody>
      </p:sp>
      <p:pic>
        <p:nvPicPr>
          <p:cNvPr id="123" name="Google Shape;123;p19"/>
          <p:cNvPicPr preferRelativeResize="0"/>
          <p:nvPr/>
        </p:nvPicPr>
        <p:blipFill>
          <a:blip r:embed="rId3">
            <a:alphaModFix/>
          </a:blip>
          <a:stretch>
            <a:fillRect/>
          </a:stretch>
        </p:blipFill>
        <p:spPr>
          <a:xfrm rot="5400000">
            <a:off x="5841024" y="1296500"/>
            <a:ext cx="2760575" cy="2769225"/>
          </a:xfrm>
          <a:prstGeom prst="rect">
            <a:avLst/>
          </a:prstGeom>
          <a:noFill/>
          <a:ln>
            <a:noFill/>
          </a:ln>
        </p:spPr>
      </p:pic>
      <p:sp>
        <p:nvSpPr>
          <p:cNvPr id="124" name="Google Shape;124;p19"/>
          <p:cNvSpPr txBox="1"/>
          <p:nvPr/>
        </p:nvSpPr>
        <p:spPr>
          <a:xfrm>
            <a:off x="5552800" y="4133900"/>
            <a:ext cx="3056100" cy="276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600"/>
              <a:t>© Made</a:t>
            </a:r>
            <a:r>
              <a:rPr baseline="30000" lang="en" sz="600"/>
              <a:t>AU </a:t>
            </a:r>
            <a:r>
              <a:rPr lang="en" sz="600">
                <a:solidFill>
                  <a:schemeClr val="dk1"/>
                </a:solidFill>
              </a:rPr>
              <a:t>”vegetables” CC BY </a:t>
            </a:r>
            <a:r>
              <a:rPr lang="en" sz="600" u="sng">
                <a:solidFill>
                  <a:schemeClr val="hlink"/>
                </a:solidFill>
                <a:hlinkClick r:id="rId4"/>
              </a:rPr>
              <a:t>https://thenounproject.com/icon/vegetables-3057284</a:t>
            </a:r>
            <a:r>
              <a:rPr lang="en" sz="600">
                <a:solidFill>
                  <a:schemeClr val="dk1"/>
                </a:solidFill>
              </a:rPr>
              <a:t> </a:t>
            </a:r>
            <a:endParaRPr baseline="30000" sz="6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Resource: </a:t>
            </a:r>
            <a:r>
              <a:rPr lang="en"/>
              <a:t>A Framework for Any U.S. Copyright Question</a:t>
            </a:r>
            <a:endParaRPr/>
          </a:p>
        </p:txBody>
      </p:sp>
      <p:sp>
        <p:nvSpPr>
          <p:cNvPr id="130" name="Google Shape;130;p20"/>
          <p:cNvSpPr txBox="1"/>
          <p:nvPr>
            <p:ph idx="1" type="body"/>
          </p:nvPr>
        </p:nvSpPr>
        <p:spPr>
          <a:xfrm>
            <a:off x="311700" y="1152475"/>
            <a:ext cx="8832300" cy="3990900"/>
          </a:xfrm>
          <a:prstGeom prst="rect">
            <a:avLst/>
          </a:prstGeom>
        </p:spPr>
        <p:txBody>
          <a:bodyPr anchorCtr="0" anchor="t" bIns="91425" lIns="91425" spcFirstLastPara="1" rIns="91425" wrap="square" tIns="91425">
            <a:normAutofit lnSpcReduction="10000"/>
          </a:bodyPr>
          <a:lstStyle/>
          <a:p>
            <a:pPr indent="-342900" lvl="0" marL="457200" rtl="0" algn="l">
              <a:lnSpc>
                <a:spcPct val="100000"/>
              </a:lnSpc>
              <a:spcBef>
                <a:spcPts val="0"/>
              </a:spcBef>
              <a:spcAft>
                <a:spcPts val="0"/>
              </a:spcAft>
              <a:buSzPts val="1800"/>
              <a:buAutoNum type="arabicPeriod"/>
            </a:pPr>
            <a:r>
              <a:rPr lang="en"/>
              <a:t>Is the work protected by copyright?</a:t>
            </a:r>
            <a:endParaRPr/>
          </a:p>
          <a:p>
            <a:pPr indent="-317500" lvl="1" marL="914400" rtl="0" algn="l">
              <a:lnSpc>
                <a:spcPct val="100000"/>
              </a:lnSpc>
              <a:spcBef>
                <a:spcPts val="0"/>
              </a:spcBef>
              <a:spcAft>
                <a:spcPts val="0"/>
              </a:spcAft>
              <a:buSzPts val="1400"/>
              <a:buAutoNum type="alphaLcPeriod"/>
            </a:pPr>
            <a:r>
              <a:rPr lang="en"/>
              <a:t>In Copyright and I own the copyright</a:t>
            </a:r>
            <a:endParaRPr/>
          </a:p>
          <a:p>
            <a:pPr indent="-317500" lvl="1" marL="914400" rtl="0" algn="l">
              <a:lnSpc>
                <a:spcPct val="100000"/>
              </a:lnSpc>
              <a:spcBef>
                <a:spcPts val="0"/>
              </a:spcBef>
              <a:spcAft>
                <a:spcPts val="0"/>
              </a:spcAft>
              <a:buSzPts val="1400"/>
              <a:buAutoNum type="alphaLcPeriod"/>
            </a:pPr>
            <a:r>
              <a:rPr lang="en"/>
              <a:t>In-Copyright and someone else owns it</a:t>
            </a:r>
            <a:endParaRPr/>
          </a:p>
          <a:p>
            <a:pPr indent="-317500" lvl="1" marL="914400" rtl="0" algn="l">
              <a:lnSpc>
                <a:spcPct val="100000"/>
              </a:lnSpc>
              <a:spcBef>
                <a:spcPts val="0"/>
              </a:spcBef>
              <a:spcAft>
                <a:spcPts val="0"/>
              </a:spcAft>
              <a:buSzPts val="1400"/>
              <a:buAutoNum type="alphaLcPeriod"/>
            </a:pPr>
            <a:r>
              <a:rPr lang="en"/>
              <a:t>In the Public Domain (≠ free online)</a:t>
            </a:r>
            <a:endParaRPr/>
          </a:p>
          <a:p>
            <a:pPr indent="0" lvl="0" marL="457200" rtl="0" algn="l">
              <a:lnSpc>
                <a:spcPct val="100000"/>
              </a:lnSpc>
              <a:spcBef>
                <a:spcPts val="1200"/>
              </a:spcBef>
              <a:spcAft>
                <a:spcPts val="0"/>
              </a:spcAft>
              <a:buNone/>
            </a:pPr>
            <a:r>
              <a:t/>
            </a:r>
            <a:endParaRPr/>
          </a:p>
          <a:p>
            <a:pPr indent="-342900" lvl="0" marL="457200" rtl="0" algn="l">
              <a:lnSpc>
                <a:spcPct val="100000"/>
              </a:lnSpc>
              <a:spcBef>
                <a:spcPts val="1200"/>
              </a:spcBef>
              <a:spcAft>
                <a:spcPts val="0"/>
              </a:spcAft>
              <a:buSzPts val="1800"/>
              <a:buAutoNum type="arabicPeriod"/>
            </a:pPr>
            <a:r>
              <a:rPr lang="en"/>
              <a:t>Do I already have permission? Is there a license that allows my proposed use?</a:t>
            </a:r>
            <a:endParaRPr/>
          </a:p>
          <a:p>
            <a:pPr indent="-317500" lvl="1" marL="914400" rtl="0" algn="l">
              <a:lnSpc>
                <a:spcPct val="100000"/>
              </a:lnSpc>
              <a:spcBef>
                <a:spcPts val="0"/>
              </a:spcBef>
              <a:spcAft>
                <a:spcPts val="0"/>
              </a:spcAft>
              <a:buSzPts val="1400"/>
              <a:buAutoNum type="alphaLcPeriod"/>
            </a:pPr>
            <a:r>
              <a:rPr lang="en"/>
              <a:t>Creative Commons license </a:t>
            </a:r>
            <a:endParaRPr/>
          </a:p>
          <a:p>
            <a:pPr indent="-317500" lvl="1" marL="914400" rtl="0" algn="l">
              <a:lnSpc>
                <a:spcPct val="100000"/>
              </a:lnSpc>
              <a:spcBef>
                <a:spcPts val="0"/>
              </a:spcBef>
              <a:spcAft>
                <a:spcPts val="0"/>
              </a:spcAft>
              <a:buSzPts val="1400"/>
              <a:buAutoNum type="alphaLcPeriod"/>
            </a:pPr>
            <a:r>
              <a:rPr lang="en"/>
              <a:t>Terms/Conditions of Use</a:t>
            </a:r>
            <a:endParaRPr/>
          </a:p>
          <a:p>
            <a:pPr indent="0" lvl="0" marL="457200" rtl="0" algn="l">
              <a:lnSpc>
                <a:spcPct val="100000"/>
              </a:lnSpc>
              <a:spcBef>
                <a:spcPts val="1200"/>
              </a:spcBef>
              <a:spcAft>
                <a:spcPts val="0"/>
              </a:spcAft>
              <a:buNone/>
            </a:pPr>
            <a:r>
              <a:t/>
            </a:r>
            <a:endParaRPr/>
          </a:p>
          <a:p>
            <a:pPr indent="-342900" lvl="0" marL="457200" rtl="0" algn="l">
              <a:lnSpc>
                <a:spcPct val="100000"/>
              </a:lnSpc>
              <a:spcBef>
                <a:spcPts val="1200"/>
              </a:spcBef>
              <a:spcAft>
                <a:spcPts val="0"/>
              </a:spcAft>
              <a:buSzPts val="1800"/>
              <a:buAutoNum type="arabicPeriod"/>
            </a:pPr>
            <a:r>
              <a:rPr lang="en"/>
              <a:t>Is there a specific exemption in copyright law that covers my proposed use?</a:t>
            </a:r>
            <a:endParaRPr/>
          </a:p>
          <a:p>
            <a:pPr indent="-317500" lvl="1" marL="914400" rtl="0" algn="l">
              <a:lnSpc>
                <a:spcPct val="100000"/>
              </a:lnSpc>
              <a:spcBef>
                <a:spcPts val="0"/>
              </a:spcBef>
              <a:spcAft>
                <a:spcPts val="0"/>
              </a:spcAft>
              <a:buSzPts val="1400"/>
              <a:buAutoNum type="alphaLcPeriod"/>
            </a:pPr>
            <a:r>
              <a:rPr lang="en"/>
              <a:t>Fair Use</a:t>
            </a:r>
            <a:endParaRPr/>
          </a:p>
          <a:p>
            <a:pPr indent="0" lvl="0" marL="914400" rtl="0" algn="l">
              <a:lnSpc>
                <a:spcPct val="100000"/>
              </a:lnSpc>
              <a:spcBef>
                <a:spcPts val="1200"/>
              </a:spcBef>
              <a:spcAft>
                <a:spcPts val="0"/>
              </a:spcAft>
              <a:buNone/>
            </a:pPr>
            <a:r>
              <a:t/>
            </a:r>
            <a:endParaRPr/>
          </a:p>
          <a:p>
            <a:pPr indent="-342900" lvl="0" marL="457200" rtl="0" algn="l">
              <a:lnSpc>
                <a:spcPct val="100000"/>
              </a:lnSpc>
              <a:spcBef>
                <a:spcPts val="1200"/>
              </a:spcBef>
              <a:spcAft>
                <a:spcPts val="0"/>
              </a:spcAft>
              <a:buSzPts val="1800"/>
              <a:buAutoNum type="arabicPeriod"/>
            </a:pPr>
            <a:r>
              <a:rPr lang="en"/>
              <a:t>If all of the above failed, I need to obtain permission.</a:t>
            </a:r>
            <a:endParaRPr/>
          </a:p>
        </p:txBody>
      </p:sp>
      <p:sp>
        <p:nvSpPr>
          <p:cNvPr id="131" name="Google Shape;131;p20"/>
          <p:cNvSpPr txBox="1"/>
          <p:nvPr/>
        </p:nvSpPr>
        <p:spPr>
          <a:xfrm>
            <a:off x="6678250" y="4618100"/>
            <a:ext cx="2465700" cy="449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None/>
            </a:pPr>
            <a:r>
              <a:rPr lang="en" sz="800"/>
              <a:t>Adapted from: </a:t>
            </a:r>
            <a:r>
              <a:rPr lang="en" sz="800">
                <a:solidFill>
                  <a:srgbClr val="8C5206"/>
                </a:solidFill>
                <a:highlight>
                  <a:srgbClr val="FFFFFF"/>
                </a:highlight>
                <a:uFill>
                  <a:noFill/>
                </a:uFill>
                <a:hlinkClick r:id="rId3">
                  <a:extLst>
                    <a:ext uri="{A12FA001-AC4F-418D-AE19-62706E023703}">
                      <ahyp:hlinkClr val="tx"/>
                    </a:ext>
                  </a:extLst>
                </a:hlinkClick>
              </a:rPr>
              <a:t>http://hdl.handle.net/10919/56505</a:t>
            </a:r>
            <a:r>
              <a:rPr lang="en" sz="800">
                <a:solidFill>
                  <a:schemeClr val="dk2"/>
                </a:solidFill>
              </a:rPr>
              <a:t>  CC BY SA</a:t>
            </a:r>
            <a:endParaRPr sz="800"/>
          </a:p>
        </p:txBody>
      </p:sp>
      <p:pic>
        <p:nvPicPr>
          <p:cNvPr id="132" name="Google Shape;132;p20"/>
          <p:cNvPicPr preferRelativeResize="0"/>
          <p:nvPr/>
        </p:nvPicPr>
        <p:blipFill>
          <a:blip r:embed="rId4">
            <a:alphaModFix/>
          </a:blip>
          <a:stretch>
            <a:fillRect/>
          </a:stretch>
        </p:blipFill>
        <p:spPr>
          <a:xfrm>
            <a:off x="6225050" y="1463925"/>
            <a:ext cx="1778925" cy="10339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Does the work </a:t>
            </a:r>
            <a:r>
              <a:rPr i="1" lang="en"/>
              <a:t>already </a:t>
            </a:r>
            <a:r>
              <a:rPr lang="en"/>
              <a:t>have a license permitting my proposed use?</a:t>
            </a:r>
            <a:endParaRPr/>
          </a:p>
        </p:txBody>
      </p:sp>
      <p:sp>
        <p:nvSpPr>
          <p:cNvPr id="138" name="Google Shape;138;p21"/>
          <p:cNvSpPr txBox="1"/>
          <p:nvPr>
            <p:ph idx="1" type="body"/>
          </p:nvPr>
        </p:nvSpPr>
        <p:spPr>
          <a:xfrm>
            <a:off x="-62825" y="1142225"/>
            <a:ext cx="9144000" cy="3416400"/>
          </a:xfrm>
          <a:prstGeom prst="rect">
            <a:avLst/>
          </a:prstGeom>
        </p:spPr>
        <p:txBody>
          <a:bodyPr anchorCtr="0" anchor="t" bIns="91425" lIns="91425" spcFirstLastPara="1" rIns="91425" wrap="square" tIns="91425">
            <a:normAutofit/>
          </a:bodyPr>
          <a:lstStyle/>
          <a:p>
            <a:pPr indent="0" lvl="0" marL="914400" rtl="0" algn="l">
              <a:spcBef>
                <a:spcPts val="0"/>
              </a:spcBef>
              <a:spcAft>
                <a:spcPts val="0"/>
              </a:spcAft>
              <a:buNone/>
            </a:pPr>
            <a:r>
              <a:t/>
            </a:r>
            <a:endParaRPr b="1" sz="1900">
              <a:solidFill>
                <a:schemeClr val="dk1"/>
              </a:solidFill>
            </a:endParaRPr>
          </a:p>
          <a:p>
            <a:pPr indent="-336550" lvl="0" marL="914400" rtl="0" algn="l">
              <a:lnSpc>
                <a:spcPct val="100000"/>
              </a:lnSpc>
              <a:spcBef>
                <a:spcPts val="0"/>
              </a:spcBef>
              <a:spcAft>
                <a:spcPts val="0"/>
              </a:spcAft>
              <a:buClr>
                <a:schemeClr val="dk1"/>
              </a:buClr>
              <a:buSzPts val="1700"/>
              <a:buAutoNum type="arabicPeriod"/>
            </a:pPr>
            <a:r>
              <a:rPr b="1" lang="en" sz="1700">
                <a:solidFill>
                  <a:schemeClr val="dk1"/>
                </a:solidFill>
              </a:rPr>
              <a:t>You might already have a license or permission</a:t>
            </a:r>
            <a:endParaRPr b="1" sz="1700">
              <a:solidFill>
                <a:schemeClr val="dk1"/>
              </a:solidFill>
            </a:endParaRPr>
          </a:p>
          <a:p>
            <a:pPr indent="-349250" lvl="1" marL="1371600" rtl="0" algn="l">
              <a:spcBef>
                <a:spcPts val="0"/>
              </a:spcBef>
              <a:spcAft>
                <a:spcPts val="0"/>
              </a:spcAft>
              <a:buClr>
                <a:schemeClr val="dk1"/>
              </a:buClr>
              <a:buSzPts val="1900"/>
              <a:buAutoNum type="alphaLcPeriod"/>
            </a:pPr>
            <a:r>
              <a:rPr lang="en" sz="1900">
                <a:solidFill>
                  <a:schemeClr val="dk1"/>
                </a:solidFill>
              </a:rPr>
              <a:t>Creative Commons licenses (which always require </a:t>
            </a:r>
            <a:r>
              <a:rPr lang="en" sz="1900" u="sng">
                <a:solidFill>
                  <a:schemeClr val="hlink"/>
                </a:solidFill>
                <a:hlinkClick r:id="rId3"/>
              </a:rPr>
              <a:t>attribution</a:t>
            </a:r>
            <a:r>
              <a:rPr lang="en" sz="1900">
                <a:solidFill>
                  <a:schemeClr val="dk1"/>
                </a:solidFill>
              </a:rPr>
              <a:t>) are one such license which is appended on an in-copyright work</a:t>
            </a:r>
            <a:endParaRPr sz="1900">
              <a:solidFill>
                <a:schemeClr val="dk1"/>
              </a:solidFill>
            </a:endParaRPr>
          </a:p>
          <a:p>
            <a:pPr indent="0" lvl="0" marL="1371600" rtl="0" algn="l">
              <a:spcBef>
                <a:spcPts val="0"/>
              </a:spcBef>
              <a:spcAft>
                <a:spcPts val="0"/>
              </a:spcAft>
              <a:buNone/>
            </a:pPr>
            <a:r>
              <a:t/>
            </a:r>
            <a:endParaRPr sz="1900">
              <a:solidFill>
                <a:schemeClr val="dk1"/>
              </a:solidFill>
            </a:endParaRPr>
          </a:p>
          <a:p>
            <a:pPr indent="-349250" lvl="1" marL="1371600" rtl="0" algn="l">
              <a:spcBef>
                <a:spcPts val="0"/>
              </a:spcBef>
              <a:spcAft>
                <a:spcPts val="0"/>
              </a:spcAft>
              <a:buClr>
                <a:schemeClr val="dk1"/>
              </a:buClr>
              <a:buSzPts val="1900"/>
              <a:buAutoNum type="alphaLcPeriod"/>
            </a:pPr>
            <a:r>
              <a:rPr lang="en" sz="1900">
                <a:solidFill>
                  <a:schemeClr val="dk1"/>
                </a:solidFill>
              </a:rPr>
              <a:t>Another license might be covered in the “Terms/Conditions of Use” section described on a website. </a:t>
            </a:r>
            <a:endParaRPr sz="1900">
              <a:solidFill>
                <a:schemeClr val="dk1"/>
              </a:solidFill>
            </a:endParaRPr>
          </a:p>
          <a:p>
            <a:pPr indent="0" lvl="0" marL="0" rtl="0" algn="l">
              <a:spcBef>
                <a:spcPts val="0"/>
              </a:spcBef>
              <a:spcAft>
                <a:spcPts val="1200"/>
              </a:spcAft>
              <a:buNone/>
            </a:pPr>
            <a:r>
              <a:t/>
            </a:r>
            <a:endParaRPr/>
          </a:p>
        </p:txBody>
      </p:sp>
      <p:pic>
        <p:nvPicPr>
          <p:cNvPr id="139" name="Google Shape;139;p21"/>
          <p:cNvPicPr preferRelativeResize="0"/>
          <p:nvPr/>
        </p:nvPicPr>
        <p:blipFill>
          <a:blip r:embed="rId4">
            <a:alphaModFix/>
          </a:blip>
          <a:stretch>
            <a:fillRect/>
          </a:stretch>
        </p:blipFill>
        <p:spPr>
          <a:xfrm>
            <a:off x="4947800" y="3181525"/>
            <a:ext cx="3130950" cy="1819725"/>
          </a:xfrm>
          <a:prstGeom prst="rect">
            <a:avLst/>
          </a:prstGeom>
          <a:noFill/>
          <a:ln>
            <a:noFill/>
          </a:ln>
        </p:spPr>
      </p:pic>
      <p:pic>
        <p:nvPicPr>
          <p:cNvPr id="140" name="Google Shape;140;p21"/>
          <p:cNvPicPr preferRelativeResize="0"/>
          <p:nvPr/>
        </p:nvPicPr>
        <p:blipFill>
          <a:blip r:embed="rId5">
            <a:alphaModFix/>
          </a:blip>
          <a:stretch>
            <a:fillRect/>
          </a:stretch>
        </p:blipFill>
        <p:spPr>
          <a:xfrm>
            <a:off x="784901" y="3666376"/>
            <a:ext cx="1941075" cy="679150"/>
          </a:xfrm>
          <a:prstGeom prst="rect">
            <a:avLst/>
          </a:prstGeom>
          <a:noFill/>
          <a:ln>
            <a:noFill/>
          </a:ln>
        </p:spPr>
      </p:pic>
      <p:sp>
        <p:nvSpPr>
          <p:cNvPr id="141" name="Google Shape;141;p21"/>
          <p:cNvSpPr txBox="1"/>
          <p:nvPr/>
        </p:nvSpPr>
        <p:spPr>
          <a:xfrm>
            <a:off x="213175" y="4534700"/>
            <a:ext cx="88680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Best practices for attribution - Creative Commons licenses: </a:t>
            </a:r>
            <a:r>
              <a:rPr lang="en" u="sng">
                <a:solidFill>
                  <a:schemeClr val="hlink"/>
                </a:solidFill>
                <a:hlinkClick r:id="rId6"/>
              </a:rPr>
              <a:t>https://wiki.creativecommons.org/wiki/Best_practices_for_attribution</a:t>
            </a:r>
            <a:r>
              <a:rPr lang="en"/>
              <a:t>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