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</p:sldIdLst>
  <p:sldSz cy="5143500" cx="9144000"/>
  <p:notesSz cx="6858000" cy="9144000"/>
  <p:embeddedFontLst>
    <p:embeddedFont>
      <p:font typeface="Proxima Nova"/>
      <p:regular r:id="rId38"/>
      <p:bold r:id="rId39"/>
      <p:italic r:id="rId40"/>
      <p:boldItalic r:id="rId41"/>
    </p:embeddedFont>
    <p:embeddedFont>
      <p:font typeface="Roboto"/>
      <p:regular r:id="rId42"/>
      <p:bold r:id="rId43"/>
      <p:italic r:id="rId44"/>
      <p:boldItalic r:id="rId45"/>
    </p:embeddedFont>
    <p:embeddedFont>
      <p:font typeface="Proxima Nova Semibold"/>
      <p:regular r:id="rId46"/>
      <p:bold r:id="rId47"/>
      <p:boldItalic r:id="rId48"/>
    </p:embeddedFont>
    <p:embeddedFont>
      <p:font typeface="Alfa Slab One"/>
      <p:regular r:id="rId4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roximaNova-italic.fntdata"/><Relationship Id="rId42" Type="http://schemas.openxmlformats.org/officeDocument/2006/relationships/font" Target="fonts/Roboto-regular.fntdata"/><Relationship Id="rId41" Type="http://schemas.openxmlformats.org/officeDocument/2006/relationships/font" Target="fonts/ProximaNova-boldItalic.fntdata"/><Relationship Id="rId44" Type="http://schemas.openxmlformats.org/officeDocument/2006/relationships/font" Target="fonts/Roboto-italic.fntdata"/><Relationship Id="rId43" Type="http://schemas.openxmlformats.org/officeDocument/2006/relationships/font" Target="fonts/Roboto-bold.fntdata"/><Relationship Id="rId46" Type="http://schemas.openxmlformats.org/officeDocument/2006/relationships/font" Target="fonts/ProximaNovaSemibold-regular.fntdata"/><Relationship Id="rId45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ProximaNovaSemibold-boldItalic.fntdata"/><Relationship Id="rId47" Type="http://schemas.openxmlformats.org/officeDocument/2006/relationships/font" Target="fonts/ProximaNovaSemibold-bold.fntdata"/><Relationship Id="rId49" Type="http://schemas.openxmlformats.org/officeDocument/2006/relationships/font" Target="fonts/AlfaSlabOne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font" Target="fonts/ProximaNova-bold.fntdata"/><Relationship Id="rId38" Type="http://schemas.openxmlformats.org/officeDocument/2006/relationships/font" Target="fonts/ProximaNova-regular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a18bb2cc35_0_8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a18bb2cc35_0_8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Deployment - makes development easier, provide monitoring tools,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a18bb2cc35_0_8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a18bb2cc35_0_8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a18bb2cc35_0_8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a18bb2cc35_0_8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D1D5DB"/>
                </a:solidFill>
                <a:highlight>
                  <a:srgbClr val="444654"/>
                </a:highlight>
                <a:latin typeface="Roboto"/>
                <a:ea typeface="Roboto"/>
                <a:cs typeface="Roboto"/>
                <a:sym typeface="Roboto"/>
              </a:rPr>
              <a:t>Think of Docker as a magic box. It lets us package our software with everything it needs to run, so it works the same way for everyone, no matter where it's used.</a:t>
            </a:r>
            <a:br>
              <a:rPr lang="en" sz="1200">
                <a:solidFill>
                  <a:srgbClr val="D1D5DB"/>
                </a:solidFill>
                <a:highlight>
                  <a:srgbClr val="444654"/>
                </a:highlight>
                <a:latin typeface="Roboto"/>
                <a:ea typeface="Roboto"/>
                <a:cs typeface="Roboto"/>
                <a:sym typeface="Roboto"/>
              </a:rPr>
            </a:br>
            <a:br>
              <a:rPr lang="en" sz="1200">
                <a:solidFill>
                  <a:srgbClr val="D1D5DB"/>
                </a:solidFill>
                <a:highlight>
                  <a:srgbClr val="444654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D1D5DB"/>
                </a:solidFill>
                <a:highlight>
                  <a:srgbClr val="444654"/>
                </a:highlight>
                <a:latin typeface="Roboto"/>
                <a:ea typeface="Roboto"/>
                <a:cs typeface="Roboto"/>
                <a:sym typeface="Roboto"/>
              </a:rPr>
              <a:t>Imagine you have a lot of these magic boxes (Docker containers) and you need to organize them. That's where Kubernetes comes in. It's like a traffic cop, directing the boxes to where they need to go. Rancher is like a helper for Kubernetes, making it even easier to manage everything.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a18bb2cc3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a18bb2cc3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a18bb2cc35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a18bb2cc3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a18bb2cc35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a18bb2cc3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a240d01bfc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a240d01bfc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a240d01bfc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a240d01bfc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a240d01bf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a240d01bf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a240d01bf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a240d01bf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5ba42ff8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5ba42ff8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74151"/>
                </a:solidFill>
                <a:latin typeface="Roboto"/>
                <a:ea typeface="Roboto"/>
                <a:cs typeface="Roboto"/>
                <a:sym typeface="Roboto"/>
              </a:rPr>
              <a:t>Our responsibilities include enabling APIs, managing databases, handling filesystems, facilitating deployments to Endeavour, and overseeing the CI/CD pipeline.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a0eee2486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a0eee2486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a18bb2cc35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a18bb2cc35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a0eee2486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2a0eee2486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a18bb2cc35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a18bb2cc35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a1940ff61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a1940ff61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18bb2cc35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18bb2cc3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a1940ff613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a1940ff613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a0eee24861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2a0eee2486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a0eee24861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2a0eee24861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a18bb2cc35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2a18bb2cc35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a18bb2cc3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a18bb2cc3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374151"/>
              </a:buClr>
              <a:buSzPts val="1200"/>
              <a:buFont typeface="Roboto"/>
              <a:buNone/>
            </a:pPr>
            <a:r>
              <a:rPr lang="en" sz="1200">
                <a:solidFill>
                  <a:srgbClr val="374151"/>
                </a:solidFill>
                <a:latin typeface="Roboto"/>
                <a:ea typeface="Roboto"/>
                <a:cs typeface="Roboto"/>
                <a:sym typeface="Roboto"/>
              </a:rPr>
              <a:t>Understanding Our System's Design and Structure</a:t>
            </a:r>
            <a:endParaRPr sz="1200">
              <a:solidFill>
                <a:srgbClr val="37415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4151"/>
              </a:buClr>
              <a:buSzPts val="1200"/>
              <a:buFont typeface="Roboto"/>
              <a:buNone/>
            </a:pPr>
            <a:r>
              <a:rPr lang="en" sz="1200">
                <a:solidFill>
                  <a:srgbClr val="374151"/>
                </a:solidFill>
                <a:latin typeface="Roboto"/>
                <a:ea typeface="Roboto"/>
                <a:cs typeface="Roboto"/>
                <a:sym typeface="Roboto"/>
              </a:rPr>
              <a:t>Discussion on Various Issues Encountered and Their Resolutions</a:t>
            </a:r>
            <a:br>
              <a:rPr lang="en" sz="1200">
                <a:solidFill>
                  <a:srgbClr val="37415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8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Kubernetes</a:t>
            </a:r>
            <a:endParaRPr sz="18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Proxima Nova"/>
              <a:buNone/>
            </a:pPr>
            <a:r>
              <a:rPr lang="en" sz="18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Kafka usage and monitoring</a:t>
            </a:r>
            <a:endParaRPr sz="18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Proxima Nova"/>
              <a:buNone/>
            </a:pPr>
            <a:r>
              <a:rPr lang="en" sz="18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APIs</a:t>
            </a:r>
            <a:endParaRPr sz="18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Proxima Nova"/>
              <a:buNone/>
            </a:pPr>
            <a:r>
              <a:rPr lang="en" sz="18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Database</a:t>
            </a:r>
            <a:endParaRPr sz="18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Proxima Nova"/>
              <a:buNone/>
            </a:pPr>
            <a:r>
              <a:rPr lang="en" sz="18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File System</a:t>
            </a:r>
            <a:endParaRPr sz="18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Proxima Nova"/>
              <a:buNone/>
            </a:pPr>
            <a:r>
              <a:rPr lang="en" sz="18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CI/CD</a:t>
            </a:r>
            <a:endParaRPr sz="18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4151"/>
              </a:buClr>
              <a:buSzPts val="1200"/>
              <a:buFont typeface="Roboto"/>
              <a:buNone/>
            </a:pPr>
            <a:r>
              <a:t/>
            </a:r>
            <a:endParaRPr sz="1200">
              <a:solidFill>
                <a:srgbClr val="37415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a18bb2cc35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2a18bb2cc35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a18bb2cc35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a18bb2cc35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a18bb2cc35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a18bb2cc35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a18bb2cc35_0_8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a18bb2cc35_0_8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a18bb2cc35_0_8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a18bb2cc35_0_8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a18bb2cc35_0_8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a18bb2cc35_0_8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a18bb2cc35_0_8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a18bb2cc35_0_8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a2530f1c03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a2530f1c03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a18bb2cc35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a18bb2cc35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a2530f1c03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a2530f1c03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image" Target="../media/image20.png"/><Relationship Id="rId7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code.vt.edu/cs5604-f2023/kafka_example" TargetMode="External"/><Relationship Id="rId4" Type="http://schemas.openxmlformats.org/officeDocument/2006/relationships/hyperlink" Target="https://kafka-monitor.endeavour.cs.vt.edu/ui/clusters/broker-kafka/all-topics?hideInternal=true&amp;page=1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5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6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code.vt.edu/xliangvt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5 - Infrastructure &amp; DevOps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Advised by Dr. Edward Fox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Subject Matter Experts: Dhanush Dinesh, Satvik Chekuri</a:t>
            </a:r>
            <a:endParaRPr b="1"/>
          </a:p>
        </p:txBody>
      </p:sp>
      <p:sp>
        <p:nvSpPr>
          <p:cNvPr id="58" name="Google Shape;58;p13"/>
          <p:cNvSpPr txBox="1"/>
          <p:nvPr/>
        </p:nvSpPr>
        <p:spPr>
          <a:xfrm>
            <a:off x="0" y="4234225"/>
            <a:ext cx="5650200" cy="3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December 5, 2023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CS5604: Information Storage and Retrieval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Blacksburg, VA 24061 USA</a:t>
            </a:r>
            <a:br>
              <a:rPr lang="en">
                <a:latin typeface="Proxima Nova"/>
                <a:ea typeface="Proxima Nova"/>
                <a:cs typeface="Proxima Nova"/>
                <a:sym typeface="Proxima Nova"/>
              </a:rPr>
            </a:br>
            <a:br>
              <a:rPr lang="en">
                <a:latin typeface="Proxima Nova"/>
                <a:ea typeface="Proxima Nova"/>
                <a:cs typeface="Proxima Nova"/>
                <a:sym typeface="Proxima Nova"/>
              </a:rPr>
            </a:b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286134" y="719009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/>
          <p:nvPr/>
        </p:nvSpPr>
        <p:spPr>
          <a:xfrm rot="10800000">
            <a:off x="8423297" y="3217722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Kubernetes &amp; Rancher</a:t>
            </a:r>
            <a:endParaRPr/>
          </a:p>
        </p:txBody>
      </p:sp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Kubernetes (k8s)</a:t>
            </a:r>
            <a:endParaRPr b="1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Open source container orchestration tool.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Helps manage containerized application in different deployment environments.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1 Master node, 1-N server nodes.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b="1" lang="en">
                <a:solidFill>
                  <a:srgbClr val="000000"/>
                </a:solidFill>
              </a:rPr>
              <a:t>Kubectl</a:t>
            </a:r>
            <a:r>
              <a:rPr lang="en">
                <a:solidFill>
                  <a:srgbClr val="000000"/>
                </a:solidFill>
              </a:rPr>
              <a:t> is the k8s command line tool to control the k8s cluster manager.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b="1" lang="en">
                <a:solidFill>
                  <a:srgbClr val="000000"/>
                </a:solidFill>
              </a:rPr>
              <a:t>Rancher</a:t>
            </a:r>
            <a:endParaRPr b="1" sz="1400">
              <a:solidFill>
                <a:srgbClr val="0000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>
                <a:solidFill>
                  <a:srgbClr val="000000"/>
                </a:solidFill>
              </a:rPr>
              <a:t>Open-source platform on top of k8s.</a:t>
            </a:r>
            <a:endParaRPr>
              <a:solidFill>
                <a:srgbClr val="0000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>
                <a:solidFill>
                  <a:srgbClr val="000000"/>
                </a:solidFill>
              </a:rPr>
              <a:t>Provides all-in-one administration of clusters, easy-deployment.</a:t>
            </a:r>
            <a:endParaRPr>
              <a:solidFill>
                <a:srgbClr val="0000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>
                <a:solidFill>
                  <a:srgbClr val="000000"/>
                </a:solidFill>
              </a:rPr>
              <a:t>Provides user interface for users to interact with the cluster; easy to get started.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311700" y="555600"/>
            <a:ext cx="54471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Docker and Containers</a:t>
            </a:r>
            <a:endParaRPr/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311700" y="1487950"/>
            <a:ext cx="49497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b="1" lang="en">
                <a:solidFill>
                  <a:srgbClr val="000000"/>
                </a:solidFill>
              </a:rPr>
              <a:t>Docker</a:t>
            </a:r>
            <a:endParaRPr b="1">
              <a:solidFill>
                <a:srgbClr val="0000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>
                <a:solidFill>
                  <a:srgbClr val="000000"/>
                </a:solidFill>
              </a:rPr>
              <a:t>Virtualization software </a:t>
            </a:r>
            <a:endParaRPr>
              <a:solidFill>
                <a:srgbClr val="0000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>
                <a:solidFill>
                  <a:srgbClr val="000000"/>
                </a:solidFill>
              </a:rPr>
              <a:t>Easy Applications Deployment</a:t>
            </a:r>
            <a:endParaRPr>
              <a:solidFill>
                <a:srgbClr val="0000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>
                <a:solidFill>
                  <a:srgbClr val="000000"/>
                </a:solidFill>
              </a:rPr>
              <a:t>Packages App with essential configuration and tools.</a:t>
            </a:r>
            <a:endParaRPr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b="1" lang="en">
                <a:solidFill>
                  <a:srgbClr val="000000"/>
                </a:solidFill>
              </a:rPr>
              <a:t>Container</a:t>
            </a:r>
            <a:endParaRPr b="1">
              <a:solidFill>
                <a:srgbClr val="0000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>
                <a:solidFill>
                  <a:srgbClr val="000000"/>
                </a:solidFill>
              </a:rPr>
              <a:t>A standardized unit that includes everything needed to run an application.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27" name="Google Shape;12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2100" y="1311300"/>
            <a:ext cx="3462554" cy="1636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0400" y="4046250"/>
            <a:ext cx="668925" cy="52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44350" y="3616175"/>
            <a:ext cx="312900" cy="346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00313" y="3962725"/>
            <a:ext cx="545975" cy="52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34500" y="4307775"/>
            <a:ext cx="522750" cy="5227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2" name="Google Shape;132;p23"/>
          <p:cNvCxnSpPr>
            <a:stCxn id="129" idx="3"/>
            <a:endCxn id="128" idx="1"/>
          </p:cNvCxnSpPr>
          <p:nvPr/>
        </p:nvCxnSpPr>
        <p:spPr>
          <a:xfrm>
            <a:off x="1657250" y="3789450"/>
            <a:ext cx="1703100" cy="51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23"/>
          <p:cNvCxnSpPr/>
          <p:nvPr/>
        </p:nvCxnSpPr>
        <p:spPr>
          <a:xfrm>
            <a:off x="1942962" y="4106200"/>
            <a:ext cx="1466400" cy="23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4" name="Google Shape;134;p23"/>
          <p:cNvCxnSpPr>
            <a:stCxn id="131" idx="3"/>
            <a:endCxn id="128" idx="1"/>
          </p:cNvCxnSpPr>
          <p:nvPr/>
        </p:nvCxnSpPr>
        <p:spPr>
          <a:xfrm flipH="1" rot="10800000">
            <a:off x="1657250" y="4307550"/>
            <a:ext cx="1703100" cy="26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288225" y="341025"/>
            <a:ext cx="83457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Relationship between k8s, kubectl and Rancher </a:t>
            </a:r>
            <a:endParaRPr/>
          </a:p>
        </p:txBody>
      </p:sp>
      <p:pic>
        <p:nvPicPr>
          <p:cNvPr id="140" name="Google Shape;14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5475" y="1079925"/>
            <a:ext cx="5344701" cy="372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K8s Network</a:t>
            </a:r>
            <a:endParaRPr/>
          </a:p>
        </p:txBody>
      </p:sp>
      <p:sp>
        <p:nvSpPr>
          <p:cNvPr id="146" name="Google Shape;146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Calico Crushing</a:t>
            </a:r>
            <a:endParaRPr>
              <a:solidFill>
                <a:srgbClr val="000000"/>
              </a:solidFill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Kubernetes’ “service” can’t forward network packets </a:t>
            </a:r>
            <a:br>
              <a:rPr lang="en">
                <a:solidFill>
                  <a:srgbClr val="000000"/>
                </a:solidFill>
              </a:rPr>
            </a:br>
            <a:r>
              <a:rPr lang="en">
                <a:solidFill>
                  <a:srgbClr val="000000"/>
                </a:solidFill>
              </a:rPr>
              <a:t>between each service.</a:t>
            </a:r>
            <a:endParaRPr>
              <a:solidFill>
                <a:srgbClr val="000000"/>
              </a:solidFill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Reproduce</a:t>
            </a:r>
            <a:endParaRPr>
              <a:solidFill>
                <a:srgbClr val="000000"/>
              </a:solidFill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We built up a simple HTTP server to prove this issue to CS Tech Team.</a:t>
            </a:r>
            <a:endParaRPr>
              <a:solidFill>
                <a:srgbClr val="000000"/>
              </a:solidFill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Resolve</a:t>
            </a:r>
            <a:endParaRPr>
              <a:solidFill>
                <a:srgbClr val="000000"/>
              </a:solidFill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CS Tech Team restart Calico to resolve it.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47" name="Google Shape;14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90150" y="1218550"/>
            <a:ext cx="766475" cy="76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Kafka</a:t>
            </a:r>
            <a:endParaRPr/>
          </a:p>
        </p:txBody>
      </p:sp>
      <p:sp>
        <p:nvSpPr>
          <p:cNvPr id="153" name="Google Shape;153;p26"/>
          <p:cNvSpPr txBox="1"/>
          <p:nvPr>
            <p:ph idx="1" type="body"/>
          </p:nvPr>
        </p:nvSpPr>
        <p:spPr>
          <a:xfrm>
            <a:off x="311700" y="1152475"/>
            <a:ext cx="8832300" cy="38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The example code is located at</a:t>
            </a:r>
            <a:r>
              <a:rPr lang="en"/>
              <a:t>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https://code.vt.edu/cs5604-f2023/kafka_example</a:t>
            </a:r>
            <a:r>
              <a:rPr lang="en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How to create topic?</a:t>
            </a:r>
            <a:endParaRPr>
              <a:solidFill>
                <a:srgbClr val="191919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○"/>
            </a:pPr>
            <a:r>
              <a:rPr lang="en">
                <a:solidFill>
                  <a:srgbClr val="191919"/>
                </a:solidFill>
              </a:rPr>
              <a:t>Just subscribe or produce a message with any topic you like.</a:t>
            </a:r>
            <a:endParaRPr>
              <a:solidFill>
                <a:srgbClr val="191919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solidFill>
                  <a:srgbClr val="191919"/>
                </a:solidFill>
              </a:rPr>
              <a:t>You can check the topics on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https://kafka-monitor.endeavour.cs.vt.edu/ui/clusters/broker-kafka/all-topics?hideInternal=true&amp;page=1</a:t>
            </a:r>
            <a:r>
              <a:rPr lang="en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What needs to be decided between each TEAM?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The topic name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The data format</a:t>
            </a:r>
            <a:endParaRPr>
              <a:solidFill>
                <a:srgbClr val="000000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</a:pPr>
            <a:r>
              <a:rPr lang="en">
                <a:solidFill>
                  <a:srgbClr val="000000"/>
                </a:solidFill>
              </a:rPr>
              <a:t>String</a:t>
            </a:r>
            <a:endParaRPr>
              <a:solidFill>
                <a:srgbClr val="000000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</a:pPr>
            <a:r>
              <a:rPr lang="en">
                <a:solidFill>
                  <a:srgbClr val="000000"/>
                </a:solidFill>
              </a:rPr>
              <a:t>Binary data</a:t>
            </a:r>
            <a:endParaRPr>
              <a:solidFill>
                <a:srgbClr val="000000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</a:pPr>
            <a:r>
              <a:rPr lang="en">
                <a:solidFill>
                  <a:srgbClr val="000000"/>
                </a:solidFill>
              </a:rPr>
              <a:t>etc.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Notice: the message should not be bigger than </a:t>
            </a:r>
            <a:r>
              <a:rPr b="1" lang="en">
                <a:solidFill>
                  <a:srgbClr val="000000"/>
                </a:solidFill>
              </a:rPr>
              <a:t>1MB</a:t>
            </a:r>
            <a:r>
              <a:rPr lang="en">
                <a:solidFill>
                  <a:srgbClr val="000000"/>
                </a:solidFill>
              </a:rPr>
              <a:t>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API Implementation</a:t>
            </a:r>
            <a:endParaRPr/>
          </a:p>
        </p:txBody>
      </p:sp>
      <p:sp>
        <p:nvSpPr>
          <p:cNvPr id="159" name="Google Shape;159;p27"/>
          <p:cNvSpPr txBox="1"/>
          <p:nvPr>
            <p:ph idx="1" type="body"/>
          </p:nvPr>
        </p:nvSpPr>
        <p:spPr>
          <a:xfrm>
            <a:off x="198550" y="1121625"/>
            <a:ext cx="8520600" cy="100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191919"/>
                </a:solidFill>
              </a:rPr>
              <a:t>In the development of the APIs, we adhered to some key RESTful principles to ensure it was efficient, scalable, and easy to maintain:</a:t>
            </a:r>
            <a:endParaRPr>
              <a:solidFill>
                <a:srgbClr val="191919"/>
              </a:solidFill>
            </a:endParaRPr>
          </a:p>
        </p:txBody>
      </p:sp>
      <p:sp>
        <p:nvSpPr>
          <p:cNvPr id="160" name="Google Shape;160;p27"/>
          <p:cNvSpPr txBox="1"/>
          <p:nvPr>
            <p:ph idx="1" type="body"/>
          </p:nvPr>
        </p:nvSpPr>
        <p:spPr>
          <a:xfrm>
            <a:off x="311700" y="1981725"/>
            <a:ext cx="8520600" cy="219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C</a:t>
            </a:r>
            <a:r>
              <a:rPr b="1" lang="en">
                <a:solidFill>
                  <a:srgbClr val="000000"/>
                </a:solidFill>
              </a:rPr>
              <a:t>lient-Server Architecture</a:t>
            </a:r>
            <a:r>
              <a:rPr lang="en">
                <a:solidFill>
                  <a:srgbClr val="000000"/>
                </a:solidFill>
              </a:rPr>
              <a:t>: The client and the server operate independently, allowing each to evolve separately.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Uniform Interface</a:t>
            </a:r>
            <a:r>
              <a:rPr lang="en">
                <a:solidFill>
                  <a:srgbClr val="000000"/>
                </a:solidFill>
              </a:rPr>
              <a:t>: A consistent and standardized approach to how the client interacts with the application. This includes using standard HTTP methods (GET, POST, PUT) and URLs to manipulate resources.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9200" y="1929075"/>
            <a:ext cx="5416874" cy="3214424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JWT Authentication</a:t>
            </a:r>
            <a:endParaRPr/>
          </a:p>
        </p:txBody>
      </p:sp>
      <p:sp>
        <p:nvSpPr>
          <p:cNvPr id="167" name="Google Shape;167;p28"/>
          <p:cNvSpPr txBox="1"/>
          <p:nvPr>
            <p:ph idx="1" type="body"/>
          </p:nvPr>
        </p:nvSpPr>
        <p:spPr>
          <a:xfrm>
            <a:off x="399250" y="908300"/>
            <a:ext cx="8520600" cy="14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222222"/>
                </a:solidFill>
              </a:rPr>
              <a:t>In the API gateway, a token-based authentication using JSON Web Tokens (JWTs) is </a:t>
            </a:r>
            <a:r>
              <a:rPr lang="en">
                <a:solidFill>
                  <a:srgbClr val="222222"/>
                </a:solidFill>
              </a:rPr>
              <a:t>implemented</a:t>
            </a:r>
            <a:r>
              <a:rPr lang="en">
                <a:solidFill>
                  <a:srgbClr val="222222"/>
                </a:solidFill>
              </a:rPr>
              <a:t> for user authentication. JWTs are an open standard that defines a compact and self-</a:t>
            </a:r>
            <a:r>
              <a:rPr lang="en">
                <a:solidFill>
                  <a:srgbClr val="222222"/>
                </a:solidFill>
              </a:rPr>
              <a:t>contained way</a:t>
            </a:r>
            <a:r>
              <a:rPr lang="en">
                <a:solidFill>
                  <a:srgbClr val="222222"/>
                </a:solidFill>
              </a:rPr>
              <a:t> for securely transmitting information between parties as a JSON object; the diagram below shows the cycle of the authentication.</a:t>
            </a:r>
            <a:endParaRPr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Security Measures</a:t>
            </a:r>
            <a:endParaRPr/>
          </a:p>
        </p:txBody>
      </p:sp>
      <p:sp>
        <p:nvSpPr>
          <p:cNvPr id="173" name="Google Shape;173;p29"/>
          <p:cNvSpPr txBox="1"/>
          <p:nvPr>
            <p:ph idx="1" type="body"/>
          </p:nvPr>
        </p:nvSpPr>
        <p:spPr>
          <a:xfrm>
            <a:off x="311700" y="1017725"/>
            <a:ext cx="8520600" cy="10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222222"/>
                </a:solidFill>
              </a:rPr>
              <a:t>Sensitive Data Management: We used Kubernetes Secrets and config maps to store sensitive information for the Databases; Filesystem mount and other sensitive credentials are encoded on the Kubernetes cluster:</a:t>
            </a:r>
            <a:endParaRPr>
              <a:solidFill>
                <a:srgbClr val="222222"/>
              </a:solidFill>
            </a:endParaRPr>
          </a:p>
        </p:txBody>
      </p:sp>
      <p:grpSp>
        <p:nvGrpSpPr>
          <p:cNvPr id="174" name="Google Shape;174;p29"/>
          <p:cNvGrpSpPr/>
          <p:nvPr/>
        </p:nvGrpSpPr>
        <p:grpSpPr>
          <a:xfrm>
            <a:off x="1356728" y="2106129"/>
            <a:ext cx="6105085" cy="2743823"/>
            <a:chOff x="238125" y="1188750"/>
            <a:chExt cx="7140450" cy="3335550"/>
          </a:xfrm>
        </p:grpSpPr>
        <p:sp>
          <p:nvSpPr>
            <p:cNvPr id="175" name="Google Shape;175;p29"/>
            <p:cNvSpPr/>
            <p:nvPr/>
          </p:nvSpPr>
          <p:spPr>
            <a:xfrm>
              <a:off x="238125" y="1188750"/>
              <a:ext cx="3507025" cy="1584000"/>
            </a:xfrm>
            <a:custGeom>
              <a:rect b="b" l="l" r="r" t="t"/>
              <a:pathLst>
                <a:path extrusionOk="0" h="63360" w="140281">
                  <a:moveTo>
                    <a:pt x="4021" y="0"/>
                  </a:moveTo>
                  <a:cubicBezTo>
                    <a:pt x="1801" y="6"/>
                    <a:pt x="6" y="1801"/>
                    <a:pt x="0" y="4021"/>
                  </a:cubicBezTo>
                  <a:lnTo>
                    <a:pt x="0" y="59338"/>
                  </a:lnTo>
                  <a:cubicBezTo>
                    <a:pt x="6" y="61552"/>
                    <a:pt x="1801" y="63354"/>
                    <a:pt x="4021" y="63359"/>
                  </a:cubicBezTo>
                  <a:lnTo>
                    <a:pt x="98272" y="63359"/>
                  </a:lnTo>
                  <a:cubicBezTo>
                    <a:pt x="99963" y="41512"/>
                    <a:pt x="118098" y="24204"/>
                    <a:pt x="140280" y="23813"/>
                  </a:cubicBezTo>
                  <a:lnTo>
                    <a:pt x="140280" y="4021"/>
                  </a:lnTo>
                  <a:cubicBezTo>
                    <a:pt x="140275" y="1801"/>
                    <a:pt x="138474" y="6"/>
                    <a:pt x="13625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A5B7C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191919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JWT Secret key</a:t>
              </a:r>
              <a:endParaRPr/>
            </a:p>
          </p:txBody>
        </p:sp>
        <p:sp>
          <p:nvSpPr>
            <p:cNvPr id="176" name="Google Shape;176;p29"/>
            <p:cNvSpPr/>
            <p:nvPr/>
          </p:nvSpPr>
          <p:spPr>
            <a:xfrm>
              <a:off x="238125" y="2940300"/>
              <a:ext cx="3507025" cy="1584000"/>
            </a:xfrm>
            <a:custGeom>
              <a:rect b="b" l="l" r="r" t="t"/>
              <a:pathLst>
                <a:path extrusionOk="0" h="63360" w="140281">
                  <a:moveTo>
                    <a:pt x="4021" y="1"/>
                  </a:moveTo>
                  <a:cubicBezTo>
                    <a:pt x="1801" y="6"/>
                    <a:pt x="6" y="1808"/>
                    <a:pt x="0" y="4022"/>
                  </a:cubicBezTo>
                  <a:lnTo>
                    <a:pt x="0" y="59339"/>
                  </a:lnTo>
                  <a:cubicBezTo>
                    <a:pt x="6" y="61559"/>
                    <a:pt x="1801" y="63354"/>
                    <a:pt x="4021" y="63360"/>
                  </a:cubicBezTo>
                  <a:lnTo>
                    <a:pt x="136259" y="63360"/>
                  </a:lnTo>
                  <a:cubicBezTo>
                    <a:pt x="138474" y="63354"/>
                    <a:pt x="140275" y="61559"/>
                    <a:pt x="140280" y="59339"/>
                  </a:cubicBezTo>
                  <a:lnTo>
                    <a:pt x="140280" y="39547"/>
                  </a:lnTo>
                  <a:cubicBezTo>
                    <a:pt x="118098" y="39155"/>
                    <a:pt x="99963" y="21848"/>
                    <a:pt x="9827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869F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191919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API Keys</a:t>
              </a:r>
              <a:endParaRPr sz="2000">
                <a:solidFill>
                  <a:srgbClr val="191919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9"/>
            <p:cNvSpPr/>
            <p:nvPr/>
          </p:nvSpPr>
          <p:spPr>
            <a:xfrm>
              <a:off x="3871550" y="1188750"/>
              <a:ext cx="3507025" cy="1584000"/>
            </a:xfrm>
            <a:custGeom>
              <a:rect b="b" l="l" r="r" t="t"/>
              <a:pathLst>
                <a:path extrusionOk="0" h="63360" w="140281">
                  <a:moveTo>
                    <a:pt x="4022" y="0"/>
                  </a:moveTo>
                  <a:cubicBezTo>
                    <a:pt x="1807" y="6"/>
                    <a:pt x="6" y="1801"/>
                    <a:pt x="0" y="4021"/>
                  </a:cubicBezTo>
                  <a:lnTo>
                    <a:pt x="0" y="24017"/>
                  </a:lnTo>
                  <a:cubicBezTo>
                    <a:pt x="20553" y="26066"/>
                    <a:pt x="36886" y="42675"/>
                    <a:pt x="38494" y="63359"/>
                  </a:cubicBezTo>
                  <a:lnTo>
                    <a:pt x="136260" y="63359"/>
                  </a:lnTo>
                  <a:cubicBezTo>
                    <a:pt x="138480" y="63354"/>
                    <a:pt x="140275" y="61552"/>
                    <a:pt x="140281" y="59338"/>
                  </a:cubicBezTo>
                  <a:lnTo>
                    <a:pt x="140281" y="4021"/>
                  </a:lnTo>
                  <a:cubicBezTo>
                    <a:pt x="140275" y="1801"/>
                    <a:pt x="138480" y="6"/>
                    <a:pt x="13626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869F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9"/>
            <p:cNvSpPr/>
            <p:nvPr/>
          </p:nvSpPr>
          <p:spPr>
            <a:xfrm>
              <a:off x="3871550" y="2940300"/>
              <a:ext cx="3507025" cy="1584000"/>
            </a:xfrm>
            <a:custGeom>
              <a:rect b="b" l="l" r="r" t="t"/>
              <a:pathLst>
                <a:path extrusionOk="0" h="63360" w="140281">
                  <a:moveTo>
                    <a:pt x="38494" y="1"/>
                  </a:moveTo>
                  <a:cubicBezTo>
                    <a:pt x="36886" y="20680"/>
                    <a:pt x="20553" y="37294"/>
                    <a:pt x="0" y="39343"/>
                  </a:cubicBezTo>
                  <a:lnTo>
                    <a:pt x="0" y="59339"/>
                  </a:lnTo>
                  <a:cubicBezTo>
                    <a:pt x="6" y="61559"/>
                    <a:pt x="1807" y="63354"/>
                    <a:pt x="4022" y="63360"/>
                  </a:cubicBezTo>
                  <a:lnTo>
                    <a:pt x="136260" y="63360"/>
                  </a:lnTo>
                  <a:cubicBezTo>
                    <a:pt x="138480" y="63354"/>
                    <a:pt x="140275" y="61559"/>
                    <a:pt x="140281" y="59339"/>
                  </a:cubicBezTo>
                  <a:lnTo>
                    <a:pt x="140281" y="4022"/>
                  </a:lnTo>
                  <a:cubicBezTo>
                    <a:pt x="140275" y="1808"/>
                    <a:pt x="138480" y="6"/>
                    <a:pt x="13626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A5B7C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9"/>
            <p:cNvSpPr/>
            <p:nvPr/>
          </p:nvSpPr>
          <p:spPr>
            <a:xfrm>
              <a:off x="2842425" y="1934600"/>
              <a:ext cx="1843850" cy="1843850"/>
            </a:xfrm>
            <a:custGeom>
              <a:rect b="b" l="l" r="r" t="t"/>
              <a:pathLst>
                <a:path extrusionOk="0" h="73754" w="73754">
                  <a:moveTo>
                    <a:pt x="36880" y="0"/>
                  </a:moveTo>
                  <a:cubicBezTo>
                    <a:pt x="36621" y="0"/>
                    <a:pt x="36362" y="6"/>
                    <a:pt x="36108" y="11"/>
                  </a:cubicBezTo>
                  <a:cubicBezTo>
                    <a:pt x="17253" y="397"/>
                    <a:pt x="1834" y="15011"/>
                    <a:pt x="154" y="33525"/>
                  </a:cubicBezTo>
                  <a:cubicBezTo>
                    <a:pt x="55" y="34627"/>
                    <a:pt x="0" y="35745"/>
                    <a:pt x="0" y="36874"/>
                  </a:cubicBezTo>
                  <a:cubicBezTo>
                    <a:pt x="0" y="38009"/>
                    <a:pt x="55" y="39122"/>
                    <a:pt x="154" y="40229"/>
                  </a:cubicBezTo>
                  <a:cubicBezTo>
                    <a:pt x="1834" y="58749"/>
                    <a:pt x="17253" y="73357"/>
                    <a:pt x="36108" y="73743"/>
                  </a:cubicBezTo>
                  <a:cubicBezTo>
                    <a:pt x="36362" y="73748"/>
                    <a:pt x="36621" y="73754"/>
                    <a:pt x="36880" y="73754"/>
                  </a:cubicBezTo>
                  <a:cubicBezTo>
                    <a:pt x="38312" y="73754"/>
                    <a:pt x="39744" y="73666"/>
                    <a:pt x="41165" y="73500"/>
                  </a:cubicBezTo>
                  <a:cubicBezTo>
                    <a:pt x="58391" y="71495"/>
                    <a:pt x="72030" y="57581"/>
                    <a:pt x="73600" y="40229"/>
                  </a:cubicBezTo>
                  <a:cubicBezTo>
                    <a:pt x="73699" y="39127"/>
                    <a:pt x="73754" y="38009"/>
                    <a:pt x="73754" y="36874"/>
                  </a:cubicBezTo>
                  <a:cubicBezTo>
                    <a:pt x="73754" y="35745"/>
                    <a:pt x="73699" y="34632"/>
                    <a:pt x="73600" y="33525"/>
                  </a:cubicBezTo>
                  <a:cubicBezTo>
                    <a:pt x="72024" y="16173"/>
                    <a:pt x="58391" y="2259"/>
                    <a:pt x="41165" y="254"/>
                  </a:cubicBezTo>
                  <a:cubicBezTo>
                    <a:pt x="39744" y="88"/>
                    <a:pt x="38312" y="0"/>
                    <a:pt x="3688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E3E9E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80" name="Google Shape;18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1311" y="3114861"/>
            <a:ext cx="1257648" cy="692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9"/>
          <p:cNvSpPr txBox="1"/>
          <p:nvPr/>
        </p:nvSpPr>
        <p:spPr>
          <a:xfrm>
            <a:off x="5097225" y="2268250"/>
            <a:ext cx="24504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91919"/>
                </a:solidFill>
                <a:latin typeface="Proxima Nova"/>
                <a:ea typeface="Proxima Nova"/>
                <a:cs typeface="Proxima Nova"/>
                <a:sym typeface="Proxima Nova"/>
              </a:rPr>
              <a:t>DB credentials and Container keys</a:t>
            </a:r>
            <a:endParaRPr sz="2000">
              <a:solidFill>
                <a:srgbClr val="191919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2" name="Google Shape;182;p29"/>
          <p:cNvSpPr txBox="1"/>
          <p:nvPr/>
        </p:nvSpPr>
        <p:spPr>
          <a:xfrm flipH="1">
            <a:off x="5097224" y="4009650"/>
            <a:ext cx="2278800" cy="58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91919"/>
                </a:solidFill>
                <a:latin typeface="Proxima Nova"/>
                <a:ea typeface="Proxima Nova"/>
                <a:cs typeface="Proxima Nova"/>
                <a:sym typeface="Proxima Nova"/>
              </a:rPr>
              <a:t>Camelot Service </a:t>
            </a:r>
            <a:endParaRPr sz="2000">
              <a:solidFill>
                <a:srgbClr val="191919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191919"/>
                </a:solidFill>
                <a:latin typeface="Proxima Nova"/>
                <a:ea typeface="Proxima Nova"/>
                <a:cs typeface="Proxima Nova"/>
                <a:sym typeface="Proxima Nova"/>
              </a:rPr>
              <a:t>(mount path)</a:t>
            </a:r>
            <a:endParaRPr sz="2000">
              <a:solidFill>
                <a:srgbClr val="191919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Role Based Access Control</a:t>
            </a:r>
            <a:endParaRPr/>
          </a:p>
        </p:txBody>
      </p:sp>
      <p:sp>
        <p:nvSpPr>
          <p:cNvPr id="188" name="Google Shape;188;p30"/>
          <p:cNvSpPr txBox="1"/>
          <p:nvPr>
            <p:ph idx="1" type="body"/>
          </p:nvPr>
        </p:nvSpPr>
        <p:spPr>
          <a:xfrm>
            <a:off x="399250" y="908300"/>
            <a:ext cx="8520600" cy="97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en">
                <a:solidFill>
                  <a:srgbClr val="222222"/>
                </a:solidFill>
              </a:rPr>
              <a:t>RBAC is a method of regulating access to a system or network resources based on the roles of individual users.</a:t>
            </a:r>
            <a:endParaRPr>
              <a:solidFill>
                <a:srgbClr val="222222"/>
              </a:solidFill>
            </a:endParaRPr>
          </a:p>
        </p:txBody>
      </p:sp>
      <p:sp>
        <p:nvSpPr>
          <p:cNvPr id="189" name="Google Shape;189;p30"/>
          <p:cNvSpPr txBox="1"/>
          <p:nvPr>
            <p:ph idx="1" type="body"/>
          </p:nvPr>
        </p:nvSpPr>
        <p:spPr>
          <a:xfrm>
            <a:off x="399250" y="1667300"/>
            <a:ext cx="8520600" cy="97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</a:rPr>
              <a:t>Roles Defined</a:t>
            </a:r>
            <a:r>
              <a:rPr lang="en">
                <a:solidFill>
                  <a:srgbClr val="222222"/>
                </a:solidFill>
              </a:rPr>
              <a:t>: Curator, Experimenter, Registered, and User. Each role has specific permissions and access levels.</a:t>
            </a:r>
            <a:endParaRPr>
              <a:solidFill>
                <a:srgbClr val="222222"/>
              </a:solidFill>
            </a:endParaRPr>
          </a:p>
        </p:txBody>
      </p:sp>
      <p:sp>
        <p:nvSpPr>
          <p:cNvPr id="190" name="Google Shape;190;p30"/>
          <p:cNvSpPr txBox="1"/>
          <p:nvPr>
            <p:ph idx="1" type="body"/>
          </p:nvPr>
        </p:nvSpPr>
        <p:spPr>
          <a:xfrm>
            <a:off x="399250" y="3869953"/>
            <a:ext cx="8520600" cy="115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</a:rPr>
              <a:t>Access Contro</a:t>
            </a:r>
            <a:r>
              <a:rPr lang="en">
                <a:solidFill>
                  <a:srgbClr val="222222"/>
                </a:solidFill>
              </a:rPr>
              <a:t>l: The system checks a user’s role before granting access to different parts of the application. For example, only Curators have access to user management, Curator screens and all other features of the system.</a:t>
            </a:r>
            <a:endParaRPr>
              <a:solidFill>
                <a:srgbClr val="222222"/>
              </a:solidFill>
            </a:endParaRPr>
          </a:p>
        </p:txBody>
      </p:sp>
      <p:grpSp>
        <p:nvGrpSpPr>
          <p:cNvPr id="191" name="Google Shape;191;p30"/>
          <p:cNvGrpSpPr/>
          <p:nvPr/>
        </p:nvGrpSpPr>
        <p:grpSpPr>
          <a:xfrm>
            <a:off x="1002888" y="2467094"/>
            <a:ext cx="6787663" cy="1277299"/>
            <a:chOff x="998425" y="1182125"/>
            <a:chExt cx="1065400" cy="199500"/>
          </a:xfrm>
        </p:grpSpPr>
        <p:sp>
          <p:nvSpPr>
            <p:cNvPr id="192" name="Google Shape;192;p30"/>
            <p:cNvSpPr/>
            <p:nvPr/>
          </p:nvSpPr>
          <p:spPr>
            <a:xfrm>
              <a:off x="998425" y="1182125"/>
              <a:ext cx="1065400" cy="199500"/>
            </a:xfrm>
            <a:custGeom>
              <a:rect b="b" l="l" r="r" t="t"/>
              <a:pathLst>
                <a:path extrusionOk="0" h="7980" w="42616">
                  <a:moveTo>
                    <a:pt x="4324" y="1"/>
                  </a:moveTo>
                  <a:cubicBezTo>
                    <a:pt x="3159" y="1"/>
                    <a:pt x="1997" y="512"/>
                    <a:pt x="1246" y="1424"/>
                  </a:cubicBezTo>
                  <a:cubicBezTo>
                    <a:pt x="180" y="2720"/>
                    <a:pt x="1" y="4577"/>
                    <a:pt x="867" y="6031"/>
                  </a:cubicBezTo>
                  <a:cubicBezTo>
                    <a:pt x="1600" y="7262"/>
                    <a:pt x="2935" y="7980"/>
                    <a:pt x="4331" y="7980"/>
                  </a:cubicBezTo>
                  <a:cubicBezTo>
                    <a:pt x="4576" y="7980"/>
                    <a:pt x="4822" y="7958"/>
                    <a:pt x="5067" y="7913"/>
                  </a:cubicBezTo>
                  <a:cubicBezTo>
                    <a:pt x="6219" y="7700"/>
                    <a:pt x="7170" y="6971"/>
                    <a:pt x="7733" y="6006"/>
                  </a:cubicBezTo>
                  <a:cubicBezTo>
                    <a:pt x="8105" y="5370"/>
                    <a:pt x="8773" y="4970"/>
                    <a:pt x="9508" y="4970"/>
                  </a:cubicBezTo>
                  <a:lnTo>
                    <a:pt x="10488" y="4970"/>
                  </a:lnTo>
                  <a:cubicBezTo>
                    <a:pt x="11237" y="4970"/>
                    <a:pt x="11919" y="5376"/>
                    <a:pt x="12300" y="6020"/>
                  </a:cubicBezTo>
                  <a:lnTo>
                    <a:pt x="12307" y="6031"/>
                  </a:lnTo>
                  <a:cubicBezTo>
                    <a:pt x="13039" y="7262"/>
                    <a:pt x="14375" y="7980"/>
                    <a:pt x="15771" y="7980"/>
                  </a:cubicBezTo>
                  <a:cubicBezTo>
                    <a:pt x="16016" y="7980"/>
                    <a:pt x="16262" y="7958"/>
                    <a:pt x="16507" y="7913"/>
                  </a:cubicBezTo>
                  <a:cubicBezTo>
                    <a:pt x="17658" y="7700"/>
                    <a:pt x="18610" y="6971"/>
                    <a:pt x="19173" y="6006"/>
                  </a:cubicBezTo>
                  <a:cubicBezTo>
                    <a:pt x="19545" y="5370"/>
                    <a:pt x="20213" y="4970"/>
                    <a:pt x="20946" y="4970"/>
                  </a:cubicBezTo>
                  <a:lnTo>
                    <a:pt x="21928" y="4970"/>
                  </a:lnTo>
                  <a:cubicBezTo>
                    <a:pt x="22677" y="4970"/>
                    <a:pt x="23359" y="5376"/>
                    <a:pt x="23740" y="6020"/>
                  </a:cubicBezTo>
                  <a:lnTo>
                    <a:pt x="23747" y="6031"/>
                  </a:lnTo>
                  <a:cubicBezTo>
                    <a:pt x="24479" y="7262"/>
                    <a:pt x="25815" y="7980"/>
                    <a:pt x="27210" y="7980"/>
                  </a:cubicBezTo>
                  <a:cubicBezTo>
                    <a:pt x="27454" y="7980"/>
                    <a:pt x="27700" y="7958"/>
                    <a:pt x="27945" y="7913"/>
                  </a:cubicBezTo>
                  <a:cubicBezTo>
                    <a:pt x="29098" y="7700"/>
                    <a:pt x="30048" y="6971"/>
                    <a:pt x="30613" y="6006"/>
                  </a:cubicBezTo>
                  <a:cubicBezTo>
                    <a:pt x="30985" y="5370"/>
                    <a:pt x="31652" y="4970"/>
                    <a:pt x="32388" y="4970"/>
                  </a:cubicBezTo>
                  <a:lnTo>
                    <a:pt x="33368" y="4970"/>
                  </a:lnTo>
                  <a:cubicBezTo>
                    <a:pt x="34117" y="4970"/>
                    <a:pt x="34799" y="5376"/>
                    <a:pt x="35180" y="6020"/>
                  </a:cubicBezTo>
                  <a:lnTo>
                    <a:pt x="35187" y="6031"/>
                  </a:lnTo>
                  <a:cubicBezTo>
                    <a:pt x="35920" y="7262"/>
                    <a:pt x="37255" y="7980"/>
                    <a:pt x="38651" y="7980"/>
                  </a:cubicBezTo>
                  <a:cubicBezTo>
                    <a:pt x="38896" y="7980"/>
                    <a:pt x="39142" y="7958"/>
                    <a:pt x="39387" y="7913"/>
                  </a:cubicBezTo>
                  <a:cubicBezTo>
                    <a:pt x="41256" y="7567"/>
                    <a:pt x="42594" y="5866"/>
                    <a:pt x="42615" y="3993"/>
                  </a:cubicBezTo>
                  <a:cubicBezTo>
                    <a:pt x="42599" y="2323"/>
                    <a:pt x="41557" y="833"/>
                    <a:pt x="39994" y="246"/>
                  </a:cubicBezTo>
                  <a:cubicBezTo>
                    <a:pt x="39559" y="81"/>
                    <a:pt x="39100" y="2"/>
                    <a:pt x="38642" y="2"/>
                  </a:cubicBezTo>
                  <a:cubicBezTo>
                    <a:pt x="37477" y="2"/>
                    <a:pt x="36315" y="513"/>
                    <a:pt x="35565" y="1426"/>
                  </a:cubicBezTo>
                  <a:cubicBezTo>
                    <a:pt x="35428" y="1592"/>
                    <a:pt x="35304" y="1770"/>
                    <a:pt x="35195" y="1957"/>
                  </a:cubicBezTo>
                  <a:cubicBezTo>
                    <a:pt x="34817" y="2606"/>
                    <a:pt x="34133" y="3018"/>
                    <a:pt x="33382" y="3018"/>
                  </a:cubicBezTo>
                  <a:lnTo>
                    <a:pt x="32420" y="3018"/>
                  </a:lnTo>
                  <a:cubicBezTo>
                    <a:pt x="31683" y="3018"/>
                    <a:pt x="30996" y="2632"/>
                    <a:pt x="30624" y="1994"/>
                  </a:cubicBezTo>
                  <a:cubicBezTo>
                    <a:pt x="30157" y="1190"/>
                    <a:pt x="29425" y="572"/>
                    <a:pt x="28556" y="244"/>
                  </a:cubicBezTo>
                  <a:cubicBezTo>
                    <a:pt x="28121" y="80"/>
                    <a:pt x="27663" y="1"/>
                    <a:pt x="27205" y="1"/>
                  </a:cubicBezTo>
                  <a:cubicBezTo>
                    <a:pt x="26039" y="1"/>
                    <a:pt x="24877" y="513"/>
                    <a:pt x="24125" y="1426"/>
                  </a:cubicBezTo>
                  <a:cubicBezTo>
                    <a:pt x="23989" y="1592"/>
                    <a:pt x="23865" y="1770"/>
                    <a:pt x="23755" y="1957"/>
                  </a:cubicBezTo>
                  <a:cubicBezTo>
                    <a:pt x="23377" y="2606"/>
                    <a:pt x="22695" y="3018"/>
                    <a:pt x="21944" y="3018"/>
                  </a:cubicBezTo>
                  <a:lnTo>
                    <a:pt x="20981" y="3018"/>
                  </a:lnTo>
                  <a:cubicBezTo>
                    <a:pt x="20243" y="3018"/>
                    <a:pt x="19556" y="2632"/>
                    <a:pt x="19185" y="1994"/>
                  </a:cubicBezTo>
                  <a:cubicBezTo>
                    <a:pt x="18717" y="1190"/>
                    <a:pt x="17987" y="572"/>
                    <a:pt x="17116" y="244"/>
                  </a:cubicBezTo>
                  <a:cubicBezTo>
                    <a:pt x="16681" y="80"/>
                    <a:pt x="16223" y="1"/>
                    <a:pt x="15766" y="1"/>
                  </a:cubicBezTo>
                  <a:cubicBezTo>
                    <a:pt x="14600" y="1"/>
                    <a:pt x="13437" y="513"/>
                    <a:pt x="12686" y="1426"/>
                  </a:cubicBezTo>
                  <a:cubicBezTo>
                    <a:pt x="12549" y="1592"/>
                    <a:pt x="12425" y="1770"/>
                    <a:pt x="12316" y="1957"/>
                  </a:cubicBezTo>
                  <a:cubicBezTo>
                    <a:pt x="11937" y="2606"/>
                    <a:pt x="11255" y="3016"/>
                    <a:pt x="10504" y="3016"/>
                  </a:cubicBezTo>
                  <a:lnTo>
                    <a:pt x="9541" y="3016"/>
                  </a:lnTo>
                  <a:cubicBezTo>
                    <a:pt x="8805" y="3016"/>
                    <a:pt x="8116" y="2632"/>
                    <a:pt x="7745" y="1994"/>
                  </a:cubicBezTo>
                  <a:cubicBezTo>
                    <a:pt x="7277" y="1190"/>
                    <a:pt x="6547" y="572"/>
                    <a:pt x="5676" y="244"/>
                  </a:cubicBezTo>
                  <a:cubicBezTo>
                    <a:pt x="5241" y="80"/>
                    <a:pt x="4782" y="1"/>
                    <a:pt x="432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869F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30"/>
            <p:cNvSpPr/>
            <p:nvPr/>
          </p:nvSpPr>
          <p:spPr>
            <a:xfrm>
              <a:off x="1017250" y="1193175"/>
              <a:ext cx="177475" cy="177500"/>
            </a:xfrm>
            <a:custGeom>
              <a:rect b="b" l="l" r="r" t="t"/>
              <a:pathLst>
                <a:path extrusionOk="0" h="7100" w="7099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E3E9E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30"/>
            <p:cNvSpPr/>
            <p:nvPr/>
          </p:nvSpPr>
          <p:spPr>
            <a:xfrm>
              <a:off x="1303250" y="1193175"/>
              <a:ext cx="177475" cy="177500"/>
            </a:xfrm>
            <a:custGeom>
              <a:rect b="b" l="l" r="r" t="t"/>
              <a:pathLst>
                <a:path extrusionOk="0" h="7100" w="7099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E3E9E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30"/>
            <p:cNvSpPr/>
            <p:nvPr/>
          </p:nvSpPr>
          <p:spPr>
            <a:xfrm>
              <a:off x="1589250" y="1193175"/>
              <a:ext cx="177475" cy="177500"/>
            </a:xfrm>
            <a:custGeom>
              <a:rect b="b" l="l" r="r" t="t"/>
              <a:pathLst>
                <a:path extrusionOk="0" h="7100" w="7099">
                  <a:moveTo>
                    <a:pt x="3549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49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4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E3E9E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30"/>
            <p:cNvSpPr/>
            <p:nvPr/>
          </p:nvSpPr>
          <p:spPr>
            <a:xfrm>
              <a:off x="1875200" y="1193175"/>
              <a:ext cx="177525" cy="177500"/>
            </a:xfrm>
            <a:custGeom>
              <a:rect b="b" l="l" r="r" t="t"/>
              <a:pathLst>
                <a:path extrusionOk="0" h="7100" w="7101">
                  <a:moveTo>
                    <a:pt x="3551" y="1"/>
                  </a:moveTo>
                  <a:cubicBezTo>
                    <a:pt x="1590" y="1"/>
                    <a:pt x="0" y="1589"/>
                    <a:pt x="0" y="3551"/>
                  </a:cubicBezTo>
                  <a:cubicBezTo>
                    <a:pt x="0" y="5511"/>
                    <a:pt x="1590" y="7099"/>
                    <a:pt x="3551" y="7099"/>
                  </a:cubicBezTo>
                  <a:cubicBezTo>
                    <a:pt x="5511" y="7099"/>
                    <a:pt x="7101" y="5511"/>
                    <a:pt x="7101" y="3551"/>
                  </a:cubicBezTo>
                  <a:cubicBezTo>
                    <a:pt x="7101" y="1589"/>
                    <a:pt x="5511" y="1"/>
                    <a:pt x="355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E3E9E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97" name="Google Shape;19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2450" y="2658900"/>
            <a:ext cx="64770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6838" y="2629500"/>
            <a:ext cx="64770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4625" y="2658900"/>
            <a:ext cx="64770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1625" y="2658900"/>
            <a:ext cx="6477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0"/>
          <p:cNvSpPr txBox="1"/>
          <p:nvPr/>
        </p:nvSpPr>
        <p:spPr>
          <a:xfrm>
            <a:off x="1248950" y="3247550"/>
            <a:ext cx="8340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Registered</a:t>
            </a:r>
            <a:endParaRPr b="1" sz="10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2" name="Google Shape;202;p30"/>
          <p:cNvSpPr txBox="1"/>
          <p:nvPr/>
        </p:nvSpPr>
        <p:spPr>
          <a:xfrm>
            <a:off x="3256025" y="3230400"/>
            <a:ext cx="4878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User</a:t>
            </a:r>
            <a:endParaRPr b="1" sz="10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3" name="Google Shape;203;p30"/>
          <p:cNvSpPr txBox="1"/>
          <p:nvPr/>
        </p:nvSpPr>
        <p:spPr>
          <a:xfrm>
            <a:off x="4865275" y="3230400"/>
            <a:ext cx="9606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Experimenter</a:t>
            </a:r>
            <a:endParaRPr b="1" sz="10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4" name="Google Shape;204;p30"/>
          <p:cNvSpPr txBox="1"/>
          <p:nvPr/>
        </p:nvSpPr>
        <p:spPr>
          <a:xfrm>
            <a:off x="6855525" y="3230400"/>
            <a:ext cx="8340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Curator</a:t>
            </a:r>
            <a:endParaRPr b="1" sz="10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31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4950" y="-33000"/>
            <a:ext cx="4409049" cy="27262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000"/>
              </a:srgbClr>
            </a:outerShdw>
          </a:effectLst>
        </p:spPr>
      </p:pic>
      <p:sp>
        <p:nvSpPr>
          <p:cNvPr id="210" name="Google Shape;210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APIs</a:t>
            </a:r>
            <a:endParaRPr/>
          </a:p>
        </p:txBody>
      </p:sp>
      <p:sp>
        <p:nvSpPr>
          <p:cNvPr id="211" name="Google Shape;211;p31"/>
          <p:cNvSpPr txBox="1"/>
          <p:nvPr>
            <p:ph idx="1" type="body"/>
          </p:nvPr>
        </p:nvSpPr>
        <p:spPr>
          <a:xfrm>
            <a:off x="235425" y="11216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Work</a:t>
            </a:r>
            <a:r>
              <a:rPr lang="en">
                <a:solidFill>
                  <a:srgbClr val="000000"/>
                </a:solidFill>
              </a:rPr>
              <a:t> </a:t>
            </a:r>
            <a:r>
              <a:rPr b="1" lang="en">
                <a:solidFill>
                  <a:srgbClr val="000000"/>
                </a:solidFill>
              </a:rPr>
              <a:t>done</a:t>
            </a:r>
            <a:endParaRPr b="1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Completed API documentation.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Completed API gateway scaffold setup on the cluster.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Exposed the API for Database connection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Implemented Role Based Access Control.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Secured all endpoints with API keys, JWT for user authentication.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Progress</a:t>
            </a:r>
            <a:r>
              <a:rPr lang="en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Implemented 45 out of 55 APIs.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Address issues with the current implemented APIs.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Validating API list with the respective teams.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Write test routines for all API endpoints.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Future work</a:t>
            </a:r>
            <a:endParaRPr b="1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Collaborate</a:t>
            </a:r>
            <a:r>
              <a:rPr lang="en">
                <a:solidFill>
                  <a:srgbClr val="000000"/>
                </a:solidFill>
              </a:rPr>
              <a:t> with the ElasticSearch team for a fine grained logging.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Begin implementation openapi standards documentation with swagger.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7">
                <a:solidFill>
                  <a:srgbClr val="222222"/>
                </a:solidFill>
                <a:highlight>
                  <a:schemeClr val="lt1"/>
                </a:highlight>
              </a:rPr>
              <a:t>The Infrastructure and DevOps team is responsible for facilitating API enablement, providing Database and Filesystem Access via APIs, orchestrating CI/CD pipelines</a:t>
            </a:r>
            <a:r>
              <a:rPr lang="en" sz="1807">
                <a:solidFill>
                  <a:srgbClr val="222222"/>
                </a:solidFill>
                <a:highlight>
                  <a:schemeClr val="lt1"/>
                </a:highlight>
              </a:rPr>
              <a:t> and</a:t>
            </a:r>
            <a:r>
              <a:rPr lang="en" sz="1807">
                <a:solidFill>
                  <a:srgbClr val="222222"/>
                </a:solidFill>
                <a:highlight>
                  <a:schemeClr val="lt1"/>
                </a:highlight>
              </a:rPr>
              <a:t> ensuring smooth deployment to the Endeavour Kubernetes Cluster for the other teams. </a:t>
            </a:r>
            <a:endParaRPr sz="1807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7">
                <a:solidFill>
                  <a:srgbClr val="222222"/>
                </a:solidFill>
                <a:highlight>
                  <a:schemeClr val="lt1"/>
                </a:highlight>
              </a:rPr>
              <a:t>Team Members:</a:t>
            </a:r>
            <a:endParaRPr b="1" sz="1807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2614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❖"/>
            </a:pPr>
            <a:r>
              <a:rPr lang="en" sz="1807">
                <a:solidFill>
                  <a:srgbClr val="222222"/>
                </a:solidFill>
                <a:highlight>
                  <a:schemeClr val="lt1"/>
                </a:highlight>
              </a:rPr>
              <a:t>Adeyemi Aina</a:t>
            </a:r>
            <a:endParaRPr sz="1807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2614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❖"/>
            </a:pPr>
            <a:r>
              <a:rPr lang="en" sz="1807">
                <a:solidFill>
                  <a:srgbClr val="222222"/>
                </a:solidFill>
                <a:highlight>
                  <a:schemeClr val="lt1"/>
                </a:highlight>
              </a:rPr>
              <a:t>Amritha Subramanian</a:t>
            </a:r>
            <a:endParaRPr sz="1807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2614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❖"/>
            </a:pPr>
            <a:r>
              <a:rPr lang="en" sz="1807">
                <a:solidFill>
                  <a:srgbClr val="222222"/>
                </a:solidFill>
                <a:highlight>
                  <a:schemeClr val="lt1"/>
                </a:highlight>
              </a:rPr>
              <a:t>Hung-Wei Hsu</a:t>
            </a:r>
            <a:endParaRPr sz="1807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2614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❖"/>
            </a:pPr>
            <a:r>
              <a:rPr lang="en" sz="1807">
                <a:solidFill>
                  <a:srgbClr val="222222"/>
                </a:solidFill>
                <a:highlight>
                  <a:schemeClr val="lt1"/>
                </a:highlight>
              </a:rPr>
              <a:t>Shalini Rama</a:t>
            </a:r>
            <a:endParaRPr sz="1807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2614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❖"/>
            </a:pPr>
            <a:r>
              <a:rPr lang="en" sz="1807">
                <a:solidFill>
                  <a:srgbClr val="222222"/>
                </a:solidFill>
                <a:highlight>
                  <a:schemeClr val="lt1"/>
                </a:highlight>
              </a:rPr>
              <a:t>Vasundhara Gowrishankar</a:t>
            </a:r>
            <a:endParaRPr sz="1807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26142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Char char="❖"/>
            </a:pPr>
            <a:r>
              <a:rPr lang="en" sz="1807">
                <a:solidFill>
                  <a:srgbClr val="222222"/>
                </a:solidFill>
                <a:highlight>
                  <a:schemeClr val="lt1"/>
                </a:highlight>
              </a:rPr>
              <a:t>Yu-Chung Cheng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File system</a:t>
            </a:r>
            <a:endParaRPr/>
          </a:p>
        </p:txBody>
      </p:sp>
      <p:sp>
        <p:nvSpPr>
          <p:cNvPr id="217" name="Google Shape;217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Work done</a:t>
            </a:r>
            <a:endParaRPr b="1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Added path information to new Database schema.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Created new path for 200+ segmented ETDs, update to Database schema.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Finalized the structure of the file system while considering the new Database tables.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Provided APIs  to team 3 and team 4 regarding file system.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Future work</a:t>
            </a:r>
            <a:endParaRPr b="1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Co-work APIs with team 3 and team 4.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Address issues with the current implemented APIs.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File system</a:t>
            </a:r>
            <a:endParaRPr/>
          </a:p>
        </p:txBody>
      </p:sp>
      <p:sp>
        <p:nvSpPr>
          <p:cNvPr id="223" name="Google Shape;223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Hierarchy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24" name="Google Shape;22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6898" y="797775"/>
            <a:ext cx="5124432" cy="412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File system: APIs</a:t>
            </a:r>
            <a:endParaRPr/>
          </a:p>
        </p:txBody>
      </p:sp>
      <p:sp>
        <p:nvSpPr>
          <p:cNvPr id="230" name="Google Shape;230;p34"/>
          <p:cNvSpPr txBox="1"/>
          <p:nvPr>
            <p:ph idx="1" type="body"/>
          </p:nvPr>
        </p:nvSpPr>
        <p:spPr>
          <a:xfrm>
            <a:off x="311700" y="1152475"/>
            <a:ext cx="8520600" cy="38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GET API Endpoint to Retrieve ETD.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services/etds/&lt;int:etd_id&gt;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GET API Endpoint to Retrieve PDF File.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services/etds/&lt;int:etd_id&gt;/pdf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Save page image (page of .pdf).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services/save-page-image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Retrieve page image with pageID.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services</a:t>
            </a:r>
            <a:r>
              <a:rPr lang="en">
                <a:solidFill>
                  <a:srgbClr val="000000"/>
                </a:solidFill>
              </a:rPr>
              <a:t>/retrieve-page-image/&lt;int:page_id&gt;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Store the detected objects.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services/</a:t>
            </a:r>
            <a:r>
              <a:rPr lang="en">
                <a:solidFill>
                  <a:srgbClr val="000000"/>
                </a:solidFill>
              </a:rPr>
              <a:t>store-object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Store the generated XML file.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services/</a:t>
            </a:r>
            <a:r>
              <a:rPr lang="en">
                <a:solidFill>
                  <a:srgbClr val="000000"/>
                </a:solidFill>
              </a:rPr>
              <a:t>store-xml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</a:t>
            </a:r>
            <a:endParaRPr/>
          </a:p>
        </p:txBody>
      </p:sp>
      <p:sp>
        <p:nvSpPr>
          <p:cNvPr id="236" name="Google Shape;236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/>
          </a:bodyPr>
          <a:lstStyle/>
          <a:p>
            <a:pPr indent="-329882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b="1" lang="en" sz="2058">
                <a:solidFill>
                  <a:srgbClr val="000000"/>
                </a:solidFill>
              </a:rPr>
              <a:t>Milestones</a:t>
            </a:r>
            <a:endParaRPr b="1" sz="2058">
              <a:solidFill>
                <a:srgbClr val="000000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lang="en" sz="2000">
                <a:solidFill>
                  <a:srgbClr val="000000"/>
                </a:solidFill>
                <a:highlight>
                  <a:schemeClr val="lt1"/>
                </a:highlight>
              </a:rPr>
              <a:t>Initial Database version comprised of 9 tables.</a:t>
            </a:r>
            <a:endParaRPr sz="20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lang="en" sz="2000">
                <a:solidFill>
                  <a:srgbClr val="000000"/>
                </a:solidFill>
                <a:highlight>
                  <a:schemeClr val="lt1"/>
                </a:highlight>
              </a:rPr>
              <a:t>Developed a new Database schema with a set of additional tables.</a:t>
            </a:r>
            <a:endParaRPr sz="20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lang="en" sz="2000">
                <a:solidFill>
                  <a:srgbClr val="000000"/>
                </a:solidFill>
                <a:highlight>
                  <a:schemeClr val="lt1"/>
                </a:highlight>
              </a:rPr>
              <a:t>Established relationships between multiple tables for data consistency.</a:t>
            </a:r>
            <a:endParaRPr sz="20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lang="en" sz="2000">
                <a:solidFill>
                  <a:srgbClr val="000000"/>
                </a:solidFill>
              </a:rPr>
              <a:t>Ensured a seamless migration process from the old Database schema to the new schema.</a:t>
            </a:r>
            <a:endParaRPr sz="20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lang="en" sz="2000">
                <a:solidFill>
                  <a:srgbClr val="000000"/>
                </a:solidFill>
                <a:highlight>
                  <a:schemeClr val="lt1"/>
                </a:highlight>
              </a:rPr>
              <a:t>Provided support to other teams regarding Database-related queries and issues.</a:t>
            </a:r>
            <a:endParaRPr sz="20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lang="en" sz="2000">
                <a:solidFill>
                  <a:srgbClr val="000000"/>
                </a:solidFill>
                <a:highlight>
                  <a:schemeClr val="lt1"/>
                </a:highlight>
              </a:rPr>
              <a:t>Ensured successful data population of ETD and ETDs_metadata tables.</a:t>
            </a:r>
            <a:endParaRPr sz="20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Challenges</a:t>
            </a:r>
            <a:endParaRPr/>
          </a:p>
        </p:txBody>
      </p:sp>
      <p:sp>
        <p:nvSpPr>
          <p:cNvPr id="242" name="Google Shape;242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50">
                <a:solidFill>
                  <a:srgbClr val="000000"/>
                </a:solidFill>
              </a:rPr>
              <a:t>Choosing Data Types:</a:t>
            </a:r>
            <a:endParaRPr b="1" sz="1550">
              <a:solidFill>
                <a:srgbClr val="000000"/>
              </a:solidFill>
            </a:endParaRPr>
          </a:p>
          <a:p>
            <a:pPr indent="-327025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Proxima Nova"/>
              <a:buChar char="●"/>
            </a:pPr>
            <a:r>
              <a:rPr lang="en" sz="1550">
                <a:solidFill>
                  <a:srgbClr val="000000"/>
                </a:solidFill>
              </a:rPr>
              <a:t>Encountered difficulties in selecting appropriate data types for columns during tables creation.</a:t>
            </a:r>
            <a:endParaRPr sz="1550">
              <a:solidFill>
                <a:srgbClr val="000000"/>
              </a:solidFill>
            </a:endParaRPr>
          </a:p>
          <a:p>
            <a:pPr indent="-327025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Proxima Nova"/>
              <a:buChar char="●"/>
            </a:pPr>
            <a:r>
              <a:rPr lang="en" sz="1550">
                <a:solidFill>
                  <a:srgbClr val="000000"/>
                </a:solidFill>
              </a:rPr>
              <a:t>Resolved by collaborating with various teams to understand specific data needs and requirements.</a:t>
            </a:r>
            <a:endParaRPr sz="155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6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1550">
                <a:solidFill>
                  <a:srgbClr val="000000"/>
                </a:solidFill>
              </a:rPr>
              <a:t>Database Update:</a:t>
            </a:r>
            <a:endParaRPr b="1" sz="1550">
              <a:solidFill>
                <a:srgbClr val="000000"/>
              </a:solidFill>
            </a:endParaRPr>
          </a:p>
          <a:p>
            <a:pPr indent="-327025" lvl="0" marL="457200" rtl="0" algn="l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Proxima Nova"/>
              <a:buChar char="●"/>
            </a:pPr>
            <a:r>
              <a:rPr lang="en" sz="1550">
                <a:solidFill>
                  <a:srgbClr val="000000"/>
                </a:solidFill>
              </a:rPr>
              <a:t>Updating the Database with 500k records was time-consuming due to the data volume. Developed efficient scripts that significantly reduced the time required for data population.</a:t>
            </a:r>
            <a:endParaRPr sz="155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7"/>
          <p:cNvSpPr txBox="1"/>
          <p:nvPr>
            <p:ph type="title"/>
          </p:nvPr>
        </p:nvSpPr>
        <p:spPr>
          <a:xfrm>
            <a:off x="263275" y="38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7142"/>
              <a:buFont typeface="Arial"/>
              <a:buNone/>
            </a:pPr>
            <a:r>
              <a:rPr lang="en" sz="2100"/>
              <a:t>Old Database Schema</a:t>
            </a:r>
            <a:endParaRPr/>
          </a:p>
        </p:txBody>
      </p:sp>
      <p:pic>
        <p:nvPicPr>
          <p:cNvPr id="248" name="Google Shape;24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57475"/>
            <a:ext cx="8742352" cy="4022549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7"/>
          <p:cNvSpPr txBox="1"/>
          <p:nvPr/>
        </p:nvSpPr>
        <p:spPr>
          <a:xfrm>
            <a:off x="177875" y="794675"/>
            <a:ext cx="3816900" cy="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37"/>
          <p:cNvSpPr txBox="1"/>
          <p:nvPr/>
        </p:nvSpPr>
        <p:spPr>
          <a:xfrm>
            <a:off x="227950" y="523225"/>
            <a:ext cx="8435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below image represents the existing version of the Database schema and how the tables are related to one and other.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8"/>
          <p:cNvSpPr txBox="1"/>
          <p:nvPr>
            <p:ph type="title"/>
          </p:nvPr>
        </p:nvSpPr>
        <p:spPr>
          <a:xfrm>
            <a:off x="275750" y="139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Current </a:t>
            </a:r>
            <a:r>
              <a:rPr lang="en" sz="2100"/>
              <a:t>D</a:t>
            </a:r>
            <a:r>
              <a:rPr lang="en" sz="2100"/>
              <a:t>atabase Schema</a:t>
            </a:r>
            <a:endParaRPr/>
          </a:p>
        </p:txBody>
      </p:sp>
      <p:pic>
        <p:nvPicPr>
          <p:cNvPr id="256" name="Google Shape;25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9400" y="533750"/>
            <a:ext cx="7027348" cy="4457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9"/>
          <p:cNvSpPr txBox="1"/>
          <p:nvPr>
            <p:ph type="title"/>
          </p:nvPr>
        </p:nvSpPr>
        <p:spPr>
          <a:xfrm>
            <a:off x="276100" y="186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Statistics</a:t>
            </a:r>
            <a:endParaRPr/>
          </a:p>
        </p:txBody>
      </p:sp>
      <p:pic>
        <p:nvPicPr>
          <p:cNvPr id="262" name="Google Shape;26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1088" y="952650"/>
            <a:ext cx="6781835" cy="407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76475"/>
            <a:ext cx="8839200" cy="3646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CI-CD</a:t>
            </a:r>
            <a:endParaRPr/>
          </a:p>
        </p:txBody>
      </p:sp>
      <p:sp>
        <p:nvSpPr>
          <p:cNvPr id="273" name="Google Shape;273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Milestones accomplished:</a:t>
            </a:r>
            <a:endParaRPr b="1">
              <a:solidFill>
                <a:srgbClr val="000000"/>
              </a:solidFill>
            </a:endParaRPr>
          </a:p>
          <a:p>
            <a:pPr indent="-34925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en" sz="1900">
                <a:solidFill>
                  <a:srgbClr val="000000"/>
                </a:solidFill>
              </a:rPr>
              <a:t>Create a group runner for the project.</a:t>
            </a:r>
            <a:endParaRPr sz="1900">
              <a:solidFill>
                <a:srgbClr val="000000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en" sz="1900">
                <a:solidFill>
                  <a:srgbClr val="000000"/>
                </a:solidFill>
              </a:rPr>
              <a:t>Establish connection between  group runner and Gitlab code-repository.</a:t>
            </a:r>
            <a:endParaRPr sz="1900">
              <a:solidFill>
                <a:srgbClr val="000000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en" sz="1900">
                <a:solidFill>
                  <a:srgbClr val="000000"/>
                </a:solidFill>
              </a:rPr>
              <a:t>Create group token for running CI-CD setup.</a:t>
            </a:r>
            <a:endParaRPr sz="1900">
              <a:solidFill>
                <a:srgbClr val="000000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en" sz="1900">
                <a:solidFill>
                  <a:srgbClr val="000000"/>
                </a:solidFill>
              </a:rPr>
              <a:t>Create sample CI-CD guide.</a:t>
            </a:r>
            <a:endParaRPr sz="1900">
              <a:solidFill>
                <a:srgbClr val="000000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en" sz="1900">
                <a:solidFill>
                  <a:srgbClr val="000000"/>
                </a:solidFill>
              </a:rPr>
              <a:t>Test deployment pipeline that builds, tests and deploys to endeavour cluster.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System Architecture</a:t>
            </a:r>
            <a:endParaRPr>
              <a:solidFill>
                <a:srgbClr val="19191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Troubleshooting</a:t>
            </a:r>
            <a:endParaRPr>
              <a:solidFill>
                <a:srgbClr val="19191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Kubernetes</a:t>
            </a:r>
            <a:endParaRPr>
              <a:solidFill>
                <a:srgbClr val="19191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Kafka Usage and Monitoring</a:t>
            </a:r>
            <a:endParaRPr>
              <a:solidFill>
                <a:srgbClr val="19191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APIs</a:t>
            </a:r>
            <a:endParaRPr>
              <a:solidFill>
                <a:srgbClr val="19191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Database</a:t>
            </a:r>
            <a:endParaRPr>
              <a:solidFill>
                <a:srgbClr val="19191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File System</a:t>
            </a:r>
            <a:endParaRPr>
              <a:solidFill>
                <a:srgbClr val="19191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CI/CD</a:t>
            </a:r>
            <a:endParaRPr>
              <a:solidFill>
                <a:srgbClr val="19191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lang="en">
                <a:solidFill>
                  <a:srgbClr val="191919"/>
                </a:solidFill>
              </a:rPr>
              <a:t>Future Works</a:t>
            </a:r>
            <a:endParaRPr>
              <a:solidFill>
                <a:srgbClr val="191919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CI-CD</a:t>
            </a:r>
            <a:endParaRPr/>
          </a:p>
        </p:txBody>
      </p:sp>
      <p:sp>
        <p:nvSpPr>
          <p:cNvPr id="279" name="Google Shape;279;p42"/>
          <p:cNvSpPr txBox="1"/>
          <p:nvPr>
            <p:ph idx="1" type="body"/>
          </p:nvPr>
        </p:nvSpPr>
        <p:spPr>
          <a:xfrm>
            <a:off x="0" y="9546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Gitlab Group to host codebase for all teams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80" name="Google Shape;28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4597" y="1841700"/>
            <a:ext cx="2305125" cy="3162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CI-CD</a:t>
            </a:r>
            <a:endParaRPr/>
          </a:p>
        </p:txBody>
      </p:sp>
      <p:sp>
        <p:nvSpPr>
          <p:cNvPr id="286" name="Google Shape;286;p43"/>
          <p:cNvSpPr txBox="1"/>
          <p:nvPr>
            <p:ph idx="1" type="body"/>
          </p:nvPr>
        </p:nvSpPr>
        <p:spPr>
          <a:xfrm>
            <a:off x="311700" y="1152475"/>
            <a:ext cx="8520600" cy="20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000000"/>
                </a:solidFill>
              </a:rPr>
              <a:t>G</a:t>
            </a:r>
            <a:r>
              <a:rPr lang="en">
                <a:solidFill>
                  <a:srgbClr val="000000"/>
                </a:solidFill>
              </a:rPr>
              <a:t>roup runner for the project that is connected to the Gitlab code-repository.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87" name="Google Shape;28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750" y="1538651"/>
            <a:ext cx="7641775" cy="169892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3"/>
          <p:cNvSpPr txBox="1"/>
          <p:nvPr>
            <p:ph idx="1" type="body"/>
          </p:nvPr>
        </p:nvSpPr>
        <p:spPr>
          <a:xfrm>
            <a:off x="311700" y="3195275"/>
            <a:ext cx="8520600" cy="137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Test deployment pipeline to deploy to endeavour cluster.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89" name="Google Shape;289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825" y="3634225"/>
            <a:ext cx="8250026" cy="142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95" name="Google Shape;295;p44"/>
          <p:cNvSpPr txBox="1"/>
          <p:nvPr>
            <p:ph idx="1" type="body"/>
          </p:nvPr>
        </p:nvSpPr>
        <p:spPr>
          <a:xfrm>
            <a:off x="311700" y="1152475"/>
            <a:ext cx="8520600" cy="21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Implement CI-CD pipeline for Database.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Change the </a:t>
            </a:r>
            <a:r>
              <a:rPr lang="en">
                <a:solidFill>
                  <a:srgbClr val="000000"/>
                </a:solidFill>
              </a:rPr>
              <a:t>data types of the columns in the Database</a:t>
            </a:r>
            <a:r>
              <a:rPr lang="en">
                <a:solidFill>
                  <a:srgbClr val="000000"/>
                </a:solidFill>
              </a:rPr>
              <a:t> as per the requirement of other teams.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Address issues with the current implemented APIs.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5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301" name="Google Shape;301;p45"/>
          <p:cNvSpPr txBox="1"/>
          <p:nvPr>
            <p:ph idx="1" type="subTitle"/>
          </p:nvPr>
        </p:nvSpPr>
        <p:spPr>
          <a:xfrm>
            <a:off x="311700" y="3165825"/>
            <a:ext cx="8520600" cy="197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Class of F23’</a:t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Dr. Fox</a:t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Satvik Chekuri</a:t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Xiao Liang</a:t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Danush Dinesh</a:t>
            </a:r>
            <a:endParaRPr>
              <a:solidFill>
                <a:srgbClr val="000000"/>
              </a:solidFill>
              <a:uFill>
                <a:noFill/>
              </a:uFill>
              <a:hlinkClick r:id="rId3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404825" y="202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Architecture</a:t>
            </a:r>
            <a:endParaRPr/>
          </a:p>
        </p:txBody>
      </p:sp>
      <p:sp>
        <p:nvSpPr>
          <p:cNvPr id="78" name="Google Shape;78;p16"/>
          <p:cNvSpPr txBox="1"/>
          <p:nvPr/>
        </p:nvSpPr>
        <p:spPr>
          <a:xfrm>
            <a:off x="311700" y="736125"/>
            <a:ext cx="85206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43541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The design of the overall system is a </a:t>
            </a:r>
            <a:r>
              <a:rPr lang="en" sz="1200">
                <a:solidFill>
                  <a:srgbClr val="343541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Microservice</a:t>
            </a:r>
            <a:r>
              <a:rPr lang="en" sz="1200">
                <a:solidFill>
                  <a:srgbClr val="343541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</a:t>
            </a:r>
            <a:r>
              <a:rPr lang="en" sz="1200">
                <a:solidFill>
                  <a:srgbClr val="343541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architecture; each team’s service is a suite of independently deployable modular service all communicating through an API gateway to other services. The diagram below shows a holistic view of the system architecture</a:t>
            </a:r>
            <a:r>
              <a:rPr lang="en" sz="1200">
                <a:solidFill>
                  <a:srgbClr val="34354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.</a:t>
            </a:r>
            <a:endParaRPr sz="1200">
              <a:solidFill>
                <a:srgbClr val="343541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5413" y="1530225"/>
            <a:ext cx="5773178" cy="330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404825" y="202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Process Flow </a:t>
            </a:r>
            <a:r>
              <a:rPr baseline="30000" lang="en"/>
              <a:t>1/2</a:t>
            </a:r>
            <a:endParaRPr baseline="30000"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850" y="1317825"/>
            <a:ext cx="7754175" cy="37495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/>
        </p:nvSpPr>
        <p:spPr>
          <a:xfrm>
            <a:off x="311700" y="736125"/>
            <a:ext cx="85206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The diagram below gives an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 holistic view of the system and process flow of the 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microservices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, including a detailed understanding of how individual components behave and interact with each other.</a:t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404825" y="202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Process Flow </a:t>
            </a:r>
            <a:r>
              <a:rPr baseline="30000" lang="en"/>
              <a:t>2/2</a:t>
            </a:r>
            <a:endParaRPr baseline="30000"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2800" y="1234650"/>
            <a:ext cx="7350026" cy="39088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8"/>
          <p:cNvSpPr txBox="1"/>
          <p:nvPr/>
        </p:nvSpPr>
        <p:spPr>
          <a:xfrm>
            <a:off x="311700" y="736125"/>
            <a:ext cx="85206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91919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The diagram below gives a more detailed view of the system and shows the different personas interacting with the </a:t>
            </a:r>
            <a:r>
              <a:rPr lang="en" sz="1200">
                <a:solidFill>
                  <a:srgbClr val="191919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microservices from the other teams</a:t>
            </a:r>
            <a:r>
              <a:rPr lang="en" sz="1200">
                <a:solidFill>
                  <a:srgbClr val="191919"/>
                </a:solidFill>
                <a:highlight>
                  <a:srgbClr val="FFFFFF"/>
                </a:highlight>
                <a:latin typeface="Proxima Nova Semibold"/>
                <a:ea typeface="Proxima Nova Semibold"/>
                <a:cs typeface="Proxima Nova Semibold"/>
                <a:sym typeface="Proxima Nova Semibold"/>
              </a:rPr>
              <a:t>.</a:t>
            </a:r>
            <a:endParaRPr sz="1200">
              <a:solidFill>
                <a:srgbClr val="191919"/>
              </a:solidFill>
              <a:highlight>
                <a:srgbClr val="FFFFFF"/>
              </a:highlight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Troubleshooting</a:t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b="1" lang="en">
                <a:solidFill>
                  <a:srgbClr val="191919"/>
                </a:solidFill>
              </a:rPr>
              <a:t>Security</a:t>
            </a:r>
            <a:endParaRPr b="1" sz="2800">
              <a:solidFill>
                <a:srgbClr val="191919"/>
              </a:solidFill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○"/>
            </a:pPr>
            <a:r>
              <a:rPr lang="en">
                <a:solidFill>
                  <a:srgbClr val="191919"/>
                </a:solidFill>
              </a:rPr>
              <a:t>Provide a persistent storage to save the secure data.</a:t>
            </a:r>
            <a:endParaRPr>
              <a:solidFill>
                <a:srgbClr val="191919"/>
              </a:solidFill>
            </a:endParaRPr>
          </a:p>
          <a:p>
            <a: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■"/>
            </a:pPr>
            <a:r>
              <a:rPr lang="en">
                <a:solidFill>
                  <a:srgbClr val="191919"/>
                </a:solidFill>
              </a:rPr>
              <a:t>Token</a:t>
            </a:r>
            <a:endParaRPr>
              <a:solidFill>
                <a:srgbClr val="191919"/>
              </a:solidFill>
            </a:endParaRPr>
          </a:p>
          <a:p>
            <a: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■"/>
            </a:pPr>
            <a:r>
              <a:rPr lang="en">
                <a:solidFill>
                  <a:srgbClr val="191919"/>
                </a:solidFill>
              </a:rPr>
              <a:t>ElasticSearch</a:t>
            </a:r>
            <a:r>
              <a:rPr lang="en">
                <a:solidFill>
                  <a:srgbClr val="191919"/>
                </a:solidFill>
              </a:rPr>
              <a:t> config</a:t>
            </a:r>
            <a:endParaRPr>
              <a:solidFill>
                <a:srgbClr val="191919"/>
              </a:solidFill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800"/>
              <a:buChar char="●"/>
            </a:pPr>
            <a:r>
              <a:rPr b="1" lang="en">
                <a:solidFill>
                  <a:srgbClr val="191919"/>
                </a:solidFill>
              </a:rPr>
              <a:t>CI/CD</a:t>
            </a:r>
            <a:endParaRPr b="1">
              <a:solidFill>
                <a:srgbClr val="191919"/>
              </a:solidFill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○"/>
            </a:pPr>
            <a:r>
              <a:rPr lang="en">
                <a:solidFill>
                  <a:srgbClr val="191919"/>
                </a:solidFill>
              </a:rPr>
              <a:t>Disk</a:t>
            </a:r>
            <a:endParaRPr>
              <a:solidFill>
                <a:srgbClr val="191919"/>
              </a:solidFill>
            </a:endParaRPr>
          </a:p>
          <a:p>
            <a: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■"/>
            </a:pPr>
            <a:r>
              <a:rPr lang="en">
                <a:solidFill>
                  <a:srgbClr val="191919"/>
                </a:solidFill>
              </a:rPr>
              <a:t>GitLab-runner will not clean Docker data.</a:t>
            </a:r>
            <a:endParaRPr>
              <a:solidFill>
                <a:srgbClr val="191919"/>
              </a:solidFill>
            </a:endParaRPr>
          </a:p>
          <a:p>
            <a: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■"/>
            </a:pPr>
            <a:r>
              <a:rPr lang="en">
                <a:solidFill>
                  <a:srgbClr val="191919"/>
                </a:solidFill>
              </a:rPr>
              <a:t>Use cron job to clean it.</a:t>
            </a:r>
            <a:endParaRPr>
              <a:solidFill>
                <a:srgbClr val="191919"/>
              </a:solidFill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○"/>
            </a:pPr>
            <a:r>
              <a:rPr lang="en">
                <a:solidFill>
                  <a:srgbClr val="191919"/>
                </a:solidFill>
              </a:rPr>
              <a:t>VM’s Maximum Transmission Unit (MTU) problem</a:t>
            </a:r>
            <a:endParaRPr>
              <a:solidFill>
                <a:srgbClr val="191919"/>
              </a:solidFill>
            </a:endParaRPr>
          </a:p>
          <a:p>
            <a: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■"/>
            </a:pPr>
            <a:r>
              <a:rPr lang="en">
                <a:solidFill>
                  <a:srgbClr val="191919"/>
                </a:solidFill>
              </a:rPr>
              <a:t>Docker on VM can’t access </a:t>
            </a:r>
            <a:r>
              <a:rPr lang="en">
                <a:solidFill>
                  <a:srgbClr val="191919"/>
                </a:solidFill>
              </a:rPr>
              <a:t>GitLab</a:t>
            </a:r>
            <a:r>
              <a:rPr lang="en">
                <a:solidFill>
                  <a:srgbClr val="191919"/>
                </a:solidFill>
              </a:rPr>
              <a:t>.</a:t>
            </a:r>
            <a:endParaRPr>
              <a:solidFill>
                <a:srgbClr val="191919"/>
              </a:solidFill>
            </a:endParaRPr>
          </a:p>
          <a:p>
            <a: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Char char="■"/>
            </a:pPr>
            <a:r>
              <a:rPr lang="en">
                <a:solidFill>
                  <a:srgbClr val="191919"/>
                </a:solidFill>
              </a:rPr>
              <a:t>Align the MTU for Docker with VM.</a:t>
            </a:r>
            <a:endParaRPr>
              <a:solidFill>
                <a:srgbClr val="19191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Migration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Provisioned cloud cluster resources:</a:t>
            </a:r>
            <a:endParaRPr b="1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Created containers for each team with Jupyter environment.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Use Camelot to provision persistent file system to containers.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Use Ingress to enable external access to the cluster.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Migrate containers to </a:t>
            </a:r>
            <a:r>
              <a:rPr lang="en">
                <a:solidFill>
                  <a:srgbClr val="000000"/>
                </a:solidFill>
              </a:rPr>
              <a:t>Endeavour.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7775" y="2572001"/>
            <a:ext cx="5495099" cy="2279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Kubernetes</a:t>
            </a:r>
            <a:endParaRPr/>
          </a:p>
        </p:txBody>
      </p:sp>
      <p:sp>
        <p:nvSpPr>
          <p:cNvPr id="112" name="Google Shape;112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900" y="1269987"/>
            <a:ext cx="7743127" cy="3181376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1"/>
          <p:cNvSpPr txBox="1"/>
          <p:nvPr/>
        </p:nvSpPr>
        <p:spPr>
          <a:xfrm>
            <a:off x="327575" y="4871700"/>
            <a:ext cx="4014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https://kubernetes.io/images/docs/Container_Evolution.svg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