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33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04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7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6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7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66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12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7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29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BBAFF-E6F7-49B0-A059-66DBBE9CD507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6D1E7-0429-439E-A648-717301E80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9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Strategies for Extending Your Hay Supply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70338"/>
            <a:ext cx="9144000" cy="1655762"/>
          </a:xfrm>
        </p:spPr>
        <p:txBody>
          <a:bodyPr/>
          <a:lstStyle/>
          <a:p>
            <a:r>
              <a:rPr lang="en-US" dirty="0" smtClean="0"/>
              <a:t>Andy Overbay</a:t>
            </a:r>
          </a:p>
          <a:p>
            <a:r>
              <a:rPr lang="en-US" dirty="0" smtClean="0"/>
              <a:t>Smyth Washington Cattleman’s Assocaiton</a:t>
            </a:r>
          </a:p>
          <a:p>
            <a:r>
              <a:rPr lang="en-US" dirty="0" smtClean="0"/>
              <a:t>November 28,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30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Supplemental Grain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Sample and test your on-hand hay</a:t>
            </a:r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0" y="2452022"/>
            <a:ext cx="4690646" cy="420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600" y="196517"/>
            <a:ext cx="7975600" cy="6228564"/>
          </a:xfrm>
        </p:spPr>
      </p:pic>
    </p:spTree>
    <p:extLst>
      <p:ext uri="{BB962C8B-B14F-4D97-AF65-F5344CB8AC3E}">
        <p14:creationId xmlns:p14="http://schemas.microsoft.com/office/powerpoint/2010/main" val="4005570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4" y="365124"/>
            <a:ext cx="9878280" cy="6264275"/>
          </a:xfrm>
        </p:spPr>
      </p:pic>
    </p:spTree>
    <p:extLst>
      <p:ext uri="{BB962C8B-B14F-4D97-AF65-F5344CB8AC3E}">
        <p14:creationId xmlns:p14="http://schemas.microsoft.com/office/powerpoint/2010/main" val="2363625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41" y="365125"/>
            <a:ext cx="10179918" cy="6371431"/>
          </a:xfrm>
        </p:spPr>
      </p:pic>
    </p:spTree>
    <p:extLst>
      <p:ext uri="{BB962C8B-B14F-4D97-AF65-F5344CB8AC3E}">
        <p14:creationId xmlns:p14="http://schemas.microsoft.com/office/powerpoint/2010/main" val="250697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If this was your hay…..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394200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Shelled Corn?</a:t>
            </a:r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3600" dirty="0" smtClean="0"/>
              <a:t>Cotton Seed Hulls?</a:t>
            </a:r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3600" dirty="0" smtClean="0"/>
              <a:t>Soybean Meal?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702300" y="2501900"/>
            <a:ext cx="5092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 this case…</a:t>
            </a:r>
          </a:p>
          <a:p>
            <a:endParaRPr lang="en-US" sz="3600" dirty="0"/>
          </a:p>
          <a:p>
            <a:r>
              <a:rPr lang="en-US" sz="3600" dirty="0" smtClean="0"/>
              <a:t>Protein is the most lacking </a:t>
            </a:r>
          </a:p>
          <a:p>
            <a:r>
              <a:rPr lang="en-US" sz="3600" dirty="0" smtClean="0"/>
              <a:t>nutrient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9718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Supplementing forages with grain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Fiber sources</a:t>
            </a:r>
          </a:p>
          <a:p>
            <a:pPr lvl="1"/>
            <a:endParaRPr lang="en-US" sz="3600" dirty="0" smtClean="0"/>
          </a:p>
          <a:p>
            <a:pPr lvl="1"/>
            <a:r>
              <a:rPr lang="en-US" sz="3600" dirty="0" smtClean="0"/>
              <a:t>Cotton Seed Hulls</a:t>
            </a:r>
          </a:p>
          <a:p>
            <a:pPr lvl="1"/>
            <a:r>
              <a:rPr lang="en-US" sz="3600" dirty="0" smtClean="0"/>
              <a:t>Soy Hulls</a:t>
            </a:r>
          </a:p>
          <a:p>
            <a:pPr lvl="1"/>
            <a:r>
              <a:rPr lang="en-US" sz="3600" dirty="0" smtClean="0"/>
              <a:t>Citrus Pulp</a:t>
            </a:r>
          </a:p>
          <a:p>
            <a:pPr lvl="1"/>
            <a:r>
              <a:rPr lang="en-US" sz="3600" dirty="0" smtClean="0"/>
              <a:t>Beet Pulp</a:t>
            </a:r>
            <a:endParaRPr lang="en-US" sz="3600" dirty="0"/>
          </a:p>
          <a:p>
            <a:pPr lvl="1"/>
            <a:r>
              <a:rPr lang="en-US" sz="3600" dirty="0" smtClean="0"/>
              <a:t>Cottonseed</a:t>
            </a:r>
          </a:p>
          <a:p>
            <a:pPr lvl="1"/>
            <a:r>
              <a:rPr lang="en-US" sz="3600" dirty="0" smtClean="0"/>
              <a:t>Brewers Grain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25625"/>
            <a:ext cx="5384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Supplementing forages with grain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Pros</a:t>
            </a:r>
          </a:p>
          <a:p>
            <a:pPr lvl="1"/>
            <a:r>
              <a:rPr lang="en-US" sz="3600" dirty="0" smtClean="0"/>
              <a:t>Easiest to find</a:t>
            </a: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 smtClean="0"/>
              <a:t>Cons</a:t>
            </a:r>
          </a:p>
          <a:p>
            <a:pPr lvl="1"/>
            <a:r>
              <a:rPr lang="en-US" sz="3600" dirty="0" smtClean="0"/>
              <a:t>Expensive </a:t>
            </a:r>
            <a:endParaRPr lang="en-US" sz="3200" dirty="0"/>
          </a:p>
          <a:p>
            <a:pPr lvl="1"/>
            <a:r>
              <a:rPr lang="en-US" sz="3200" dirty="0" smtClean="0"/>
              <a:t>Digestive Limits</a:t>
            </a:r>
            <a:endParaRPr lang="en-US" sz="3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25625"/>
            <a:ext cx="53848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Supplementing Forages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Hay</a:t>
            </a:r>
          </a:p>
          <a:p>
            <a:pPr marL="0" indent="0">
              <a:buNone/>
            </a:pPr>
            <a:endParaRPr lang="en-US" sz="4000" dirty="0" smtClean="0"/>
          </a:p>
          <a:p>
            <a:r>
              <a:rPr lang="en-US" sz="4000" dirty="0" smtClean="0"/>
              <a:t>Corn Silage</a:t>
            </a:r>
          </a:p>
          <a:p>
            <a:pPr marL="0" indent="0">
              <a:buNone/>
            </a:pPr>
            <a:endParaRPr lang="en-US" sz="4000" dirty="0"/>
          </a:p>
          <a:p>
            <a:r>
              <a:rPr lang="en-US" sz="4000" dirty="0" smtClean="0"/>
              <a:t>Maltlage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236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prstClr val="black"/>
                </a:solidFill>
              </a:rPr>
              <a:t>Supplementing Forages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Hay  </a:t>
            </a:r>
          </a:p>
          <a:p>
            <a:pPr lvl="1"/>
            <a:r>
              <a:rPr lang="en-US" sz="3600" dirty="0" smtClean="0"/>
              <a:t>Buy on ton basis</a:t>
            </a:r>
          </a:p>
          <a:p>
            <a:pPr lvl="1"/>
            <a:r>
              <a:rPr lang="en-US" sz="3600" dirty="0" smtClean="0"/>
              <a:t>Buy at least as good as what you have</a:t>
            </a:r>
          </a:p>
          <a:p>
            <a:pPr lvl="1"/>
            <a:r>
              <a:rPr lang="en-US" sz="3600" dirty="0" smtClean="0"/>
              <a:t>Buy with the cattle in mind</a:t>
            </a:r>
          </a:p>
          <a:p>
            <a:pPr lvl="1"/>
            <a:r>
              <a:rPr lang="en-US" sz="3600" dirty="0" smtClean="0"/>
              <a:t>Consideration</a:t>
            </a:r>
          </a:p>
          <a:p>
            <a:pPr lvl="2"/>
            <a:r>
              <a:rPr lang="en-US" sz="3200" dirty="0" smtClean="0"/>
              <a:t>Cost/availability</a:t>
            </a:r>
          </a:p>
          <a:p>
            <a:pPr lvl="2"/>
            <a:r>
              <a:rPr lang="en-US" sz="3200" dirty="0" smtClean="0"/>
              <a:t>Freight</a:t>
            </a:r>
          </a:p>
          <a:p>
            <a:pPr lvl="2"/>
            <a:r>
              <a:rPr lang="en-US" sz="3200" dirty="0" smtClean="0"/>
              <a:t>Storage</a:t>
            </a:r>
          </a:p>
        </p:txBody>
      </p:sp>
    </p:spTree>
    <p:extLst>
      <p:ext uri="{BB962C8B-B14F-4D97-AF65-F5344CB8AC3E}">
        <p14:creationId xmlns:p14="http://schemas.microsoft.com/office/powerpoint/2010/main" val="395238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prstClr val="black"/>
                </a:solidFill>
              </a:rPr>
              <a:t>Supplementing Forages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64075"/>
          </a:xfrm>
        </p:spPr>
        <p:txBody>
          <a:bodyPr>
            <a:normAutofit fontScale="92500"/>
          </a:bodyPr>
          <a:lstStyle/>
          <a:p>
            <a:r>
              <a:rPr lang="en-US" sz="4000" dirty="0" smtClean="0"/>
              <a:t>Corn Silage and Maltlage</a:t>
            </a:r>
          </a:p>
          <a:p>
            <a:pPr lvl="1"/>
            <a:r>
              <a:rPr lang="en-US" sz="3600" dirty="0" smtClean="0"/>
              <a:t>Cost (Corn $/Bushel Price X 10)</a:t>
            </a:r>
          </a:p>
          <a:p>
            <a:pPr lvl="1"/>
            <a:r>
              <a:rPr lang="en-US" sz="3600" dirty="0" smtClean="0"/>
              <a:t>Fiber and grain</a:t>
            </a:r>
          </a:p>
          <a:p>
            <a:pPr lvl="1"/>
            <a:r>
              <a:rPr lang="en-US" sz="3600" dirty="0" smtClean="0"/>
              <a:t>Considerations</a:t>
            </a:r>
          </a:p>
          <a:p>
            <a:pPr lvl="2"/>
            <a:r>
              <a:rPr lang="en-US" sz="3200" dirty="0" smtClean="0"/>
              <a:t>Availability</a:t>
            </a:r>
          </a:p>
          <a:p>
            <a:pPr lvl="2"/>
            <a:r>
              <a:rPr lang="en-US" sz="3200" dirty="0" smtClean="0"/>
              <a:t>Freight</a:t>
            </a:r>
          </a:p>
          <a:p>
            <a:pPr lvl="2"/>
            <a:r>
              <a:rPr lang="en-US" sz="3200" dirty="0" smtClean="0"/>
              <a:t>Storage</a:t>
            </a:r>
          </a:p>
          <a:p>
            <a:pPr lvl="2"/>
            <a:r>
              <a:rPr lang="en-US" sz="3200" dirty="0" smtClean="0"/>
              <a:t>Feeding schedule (Daily)</a:t>
            </a:r>
          </a:p>
          <a:p>
            <a:pPr lvl="2"/>
            <a:r>
              <a:rPr lang="en-US" sz="3200" dirty="0" smtClean="0"/>
              <a:t>Bunk Space/Design  (24-30 inches for cows; 18+ for calves)</a:t>
            </a:r>
          </a:p>
          <a:p>
            <a:pPr lvl="2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5134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Determine what you need</a:t>
            </a:r>
            <a:endParaRPr lang="en-US" sz="6000" b="1" dirty="0"/>
          </a:p>
        </p:txBody>
      </p:sp>
      <p:pic>
        <p:nvPicPr>
          <p:cNvPr id="6" name="Content Placeholder 5" descr="File:Round hay bale at dawn.jpg - Wikipedia, the free encyclopedia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220" y="2137950"/>
            <a:ext cx="5852160" cy="3904488"/>
          </a:xfrm>
        </p:spPr>
      </p:pic>
    </p:spTree>
    <p:extLst>
      <p:ext uri="{BB962C8B-B14F-4D97-AF65-F5344CB8AC3E}">
        <p14:creationId xmlns:p14="http://schemas.microsoft.com/office/powerpoint/2010/main" val="253036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Depopulating the Herd</a:t>
            </a:r>
            <a:endParaRPr lang="en-US" sz="60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195" y="1561370"/>
            <a:ext cx="8204405" cy="5017230"/>
          </a:xfrm>
        </p:spPr>
      </p:pic>
    </p:spTree>
    <p:extLst>
      <p:ext uri="{BB962C8B-B14F-4D97-AF65-F5344CB8AC3E}">
        <p14:creationId xmlns:p14="http://schemas.microsoft.com/office/powerpoint/2010/main" val="22158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832" y="723900"/>
            <a:ext cx="8592335" cy="6134100"/>
          </a:xfrm>
        </p:spPr>
      </p:pic>
    </p:spTree>
    <p:extLst>
      <p:ext uri="{BB962C8B-B14F-4D97-AF65-F5344CB8AC3E}">
        <p14:creationId xmlns:p14="http://schemas.microsoft.com/office/powerpoint/2010/main" val="2267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Determine what you </a:t>
            </a:r>
            <a:r>
              <a:rPr lang="en-US" sz="6000" b="1" dirty="0" smtClean="0"/>
              <a:t>need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animals are to be wintered?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File:AngusCattle.jpg - Wikimedia Common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946" y="2670461"/>
            <a:ext cx="6479304" cy="336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45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Determine what you </a:t>
            </a:r>
            <a:r>
              <a:rPr lang="en-US" sz="6000" b="1" dirty="0" smtClean="0"/>
              <a:t>need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animals’ nutritional needs 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File:AngusCattle.jpg - Wikimedia Common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46" y="3241961"/>
            <a:ext cx="3321981" cy="1723739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546600" y="3746500"/>
            <a:ext cx="1803400" cy="2547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052013" y="2688332"/>
            <a:ext cx="3475631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Mature cow eats </a:t>
            </a:r>
          </a:p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About 25-30#</a:t>
            </a:r>
          </a:p>
          <a:p>
            <a:pPr algn="ctr"/>
            <a:r>
              <a:rPr lang="en-US" sz="3200" b="1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27-32#/ Cow/Day</a:t>
            </a:r>
          </a:p>
          <a:p>
            <a:pPr algn="ctr"/>
            <a:endParaRPr lang="en-US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Weaned calves 50%</a:t>
            </a:r>
          </a:p>
          <a:p>
            <a:pPr algn="ctr"/>
            <a:endParaRPr lang="en-US" sz="3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Yearlings 75%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808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Determine what you </a:t>
            </a:r>
            <a:r>
              <a:rPr lang="en-US" sz="6000" b="1" dirty="0" smtClean="0"/>
              <a:t>need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days are you going to feed?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April Calendar - Free High Resolution Photo - Dimensions: 3888 × 25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0" y="2468032"/>
            <a:ext cx="5384800" cy="358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2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Determine what you </a:t>
            </a:r>
            <a:r>
              <a:rPr lang="en-US" sz="6000" b="1" dirty="0" smtClean="0"/>
              <a:t>need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Example:  50 Cows and 10 replacement heifers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32#/Head x 123 days x 50 cows = 	</a:t>
            </a:r>
            <a:r>
              <a:rPr lang="en-US" sz="3600" dirty="0" smtClean="0"/>
              <a:t>196,800 pounds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16#/Head x 123 days x 10 heifers =	</a:t>
            </a:r>
            <a:r>
              <a:rPr lang="en-US" sz="3600" dirty="0" smtClean="0"/>
              <a:t>19,680 Pounds</a:t>
            </a:r>
          </a:p>
          <a:p>
            <a:pPr marL="0" indent="0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b="1" dirty="0" smtClean="0"/>
              <a:t>108.24 Tons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171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Determine what you have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92325"/>
            <a:ext cx="10515600" cy="4351338"/>
          </a:xfrm>
        </p:spPr>
        <p:txBody>
          <a:bodyPr/>
          <a:lstStyle/>
          <a:p>
            <a:r>
              <a:rPr lang="en-US" sz="4000" dirty="0" smtClean="0"/>
              <a:t>What do your bales weigh?</a:t>
            </a:r>
          </a:p>
          <a:p>
            <a:endParaRPr lang="en-US" sz="3600" dirty="0" smtClean="0"/>
          </a:p>
          <a:p>
            <a:pPr lvl="2"/>
            <a:r>
              <a:rPr lang="en-US" sz="3600" dirty="0" smtClean="0"/>
              <a:t>1000 pounds?		217 bales</a:t>
            </a:r>
          </a:p>
          <a:p>
            <a:pPr lvl="2"/>
            <a:endParaRPr lang="en-US" sz="3600" dirty="0"/>
          </a:p>
          <a:p>
            <a:pPr lvl="2"/>
            <a:r>
              <a:rPr lang="en-US" sz="3600" dirty="0" smtClean="0"/>
              <a:t>750 pounds?			289 bales</a:t>
            </a:r>
          </a:p>
          <a:p>
            <a:pPr lvl="2"/>
            <a:endParaRPr lang="en-US" sz="3600" dirty="0"/>
          </a:p>
          <a:p>
            <a:pPr lvl="2"/>
            <a:r>
              <a:rPr lang="en-US" sz="3600" dirty="0" smtClean="0"/>
              <a:t>400 pounds?			542 bales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218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Determine what you have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Are you going to be short?</a:t>
            </a:r>
          </a:p>
          <a:p>
            <a:endParaRPr lang="en-US" sz="4000" dirty="0" smtClean="0"/>
          </a:p>
          <a:p>
            <a:r>
              <a:rPr lang="en-US" sz="4000" dirty="0" smtClean="0"/>
              <a:t>How short?</a:t>
            </a:r>
          </a:p>
          <a:p>
            <a:endParaRPr lang="en-US" sz="4000" dirty="0"/>
          </a:p>
          <a:p>
            <a:r>
              <a:rPr lang="en-US" sz="4000" dirty="0" smtClean="0"/>
              <a:t>What are the alternatives?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5103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/>
              <a:t>Now that we know where we stand, what are our options?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06599"/>
            <a:ext cx="10515600" cy="41703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Buy supplemental grain/concentrates</a:t>
            </a:r>
          </a:p>
          <a:p>
            <a:endParaRPr lang="en-US" sz="4400" dirty="0"/>
          </a:p>
          <a:p>
            <a:r>
              <a:rPr lang="en-US" sz="4400" dirty="0" smtClean="0"/>
              <a:t>Buy supplemental forages</a:t>
            </a:r>
          </a:p>
          <a:p>
            <a:endParaRPr lang="en-US" sz="4400" dirty="0"/>
          </a:p>
          <a:p>
            <a:r>
              <a:rPr lang="en-US" sz="4400" dirty="0" smtClean="0"/>
              <a:t>Depopulate the herd</a:t>
            </a:r>
            <a:endParaRPr lang="en-US" sz="4400" dirty="0"/>
          </a:p>
        </p:txBody>
      </p:sp>
      <p:pic>
        <p:nvPicPr>
          <p:cNvPr id="4" name="Picture 3" descr="Clip art of currency, a bundle of green twenty dollar bills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0" y="3041650"/>
            <a:ext cx="43180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2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288</Words>
  <Application>Microsoft Office PowerPoint</Application>
  <PresentationFormat>Widescreen</PresentationFormat>
  <Paragraphs>113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Strategies for Extending Your Hay Supply</vt:lpstr>
      <vt:lpstr>Determine what you need</vt:lpstr>
      <vt:lpstr>Determine what you need</vt:lpstr>
      <vt:lpstr>Determine what you need</vt:lpstr>
      <vt:lpstr>Determine what you need</vt:lpstr>
      <vt:lpstr>Determine what you need</vt:lpstr>
      <vt:lpstr>Determine what you have</vt:lpstr>
      <vt:lpstr>Determine what you have</vt:lpstr>
      <vt:lpstr>Now that we know where we stand, what are our options?</vt:lpstr>
      <vt:lpstr>Supplemental Grain</vt:lpstr>
      <vt:lpstr>PowerPoint Presentation</vt:lpstr>
      <vt:lpstr>PowerPoint Presentation</vt:lpstr>
      <vt:lpstr>PowerPoint Presentation</vt:lpstr>
      <vt:lpstr>If this was your hay…..</vt:lpstr>
      <vt:lpstr>Supplementing forages with grain</vt:lpstr>
      <vt:lpstr>Supplementing forages with grain</vt:lpstr>
      <vt:lpstr>Supplementing Forages</vt:lpstr>
      <vt:lpstr>Supplementing Forages</vt:lpstr>
      <vt:lpstr>Supplementing Forages</vt:lpstr>
      <vt:lpstr>Depopulating the Herd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for Extending Your Hay Supply</dc:title>
  <dc:creator>Overbay, Andrew</dc:creator>
  <cp:lastModifiedBy>Overbay, Andrew</cp:lastModifiedBy>
  <cp:revision>8</cp:revision>
  <dcterms:created xsi:type="dcterms:W3CDTF">2016-11-25T17:42:30Z</dcterms:created>
  <dcterms:modified xsi:type="dcterms:W3CDTF">2016-11-25T18:42:56Z</dcterms:modified>
</cp:coreProperties>
</file>