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6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1" Type="http://schemas.openxmlformats.org/officeDocument/2006/relationships/slide" Target="slides/slide16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3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20" Type="http://schemas.openxmlformats.org/officeDocument/2006/relationships/slide" Target="slides/slide15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7200"/>
            </a:lvl1pPr>
            <a:lvl2pPr>
              <a:spcBef>
                <a:spcPts val="0"/>
              </a:spcBef>
              <a:buSzPct val="100000"/>
              <a:defRPr sz="7200"/>
            </a:lvl2pPr>
            <a:lvl3pPr>
              <a:spcBef>
                <a:spcPts val="0"/>
              </a:spcBef>
              <a:buSzPct val="100000"/>
              <a:defRPr sz="7200"/>
            </a:lvl3pPr>
            <a:lvl4pPr>
              <a:spcBef>
                <a:spcPts val="0"/>
              </a:spcBef>
              <a:buSzPct val="100000"/>
              <a:defRPr sz="7200"/>
            </a:lvl4pPr>
            <a:lvl5pPr>
              <a:spcBef>
                <a:spcPts val="0"/>
              </a:spcBef>
              <a:buSzPct val="100000"/>
              <a:defRPr sz="7200"/>
            </a:lvl5pPr>
            <a:lvl6pPr>
              <a:spcBef>
                <a:spcPts val="0"/>
              </a:spcBef>
              <a:buSzPct val="100000"/>
              <a:defRPr sz="7200"/>
            </a:lvl6pPr>
            <a:lvl7pPr>
              <a:spcBef>
                <a:spcPts val="0"/>
              </a:spcBef>
              <a:buSzPct val="100000"/>
              <a:defRPr sz="7200"/>
            </a:lvl7pPr>
            <a:lvl8pPr>
              <a:spcBef>
                <a:spcPts val="0"/>
              </a:spcBef>
              <a:buSzPct val="100000"/>
              <a:defRPr sz="7200"/>
            </a:lvl8pPr>
            <a:lvl9pPr>
              <a:spcBef>
                <a:spcPts val="0"/>
              </a:spcBef>
              <a:buSzPct val="100000"/>
              <a:defRPr sz="7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12" name="Shape 12"/>
          <p:cNvCxnSpPr/>
          <p:nvPr/>
        </p:nvCxnSpPr>
        <p:spPr>
          <a:xfrm>
            <a:off x="457200" y="411479"/>
            <a:ext cx="8229600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" name="Shape 13"/>
          <p:cNvCxnSpPr/>
          <p:nvPr/>
        </p:nvCxnSpPr>
        <p:spPr>
          <a:xfrm>
            <a:off x="457200" y="3633382"/>
            <a:ext cx="8229600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" name="Shape 1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>
                <a:solidFill>
                  <a:srgbClr val="DA0002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DA0002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DA0002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DA0002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DA0002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DA0002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DA0002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DA0002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18" name="Shape 18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cmpd="sng" w="50800">
            <a:solidFill>
              <a:srgbClr val="DA00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Shape 1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>
                <a:solidFill>
                  <a:srgbClr val="DA0002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DA0002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DA0002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DA0002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DA0002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DA0002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DA0002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DA0002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24" name="Shape 24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cmpd="sng" w="50800">
            <a:solidFill>
              <a:srgbClr val="DA00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" name="Shape 2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28" name="Shape 28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cmpd="sng" w="508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Shape 2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  <p:cxnSp>
        <p:nvCxnSpPr>
          <p:cNvPr id="32" name="Shape 32"/>
          <p:cNvCxnSpPr/>
          <p:nvPr/>
        </p:nvCxnSpPr>
        <p:spPr>
          <a:xfrm>
            <a:off x="457200" y="4317760"/>
            <a:ext cx="8229600" cy="0"/>
          </a:xfrm>
          <a:prstGeom prst="straightConnector1">
            <a:avLst/>
          </a:prstGeom>
          <a:noFill/>
          <a:ln cap="flat" cmpd="sng" w="508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" name="Shape 33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57200" y="113139"/>
            <a:ext cx="8229600" cy="0"/>
          </a:xfrm>
          <a:prstGeom prst="straightConnector1">
            <a:avLst/>
          </a:prstGeom>
          <a:noFill/>
          <a:ln cap="flat" cmpd="sng" w="508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5pPr>
            <a:lvl6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6pPr>
            <a:lvl7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8pPr>
            <a:lvl9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7" name="Shape 7"/>
          <p:cNvCxnSpPr/>
          <p:nvPr/>
        </p:nvCxnSpPr>
        <p:spPr>
          <a:xfrm>
            <a:off x="457200" y="5023259"/>
            <a:ext cx="8229600" cy="0"/>
          </a:xfrm>
          <a:prstGeom prst="straightConnector1">
            <a:avLst/>
          </a:prstGeom>
          <a:noFill/>
          <a:ln cap="flat" cmpd="sng" w="508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pn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3" Type="http://schemas.openxmlformats.org/officeDocument/2006/relationships/image" Target="../media/image01.png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3" Type="http://schemas.openxmlformats.org/officeDocument/2006/relationships/hyperlink" Target="https://git.cs.vt.edu/kkays/trackingfema" TargetMode="Externa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3" Type="http://schemas.openxmlformats.org/officeDocument/2006/relationships/hyperlink" Target="www.nltk.org" TargetMode="Externa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Tracking FEMA</a:t>
            </a:r>
          </a:p>
        </p:txBody>
      </p:sp>
      <p:sp>
        <p:nvSpPr>
          <p:cNvPr id="39" name="Shape 39"/>
          <p:cNvSpPr txBox="1"/>
          <p:nvPr>
            <p:ph idx="1" type="subTitle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/>
              <a:t>Kevin Kays, Emily Maier, Tyler Leskanic, Seth Cannon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Spring 2015 CS4624 Professor Edward Fox</a:t>
            </a:r>
          </a:p>
          <a:p>
            <a:pPr>
              <a:spcBef>
                <a:spcPts val="0"/>
              </a:spcBef>
              <a:buNone/>
            </a:pPr>
            <a:r>
              <a:rPr lang="en" sz="2400"/>
              <a:t>Department of Computer Science at Virginia Tech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Northern Illinois University Shooting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8975" y="1189775"/>
            <a:ext cx="6486047" cy="3953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CMS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RefineryCMS 2.1.5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Provide user friendly way to edit content of the site.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Built in webserver since it’s built on Rails.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Future possibility: execute parsing/data processing scripts through admin tool.</a:t>
            </a:r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Bootstrap Front End Framework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Provides out of the box styling, that can be customized.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Enabled for fast responsive design so site can be used from a mobile phone.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Homepage Layout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5124" y="1063374"/>
            <a:ext cx="5393773" cy="4120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Suggested Improvements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Automate loading data into the visualizations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Process more types of information (dollar amounts, etc)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Add more metadata types to the parser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Use a different parser more like how humans read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we learned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NLTK is complicated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Have more than one person per role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Seungwon Yang, our client, for the great opportunity, project idea, and suggestions.</a:t>
            </a:r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Dr. Fox and Liangzhe Chen for the quick feedback and guidance with our report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Thank You</a:t>
            </a:r>
          </a:p>
        </p:txBody>
      </p:sp>
      <p:sp>
        <p:nvSpPr>
          <p:cNvPr id="130" name="Shape 130"/>
          <p:cNvSpPr txBox="1"/>
          <p:nvPr>
            <p:ph idx="1" type="subTitle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Background</a:t>
            </a:r>
          </a:p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Client: Seungwon Yang, postdoctoral researcher at GMU.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Goal: Using articles from CTRnet/IDEAL collections, graph trends for emergency management agencies.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Deliverables</a:t>
            </a:r>
          </a:p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 website showing interactive visualizations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All the scripts used for processing and visualizing data (for future work)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Git: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https://git.cs.vt.edu/kkays/trackingfema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Implementation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Divided Implementation into four parts: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Parsing (Emily)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Processing (Kevin)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Visualizations (Seth)</a:t>
            </a:r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Content Management System (Tyler)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Parsing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Python scripts to download all of the articles we’re using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Downloaded article base used iteratively in order to create output files</a:t>
            </a:r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Output title, subtitle, author, date, body text, and anchor text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Parsing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Python using the BeautifulSoup library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It can pull HTML elements out of an article using almost any imaginable criteria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Each metadata type has set of functions that examine the document</a:t>
            </a:r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Functions run successively until match found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Processing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Python and NLTK (</a:t>
            </a:r>
            <a:r>
              <a:rPr lang="en" u="sng">
                <a:solidFill>
                  <a:schemeClr val="hlink"/>
                </a:solidFill>
                <a:hlinkClick r:id="rId3"/>
              </a:rPr>
              <a:t>www.nltk.org</a:t>
            </a:r>
            <a:r>
              <a:rPr lang="en"/>
              <a:t>)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Run as a timed job in the background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Two major components: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Raw article processor creates “Mention Files”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Summary file creator organizes information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Processing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Raw Article Processor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Finds entity names in articles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Records count of entity names, organized by entity type (location, person, agency)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Summary File Creator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Creates single “Summary Files” for visualizing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“Locations by Disaster”, “Related people and agencies”, etc.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Visualization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Graphs using D3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JavaScript framework 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Data Representation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Location by disaster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People involved by disaster</a:t>
            </a:r>
          </a:p>
          <a:p>
            <a:pPr indent="-381000" lvl="1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Organizations involved by disaster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