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</p:sldIdLst>
  <p:sldSz cy="5143500" cx="9144000"/>
  <p:notesSz cx="6858000" cy="9144000"/>
  <p:embeddedFontLst>
    <p:embeddedFont>
      <p:font typeface="Roboto"/>
      <p:regular r:id="rId24"/>
      <p:bold r:id="rId25"/>
      <p:italic r:id="rId26"/>
      <p:boldItalic r:id="rId27"/>
    </p:embeddedFont>
    <p:embeddedFont>
      <p:font typeface="Nunito"/>
      <p:regular r:id="rId28"/>
      <p:bold r:id="rId29"/>
      <p:italic r:id="rId30"/>
      <p:boldItalic r:id="rId31"/>
    </p:embeddedFont>
    <p:embeddedFont>
      <p:font typeface="Lato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30E529B-6D3D-493F-8EBD-07F63FB728FD}">
  <a:tblStyle styleId="{130E529B-6D3D-493F-8EBD-07F63FB728FD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font" Target="fonts/Roboto-regular.fntdata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Roboto-italic.fntdata"/><Relationship Id="rId25" Type="http://schemas.openxmlformats.org/officeDocument/2006/relationships/font" Target="fonts/Roboto-bold.fntdata"/><Relationship Id="rId28" Type="http://schemas.openxmlformats.org/officeDocument/2006/relationships/font" Target="fonts/Nunito-regular.fntdata"/><Relationship Id="rId27" Type="http://schemas.openxmlformats.org/officeDocument/2006/relationships/font" Target="fonts/Roboto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Nunito-bold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Nunito-boldItalic.fntdata"/><Relationship Id="rId30" Type="http://schemas.openxmlformats.org/officeDocument/2006/relationships/font" Target="fonts/Nunito-italic.fntdata"/><Relationship Id="rId11" Type="http://schemas.openxmlformats.org/officeDocument/2006/relationships/slide" Target="slides/slide5.xml"/><Relationship Id="rId33" Type="http://schemas.openxmlformats.org/officeDocument/2006/relationships/font" Target="fonts/Lato-bold.fntdata"/><Relationship Id="rId10" Type="http://schemas.openxmlformats.org/officeDocument/2006/relationships/slide" Target="slides/slide4.xml"/><Relationship Id="rId32" Type="http://schemas.openxmlformats.org/officeDocument/2006/relationships/font" Target="fonts/Lato-regular.fntdata"/><Relationship Id="rId13" Type="http://schemas.openxmlformats.org/officeDocument/2006/relationships/slide" Target="slides/slide7.xml"/><Relationship Id="rId35" Type="http://schemas.openxmlformats.org/officeDocument/2006/relationships/font" Target="fonts/Lato-boldItalic.fntdata"/><Relationship Id="rId12" Type="http://schemas.openxmlformats.org/officeDocument/2006/relationships/slide" Target="slides/slide6.xml"/><Relationship Id="rId34" Type="http://schemas.openxmlformats.org/officeDocument/2006/relationships/font" Target="fonts/Lato-italic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1268614465b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1268614465b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127c22061fc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127c22061f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1274c879e30_4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1274c879e30_4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127c22061f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127c22061f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g1207bf405d8_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2" name="Google Shape;292;g1207bf405d8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1268379658e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1268379658e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Long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1207bf405d8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1207bf405d8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122e8985fc2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122e8985fc2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274c879e30_1_3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1274c879e30_1_3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207bf405d8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1207bf405d8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207bf405d8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1207bf405d8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207bf405d8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1207bf405d8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122b1abd4c8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122b1abd4c8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122b1abd4c8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122b1abd4c8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122b1abd4c8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122b1abd4c8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1274c879e30_1_3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1274c879e30_1_3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registry.opendata.aws/irs990/" TargetMode="External"/><Relationship Id="rId4" Type="http://schemas.openxmlformats.org/officeDocument/2006/relationships/hyperlink" Target="https://www.irs.gov/charities-non-profits/form-990-series-downloads" TargetMode="External"/><Relationship Id="rId5" Type="http://schemas.openxmlformats.org/officeDocument/2006/relationships/hyperlink" Target="https://www.sqlite.org/index.html" TargetMode="External"/><Relationship Id="rId6" Type="http://schemas.openxmlformats.org/officeDocument/2006/relationships/hyperlink" Target="https://www.irs.gov/charities-non-profits/exempt-organizations-business-master-file-extract-eo-bmf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1858703" y="121598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800">
                <a:latin typeface="Nunito"/>
                <a:ea typeface="Nunito"/>
                <a:cs typeface="Nunito"/>
                <a:sym typeface="Nunito"/>
              </a:rPr>
              <a:t>Tax Data Project</a:t>
            </a:r>
            <a:endParaRPr/>
          </a:p>
        </p:txBody>
      </p:sp>
      <p:sp>
        <p:nvSpPr>
          <p:cNvPr id="129" name="Google Shape;129;p13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Nicky Huynh, Kaleb Barker, Long Nguyen, Jack Lacey</a:t>
            </a:r>
            <a:endParaRPr sz="1800">
              <a:solidFill>
                <a:srgbClr val="AF7B5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13"/>
          <p:cNvSpPr txBox="1"/>
          <p:nvPr/>
        </p:nvSpPr>
        <p:spPr>
          <a:xfrm>
            <a:off x="279050" y="3092425"/>
            <a:ext cx="8520600" cy="12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CS 4624 – Multimedia, Hypertext, and Information Access Capstone</a:t>
            </a:r>
            <a:endParaRPr sz="1800">
              <a:solidFill>
                <a:srgbClr val="222222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Dr. Edward Fox, Virginia Tech, Blacksburg, VA 24061</a:t>
            </a:r>
            <a:endParaRPr sz="1800">
              <a:solidFill>
                <a:srgbClr val="222222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1800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Tuesday, May 3, 2022</a:t>
            </a:r>
            <a:endParaRPr sz="1800">
              <a:solidFill>
                <a:srgbClr val="222222"/>
              </a:solidFill>
              <a:highlight>
                <a:srgbClr val="FFFFFF"/>
              </a:highlight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1" name="Google Shape;131;p13"/>
          <p:cNvSpPr txBox="1"/>
          <p:nvPr/>
        </p:nvSpPr>
        <p:spPr>
          <a:xfrm>
            <a:off x="1891350" y="2415533"/>
            <a:ext cx="5361300" cy="52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AF7B51"/>
                </a:solidFill>
                <a:latin typeface="Calibri"/>
                <a:ea typeface="Calibri"/>
                <a:cs typeface="Calibri"/>
                <a:sym typeface="Calibri"/>
              </a:rPr>
              <a:t>Nicky Huynh, Kaleb Barker, Long Nguyen, Jack Lacey </a:t>
            </a:r>
            <a:endParaRPr sz="1800">
              <a:solidFill>
                <a:srgbClr val="AF7B5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2"/>
          <p:cNvSpPr txBox="1"/>
          <p:nvPr>
            <p:ph type="title"/>
          </p:nvPr>
        </p:nvSpPr>
        <p:spPr>
          <a:xfrm>
            <a:off x="247400" y="266450"/>
            <a:ext cx="39933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Preliminary Database Analysis</a:t>
            </a:r>
            <a:endParaRPr/>
          </a:p>
        </p:txBody>
      </p:sp>
      <p:graphicFrame>
        <p:nvGraphicFramePr>
          <p:cNvPr id="270" name="Google Shape;270;p22"/>
          <p:cNvGraphicFramePr/>
          <p:nvPr/>
        </p:nvGraphicFramePr>
        <p:xfrm>
          <a:off x="4374175" y="2664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{130E529B-6D3D-493F-8EBD-07F63FB728FD}</a:tableStyleId>
              </a:tblPr>
              <a:tblGrid>
                <a:gridCol w="1403350"/>
                <a:gridCol w="1017150"/>
                <a:gridCol w="1262300"/>
                <a:gridCol w="749525"/>
              </a:tblGrid>
              <a:tr h="4386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Filer-BusinessName-BusinessNameLine1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Filer-USAddress-CityNm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Filer-USAddress-StateAbbreviationCd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CYTotalRevenueAmt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90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Denver Metro Convention &amp; Visitors </a:t>
                      </a:r>
                      <a:r>
                        <a:rPr lang="en" sz="1000"/>
                        <a:t>Bureau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Denver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CO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12,927,884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93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CONVENTION &amp; VISITORS BUREAU OF GREATER </a:t>
                      </a:r>
                      <a:r>
                        <a:rPr lang="en" sz="1000"/>
                        <a:t>KANSAS CITY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KANSAS CITY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MO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9,870,365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574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SAINT PAUL RIVERCENTRE CONVENTION AND </a:t>
                      </a:r>
                      <a:r>
                        <a:rPr lang="en" sz="1000"/>
                        <a:t>VISITORS AUTHORITY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ST PAUL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MN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9,717,353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93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BUFFALO NIAGARA CONVENTION  &amp; VISITORS </a:t>
                      </a:r>
                      <a:r>
                        <a:rPr lang="en" sz="1000"/>
                        <a:t>BUREAU INC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BUFFALO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NY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6,896,089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216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GRAND RAPIDSKENT COUNTY CONVENTION &amp; </a:t>
                      </a:r>
                      <a:r>
                        <a:rPr lang="en" sz="1000"/>
                        <a:t>VISITORS BUREAU DBA EXPERIENCE GRAND RAP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GRAND RAPIDS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MI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6,496,669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006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VISITGREENVILLESC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GREENVILLE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SC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6,156,731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71" name="Google Shape;271;p22"/>
          <p:cNvSpPr txBox="1"/>
          <p:nvPr/>
        </p:nvSpPr>
        <p:spPr>
          <a:xfrm>
            <a:off x="389450" y="1547725"/>
            <a:ext cx="3709200" cy="30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Top 6 Tourism Offices in 2020</a:t>
            </a:r>
            <a:endParaRPr sz="2400"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Smaller population states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No Florida tourism offices are in top 30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Tallahassee and Orlando offices did not submit tax form for 2020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7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6175" y="487925"/>
            <a:ext cx="6551650" cy="4367750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23"/>
          <p:cNvSpPr txBox="1"/>
          <p:nvPr>
            <p:ph type="title"/>
          </p:nvPr>
        </p:nvSpPr>
        <p:spPr>
          <a:xfrm>
            <a:off x="2575350" y="225625"/>
            <a:ext cx="3993300" cy="8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Sample Visualizations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Google Shape;28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1787" y="697600"/>
            <a:ext cx="6340425" cy="4226900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24"/>
          <p:cNvSpPr txBox="1"/>
          <p:nvPr>
            <p:ph type="title"/>
          </p:nvPr>
        </p:nvSpPr>
        <p:spPr>
          <a:xfrm>
            <a:off x="2575350" y="225625"/>
            <a:ext cx="3993300" cy="8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Sample Visualizations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5"/>
          <p:cNvSpPr txBox="1"/>
          <p:nvPr>
            <p:ph type="title"/>
          </p:nvPr>
        </p:nvSpPr>
        <p:spPr>
          <a:xfrm>
            <a:off x="2575350" y="225625"/>
            <a:ext cx="3993300" cy="8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Sample Visualizations</a:t>
            </a:r>
            <a:endParaRPr/>
          </a:p>
        </p:txBody>
      </p:sp>
      <p:pic>
        <p:nvPicPr>
          <p:cNvPr id="289" name="Google Shape;28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5887" y="733223"/>
            <a:ext cx="6232225" cy="415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6"/>
          <p:cNvSpPr txBox="1"/>
          <p:nvPr>
            <p:ph type="title"/>
          </p:nvPr>
        </p:nvSpPr>
        <p:spPr>
          <a:xfrm>
            <a:off x="528450" y="490375"/>
            <a:ext cx="38268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</a:t>
            </a:r>
            <a:endParaRPr/>
          </a:p>
        </p:txBody>
      </p:sp>
      <p:sp>
        <p:nvSpPr>
          <p:cNvPr id="295" name="Google Shape;295;p26"/>
          <p:cNvSpPr txBox="1"/>
          <p:nvPr>
            <p:ph idx="1" type="body"/>
          </p:nvPr>
        </p:nvSpPr>
        <p:spPr>
          <a:xfrm>
            <a:off x="311700" y="1211675"/>
            <a:ext cx="4260300" cy="221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Creating a unified schema for hundreds of tags across several years</a:t>
            </a:r>
            <a:endParaRPr sz="18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Processing Array Data: Organization Officers &amp; Schedule Forms</a:t>
            </a:r>
            <a:endParaRPr sz="1800"/>
          </a:p>
        </p:txBody>
      </p:sp>
      <p:pic>
        <p:nvPicPr>
          <p:cNvPr id="296" name="Google Shape;29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8450" y="3203700"/>
            <a:ext cx="7986043" cy="954600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26"/>
          <p:cNvSpPr txBox="1"/>
          <p:nvPr/>
        </p:nvSpPr>
        <p:spPr>
          <a:xfrm>
            <a:off x="4571950" y="490375"/>
            <a:ext cx="41106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Lessons Learned</a:t>
            </a:r>
            <a:endParaRPr sz="30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26"/>
          <p:cNvSpPr txBox="1"/>
          <p:nvPr/>
        </p:nvSpPr>
        <p:spPr>
          <a:xfrm>
            <a:off x="4596550" y="1211675"/>
            <a:ext cx="4061400" cy="23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Consistent</a:t>
            </a:r>
            <a:r>
              <a:rPr lang="en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communication between team members and client</a:t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Improve organization &amp; planning</a:t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7"/>
          <p:cNvSpPr txBox="1"/>
          <p:nvPr>
            <p:ph type="title"/>
          </p:nvPr>
        </p:nvSpPr>
        <p:spPr>
          <a:xfrm>
            <a:off x="819150" y="28315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304" name="Google Shape;304;p27"/>
          <p:cNvSpPr txBox="1"/>
          <p:nvPr>
            <p:ph idx="1" type="body"/>
          </p:nvPr>
        </p:nvSpPr>
        <p:spPr>
          <a:xfrm>
            <a:off x="678400" y="885025"/>
            <a:ext cx="3893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Appending Tax Year 2021 data</a:t>
            </a:r>
            <a:endParaRPr sz="18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Processing Forms 990-PF &amp; 990-N</a:t>
            </a:r>
            <a:endParaRPr sz="1800"/>
          </a:p>
        </p:txBody>
      </p:sp>
      <p:pic>
        <p:nvPicPr>
          <p:cNvPr id="305" name="Google Shape;305;p27"/>
          <p:cNvPicPr preferRelativeResize="0"/>
          <p:nvPr/>
        </p:nvPicPr>
        <p:blipFill rotWithShape="1">
          <a:blip r:embed="rId3">
            <a:alphaModFix/>
          </a:blip>
          <a:srcRect b="3830" l="3939" r="4661" t="6047"/>
          <a:stretch/>
        </p:blipFill>
        <p:spPr>
          <a:xfrm>
            <a:off x="4572000" y="2346050"/>
            <a:ext cx="4292400" cy="2538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6" name="Google Shape;306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6425" y="2665523"/>
            <a:ext cx="4305575" cy="1899502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27"/>
          <p:cNvSpPr txBox="1"/>
          <p:nvPr>
            <p:ph idx="1" type="body"/>
          </p:nvPr>
        </p:nvSpPr>
        <p:spPr>
          <a:xfrm>
            <a:off x="4841700" y="885025"/>
            <a:ext cx="37530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Processing other Form 990 Schedules</a:t>
            </a:r>
            <a:endParaRPr sz="18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Creation of Web Dashboard</a:t>
            </a:r>
            <a:endParaRPr sz="1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8"/>
          <p:cNvSpPr txBox="1"/>
          <p:nvPr>
            <p:ph type="title"/>
          </p:nvPr>
        </p:nvSpPr>
        <p:spPr>
          <a:xfrm>
            <a:off x="819150" y="7198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313" name="Google Shape;313;p28"/>
          <p:cNvSpPr txBox="1"/>
          <p:nvPr>
            <p:ph idx="1" type="body"/>
          </p:nvPr>
        </p:nvSpPr>
        <p:spPr>
          <a:xfrm>
            <a:off x="341325" y="1426300"/>
            <a:ext cx="59418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000000"/>
                </a:solidFill>
              </a:rPr>
              <a:t>Client: Professor Florian Zach, Ph.D., Howard Feiertag Department of Hospitality and Tourism Management, Pamplin College of Business</a:t>
            </a:r>
            <a:endParaRPr sz="1800">
              <a:solidFill>
                <a:srgbClr val="222222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222222"/>
                </a:solidFill>
              </a:rPr>
              <a:t>Mentor:  Dr. Edward A. Fox</a:t>
            </a:r>
            <a:endParaRPr sz="1800">
              <a:solidFill>
                <a:srgbClr val="222222"/>
              </a:solidFill>
            </a:endParaRPr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Char char="●"/>
            </a:pPr>
            <a:r>
              <a:rPr lang="en" sz="1800">
                <a:solidFill>
                  <a:srgbClr val="222222"/>
                </a:solidFill>
              </a:rPr>
              <a:t>VT Advanced Research Computing (ARC) </a:t>
            </a:r>
            <a:endParaRPr sz="1800">
              <a:solidFill>
                <a:srgbClr val="22222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14" name="Google Shape;31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14278" y="863555"/>
            <a:ext cx="2277647" cy="341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9"/>
          <p:cNvSpPr txBox="1"/>
          <p:nvPr>
            <p:ph type="title"/>
          </p:nvPr>
        </p:nvSpPr>
        <p:spPr>
          <a:xfrm>
            <a:off x="819150" y="41637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320" name="Google Shape;320;p29"/>
          <p:cNvSpPr txBox="1"/>
          <p:nvPr>
            <p:ph idx="1" type="body"/>
          </p:nvPr>
        </p:nvSpPr>
        <p:spPr>
          <a:xfrm>
            <a:off x="819150" y="1080400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AWS S3 IRS 990 Bucket: </a:t>
            </a:r>
            <a:r>
              <a:rPr lang="en" sz="1400" u="sng">
                <a:solidFill>
                  <a:schemeClr val="hlink"/>
                </a:solidFill>
                <a:hlinkClick r:id="rId3"/>
              </a:rPr>
              <a:t>https://registry.opendata.aws/irs990/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/>
              <a:t>IRS Website Form 990 Data Download: </a:t>
            </a:r>
            <a:r>
              <a:rPr lang="en" sz="1400" u="sng">
                <a:solidFill>
                  <a:schemeClr val="hlink"/>
                </a:solidFill>
                <a:hlinkClick r:id="rId4"/>
              </a:rPr>
              <a:t>https://www.irs.gov/charities-non-profits/form-990-series-downloads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/>
              <a:t>SQLite Documentation: </a:t>
            </a:r>
            <a:r>
              <a:rPr lang="en" sz="1400" u="sng">
                <a:solidFill>
                  <a:schemeClr val="hlink"/>
                </a:solidFill>
                <a:hlinkClick r:id="rId5"/>
              </a:rPr>
              <a:t>https://www.sqlite.org/index.html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400"/>
              <a:t>Business Master File Information: </a:t>
            </a:r>
            <a:r>
              <a:rPr lang="en" sz="1400" u="sng">
                <a:solidFill>
                  <a:schemeClr val="hlink"/>
                </a:solidFill>
                <a:hlinkClick r:id="rId6"/>
              </a:rPr>
              <a:t>https://www.irs.gov/charities-non-profits/exempt-organizations-business-master-file-extract-eo-bmf</a:t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4"/>
          <p:cNvSpPr txBox="1"/>
          <p:nvPr>
            <p:ph type="title"/>
          </p:nvPr>
        </p:nvSpPr>
        <p:spPr>
          <a:xfrm>
            <a:off x="579050" y="615225"/>
            <a:ext cx="2277600" cy="77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520"/>
              <a:t>Outline</a:t>
            </a:r>
            <a:endParaRPr sz="4520"/>
          </a:p>
        </p:txBody>
      </p:sp>
      <p:grpSp>
        <p:nvGrpSpPr>
          <p:cNvPr id="137" name="Google Shape;137;p14"/>
          <p:cNvGrpSpPr/>
          <p:nvPr/>
        </p:nvGrpSpPr>
        <p:grpSpPr>
          <a:xfrm>
            <a:off x="2360961" y="4106697"/>
            <a:ext cx="6275037" cy="590775"/>
            <a:chOff x="5614205" y="4356302"/>
            <a:chExt cx="5221800" cy="731700"/>
          </a:xfrm>
        </p:grpSpPr>
        <p:sp>
          <p:nvSpPr>
            <p:cNvPr id="138" name="Google Shape;138;p14"/>
            <p:cNvSpPr/>
            <p:nvPr/>
          </p:nvSpPr>
          <p:spPr>
            <a:xfrm>
              <a:off x="5614205" y="4356302"/>
              <a:ext cx="5221800" cy="731700"/>
            </a:xfrm>
            <a:prstGeom prst="rect">
              <a:avLst/>
            </a:prstGeom>
            <a:solidFill>
              <a:srgbClr val="0944A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14"/>
            <p:cNvSpPr txBox="1"/>
            <p:nvPr/>
          </p:nvSpPr>
          <p:spPr>
            <a:xfrm>
              <a:off x="6021224" y="4434458"/>
              <a:ext cx="4814700" cy="57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Challenges, Lessons Learned, Future Work</a:t>
              </a:r>
              <a:endPara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40" name="Google Shape;140;p14"/>
          <p:cNvGrpSpPr/>
          <p:nvPr/>
        </p:nvGrpSpPr>
        <p:grpSpPr>
          <a:xfrm>
            <a:off x="2856753" y="3474099"/>
            <a:ext cx="5785881" cy="590775"/>
            <a:chOff x="2789787" y="1323150"/>
            <a:chExt cx="4865765" cy="731700"/>
          </a:xfrm>
        </p:grpSpPr>
        <p:sp>
          <p:nvSpPr>
            <p:cNvPr id="141" name="Google Shape;141;p14"/>
            <p:cNvSpPr/>
            <p:nvPr/>
          </p:nvSpPr>
          <p:spPr>
            <a:xfrm>
              <a:off x="2789787" y="1323150"/>
              <a:ext cx="4860300" cy="731700"/>
            </a:xfrm>
            <a:prstGeom prst="rect">
              <a:avLst/>
            </a:prstGeom>
            <a:solidFill>
              <a:srgbClr val="0C58D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14"/>
            <p:cNvSpPr txBox="1"/>
            <p:nvPr/>
          </p:nvSpPr>
          <p:spPr>
            <a:xfrm>
              <a:off x="3169652" y="1523671"/>
              <a:ext cx="4485900" cy="33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Preliminary Database Analysis</a:t>
              </a:r>
              <a:endPara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43" name="Google Shape;143;p14"/>
          <p:cNvGrpSpPr/>
          <p:nvPr/>
        </p:nvGrpSpPr>
        <p:grpSpPr>
          <a:xfrm>
            <a:off x="3308206" y="2841499"/>
            <a:ext cx="5334154" cy="590775"/>
            <a:chOff x="2789787" y="2204250"/>
            <a:chExt cx="4497600" cy="731700"/>
          </a:xfrm>
        </p:grpSpPr>
        <p:sp>
          <p:nvSpPr>
            <p:cNvPr id="144" name="Google Shape;144;p14"/>
            <p:cNvSpPr/>
            <p:nvPr/>
          </p:nvSpPr>
          <p:spPr>
            <a:xfrm>
              <a:off x="2789787" y="2204250"/>
              <a:ext cx="4497600" cy="731700"/>
            </a:xfrm>
            <a:prstGeom prst="rect">
              <a:avLst/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14"/>
            <p:cNvSpPr txBox="1"/>
            <p:nvPr/>
          </p:nvSpPr>
          <p:spPr>
            <a:xfrm>
              <a:off x="3127409" y="2404803"/>
              <a:ext cx="4154700" cy="33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990 Database – Design &amp; Queries</a:t>
              </a:r>
              <a:endPara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46" name="Google Shape;146;p14"/>
          <p:cNvGrpSpPr/>
          <p:nvPr/>
        </p:nvGrpSpPr>
        <p:grpSpPr>
          <a:xfrm>
            <a:off x="3715174" y="2208898"/>
            <a:ext cx="4927336" cy="590775"/>
            <a:chOff x="2789787" y="3088625"/>
            <a:chExt cx="4136100" cy="731700"/>
          </a:xfrm>
        </p:grpSpPr>
        <p:sp>
          <p:nvSpPr>
            <p:cNvPr id="147" name="Google Shape;147;p14"/>
            <p:cNvSpPr/>
            <p:nvPr/>
          </p:nvSpPr>
          <p:spPr>
            <a:xfrm>
              <a:off x="2789787" y="3088625"/>
              <a:ext cx="4136100" cy="731700"/>
            </a:xfrm>
            <a:prstGeom prst="rect">
              <a:avLst/>
            </a:prstGeom>
            <a:solidFill>
              <a:srgbClr val="0E65F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14"/>
            <p:cNvSpPr txBox="1"/>
            <p:nvPr/>
          </p:nvSpPr>
          <p:spPr>
            <a:xfrm>
              <a:off x="3182112" y="3289178"/>
              <a:ext cx="3738300" cy="33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Data Processing</a:t>
              </a:r>
              <a:endPara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49" name="Google Shape;149;p14"/>
          <p:cNvGrpSpPr/>
          <p:nvPr/>
        </p:nvGrpSpPr>
        <p:grpSpPr>
          <a:xfrm>
            <a:off x="4188819" y="1576298"/>
            <a:ext cx="4453532" cy="590775"/>
            <a:chOff x="2789787" y="3973000"/>
            <a:chExt cx="3776100" cy="731700"/>
          </a:xfrm>
        </p:grpSpPr>
        <p:sp>
          <p:nvSpPr>
            <p:cNvPr id="150" name="Google Shape;150;p14"/>
            <p:cNvSpPr/>
            <p:nvPr/>
          </p:nvSpPr>
          <p:spPr>
            <a:xfrm>
              <a:off x="2789787" y="3973000"/>
              <a:ext cx="3776100" cy="731700"/>
            </a:xfrm>
            <a:prstGeom prst="rect">
              <a:avLst/>
            </a:prstGeom>
            <a:solidFill>
              <a:srgbClr val="307BF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14"/>
            <p:cNvSpPr txBox="1"/>
            <p:nvPr/>
          </p:nvSpPr>
          <p:spPr>
            <a:xfrm>
              <a:off x="3290132" y="4173554"/>
              <a:ext cx="3275700" cy="33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Project Timeline</a:t>
              </a:r>
              <a:endPara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52" name="Google Shape;152;p14"/>
          <p:cNvGrpSpPr/>
          <p:nvPr/>
        </p:nvGrpSpPr>
        <p:grpSpPr>
          <a:xfrm>
            <a:off x="4773443" y="943698"/>
            <a:ext cx="3863471" cy="590775"/>
            <a:chOff x="2789787" y="3973000"/>
            <a:chExt cx="3776240" cy="731700"/>
          </a:xfrm>
        </p:grpSpPr>
        <p:sp>
          <p:nvSpPr>
            <p:cNvPr id="153" name="Google Shape;153;p14"/>
            <p:cNvSpPr/>
            <p:nvPr/>
          </p:nvSpPr>
          <p:spPr>
            <a:xfrm>
              <a:off x="2789787" y="3973000"/>
              <a:ext cx="3776100" cy="731700"/>
            </a:xfrm>
            <a:prstGeom prst="rect">
              <a:avLst/>
            </a:prstGeom>
            <a:solidFill>
              <a:srgbClr val="307BF3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14"/>
            <p:cNvSpPr txBox="1"/>
            <p:nvPr/>
          </p:nvSpPr>
          <p:spPr>
            <a:xfrm>
              <a:off x="3071928" y="4173554"/>
              <a:ext cx="3494100" cy="33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Recap, Objectives &amp; Deliverables</a:t>
              </a:r>
              <a:endParaRPr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5"/>
          <p:cNvSpPr txBox="1"/>
          <p:nvPr>
            <p:ph type="title"/>
          </p:nvPr>
        </p:nvSpPr>
        <p:spPr>
          <a:xfrm>
            <a:off x="402700" y="43147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Recap</a:t>
            </a:r>
            <a:endParaRPr/>
          </a:p>
        </p:txBody>
      </p:sp>
      <p:sp>
        <p:nvSpPr>
          <p:cNvPr id="160" name="Google Shape;160;p15"/>
          <p:cNvSpPr txBox="1"/>
          <p:nvPr>
            <p:ph idx="1" type="body"/>
          </p:nvPr>
        </p:nvSpPr>
        <p:spPr>
          <a:xfrm>
            <a:off x="436650" y="1336325"/>
            <a:ext cx="4359000" cy="347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Motivation: Form 990 data is not easy to access or analyze</a:t>
            </a:r>
            <a:endParaRPr sz="1800"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Goal: Create a database of 990 tax filings</a:t>
            </a:r>
            <a:endParaRPr sz="1800"/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800"/>
              <a:t>Phases: Retrieval, processing, and analysis</a:t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161" name="Google Shape;16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91128" y="577275"/>
            <a:ext cx="3249575" cy="40525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6" name="Google Shape;166;p16"/>
          <p:cNvGrpSpPr/>
          <p:nvPr/>
        </p:nvGrpSpPr>
        <p:grpSpPr>
          <a:xfrm>
            <a:off x="6038025" y="2840435"/>
            <a:ext cx="2469661" cy="1384500"/>
            <a:chOff x="6038025" y="2598925"/>
            <a:chExt cx="2469661" cy="1384500"/>
          </a:xfrm>
        </p:grpSpPr>
        <p:cxnSp>
          <p:nvCxnSpPr>
            <p:cNvPr id="167" name="Google Shape;167;p16"/>
            <p:cNvCxnSpPr/>
            <p:nvPr/>
          </p:nvCxnSpPr>
          <p:spPr>
            <a:xfrm>
              <a:off x="6038025" y="3312550"/>
              <a:ext cx="582000" cy="0"/>
            </a:xfrm>
            <a:prstGeom prst="straightConnector1">
              <a:avLst/>
            </a:prstGeom>
            <a:noFill/>
            <a:ln cap="flat" cmpd="sng" w="9525">
              <a:solidFill>
                <a:srgbClr val="C2C2C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68" name="Google Shape;168;p16"/>
            <p:cNvSpPr txBox="1"/>
            <p:nvPr/>
          </p:nvSpPr>
          <p:spPr>
            <a:xfrm>
              <a:off x="6640486" y="2598925"/>
              <a:ext cx="1867200" cy="138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latin typeface="Calibri"/>
                  <a:ea typeface="Calibri"/>
                  <a:cs typeface="Calibri"/>
                  <a:sym typeface="Calibri"/>
                </a:rPr>
                <a:t>Data Conversion</a:t>
              </a:r>
              <a:endParaRPr b="1" sz="1800"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200"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>
                  <a:latin typeface="Calibri"/>
                  <a:ea typeface="Calibri"/>
                  <a:cs typeface="Calibri"/>
                  <a:sym typeface="Calibri"/>
                </a:rPr>
                <a:t>CSV library of tourism office filings</a:t>
              </a:r>
              <a:endParaRPr b="1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" name="Google Shape;169;p16"/>
            <p:cNvSpPr/>
            <p:nvPr/>
          </p:nvSpPr>
          <p:spPr>
            <a:xfrm>
              <a:off x="6424027" y="3212150"/>
              <a:ext cx="198600" cy="198300"/>
            </a:xfrm>
            <a:prstGeom prst="ellipse">
              <a:avLst/>
            </a:prstGeom>
            <a:solidFill>
              <a:srgbClr val="0E945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16"/>
            <p:cNvSpPr txBox="1"/>
            <p:nvPr/>
          </p:nvSpPr>
          <p:spPr>
            <a:xfrm>
              <a:off x="6399017" y="3156109"/>
              <a:ext cx="247500" cy="31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3</a:t>
              </a:r>
              <a:endParaRPr sz="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1" name="Google Shape;171;p16"/>
          <p:cNvGrpSpPr/>
          <p:nvPr/>
        </p:nvGrpSpPr>
        <p:grpSpPr>
          <a:xfrm>
            <a:off x="819146" y="1956978"/>
            <a:ext cx="2994729" cy="1384500"/>
            <a:chOff x="636321" y="1844098"/>
            <a:chExt cx="2994729" cy="1384500"/>
          </a:xfrm>
        </p:grpSpPr>
        <p:sp>
          <p:nvSpPr>
            <p:cNvPr id="172" name="Google Shape;172;p16"/>
            <p:cNvSpPr txBox="1"/>
            <p:nvPr/>
          </p:nvSpPr>
          <p:spPr>
            <a:xfrm>
              <a:off x="636321" y="1844098"/>
              <a:ext cx="1867200" cy="1384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latin typeface="Calibri"/>
                  <a:ea typeface="Calibri"/>
                  <a:cs typeface="Calibri"/>
                  <a:sym typeface="Calibri"/>
                </a:rPr>
                <a:t>Analysis &amp; Documentation</a:t>
              </a:r>
              <a:endParaRPr b="1" sz="1800"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200"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45720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Calibri"/>
                  <a:ea typeface="Calibri"/>
                  <a:cs typeface="Calibri"/>
                  <a:sym typeface="Calibri"/>
                </a:rPr>
                <a:t>Analyzing trends</a:t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45720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Calibri"/>
                  <a:ea typeface="Calibri"/>
                  <a:cs typeface="Calibri"/>
                  <a:sym typeface="Calibri"/>
                </a:rPr>
                <a:t>Example Queries</a:t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45720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Calibri"/>
                  <a:ea typeface="Calibri"/>
                  <a:cs typeface="Calibri"/>
                  <a:sym typeface="Calibri"/>
                </a:rPr>
                <a:t>User Guide</a:t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73" name="Google Shape;173;p16"/>
            <p:cNvCxnSpPr/>
            <p:nvPr/>
          </p:nvCxnSpPr>
          <p:spPr>
            <a:xfrm rot="10800000">
              <a:off x="2587350" y="2536350"/>
              <a:ext cx="1043700" cy="0"/>
            </a:xfrm>
            <a:prstGeom prst="straightConnector1">
              <a:avLst/>
            </a:prstGeom>
            <a:noFill/>
            <a:ln cap="flat" cmpd="sng" w="9525">
              <a:solidFill>
                <a:srgbClr val="C2C2C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74" name="Google Shape;174;p16"/>
            <p:cNvSpPr/>
            <p:nvPr/>
          </p:nvSpPr>
          <p:spPr>
            <a:xfrm>
              <a:off x="2523501" y="2431050"/>
              <a:ext cx="198600" cy="198300"/>
            </a:xfrm>
            <a:prstGeom prst="ellipse">
              <a:avLst/>
            </a:prstGeom>
            <a:solidFill>
              <a:srgbClr val="0B774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16"/>
            <p:cNvSpPr txBox="1"/>
            <p:nvPr/>
          </p:nvSpPr>
          <p:spPr>
            <a:xfrm>
              <a:off x="2498491" y="2373759"/>
              <a:ext cx="247500" cy="31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2</a:t>
              </a:r>
              <a:endParaRPr sz="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76" name="Google Shape;176;p16"/>
          <p:cNvGrpSpPr/>
          <p:nvPr/>
        </p:nvGrpSpPr>
        <p:grpSpPr>
          <a:xfrm>
            <a:off x="4327675" y="1085400"/>
            <a:ext cx="3795175" cy="1571400"/>
            <a:chOff x="4908100" y="889955"/>
            <a:chExt cx="3795175" cy="1571400"/>
          </a:xfrm>
        </p:grpSpPr>
        <p:cxnSp>
          <p:nvCxnSpPr>
            <p:cNvPr id="177" name="Google Shape;177;p16"/>
            <p:cNvCxnSpPr/>
            <p:nvPr/>
          </p:nvCxnSpPr>
          <p:spPr>
            <a:xfrm>
              <a:off x="4908100" y="1593250"/>
              <a:ext cx="1715100" cy="0"/>
            </a:xfrm>
            <a:prstGeom prst="straightConnector1">
              <a:avLst/>
            </a:prstGeom>
            <a:noFill/>
            <a:ln cap="flat" cmpd="sng" w="9525">
              <a:solidFill>
                <a:srgbClr val="C2C2C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178" name="Google Shape;178;p16"/>
            <p:cNvSpPr txBox="1"/>
            <p:nvPr/>
          </p:nvSpPr>
          <p:spPr>
            <a:xfrm>
              <a:off x="6640475" y="889955"/>
              <a:ext cx="2062800" cy="15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800">
                  <a:latin typeface="Calibri"/>
                  <a:ea typeface="Calibri"/>
                  <a:cs typeface="Calibri"/>
                  <a:sym typeface="Calibri"/>
                </a:rPr>
                <a:t>990 Database</a:t>
              </a:r>
              <a:endParaRPr b="1" sz="1800"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200"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Calibri"/>
                  <a:ea typeface="Calibri"/>
                  <a:cs typeface="Calibri"/>
                  <a:sym typeface="Calibri"/>
                </a:rPr>
                <a:t>Tables: </a:t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Calibri"/>
                  <a:ea typeface="Calibri"/>
                  <a:cs typeface="Calibri"/>
                  <a:sym typeface="Calibri"/>
                </a:rPr>
                <a:t>Standard 990</a:t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Calibri"/>
                  <a:ea typeface="Calibri"/>
                  <a:cs typeface="Calibri"/>
                  <a:sym typeface="Calibri"/>
                </a:rPr>
                <a:t>990-EZ</a:t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Calibri"/>
                  <a:ea typeface="Calibri"/>
                  <a:cs typeface="Calibri"/>
                  <a:sym typeface="Calibri"/>
                </a:rPr>
                <a:t>Officers</a:t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latin typeface="Calibri"/>
                  <a:ea typeface="Calibri"/>
                  <a:cs typeface="Calibri"/>
                  <a:sym typeface="Calibri"/>
                </a:rPr>
                <a:t>Business Master Files </a:t>
              </a:r>
              <a:endParaRPr b="1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" name="Google Shape;179;p16"/>
            <p:cNvSpPr/>
            <p:nvPr/>
          </p:nvSpPr>
          <p:spPr>
            <a:xfrm>
              <a:off x="6427830" y="1493307"/>
              <a:ext cx="198600" cy="198300"/>
            </a:xfrm>
            <a:prstGeom prst="ellipse">
              <a:avLst/>
            </a:prstGeom>
            <a:solidFill>
              <a:srgbClr val="0B714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16"/>
            <p:cNvSpPr txBox="1"/>
            <p:nvPr/>
          </p:nvSpPr>
          <p:spPr>
            <a:xfrm>
              <a:off x="6402820" y="1436790"/>
              <a:ext cx="247500" cy="312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rPr>
                <a:t>1</a:t>
              </a:r>
              <a:endParaRPr sz="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81" name="Google Shape;181;p16"/>
          <p:cNvSpPr txBox="1"/>
          <p:nvPr>
            <p:ph type="title"/>
          </p:nvPr>
        </p:nvSpPr>
        <p:spPr>
          <a:xfrm>
            <a:off x="402700" y="36487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Objectives &amp; Deliverables</a:t>
            </a:r>
            <a:endParaRPr/>
          </a:p>
        </p:txBody>
      </p:sp>
      <p:grpSp>
        <p:nvGrpSpPr>
          <p:cNvPr id="182" name="Google Shape;182;p16"/>
          <p:cNvGrpSpPr/>
          <p:nvPr/>
        </p:nvGrpSpPr>
        <p:grpSpPr>
          <a:xfrm>
            <a:off x="2814594" y="1286200"/>
            <a:ext cx="3514811" cy="3252003"/>
            <a:chOff x="2991269" y="1153325"/>
            <a:chExt cx="3514811" cy="3252003"/>
          </a:xfrm>
        </p:grpSpPr>
        <p:sp>
          <p:nvSpPr>
            <p:cNvPr id="183" name="Google Shape;183;p16"/>
            <p:cNvSpPr/>
            <p:nvPr/>
          </p:nvSpPr>
          <p:spPr>
            <a:xfrm>
              <a:off x="3477586" y="2585458"/>
              <a:ext cx="2541910" cy="950456"/>
            </a:xfrm>
            <a:custGeom>
              <a:rect b="b" l="l" r="r" t="t"/>
              <a:pathLst>
                <a:path extrusionOk="0" h="43529" w="126826">
                  <a:moveTo>
                    <a:pt x="0" y="20002"/>
                  </a:moveTo>
                  <a:lnTo>
                    <a:pt x="63389" y="43529"/>
                  </a:lnTo>
                  <a:lnTo>
                    <a:pt x="126826" y="19907"/>
                  </a:lnTo>
                  <a:lnTo>
                    <a:pt x="63580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</p:sp>
        <p:sp>
          <p:nvSpPr>
            <p:cNvPr id="184" name="Google Shape;184;p16"/>
            <p:cNvSpPr/>
            <p:nvPr/>
          </p:nvSpPr>
          <p:spPr>
            <a:xfrm>
              <a:off x="2991269" y="3020977"/>
              <a:ext cx="1758228" cy="1384350"/>
            </a:xfrm>
            <a:custGeom>
              <a:rect b="b" l="l" r="r" t="t"/>
              <a:pathLst>
                <a:path extrusionOk="0" h="63817" w="87725">
                  <a:moveTo>
                    <a:pt x="24288" y="0"/>
                  </a:moveTo>
                  <a:lnTo>
                    <a:pt x="0" y="29908"/>
                  </a:lnTo>
                  <a:lnTo>
                    <a:pt x="87725" y="63817"/>
                  </a:lnTo>
                  <a:lnTo>
                    <a:pt x="87725" y="42291"/>
                  </a:lnTo>
                  <a:lnTo>
                    <a:pt x="87725" y="23526"/>
                  </a:lnTo>
                  <a:close/>
                </a:path>
              </a:pathLst>
            </a:custGeom>
            <a:solidFill>
              <a:srgbClr val="085631"/>
            </a:solidFill>
            <a:ln>
              <a:noFill/>
            </a:ln>
          </p:spPr>
        </p:sp>
        <p:sp>
          <p:nvSpPr>
            <p:cNvPr id="185" name="Google Shape;185;p16"/>
            <p:cNvSpPr/>
            <p:nvPr/>
          </p:nvSpPr>
          <p:spPr>
            <a:xfrm flipH="1">
              <a:off x="4747852" y="3020977"/>
              <a:ext cx="1758228" cy="1384350"/>
            </a:xfrm>
            <a:custGeom>
              <a:rect b="b" l="l" r="r" t="t"/>
              <a:pathLst>
                <a:path extrusionOk="0" h="63817" w="87725">
                  <a:moveTo>
                    <a:pt x="24288" y="0"/>
                  </a:moveTo>
                  <a:lnTo>
                    <a:pt x="0" y="29908"/>
                  </a:lnTo>
                  <a:lnTo>
                    <a:pt x="87725" y="63817"/>
                  </a:lnTo>
                  <a:lnTo>
                    <a:pt x="87725" y="42291"/>
                  </a:lnTo>
                  <a:lnTo>
                    <a:pt x="87725" y="23526"/>
                  </a:lnTo>
                  <a:close/>
                </a:path>
              </a:pathLst>
            </a:custGeom>
            <a:solidFill>
              <a:srgbClr val="0E9453"/>
            </a:solidFill>
            <a:ln>
              <a:noFill/>
            </a:ln>
          </p:spPr>
        </p:sp>
        <p:sp>
          <p:nvSpPr>
            <p:cNvPr id="186" name="Google Shape;186;p16"/>
            <p:cNvSpPr/>
            <p:nvPr/>
          </p:nvSpPr>
          <p:spPr>
            <a:xfrm>
              <a:off x="3969199" y="2001324"/>
              <a:ext cx="1565850" cy="585863"/>
            </a:xfrm>
            <a:custGeom>
              <a:rect b="b" l="l" r="r" t="t"/>
              <a:pathLst>
                <a:path extrusionOk="0" h="8150" w="24053">
                  <a:moveTo>
                    <a:pt x="0" y="3827"/>
                  </a:moveTo>
                  <a:lnTo>
                    <a:pt x="11976" y="8150"/>
                  </a:lnTo>
                  <a:lnTo>
                    <a:pt x="24053" y="3827"/>
                  </a:lnTo>
                  <a:lnTo>
                    <a:pt x="12126" y="0"/>
                  </a:ln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</p:sp>
        <p:sp>
          <p:nvSpPr>
            <p:cNvPr id="187" name="Google Shape;187;p16"/>
            <p:cNvSpPr/>
            <p:nvPr/>
          </p:nvSpPr>
          <p:spPr>
            <a:xfrm>
              <a:off x="3563255" y="2275837"/>
              <a:ext cx="1189300" cy="1015326"/>
            </a:xfrm>
            <a:custGeom>
              <a:rect b="b" l="l" r="r" t="t"/>
              <a:pathLst>
                <a:path extrusionOk="0" h="14114" w="18238">
                  <a:moveTo>
                    <a:pt x="6262" y="0"/>
                  </a:moveTo>
                  <a:lnTo>
                    <a:pt x="18238" y="4324"/>
                  </a:lnTo>
                  <a:lnTo>
                    <a:pt x="18238" y="14114"/>
                  </a:lnTo>
                  <a:lnTo>
                    <a:pt x="0" y="7554"/>
                  </a:lnTo>
                  <a:close/>
                </a:path>
              </a:pathLst>
            </a:custGeom>
            <a:solidFill>
              <a:srgbClr val="085631"/>
            </a:solidFill>
            <a:ln>
              <a:noFill/>
            </a:ln>
          </p:spPr>
        </p:sp>
        <p:sp>
          <p:nvSpPr>
            <p:cNvPr id="188" name="Google Shape;188;p16"/>
            <p:cNvSpPr/>
            <p:nvPr/>
          </p:nvSpPr>
          <p:spPr>
            <a:xfrm flipH="1">
              <a:off x="4749365" y="2275837"/>
              <a:ext cx="1189300" cy="1015326"/>
            </a:xfrm>
            <a:custGeom>
              <a:rect b="b" l="l" r="r" t="t"/>
              <a:pathLst>
                <a:path extrusionOk="0" h="14114" w="18238">
                  <a:moveTo>
                    <a:pt x="6262" y="0"/>
                  </a:moveTo>
                  <a:lnTo>
                    <a:pt x="18238" y="4324"/>
                  </a:lnTo>
                  <a:lnTo>
                    <a:pt x="18238" y="14114"/>
                  </a:lnTo>
                  <a:lnTo>
                    <a:pt x="0" y="7554"/>
                  </a:lnTo>
                  <a:close/>
                </a:path>
              </a:pathLst>
            </a:custGeom>
            <a:solidFill>
              <a:srgbClr val="0B7743"/>
            </a:solidFill>
            <a:ln>
              <a:noFill/>
            </a:ln>
          </p:spPr>
        </p:sp>
        <p:sp>
          <p:nvSpPr>
            <p:cNvPr id="189" name="Google Shape;189;p16"/>
            <p:cNvSpPr/>
            <p:nvPr/>
          </p:nvSpPr>
          <p:spPr>
            <a:xfrm>
              <a:off x="4059061" y="1153325"/>
              <a:ext cx="693508" cy="1201140"/>
            </a:xfrm>
            <a:custGeom>
              <a:rect b="b" l="l" r="r" t="t"/>
              <a:pathLst>
                <a:path extrusionOk="0" h="16697" w="10635">
                  <a:moveTo>
                    <a:pt x="10635" y="0"/>
                  </a:moveTo>
                  <a:lnTo>
                    <a:pt x="0" y="12722"/>
                  </a:lnTo>
                  <a:lnTo>
                    <a:pt x="10635" y="16697"/>
                  </a:lnTo>
                  <a:close/>
                </a:path>
              </a:pathLst>
            </a:custGeom>
            <a:solidFill>
              <a:srgbClr val="085631"/>
            </a:solidFill>
            <a:ln>
              <a:noFill/>
            </a:ln>
          </p:spPr>
        </p:sp>
        <p:sp>
          <p:nvSpPr>
            <p:cNvPr id="190" name="Google Shape;190;p16"/>
            <p:cNvSpPr/>
            <p:nvPr/>
          </p:nvSpPr>
          <p:spPr>
            <a:xfrm flipH="1">
              <a:off x="4749350" y="1153325"/>
              <a:ext cx="693508" cy="1201140"/>
            </a:xfrm>
            <a:custGeom>
              <a:rect b="b" l="l" r="r" t="t"/>
              <a:pathLst>
                <a:path extrusionOk="0" h="16697" w="10635">
                  <a:moveTo>
                    <a:pt x="10635" y="0"/>
                  </a:moveTo>
                  <a:lnTo>
                    <a:pt x="0" y="12722"/>
                  </a:lnTo>
                  <a:lnTo>
                    <a:pt x="10635" y="16697"/>
                  </a:lnTo>
                  <a:close/>
                </a:path>
              </a:pathLst>
            </a:custGeom>
            <a:solidFill>
              <a:srgbClr val="0B7140"/>
            </a:solidFill>
            <a:ln>
              <a:noFill/>
            </a:ln>
          </p:spPr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7"/>
          <p:cNvSpPr txBox="1"/>
          <p:nvPr>
            <p:ph type="title"/>
          </p:nvPr>
        </p:nvSpPr>
        <p:spPr>
          <a:xfrm>
            <a:off x="819150" y="6458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grpSp>
        <p:nvGrpSpPr>
          <p:cNvPr id="196" name="Google Shape;196;p17"/>
          <p:cNvGrpSpPr/>
          <p:nvPr/>
        </p:nvGrpSpPr>
        <p:grpSpPr>
          <a:xfrm>
            <a:off x="5569817" y="2179676"/>
            <a:ext cx="1497406" cy="3662600"/>
            <a:chOff x="1083025" y="1574036"/>
            <a:chExt cx="1857594" cy="3662600"/>
          </a:xfrm>
        </p:grpSpPr>
        <p:sp>
          <p:nvSpPr>
            <p:cNvPr id="197" name="Google Shape;197;p17"/>
            <p:cNvSpPr txBox="1"/>
            <p:nvPr/>
          </p:nvSpPr>
          <p:spPr>
            <a:xfrm>
              <a:off x="1290934" y="1574036"/>
              <a:ext cx="9375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200">
                  <a:solidFill>
                    <a:srgbClr val="1155CC"/>
                  </a:solidFill>
                  <a:latin typeface="Roboto"/>
                  <a:ea typeface="Roboto"/>
                  <a:cs typeface="Roboto"/>
                  <a:sym typeface="Roboto"/>
                </a:rPr>
                <a:t>Apr 28</a:t>
              </a:r>
              <a:endParaRPr sz="1200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8" name="Google Shape;198;p17"/>
            <p:cNvSpPr txBox="1"/>
            <p:nvPr/>
          </p:nvSpPr>
          <p:spPr>
            <a:xfrm>
              <a:off x="1241607" y="2774785"/>
              <a:ext cx="1505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rgbClr val="0D5DDF"/>
                  </a:solidFill>
                  <a:latin typeface="Calibri"/>
                  <a:ea typeface="Calibri"/>
                  <a:cs typeface="Calibri"/>
                  <a:sym typeface="Calibri"/>
                </a:rPr>
                <a:t>Database populated</a:t>
              </a:r>
              <a:endParaRPr b="1" sz="1200">
                <a:solidFill>
                  <a:srgbClr val="0D5DD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199;p17"/>
            <p:cNvSpPr txBox="1"/>
            <p:nvPr/>
          </p:nvSpPr>
          <p:spPr>
            <a:xfrm>
              <a:off x="1290918" y="4499236"/>
              <a:ext cx="1649700" cy="73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t/>
              </a:r>
              <a:endParaRPr sz="1200">
                <a:solidFill>
                  <a:srgbClr val="222222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00" name="Google Shape;200;p17"/>
            <p:cNvCxnSpPr/>
            <p:nvPr/>
          </p:nvCxnSpPr>
          <p:spPr>
            <a:xfrm>
              <a:off x="2180202" y="1695421"/>
              <a:ext cx="718500" cy="741900"/>
            </a:xfrm>
            <a:prstGeom prst="straightConnector1">
              <a:avLst/>
            </a:prstGeom>
            <a:noFill/>
            <a:ln cap="flat" cmpd="sng" w="9525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01" name="Google Shape;201;p17"/>
            <p:cNvSpPr/>
            <p:nvPr/>
          </p:nvSpPr>
          <p:spPr>
            <a:xfrm flipH="1">
              <a:off x="1083025" y="2306625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202" name="Google Shape;202;p17"/>
            <p:cNvSpPr/>
            <p:nvPr/>
          </p:nvSpPr>
          <p:spPr>
            <a:xfrm>
              <a:off x="1083125" y="2460449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1C458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3" name="Google Shape;203;p17"/>
          <p:cNvGrpSpPr/>
          <p:nvPr/>
        </p:nvGrpSpPr>
        <p:grpSpPr>
          <a:xfrm>
            <a:off x="703362" y="2190150"/>
            <a:ext cx="1358376" cy="1778575"/>
            <a:chOff x="1083025" y="1575850"/>
            <a:chExt cx="1834900" cy="1778575"/>
          </a:xfrm>
        </p:grpSpPr>
        <p:sp>
          <p:nvSpPr>
            <p:cNvPr id="204" name="Google Shape;204;p17"/>
            <p:cNvSpPr txBox="1"/>
            <p:nvPr/>
          </p:nvSpPr>
          <p:spPr>
            <a:xfrm>
              <a:off x="1382156" y="1575850"/>
              <a:ext cx="9351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2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Feb 11</a:t>
              </a:r>
              <a:endParaRPr sz="12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05" name="Google Shape;205;p17"/>
            <p:cNvSpPr txBox="1"/>
            <p:nvPr/>
          </p:nvSpPr>
          <p:spPr>
            <a:xfrm>
              <a:off x="1156932" y="2800325"/>
              <a:ext cx="16872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rgbClr val="0C58D3"/>
                  </a:solidFill>
                  <a:latin typeface="Calibri"/>
                  <a:ea typeface="Calibri"/>
                  <a:cs typeface="Calibri"/>
                  <a:sym typeface="Calibri"/>
                </a:rPr>
                <a:t>All data downloaded</a:t>
              </a:r>
              <a:endParaRPr b="1" sz="1200">
                <a:solidFill>
                  <a:srgbClr val="0C58D3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06" name="Google Shape;206;p17"/>
            <p:cNvCxnSpPr/>
            <p:nvPr/>
          </p:nvCxnSpPr>
          <p:spPr>
            <a:xfrm>
              <a:off x="2199350" y="1717996"/>
              <a:ext cx="718500" cy="741900"/>
            </a:xfrm>
            <a:prstGeom prst="straightConnector1">
              <a:avLst/>
            </a:prstGeom>
            <a:noFill/>
            <a:ln cap="flat" cmpd="sng" w="9525">
              <a:solidFill>
                <a:srgbClr val="0D5DDF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07" name="Google Shape;207;p17"/>
            <p:cNvSpPr/>
            <p:nvPr/>
          </p:nvSpPr>
          <p:spPr>
            <a:xfrm flipH="1">
              <a:off x="1083025" y="2306625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208" name="Google Shape;208;p17"/>
            <p:cNvSpPr/>
            <p:nvPr/>
          </p:nvSpPr>
          <p:spPr>
            <a:xfrm>
              <a:off x="1083125" y="2460449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0944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9" name="Google Shape;209;p17"/>
          <p:cNvGrpSpPr/>
          <p:nvPr/>
        </p:nvGrpSpPr>
        <p:grpSpPr>
          <a:xfrm>
            <a:off x="6935855" y="2301046"/>
            <a:ext cx="1504801" cy="908428"/>
            <a:chOff x="1083025" y="1695421"/>
            <a:chExt cx="1834900" cy="908428"/>
          </a:xfrm>
        </p:grpSpPr>
        <p:cxnSp>
          <p:nvCxnSpPr>
            <p:cNvPr id="210" name="Google Shape;210;p17"/>
            <p:cNvCxnSpPr/>
            <p:nvPr/>
          </p:nvCxnSpPr>
          <p:spPr>
            <a:xfrm>
              <a:off x="2180202" y="1695421"/>
              <a:ext cx="718500" cy="741900"/>
            </a:xfrm>
            <a:prstGeom prst="straightConnector1">
              <a:avLst/>
            </a:prstGeom>
            <a:noFill/>
            <a:ln cap="flat" cmpd="sng" w="9525">
              <a:solidFill>
                <a:srgbClr val="C2C2C2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11" name="Google Shape;211;p17"/>
            <p:cNvSpPr/>
            <p:nvPr/>
          </p:nvSpPr>
          <p:spPr>
            <a:xfrm flipH="1">
              <a:off x="1083025" y="2306625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C2C2C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212" name="Google Shape;212;p17"/>
            <p:cNvSpPr/>
            <p:nvPr/>
          </p:nvSpPr>
          <p:spPr>
            <a:xfrm>
              <a:off x="1083125" y="2460449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8585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3" name="Google Shape;213;p17"/>
          <p:cNvGrpSpPr/>
          <p:nvPr/>
        </p:nvGrpSpPr>
        <p:grpSpPr>
          <a:xfrm>
            <a:off x="6935855" y="2179651"/>
            <a:ext cx="1504801" cy="1721724"/>
            <a:chOff x="1083025" y="1574027"/>
            <a:chExt cx="1834900" cy="1721724"/>
          </a:xfrm>
        </p:grpSpPr>
        <p:sp>
          <p:nvSpPr>
            <p:cNvPr id="214" name="Google Shape;214;p17"/>
            <p:cNvSpPr txBox="1"/>
            <p:nvPr/>
          </p:nvSpPr>
          <p:spPr>
            <a:xfrm>
              <a:off x="1339091" y="1574027"/>
              <a:ext cx="8895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200">
                  <a:solidFill>
                    <a:srgbClr val="38761D"/>
                  </a:solidFill>
                  <a:latin typeface="Roboto"/>
                  <a:ea typeface="Roboto"/>
                  <a:cs typeface="Roboto"/>
                  <a:sym typeface="Roboto"/>
                </a:rPr>
                <a:t>May 4</a:t>
              </a:r>
              <a:endParaRPr sz="1200">
                <a:solidFill>
                  <a:srgbClr val="38761D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15" name="Google Shape;215;p17"/>
            <p:cNvSpPr txBox="1"/>
            <p:nvPr/>
          </p:nvSpPr>
          <p:spPr>
            <a:xfrm>
              <a:off x="1247877" y="2807950"/>
              <a:ext cx="1505100" cy="48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rgbClr val="38761D"/>
                  </a:solidFill>
                  <a:latin typeface="Calibri"/>
                  <a:ea typeface="Calibri"/>
                  <a:cs typeface="Calibri"/>
                  <a:sym typeface="Calibri"/>
                </a:rPr>
                <a:t>Database analyses</a:t>
              </a:r>
              <a:endParaRPr b="1" sz="1200">
                <a:solidFill>
                  <a:srgbClr val="38761D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16" name="Google Shape;216;p17"/>
            <p:cNvCxnSpPr/>
            <p:nvPr/>
          </p:nvCxnSpPr>
          <p:spPr>
            <a:xfrm>
              <a:off x="2180202" y="1695421"/>
              <a:ext cx="718500" cy="741900"/>
            </a:xfrm>
            <a:prstGeom prst="straightConnector1">
              <a:avLst/>
            </a:prstGeom>
            <a:noFill/>
            <a:ln cap="flat" cmpd="sng" w="9525">
              <a:solidFill>
                <a:srgbClr val="38761D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17" name="Google Shape;217;p17"/>
            <p:cNvSpPr/>
            <p:nvPr/>
          </p:nvSpPr>
          <p:spPr>
            <a:xfrm flipH="1">
              <a:off x="1083025" y="2306625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93C47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218" name="Google Shape;218;p17"/>
            <p:cNvSpPr/>
            <p:nvPr/>
          </p:nvSpPr>
          <p:spPr>
            <a:xfrm>
              <a:off x="1083125" y="2460449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38761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9" name="Google Shape;219;p17"/>
          <p:cNvGrpSpPr/>
          <p:nvPr/>
        </p:nvGrpSpPr>
        <p:grpSpPr>
          <a:xfrm>
            <a:off x="4193581" y="2188350"/>
            <a:ext cx="1479113" cy="1746174"/>
            <a:chOff x="1083025" y="1574036"/>
            <a:chExt cx="1834900" cy="1746174"/>
          </a:xfrm>
        </p:grpSpPr>
        <p:sp>
          <p:nvSpPr>
            <p:cNvPr id="220" name="Google Shape;220;p17"/>
            <p:cNvSpPr txBox="1"/>
            <p:nvPr/>
          </p:nvSpPr>
          <p:spPr>
            <a:xfrm>
              <a:off x="1290934" y="1574036"/>
              <a:ext cx="9375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200">
                  <a:solidFill>
                    <a:srgbClr val="1155CC"/>
                  </a:solidFill>
                  <a:latin typeface="Roboto"/>
                  <a:ea typeface="Roboto"/>
                  <a:cs typeface="Roboto"/>
                  <a:sym typeface="Roboto"/>
                </a:rPr>
                <a:t>Apr 24</a:t>
              </a:r>
              <a:endParaRPr sz="1200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21" name="Google Shape;221;p17"/>
            <p:cNvSpPr txBox="1"/>
            <p:nvPr/>
          </p:nvSpPr>
          <p:spPr>
            <a:xfrm>
              <a:off x="1257577" y="2807810"/>
              <a:ext cx="1505100" cy="51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b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200">
                  <a:solidFill>
                    <a:srgbClr val="0D5DDF"/>
                  </a:solidFill>
                  <a:latin typeface="Calibri"/>
                  <a:ea typeface="Calibri"/>
                  <a:cs typeface="Calibri"/>
                  <a:sym typeface="Calibri"/>
                </a:rPr>
                <a:t>Completed processing data</a:t>
              </a:r>
              <a:endParaRPr b="1" sz="1200">
                <a:solidFill>
                  <a:srgbClr val="0D5DD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222" name="Google Shape;222;p17"/>
            <p:cNvCxnSpPr/>
            <p:nvPr/>
          </p:nvCxnSpPr>
          <p:spPr>
            <a:xfrm>
              <a:off x="2180202" y="1695421"/>
              <a:ext cx="718500" cy="741900"/>
            </a:xfrm>
            <a:prstGeom prst="straightConnector1">
              <a:avLst/>
            </a:prstGeom>
            <a:noFill/>
            <a:ln cap="flat" cmpd="sng" w="9525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23" name="Google Shape;223;p17"/>
            <p:cNvSpPr/>
            <p:nvPr/>
          </p:nvSpPr>
          <p:spPr>
            <a:xfrm flipH="1">
              <a:off x="1083025" y="2306625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rgbClr val="B6D7A8"/>
                  </a:solidFill>
                </a:rPr>
                <a:t>  </a:t>
              </a:r>
              <a:endParaRPr>
                <a:solidFill>
                  <a:srgbClr val="B6D7A8"/>
                </a:solidFill>
              </a:endParaRPr>
            </a:p>
          </p:txBody>
        </p:sp>
        <p:sp>
          <p:nvSpPr>
            <p:cNvPr id="224" name="Google Shape;224;p17"/>
            <p:cNvSpPr/>
            <p:nvPr/>
          </p:nvSpPr>
          <p:spPr>
            <a:xfrm>
              <a:off x="1083125" y="2460449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1C458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5" name="Google Shape;225;p17"/>
          <p:cNvSpPr txBox="1"/>
          <p:nvPr/>
        </p:nvSpPr>
        <p:spPr>
          <a:xfrm>
            <a:off x="1941288" y="3380425"/>
            <a:ext cx="1248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D5DDF"/>
                </a:solidFill>
                <a:latin typeface="Calibri"/>
                <a:ea typeface="Calibri"/>
                <a:cs typeface="Calibri"/>
                <a:sym typeface="Calibri"/>
              </a:rPr>
              <a:t>EO </a:t>
            </a:r>
            <a:r>
              <a:rPr b="1" lang="en" sz="1200">
                <a:solidFill>
                  <a:srgbClr val="0D5DDF"/>
                </a:solidFill>
                <a:latin typeface="Calibri"/>
                <a:ea typeface="Calibri"/>
                <a:cs typeface="Calibri"/>
                <a:sym typeface="Calibri"/>
              </a:rPr>
              <a:t>Master Files uploaded</a:t>
            </a:r>
            <a:endParaRPr b="1" sz="1200">
              <a:solidFill>
                <a:srgbClr val="0D5DD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17"/>
          <p:cNvSpPr txBox="1"/>
          <p:nvPr/>
        </p:nvSpPr>
        <p:spPr>
          <a:xfrm>
            <a:off x="3063088" y="3380425"/>
            <a:ext cx="1248900" cy="7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0D5DDF"/>
                </a:solidFill>
                <a:latin typeface="Calibri"/>
                <a:ea typeface="Calibri"/>
                <a:cs typeface="Calibri"/>
                <a:sym typeface="Calibri"/>
              </a:rPr>
              <a:t>Common schema created</a:t>
            </a:r>
            <a:endParaRPr b="1" sz="1200">
              <a:solidFill>
                <a:srgbClr val="0D5DD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7" name="Google Shape;227;p17"/>
          <p:cNvGrpSpPr/>
          <p:nvPr/>
        </p:nvGrpSpPr>
        <p:grpSpPr>
          <a:xfrm>
            <a:off x="1941245" y="2188324"/>
            <a:ext cx="1249016" cy="1029824"/>
            <a:chOff x="1083025" y="1574025"/>
            <a:chExt cx="1834900" cy="1029824"/>
          </a:xfrm>
        </p:grpSpPr>
        <p:sp>
          <p:nvSpPr>
            <p:cNvPr id="228" name="Google Shape;228;p17"/>
            <p:cNvSpPr txBox="1"/>
            <p:nvPr/>
          </p:nvSpPr>
          <p:spPr>
            <a:xfrm>
              <a:off x="1277527" y="1574025"/>
              <a:ext cx="945900" cy="24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200">
                  <a:solidFill>
                    <a:srgbClr val="0C58D3"/>
                  </a:solidFill>
                  <a:latin typeface="Roboto"/>
                  <a:ea typeface="Roboto"/>
                  <a:cs typeface="Roboto"/>
                  <a:sym typeface="Roboto"/>
                </a:rPr>
                <a:t>Feb 25</a:t>
              </a:r>
              <a:endParaRPr sz="1200">
                <a:solidFill>
                  <a:srgbClr val="0C58D3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29" name="Google Shape;229;p17"/>
            <p:cNvCxnSpPr/>
            <p:nvPr/>
          </p:nvCxnSpPr>
          <p:spPr>
            <a:xfrm>
              <a:off x="2180202" y="1695421"/>
              <a:ext cx="718500" cy="741900"/>
            </a:xfrm>
            <a:prstGeom prst="straightConnector1">
              <a:avLst/>
            </a:prstGeom>
            <a:noFill/>
            <a:ln cap="flat" cmpd="sng" w="9525">
              <a:solidFill>
                <a:srgbClr val="0D5DDF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30" name="Google Shape;230;p17"/>
            <p:cNvSpPr/>
            <p:nvPr/>
          </p:nvSpPr>
          <p:spPr>
            <a:xfrm flipH="1">
              <a:off x="1083025" y="2306625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0D5DD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231" name="Google Shape;231;p17"/>
            <p:cNvSpPr/>
            <p:nvPr/>
          </p:nvSpPr>
          <p:spPr>
            <a:xfrm>
              <a:off x="1083125" y="2460449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0944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2" name="Google Shape;232;p17"/>
          <p:cNvGrpSpPr/>
          <p:nvPr/>
        </p:nvGrpSpPr>
        <p:grpSpPr>
          <a:xfrm>
            <a:off x="3063024" y="2190150"/>
            <a:ext cx="1249016" cy="1029820"/>
            <a:chOff x="1083025" y="1574029"/>
            <a:chExt cx="1834900" cy="1029820"/>
          </a:xfrm>
        </p:grpSpPr>
        <p:sp>
          <p:nvSpPr>
            <p:cNvPr id="233" name="Google Shape;233;p17"/>
            <p:cNvSpPr txBox="1"/>
            <p:nvPr/>
          </p:nvSpPr>
          <p:spPr>
            <a:xfrm>
              <a:off x="1083028" y="1574029"/>
              <a:ext cx="1140300" cy="241200"/>
            </a:xfrm>
            <a:prstGeom prst="rect">
              <a:avLst/>
            </a:prstGeom>
            <a:noFill/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1200">
                  <a:solidFill>
                    <a:srgbClr val="1155CC"/>
                  </a:solidFill>
                  <a:latin typeface="Roboto"/>
                  <a:ea typeface="Roboto"/>
                  <a:cs typeface="Roboto"/>
                  <a:sym typeface="Roboto"/>
                </a:rPr>
                <a:t>Mar 15</a:t>
              </a:r>
              <a:endParaRPr sz="1200">
                <a:solidFill>
                  <a:srgbClr val="1155CC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cxnSp>
          <p:nvCxnSpPr>
            <p:cNvPr id="234" name="Google Shape;234;p17"/>
            <p:cNvCxnSpPr/>
            <p:nvPr/>
          </p:nvCxnSpPr>
          <p:spPr>
            <a:xfrm>
              <a:off x="2180202" y="1695421"/>
              <a:ext cx="718500" cy="741900"/>
            </a:xfrm>
            <a:prstGeom prst="straightConnector1">
              <a:avLst/>
            </a:prstGeom>
            <a:noFill/>
            <a:ln cap="flat" cmpd="sng" w="9525">
              <a:solidFill>
                <a:srgbClr val="1155CC"/>
              </a:solidFill>
              <a:prstDash val="solid"/>
              <a:round/>
              <a:headEnd len="sm" w="sm" type="none"/>
              <a:tailEnd len="sm" w="sm" type="none"/>
            </a:ln>
          </p:spPr>
        </p:cxnSp>
        <p:sp>
          <p:nvSpPr>
            <p:cNvPr id="235" name="Google Shape;235;p17"/>
            <p:cNvSpPr/>
            <p:nvPr/>
          </p:nvSpPr>
          <p:spPr>
            <a:xfrm flipH="1">
              <a:off x="1083025" y="2306625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0D5DDF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/>
                <a:t>  </a:t>
              </a:r>
              <a:endParaRPr/>
            </a:p>
          </p:txBody>
        </p:sp>
        <p:sp>
          <p:nvSpPr>
            <p:cNvPr id="236" name="Google Shape;236;p17"/>
            <p:cNvSpPr/>
            <p:nvPr/>
          </p:nvSpPr>
          <p:spPr>
            <a:xfrm>
              <a:off x="1083125" y="2460449"/>
              <a:ext cx="1834800" cy="143400"/>
            </a:xfrm>
            <a:prstGeom prst="parallelogram">
              <a:avLst>
                <a:gd fmla="val 96952" name="adj"/>
              </a:avLst>
            </a:prstGeom>
            <a:solidFill>
              <a:srgbClr val="1C4587"/>
            </a:solidFill>
            <a:ln cap="flat" cmpd="sng" w="952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8"/>
          <p:cNvSpPr txBox="1"/>
          <p:nvPr>
            <p:ph type="title"/>
          </p:nvPr>
        </p:nvSpPr>
        <p:spPr>
          <a:xfrm>
            <a:off x="5131400" y="379350"/>
            <a:ext cx="33738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Processing</a:t>
            </a:r>
            <a:endParaRPr/>
          </a:p>
        </p:txBody>
      </p:sp>
      <p:sp>
        <p:nvSpPr>
          <p:cNvPr id="242" name="Google Shape;242;p18"/>
          <p:cNvSpPr txBox="1"/>
          <p:nvPr>
            <p:ph idx="1" type="body"/>
          </p:nvPr>
        </p:nvSpPr>
        <p:spPr>
          <a:xfrm>
            <a:off x="4756100" y="1333950"/>
            <a:ext cx="4124400" cy="285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-334327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800"/>
              <a:t>Over one million XML</a:t>
            </a:r>
            <a:r>
              <a:rPr lang="en" sz="1800"/>
              <a:t> files </a:t>
            </a:r>
            <a:endParaRPr sz="1800"/>
          </a:p>
          <a:p>
            <a:pPr indent="-334327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800"/>
              <a:t>Single threaded </a:t>
            </a:r>
            <a:r>
              <a:rPr lang="en" sz="1800"/>
              <a:t>extraction of data tag while preserving path tags</a:t>
            </a:r>
            <a:endParaRPr sz="1800"/>
          </a:p>
          <a:p>
            <a:pPr indent="-334327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800"/>
              <a:t>Processed using ARC job submission with Python scripts</a:t>
            </a:r>
            <a:endParaRPr sz="1800"/>
          </a:p>
          <a:p>
            <a:pPr indent="-334327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800"/>
              <a:t>Output to CSV for database ingestion</a:t>
            </a:r>
            <a:endParaRPr sz="1800"/>
          </a:p>
        </p:txBody>
      </p:sp>
      <p:pic>
        <p:nvPicPr>
          <p:cNvPr id="243" name="Google Shape;24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4200" y="690549"/>
            <a:ext cx="4481099" cy="3762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9"/>
          <p:cNvSpPr txBox="1"/>
          <p:nvPr>
            <p:ph type="title"/>
          </p:nvPr>
        </p:nvSpPr>
        <p:spPr>
          <a:xfrm>
            <a:off x="315900" y="32755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990 Database – Design</a:t>
            </a:r>
            <a:endParaRPr/>
          </a:p>
        </p:txBody>
      </p:sp>
      <p:pic>
        <p:nvPicPr>
          <p:cNvPr id="249" name="Google Shape;24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50475" y="870325"/>
            <a:ext cx="6243051" cy="399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0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990 Database – Queries</a:t>
            </a:r>
            <a:endParaRPr/>
          </a:p>
        </p:txBody>
      </p:sp>
      <p:sp>
        <p:nvSpPr>
          <p:cNvPr id="255" name="Google Shape;255;p20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56" name="Google Shape;25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46538" y="2571750"/>
            <a:ext cx="4933950" cy="1809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8688" y="1800200"/>
            <a:ext cx="7286625" cy="51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2" name="Google Shape;262;p21"/>
          <p:cNvGraphicFramePr/>
          <p:nvPr/>
        </p:nvGraphicFramePr>
        <p:xfrm>
          <a:off x="4451850" y="3444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{130E529B-6D3D-493F-8EBD-07F63FB728FD}</a:tableStyleId>
              </a:tblPr>
              <a:tblGrid>
                <a:gridCol w="1530300"/>
                <a:gridCol w="1065800"/>
                <a:gridCol w="771225"/>
                <a:gridCol w="997800"/>
              </a:tblGrid>
              <a:tr h="800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Filer-BusinessName-BusinessNameLine1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Filer-USAddress-CityNm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Filer-USAddress-StateAbbreviationCd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CYTotalRevenueAmt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108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OrlandoOrange County Convention &amp; Visitors Bureau Inc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Orlando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FL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80,519,755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266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FLORIDA TOURISM INDUSTRY MARKETING CORP INC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TALLAHASSEE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FL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48,182,560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108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SAN DIEGO CONVENTION AND TOURIST BUREAU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SAN DIEGO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CA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41,202,845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581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Denver Metro Convention &amp; Visitors Bureau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Denver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CO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40,992,367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266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ATLANTA CONVENTION AND VISITORS BUREAU INC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ATLANTA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GA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35,729,622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12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HAWAII VISITORS &amp; CONVENTION BUREAU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CCCCCC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HONOLULU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HI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34,731,961</a:t>
                      </a:r>
                      <a:endParaRPr sz="10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63" name="Google Shape;263;p21"/>
          <p:cNvSpPr txBox="1"/>
          <p:nvPr>
            <p:ph type="title"/>
          </p:nvPr>
        </p:nvSpPr>
        <p:spPr>
          <a:xfrm>
            <a:off x="247400" y="266450"/>
            <a:ext cx="39933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Preliminary Database Analysis</a:t>
            </a:r>
            <a:endParaRPr/>
          </a:p>
        </p:txBody>
      </p:sp>
      <p:sp>
        <p:nvSpPr>
          <p:cNvPr id="264" name="Google Shape;264;p21"/>
          <p:cNvSpPr txBox="1"/>
          <p:nvPr/>
        </p:nvSpPr>
        <p:spPr>
          <a:xfrm>
            <a:off x="389450" y="1547725"/>
            <a:ext cx="3709200" cy="301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Calibri"/>
                <a:ea typeface="Calibri"/>
                <a:cs typeface="Calibri"/>
                <a:sym typeface="Calibri"/>
              </a:rPr>
              <a:t>Top 6 Tourism Offices in 2019</a:t>
            </a:r>
            <a:endParaRPr sz="22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Mostly large cities in large population states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●"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Top 30 is relatively constant over from 2013-2019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