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9.xml" ContentType="application/vnd.openxmlformats-officedocument.presentationml.tags+xml"/>
  <Override PartName="/ppt/notesSlides/notesSlide20.xml" ContentType="application/vnd.openxmlformats-officedocument.presentationml.notesSlide+xml"/>
  <Override PartName="/ppt/tags/tag20.xml" ContentType="application/vnd.openxmlformats-officedocument.presentationml.tags+xml"/>
  <Override PartName="/ppt/notesSlides/notesSlide21.xml" ContentType="application/vnd.openxmlformats-officedocument.presentationml.notesSlide+xml"/>
  <Override PartName="/ppt/tags/tag21.xml" ContentType="application/vnd.openxmlformats-officedocument.presentationml.tags+xml"/>
  <Override PartName="/ppt/notesSlides/notesSlide22.xml" ContentType="application/vnd.openxmlformats-officedocument.presentationml.notesSlide+xml"/>
  <Override PartName="/ppt/tags/tag2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3.xml" ContentType="application/vnd.openxmlformats-officedocument.presentationml.tags+xml"/>
  <Override PartName="/ppt/notesSlides/notesSlide25.xml" ContentType="application/vnd.openxmlformats-officedocument.presentationml.notesSlide+xml"/>
  <Override PartName="/ppt/tags/tag24.xml" ContentType="application/vnd.openxmlformats-officedocument.presentationml.tags+xml"/>
  <Override PartName="/ppt/notesSlides/notesSlide26.xml" ContentType="application/vnd.openxmlformats-officedocument.presentationml.notesSlide+xml"/>
  <Override PartName="/ppt/tags/tag25.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1"/>
  </p:sldMasterIdLst>
  <p:notesMasterIdLst>
    <p:notesMasterId r:id="rId33"/>
  </p:notesMasterIdLst>
  <p:handoutMasterIdLst>
    <p:handoutMasterId r:id="rId34"/>
  </p:handoutMasterIdLst>
  <p:sldIdLst>
    <p:sldId id="385" r:id="rId2"/>
    <p:sldId id="258" r:id="rId3"/>
    <p:sldId id="391" r:id="rId4"/>
    <p:sldId id="350" r:id="rId5"/>
    <p:sldId id="349" r:id="rId6"/>
    <p:sldId id="373" r:id="rId7"/>
    <p:sldId id="363" r:id="rId8"/>
    <p:sldId id="377" r:id="rId9"/>
    <p:sldId id="387" r:id="rId10"/>
    <p:sldId id="384" r:id="rId11"/>
    <p:sldId id="378" r:id="rId12"/>
    <p:sldId id="392" r:id="rId13"/>
    <p:sldId id="395" r:id="rId14"/>
    <p:sldId id="316" r:id="rId15"/>
    <p:sldId id="361" r:id="rId16"/>
    <p:sldId id="362" r:id="rId17"/>
    <p:sldId id="353" r:id="rId18"/>
    <p:sldId id="388" r:id="rId19"/>
    <p:sldId id="365" r:id="rId20"/>
    <p:sldId id="338" r:id="rId21"/>
    <p:sldId id="357" r:id="rId22"/>
    <p:sldId id="366" r:id="rId23"/>
    <p:sldId id="368" r:id="rId24"/>
    <p:sldId id="382" r:id="rId25"/>
    <p:sldId id="383" r:id="rId26"/>
    <p:sldId id="394" r:id="rId27"/>
    <p:sldId id="396" r:id="rId28"/>
    <p:sldId id="364" r:id="rId29"/>
    <p:sldId id="393" r:id="rId30"/>
    <p:sldId id="367" r:id="rId31"/>
    <p:sldId id="386" r:id="rId32"/>
  </p:sldIdLst>
  <p:sldSz cx="9144000" cy="6858000" type="screen4x3"/>
  <p:notesSz cx="7010400" cy="9296400"/>
  <p:defaultTextStyle>
    <a:defPPr>
      <a:defRPr lang="en-US"/>
    </a:defPPr>
    <a:lvl1pPr algn="l" rtl="0" eaLnBrk="0" fontAlgn="base" hangingPunct="0">
      <a:spcBef>
        <a:spcPct val="0"/>
      </a:spcBef>
      <a:spcAft>
        <a:spcPct val="0"/>
      </a:spcAft>
      <a:defRPr sz="2400" b="1" kern="1200">
        <a:solidFill>
          <a:schemeClr val="tx1"/>
        </a:solidFill>
        <a:latin typeface="Arial" charset="0"/>
        <a:ea typeface="+mn-ea"/>
        <a:cs typeface="+mn-cs"/>
      </a:defRPr>
    </a:lvl1pPr>
    <a:lvl2pPr marL="457200" algn="l" rtl="0" eaLnBrk="0" fontAlgn="base" hangingPunct="0">
      <a:spcBef>
        <a:spcPct val="0"/>
      </a:spcBef>
      <a:spcAft>
        <a:spcPct val="0"/>
      </a:spcAft>
      <a:defRPr sz="2400" b="1" kern="1200">
        <a:solidFill>
          <a:schemeClr val="tx1"/>
        </a:solidFill>
        <a:latin typeface="Arial" charset="0"/>
        <a:ea typeface="+mn-ea"/>
        <a:cs typeface="+mn-cs"/>
      </a:defRPr>
    </a:lvl2pPr>
    <a:lvl3pPr marL="914400" algn="l" rtl="0" eaLnBrk="0" fontAlgn="base" hangingPunct="0">
      <a:spcBef>
        <a:spcPct val="0"/>
      </a:spcBef>
      <a:spcAft>
        <a:spcPct val="0"/>
      </a:spcAft>
      <a:defRPr sz="2400" b="1" kern="1200">
        <a:solidFill>
          <a:schemeClr val="tx1"/>
        </a:solidFill>
        <a:latin typeface="Arial" charset="0"/>
        <a:ea typeface="+mn-ea"/>
        <a:cs typeface="+mn-cs"/>
      </a:defRPr>
    </a:lvl3pPr>
    <a:lvl4pPr marL="1371600" algn="l" rtl="0" eaLnBrk="0" fontAlgn="base" hangingPunct="0">
      <a:spcBef>
        <a:spcPct val="0"/>
      </a:spcBef>
      <a:spcAft>
        <a:spcPct val="0"/>
      </a:spcAft>
      <a:defRPr sz="2400" b="1" kern="1200">
        <a:solidFill>
          <a:schemeClr val="tx1"/>
        </a:solidFill>
        <a:latin typeface="Arial" charset="0"/>
        <a:ea typeface="+mn-ea"/>
        <a:cs typeface="+mn-cs"/>
      </a:defRPr>
    </a:lvl4pPr>
    <a:lvl5pPr marL="1828800" algn="l" rtl="0" eaLnBrk="0" fontAlgn="base" hangingPunct="0">
      <a:spcBef>
        <a:spcPct val="0"/>
      </a:spcBef>
      <a:spcAft>
        <a:spcPct val="0"/>
      </a:spcAft>
      <a:defRPr sz="2400" b="1" kern="1200">
        <a:solidFill>
          <a:schemeClr val="tx1"/>
        </a:solidFill>
        <a:latin typeface="Arial" charset="0"/>
        <a:ea typeface="+mn-ea"/>
        <a:cs typeface="+mn-cs"/>
      </a:defRPr>
    </a:lvl5pPr>
    <a:lvl6pPr marL="2286000" algn="l" defTabSz="914400" rtl="0" eaLnBrk="1" latinLnBrk="0" hangingPunct="1">
      <a:defRPr sz="2400" b="1" kern="1200">
        <a:solidFill>
          <a:schemeClr val="tx1"/>
        </a:solidFill>
        <a:latin typeface="Arial" charset="0"/>
        <a:ea typeface="+mn-ea"/>
        <a:cs typeface="+mn-cs"/>
      </a:defRPr>
    </a:lvl6pPr>
    <a:lvl7pPr marL="2743200" algn="l" defTabSz="914400" rtl="0" eaLnBrk="1" latinLnBrk="0" hangingPunct="1">
      <a:defRPr sz="2400" b="1" kern="1200">
        <a:solidFill>
          <a:schemeClr val="tx1"/>
        </a:solidFill>
        <a:latin typeface="Arial" charset="0"/>
        <a:ea typeface="+mn-ea"/>
        <a:cs typeface="+mn-cs"/>
      </a:defRPr>
    </a:lvl7pPr>
    <a:lvl8pPr marL="3200400" algn="l" defTabSz="914400" rtl="0" eaLnBrk="1" latinLnBrk="0" hangingPunct="1">
      <a:defRPr sz="2400" b="1" kern="1200">
        <a:solidFill>
          <a:schemeClr val="tx1"/>
        </a:solidFill>
        <a:latin typeface="Arial" charset="0"/>
        <a:ea typeface="+mn-ea"/>
        <a:cs typeface="+mn-cs"/>
      </a:defRPr>
    </a:lvl8pPr>
    <a:lvl9pPr marL="3657600" algn="l" defTabSz="914400" rtl="0" eaLnBrk="1" latinLnBrk="0" hangingPunct="1">
      <a:defRPr sz="2400"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0099"/>
    <a:srgbClr val="00CC00"/>
    <a:srgbClr val="000000"/>
    <a:srgbClr val="B1C3B1"/>
    <a:srgbClr val="FFFFFF"/>
    <a:srgbClr val="000099"/>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524" autoAdjust="0"/>
    <p:restoredTop sz="69535" autoAdjust="0"/>
  </p:normalViewPr>
  <p:slideViewPr>
    <p:cSldViewPr>
      <p:cViewPr varScale="1">
        <p:scale>
          <a:sx n="76" d="100"/>
          <a:sy n="76" d="100"/>
        </p:scale>
        <p:origin x="-876" y="-84"/>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788" y="-72"/>
      </p:cViewPr>
      <p:guideLst>
        <p:guide orient="horz" pos="2928"/>
        <p:guide pos="220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42" name="Rectangle 2"/>
          <p:cNvSpPr>
            <a:spLocks noGrp="1" noChangeArrowheads="1"/>
          </p:cNvSpPr>
          <p:nvPr>
            <p:ph type="hdr" sz="quarter"/>
          </p:nvPr>
        </p:nvSpPr>
        <p:spPr bwMode="auto">
          <a:xfrm>
            <a:off x="0" y="0"/>
            <a:ext cx="3038649"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t" anchorCtr="0" compatLnSpc="1">
            <a:prstTxWarp prst="textNoShape">
              <a:avLst/>
            </a:prstTxWarp>
          </a:bodyPr>
          <a:lstStyle>
            <a:lvl1pPr defTabSz="923925">
              <a:defRPr sz="1200" b="0">
                <a:latin typeface="Times New Roman" pitchFamily="18" charset="0"/>
              </a:defRPr>
            </a:lvl1pPr>
          </a:lstStyle>
          <a:p>
            <a:endParaRPr lang="en-US"/>
          </a:p>
        </p:txBody>
      </p:sp>
      <p:sp>
        <p:nvSpPr>
          <p:cNvPr id="163843" name="Rectangle 3"/>
          <p:cNvSpPr>
            <a:spLocks noGrp="1" noChangeArrowheads="1"/>
          </p:cNvSpPr>
          <p:nvPr>
            <p:ph type="dt" sz="quarter" idx="1"/>
          </p:nvPr>
        </p:nvSpPr>
        <p:spPr bwMode="auto">
          <a:xfrm>
            <a:off x="3970134" y="0"/>
            <a:ext cx="303864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t" anchorCtr="0" compatLnSpc="1">
            <a:prstTxWarp prst="textNoShape">
              <a:avLst/>
            </a:prstTxWarp>
          </a:bodyPr>
          <a:lstStyle>
            <a:lvl1pPr algn="r" defTabSz="923925">
              <a:defRPr sz="1200" b="0">
                <a:latin typeface="Times New Roman" pitchFamily="18" charset="0"/>
              </a:defRPr>
            </a:lvl1pPr>
          </a:lstStyle>
          <a:p>
            <a:endParaRPr lang="en-US"/>
          </a:p>
        </p:txBody>
      </p:sp>
      <p:sp>
        <p:nvSpPr>
          <p:cNvPr id="163844" name="Rectangle 4"/>
          <p:cNvSpPr>
            <a:spLocks noGrp="1" noChangeArrowheads="1"/>
          </p:cNvSpPr>
          <p:nvPr>
            <p:ph type="ftr" sz="quarter" idx="2"/>
          </p:nvPr>
        </p:nvSpPr>
        <p:spPr bwMode="auto">
          <a:xfrm>
            <a:off x="0" y="8829675"/>
            <a:ext cx="3038649"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b" anchorCtr="0" compatLnSpc="1">
            <a:prstTxWarp prst="textNoShape">
              <a:avLst/>
            </a:prstTxWarp>
          </a:bodyPr>
          <a:lstStyle>
            <a:lvl1pPr defTabSz="923925">
              <a:defRPr sz="1200" b="0">
                <a:latin typeface="Times New Roman" pitchFamily="18" charset="0"/>
              </a:defRPr>
            </a:lvl1pPr>
          </a:lstStyle>
          <a:p>
            <a:endParaRPr lang="en-US"/>
          </a:p>
        </p:txBody>
      </p:sp>
      <p:sp>
        <p:nvSpPr>
          <p:cNvPr id="163845" name="Rectangle 5"/>
          <p:cNvSpPr>
            <a:spLocks noGrp="1" noChangeArrowheads="1"/>
          </p:cNvSpPr>
          <p:nvPr>
            <p:ph type="sldNum" sz="quarter" idx="3"/>
          </p:nvPr>
        </p:nvSpPr>
        <p:spPr bwMode="auto">
          <a:xfrm>
            <a:off x="3970134" y="8829675"/>
            <a:ext cx="3038648"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b" anchorCtr="0" compatLnSpc="1">
            <a:prstTxWarp prst="textNoShape">
              <a:avLst/>
            </a:prstTxWarp>
          </a:bodyPr>
          <a:lstStyle>
            <a:lvl1pPr algn="r" defTabSz="923925">
              <a:defRPr sz="1200" b="0">
                <a:latin typeface="Times New Roman" pitchFamily="18" charset="0"/>
              </a:defRPr>
            </a:lvl1pPr>
          </a:lstStyle>
          <a:p>
            <a:fld id="{44C6B870-2A72-4400-9BA3-0A89AB0D409F}" type="slidenum">
              <a:rPr lang="en-US"/>
              <a:pPr/>
              <a:t>‹#›</a:t>
            </a:fld>
            <a:endParaRPr lang="en-US"/>
          </a:p>
        </p:txBody>
      </p:sp>
    </p:spTree>
    <p:extLst>
      <p:ext uri="{BB962C8B-B14F-4D97-AF65-F5344CB8AC3E}">
        <p14:creationId xmlns:p14="http://schemas.microsoft.com/office/powerpoint/2010/main" val="42008954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8649"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t" anchorCtr="0" compatLnSpc="1">
            <a:prstTxWarp prst="textNoShape">
              <a:avLst/>
            </a:prstTxWarp>
          </a:bodyPr>
          <a:lstStyle>
            <a:lvl1pPr defTabSz="923925">
              <a:defRPr sz="1200" b="0">
                <a:latin typeface="Times New Roman" pitchFamily="18" charset="0"/>
              </a:defRPr>
            </a:lvl1pPr>
          </a:lstStyle>
          <a:p>
            <a:endParaRPr lang="en-US"/>
          </a:p>
        </p:txBody>
      </p:sp>
      <p:sp>
        <p:nvSpPr>
          <p:cNvPr id="7171" name="Rectangle 3"/>
          <p:cNvSpPr>
            <a:spLocks noGrp="1" noChangeArrowheads="1"/>
          </p:cNvSpPr>
          <p:nvPr>
            <p:ph type="dt" idx="1"/>
          </p:nvPr>
        </p:nvSpPr>
        <p:spPr bwMode="auto">
          <a:xfrm>
            <a:off x="3973369" y="0"/>
            <a:ext cx="3037031"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t" anchorCtr="0" compatLnSpc="1">
            <a:prstTxWarp prst="textNoShape">
              <a:avLst/>
            </a:prstTxWarp>
          </a:bodyPr>
          <a:lstStyle>
            <a:lvl1pPr algn="r" defTabSz="923925">
              <a:defRPr sz="1200" b="0">
                <a:latin typeface="Times New Roman" pitchFamily="18" charset="0"/>
              </a:defRPr>
            </a:lvl1pPr>
          </a:lstStyle>
          <a:p>
            <a:endParaRPr lang="en-US"/>
          </a:p>
        </p:txBody>
      </p:sp>
      <p:sp>
        <p:nvSpPr>
          <p:cNvPr id="7172"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34721" y="4416426"/>
            <a:ext cx="5140960" cy="418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4" name="Rectangle 6"/>
          <p:cNvSpPr>
            <a:spLocks noGrp="1" noChangeArrowheads="1"/>
          </p:cNvSpPr>
          <p:nvPr>
            <p:ph type="ftr" sz="quarter" idx="4"/>
          </p:nvPr>
        </p:nvSpPr>
        <p:spPr bwMode="auto">
          <a:xfrm>
            <a:off x="0" y="8831264"/>
            <a:ext cx="3038649"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b" anchorCtr="0" compatLnSpc="1">
            <a:prstTxWarp prst="textNoShape">
              <a:avLst/>
            </a:prstTxWarp>
          </a:bodyPr>
          <a:lstStyle>
            <a:lvl1pPr defTabSz="923925">
              <a:defRPr sz="1200" b="0">
                <a:latin typeface="Times New Roman" pitchFamily="18" charset="0"/>
              </a:defRPr>
            </a:lvl1pPr>
          </a:lstStyle>
          <a:p>
            <a:endParaRPr lang="en-US"/>
          </a:p>
        </p:txBody>
      </p:sp>
      <p:sp>
        <p:nvSpPr>
          <p:cNvPr id="7175" name="Rectangle 7"/>
          <p:cNvSpPr>
            <a:spLocks noGrp="1" noChangeArrowheads="1"/>
          </p:cNvSpPr>
          <p:nvPr>
            <p:ph type="sldNum" sz="quarter" idx="5"/>
          </p:nvPr>
        </p:nvSpPr>
        <p:spPr bwMode="auto">
          <a:xfrm>
            <a:off x="3973369" y="8831264"/>
            <a:ext cx="3037031"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446" tIns="46223" rIns="92446" bIns="46223" numCol="1" anchor="b" anchorCtr="0" compatLnSpc="1">
            <a:prstTxWarp prst="textNoShape">
              <a:avLst/>
            </a:prstTxWarp>
          </a:bodyPr>
          <a:lstStyle>
            <a:lvl1pPr algn="r" defTabSz="923925">
              <a:defRPr sz="1200" b="0">
                <a:latin typeface="Times New Roman" pitchFamily="18" charset="0"/>
              </a:defRPr>
            </a:lvl1pPr>
          </a:lstStyle>
          <a:p>
            <a:fld id="{1B75FF9B-A927-4D8F-AEFE-0B120703995B}" type="slidenum">
              <a:rPr lang="en-US"/>
              <a:pPr/>
              <a:t>‹#›</a:t>
            </a:fld>
            <a:endParaRPr lang="en-US"/>
          </a:p>
        </p:txBody>
      </p:sp>
    </p:spTree>
    <p:extLst>
      <p:ext uri="{BB962C8B-B14F-4D97-AF65-F5344CB8AC3E}">
        <p14:creationId xmlns:p14="http://schemas.microsoft.com/office/powerpoint/2010/main" val="40353277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1</a:t>
            </a:fld>
            <a:endParaRPr lang="en-US"/>
          </a:p>
        </p:txBody>
      </p:sp>
    </p:spTree>
    <p:extLst>
      <p:ext uri="{BB962C8B-B14F-4D97-AF65-F5344CB8AC3E}">
        <p14:creationId xmlns:p14="http://schemas.microsoft.com/office/powerpoint/2010/main" val="58658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Most</a:t>
            </a:r>
            <a:r>
              <a:rPr lang="en-US" sz="1200" kern="1200" baseline="0" dirty="0" smtClean="0">
                <a:solidFill>
                  <a:schemeClr val="tx1"/>
                </a:solidFill>
                <a:effectLst/>
                <a:latin typeface="Times New Roman" pitchFamily="18" charset="0"/>
                <a:ea typeface="+mn-ea"/>
                <a:cs typeface="+mn-cs"/>
              </a:rPr>
              <a:t> of the d</a:t>
            </a:r>
            <a:r>
              <a:rPr lang="en-US" sz="1200" kern="1200" dirty="0" smtClean="0">
                <a:solidFill>
                  <a:schemeClr val="tx1"/>
                </a:solidFill>
                <a:effectLst/>
                <a:latin typeface="Times New Roman" pitchFamily="18" charset="0"/>
                <a:ea typeface="+mn-ea"/>
                <a:cs typeface="+mn-cs"/>
              </a:rPr>
              <a:t>ata collected during the 2010 East Africa CAPS household baseline survey in Uganda and Kenya.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Partners In CAPS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The survey was conducted by three local NGOs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AT-Uganda</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Manor House agricultural center</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SACRED-Africa in Kenya</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Design of the baseline survey was a collaborative effort between the NGOs, </a:t>
            </a:r>
            <a:r>
              <a:rPr lang="en-US" sz="1200" kern="1200" dirty="0" err="1" smtClean="0">
                <a:solidFill>
                  <a:schemeClr val="tx1"/>
                </a:solidFill>
                <a:effectLst/>
                <a:latin typeface="Times New Roman" pitchFamily="18" charset="0"/>
                <a:ea typeface="+mn-ea"/>
                <a:cs typeface="+mn-cs"/>
              </a:rPr>
              <a:t>Makerere</a:t>
            </a:r>
            <a:r>
              <a:rPr lang="en-US" sz="1200" kern="1200" dirty="0" smtClean="0">
                <a:solidFill>
                  <a:schemeClr val="tx1"/>
                </a:solidFill>
                <a:effectLst/>
                <a:latin typeface="Times New Roman" pitchFamily="18" charset="0"/>
                <a:ea typeface="+mn-ea"/>
                <a:cs typeface="+mn-cs"/>
              </a:rPr>
              <a:t> University in Uganda, </a:t>
            </a:r>
            <a:r>
              <a:rPr lang="en-US" sz="1200" kern="1200" dirty="0" err="1" smtClean="0">
                <a:solidFill>
                  <a:schemeClr val="tx1"/>
                </a:solidFill>
                <a:effectLst/>
                <a:latin typeface="Times New Roman" pitchFamily="18" charset="0"/>
                <a:ea typeface="+mn-ea"/>
                <a:cs typeface="+mn-cs"/>
              </a:rPr>
              <a:t>Moi</a:t>
            </a:r>
            <a:r>
              <a:rPr lang="en-US" sz="1200" kern="1200" dirty="0" smtClean="0">
                <a:solidFill>
                  <a:schemeClr val="tx1"/>
                </a:solidFill>
                <a:effectLst/>
                <a:latin typeface="Times New Roman" pitchFamily="18" charset="0"/>
                <a:ea typeface="+mn-ea"/>
                <a:cs typeface="+mn-cs"/>
              </a:rPr>
              <a:t> University in Kenya, University of Wyoming and all partners in the East Africa CAPS project.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12</a:t>
            </a:fld>
            <a:endParaRPr lang="en-US"/>
          </a:p>
        </p:txBody>
      </p:sp>
    </p:spTree>
    <p:extLst>
      <p:ext uri="{BB962C8B-B14F-4D97-AF65-F5344CB8AC3E}">
        <p14:creationId xmlns:p14="http://schemas.microsoft.com/office/powerpoint/2010/main" val="19477177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Times New Roman" pitchFamily="18" charset="0"/>
                <a:ea typeface="+mn-ea"/>
                <a:cs typeface="+mn-cs"/>
              </a:rPr>
              <a:t>I use cross tabulation to measure the degree of association between variables of interest. Cross tabulation is a joint frequency distribution of cases based on two or more categorical variables (</a:t>
            </a:r>
            <a:r>
              <a:rPr lang="en-US" sz="1200" kern="1200" dirty="0" err="1" smtClean="0">
                <a:solidFill>
                  <a:schemeClr val="tx1"/>
                </a:solidFill>
                <a:effectLst/>
                <a:latin typeface="Times New Roman" pitchFamily="18" charset="0"/>
                <a:ea typeface="+mn-ea"/>
                <a:cs typeface="+mn-cs"/>
              </a:rPr>
              <a:t>Sarma</a:t>
            </a:r>
            <a:r>
              <a:rPr lang="en-US" sz="1200" kern="1200" dirty="0" smtClean="0">
                <a:solidFill>
                  <a:schemeClr val="tx1"/>
                </a:solidFill>
                <a:effectLst/>
                <a:latin typeface="Times New Roman" pitchFamily="18" charset="0"/>
                <a:ea typeface="+mn-ea"/>
                <a:cs typeface="+mn-cs"/>
              </a:rPr>
              <a:t>, 2004). Joint frequencies distributions are analyzed with the chi-square statistic (χ</a:t>
            </a:r>
            <a:r>
              <a:rPr lang="en-US" sz="1200" kern="1200" baseline="30000" dirty="0" smtClean="0">
                <a:solidFill>
                  <a:schemeClr val="tx1"/>
                </a:solidFill>
                <a:effectLst/>
                <a:latin typeface="Times New Roman" pitchFamily="18" charset="0"/>
                <a:ea typeface="+mn-ea"/>
                <a:cs typeface="+mn-cs"/>
              </a:rPr>
              <a:t>2</a:t>
            </a:r>
            <a:r>
              <a:rPr lang="en-US" sz="1200" kern="1200" dirty="0" smtClean="0">
                <a:solidFill>
                  <a:schemeClr val="tx1"/>
                </a:solidFill>
                <a:effectLst/>
                <a:latin typeface="Times New Roman" pitchFamily="18" charset="0"/>
                <a:ea typeface="+mn-ea"/>
                <a:cs typeface="+mn-cs"/>
              </a:rPr>
              <a:t>) to determine whether the variables are statistically independent or associated.</a:t>
            </a:r>
          </a:p>
          <a:p>
            <a:endParaRPr lang="en-US" sz="1200" kern="1200" dirty="0" smtClean="0">
              <a:solidFill>
                <a:schemeClr val="tx1"/>
              </a:solidFill>
              <a:effectLst/>
              <a:latin typeface="Times New Roman" pitchFamily="18" charset="0"/>
              <a:ea typeface="+mn-ea"/>
              <a:cs typeface="+mn-cs"/>
            </a:endParaRPr>
          </a:p>
          <a:p>
            <a:r>
              <a:rPr lang="en-US" sz="1200" b="0" i="0" u="none" strike="noStrike" kern="1200" baseline="0" dirty="0" smtClean="0">
                <a:solidFill>
                  <a:schemeClr val="tx1"/>
                </a:solidFill>
                <a:latin typeface="Times New Roman" pitchFamily="18" charset="0"/>
                <a:ea typeface="+mn-ea"/>
                <a:cs typeface="+mn-cs"/>
              </a:rPr>
              <a:t>The null hypothesis is the </a:t>
            </a:r>
            <a:r>
              <a:rPr lang="en-US" sz="1200" b="0" i="1" u="none" strike="noStrike" kern="1200" baseline="0" dirty="0" smtClean="0">
                <a:solidFill>
                  <a:schemeClr val="tx1"/>
                </a:solidFill>
                <a:latin typeface="Times New Roman" pitchFamily="18" charset="0"/>
                <a:ea typeface="+mn-ea"/>
                <a:cs typeface="+mn-cs"/>
              </a:rPr>
              <a:t>k </a:t>
            </a:r>
            <a:r>
              <a:rPr lang="en-US" sz="1200" b="0" i="0" u="none" strike="noStrike" kern="1200" baseline="0" dirty="0" smtClean="0">
                <a:solidFill>
                  <a:schemeClr val="tx1"/>
                </a:solidFill>
                <a:latin typeface="Times New Roman" pitchFamily="18" charset="0"/>
                <a:ea typeface="+mn-ea"/>
                <a:cs typeface="+mn-cs"/>
              </a:rPr>
              <a:t>classifications are independent (i.e., no relationship between classifications). The alternative hypothesis is that the </a:t>
            </a:r>
            <a:r>
              <a:rPr lang="en-US" sz="1200" b="0" i="1" u="none" strike="noStrike" kern="1200" baseline="0" dirty="0" smtClean="0">
                <a:solidFill>
                  <a:schemeClr val="tx1"/>
                </a:solidFill>
                <a:latin typeface="Times New Roman" pitchFamily="18" charset="0"/>
                <a:ea typeface="+mn-ea"/>
                <a:cs typeface="+mn-cs"/>
              </a:rPr>
              <a:t>k </a:t>
            </a:r>
            <a:r>
              <a:rPr lang="en-US" sz="1200" b="0" i="0" u="none" strike="noStrike" kern="1200" baseline="0" dirty="0" smtClean="0">
                <a:solidFill>
                  <a:schemeClr val="tx1"/>
                </a:solidFill>
                <a:latin typeface="Times New Roman" pitchFamily="18" charset="0"/>
                <a:ea typeface="+mn-ea"/>
                <a:cs typeface="+mn-cs"/>
              </a:rPr>
              <a:t>classifications are dependent (i.e., that a relationship or dependency exists).</a:t>
            </a:r>
          </a:p>
          <a:p>
            <a:endParaRPr lang="en-US" sz="1200" b="0" i="0" u="none" strike="noStrike" kern="1200" baseline="0" dirty="0" smtClean="0">
              <a:solidFill>
                <a:schemeClr val="tx1"/>
              </a:solidFill>
              <a:latin typeface="Times New Roman" pitchFamily="18" charset="0"/>
              <a:ea typeface="+mn-ea"/>
              <a:cs typeface="+mn-cs"/>
            </a:endParaRPr>
          </a:p>
          <a:p>
            <a:r>
              <a:rPr lang="en-US" sz="1200" b="0" i="0" u="none" strike="noStrike" kern="1200" baseline="0" dirty="0" smtClean="0">
                <a:solidFill>
                  <a:schemeClr val="tx1"/>
                </a:solidFill>
                <a:latin typeface="Times New Roman" pitchFamily="18" charset="0"/>
                <a:ea typeface="+mn-ea"/>
                <a:cs typeface="+mn-cs"/>
              </a:rPr>
              <a:t>The above procedure gives us the calculated “p” value which us compared to a given value (0.05) in this study)</a:t>
            </a:r>
          </a:p>
          <a:p>
            <a:r>
              <a:rPr lang="en-US" sz="1200" b="0" i="0" u="none" strike="noStrike" kern="1200" baseline="0" dirty="0" smtClean="0">
                <a:solidFill>
                  <a:schemeClr val="tx1"/>
                </a:solidFill>
                <a:latin typeface="Times New Roman" pitchFamily="18" charset="0"/>
                <a:ea typeface="+mn-ea"/>
                <a:cs typeface="+mn-cs"/>
              </a:rPr>
              <a:t>The term “degrees</a:t>
            </a:r>
          </a:p>
          <a:p>
            <a:endParaRPr lang="en-US" sz="1200" b="0" i="0" u="none" strike="noStrike" kern="1200" baseline="0" dirty="0" smtClean="0">
              <a:solidFill>
                <a:schemeClr val="tx1"/>
              </a:solidFill>
              <a:latin typeface="Times New Roman" pitchFamily="18" charset="0"/>
              <a:ea typeface="+mn-ea"/>
              <a:cs typeface="+mn-cs"/>
            </a:endParaRPr>
          </a:p>
          <a:p>
            <a:r>
              <a:rPr lang="en-US" sz="1200" b="0" i="0" u="none" strike="noStrike" kern="1200" baseline="0" dirty="0" smtClean="0">
                <a:solidFill>
                  <a:schemeClr val="tx1"/>
                </a:solidFill>
                <a:latin typeface="Times New Roman" pitchFamily="18" charset="0"/>
                <a:ea typeface="+mn-ea"/>
                <a:cs typeface="+mn-cs"/>
              </a:rPr>
              <a:t>Degree of freedom” is used to describe the number of values in the final calculation of a statistic that are free to vary.</a:t>
            </a:r>
          </a:p>
          <a:p>
            <a:endParaRPr lang="en-US" sz="1200" b="0" i="0" u="none" strike="noStrike" kern="1200" baseline="0" dirty="0" smtClean="0">
              <a:solidFill>
                <a:schemeClr val="tx1"/>
              </a:solidFill>
              <a:latin typeface="Times New Roman" pitchFamily="18" charset="0"/>
              <a:ea typeface="+mn-ea"/>
              <a:cs typeface="+mn-cs"/>
            </a:endParaRPr>
          </a:p>
          <a:p>
            <a:r>
              <a:rPr lang="en-US" sz="1200" b="0" i="0" u="none" strike="noStrike" kern="1200" baseline="0" dirty="0" smtClean="0">
                <a:solidFill>
                  <a:schemeClr val="tx1"/>
                </a:solidFill>
                <a:latin typeface="Times New Roman" pitchFamily="18" charset="0"/>
                <a:ea typeface="+mn-ea"/>
                <a:cs typeface="+mn-cs"/>
              </a:rPr>
              <a:t>For , the degrees of freedom are equal to (r-1)(c-1), where </a:t>
            </a:r>
            <a:r>
              <a:rPr lang="en-US" sz="1200" b="0" i="1" u="none" strike="noStrike" kern="1200" baseline="0" dirty="0" smtClean="0">
                <a:solidFill>
                  <a:schemeClr val="tx1"/>
                </a:solidFill>
                <a:latin typeface="Times New Roman" pitchFamily="18" charset="0"/>
                <a:ea typeface="+mn-ea"/>
                <a:cs typeface="+mn-cs"/>
              </a:rPr>
              <a:t>r </a:t>
            </a:r>
            <a:r>
              <a:rPr lang="en-US" sz="1200" b="0" i="0" u="none" strike="noStrike" kern="1200" baseline="0" dirty="0" smtClean="0">
                <a:solidFill>
                  <a:schemeClr val="tx1"/>
                </a:solidFill>
                <a:latin typeface="Times New Roman" pitchFamily="18" charset="0"/>
                <a:ea typeface="+mn-ea"/>
                <a:cs typeface="+mn-cs"/>
              </a:rPr>
              <a:t>is the number of rows and </a:t>
            </a:r>
            <a:r>
              <a:rPr lang="en-US" sz="1200" b="0" i="1" u="none" strike="noStrike" kern="1200" baseline="0" dirty="0" smtClean="0">
                <a:solidFill>
                  <a:schemeClr val="tx1"/>
                </a:solidFill>
                <a:latin typeface="Times New Roman" pitchFamily="18" charset="0"/>
                <a:ea typeface="+mn-ea"/>
                <a:cs typeface="+mn-cs"/>
              </a:rPr>
              <a:t>c </a:t>
            </a:r>
            <a:r>
              <a:rPr lang="en-US" sz="1200" b="0" i="0" u="none" strike="noStrike" kern="1200" baseline="0" dirty="0" smtClean="0">
                <a:solidFill>
                  <a:schemeClr val="tx1"/>
                </a:solidFill>
                <a:latin typeface="Times New Roman" pitchFamily="18" charset="0"/>
                <a:ea typeface="+mn-ea"/>
                <a:cs typeface="+mn-cs"/>
              </a:rPr>
              <a:t>is the number of columns.</a:t>
            </a:r>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13</a:t>
            </a:fld>
            <a:endParaRPr lang="en-US"/>
          </a:p>
        </p:txBody>
      </p:sp>
    </p:spTree>
    <p:extLst>
      <p:ext uri="{BB962C8B-B14F-4D97-AF65-F5344CB8AC3E}">
        <p14:creationId xmlns:p14="http://schemas.microsoft.com/office/powerpoint/2010/main" val="200021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2DC823-9F7D-47DC-9A9E-9E45FA428722}" type="slidenum">
              <a:rPr lang="en-US"/>
              <a:pPr/>
              <a:t>14</a:t>
            </a:fld>
            <a:endParaRPr lang="en-US"/>
          </a:p>
        </p:txBody>
      </p:sp>
      <p:sp>
        <p:nvSpPr>
          <p:cNvPr id="190466" name="Rectangle 2"/>
          <p:cNvSpPr>
            <a:spLocks noGrp="1" noRot="1" noChangeAspect="1" noChangeArrowheads="1" noTextEdit="1"/>
          </p:cNvSpPr>
          <p:nvPr>
            <p:ph type="sldImg"/>
          </p:nvPr>
        </p:nvSpPr>
        <p:spPr>
          <a:xfrm>
            <a:off x="331788" y="231775"/>
            <a:ext cx="2547937" cy="1911350"/>
          </a:xfrm>
          <a:ln/>
        </p:spPr>
      </p:sp>
      <mc:AlternateContent xmlns:mc="http://schemas.openxmlformats.org/markup-compatibility/2006" xmlns:a14="http://schemas.microsoft.com/office/drawing/2010/main">
        <mc:Choice Requires="a14">
          <p:sp>
            <p:nvSpPr>
              <p:cNvPr id="190467" name="Rectangle 3"/>
              <p:cNvSpPr>
                <a:spLocks noGrp="1" noChangeArrowheads="1"/>
              </p:cNvSpPr>
              <p:nvPr>
                <p:ph type="body" idx="1"/>
              </p:nvPr>
            </p:nvSpPr>
            <p:spPr>
              <a:xfrm>
                <a:off x="312114" y="2324100"/>
                <a:ext cx="6386174" cy="6249988"/>
              </a:xfrm>
            </p:spPr>
            <p:txBody>
              <a:bodyPr/>
              <a:lstStyle/>
              <a:p>
                <a:r>
                  <a:rPr lang="en-US" dirty="0" smtClean="0">
                    <a:solidFill>
                      <a:srgbClr val="000000"/>
                    </a:solidFill>
                  </a:rPr>
                  <a:t>Probabilities constrained to lie between 0 and 1</a:t>
                </a:r>
              </a:p>
              <a:p>
                <a:r>
                  <a:rPr lang="en-US" dirty="0" smtClean="0">
                    <a:solidFill>
                      <a:srgbClr val="000000"/>
                    </a:solidFill>
                  </a:rPr>
                  <a:t>If </a:t>
                </a:r>
                <a:r>
                  <a:rPr lang="en-US" dirty="0">
                    <a:solidFill>
                      <a:srgbClr val="000000"/>
                    </a:solidFill>
                  </a:rPr>
                  <a:t>you let </a:t>
                </a:r>
                <a14:m>
                  <m:oMath xmlns:m="http://schemas.openxmlformats.org/officeDocument/2006/math">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0</m:t>
                        </m:r>
                      </m:sub>
                    </m:sSub>
                  </m:oMath>
                </a14:m>
                <a:r>
                  <a:rPr lang="en-US" dirty="0">
                    <a:solidFill>
                      <a:srgbClr val="000000"/>
                    </a:solidFill>
                  </a:rPr>
                  <a:t> + </a:t>
                </a:r>
                <a:r>
                  <a:rPr lang="en-US" b="1" i="1" dirty="0">
                    <a:solidFill>
                      <a:srgbClr val="000000"/>
                    </a:solidFill>
                    <a:sym typeface="Symbol"/>
                  </a:rPr>
                  <a:t></a:t>
                </a:r>
                <a:r>
                  <a:rPr lang="en-US" i="1" dirty="0">
                    <a:solidFill>
                      <a:srgbClr val="000000"/>
                    </a:solidFill>
                  </a:rPr>
                  <a:t> </a:t>
                </a:r>
                <a:r>
                  <a:rPr lang="en-US" b="1" dirty="0">
                    <a:solidFill>
                      <a:srgbClr val="000000"/>
                    </a:solidFill>
                  </a:rPr>
                  <a:t>X</a:t>
                </a:r>
                <a:r>
                  <a:rPr lang="en-US" dirty="0">
                    <a:solidFill>
                      <a:srgbClr val="000000"/>
                    </a:solidFill>
                  </a:rPr>
                  <a:t> =0, then </a:t>
                </a:r>
                <a14:m>
                  <m:oMath xmlns:m="http://schemas.openxmlformats.org/officeDocument/2006/math">
                    <m:sSub>
                      <m:sSubPr>
                        <m:ctrlPr>
                          <a:rPr lang="en-US" b="1" i="1">
                            <a:solidFill>
                              <a:srgbClr val="000000"/>
                            </a:solidFill>
                            <a:latin typeface="Cambria Math"/>
                          </a:rPr>
                        </m:ctrlPr>
                      </m:sSubPr>
                      <m:e>
                        <m:r>
                          <a:rPr lang="en-US" i="1">
                            <a:solidFill>
                              <a:srgbClr val="000000"/>
                            </a:solidFill>
                            <a:latin typeface="Cambria Math"/>
                          </a:rPr>
                          <m:t>𝑃</m:t>
                        </m:r>
                      </m:e>
                      <m:sub>
                        <m:r>
                          <a:rPr lang="en-US" b="1" i="1">
                            <a:solidFill>
                              <a:srgbClr val="000000"/>
                            </a:solidFill>
                            <a:latin typeface="Cambria Math"/>
                          </a:rPr>
                          <m:t>𝒙</m:t>
                        </m:r>
                      </m:sub>
                    </m:sSub>
                  </m:oMath>
                </a14:m>
                <a:r>
                  <a:rPr lang="en-US" dirty="0">
                    <a:solidFill>
                      <a:srgbClr val="000000"/>
                    </a:solidFill>
                  </a:rPr>
                  <a:t> = .50; as </a:t>
                </a:r>
                <a14:m>
                  <m:oMath xmlns:m="http://schemas.openxmlformats.org/officeDocument/2006/math">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0</m:t>
                        </m:r>
                      </m:sub>
                    </m:sSub>
                  </m:oMath>
                </a14:m>
                <a:r>
                  <a:rPr lang="en-US" dirty="0">
                    <a:solidFill>
                      <a:srgbClr val="000000"/>
                    </a:solidFill>
                  </a:rPr>
                  <a:t> + </a:t>
                </a:r>
                <a:r>
                  <a:rPr lang="en-US" b="1" i="1" dirty="0">
                    <a:solidFill>
                      <a:srgbClr val="000000"/>
                    </a:solidFill>
                    <a:sym typeface="Symbol"/>
                  </a:rPr>
                  <a:t></a:t>
                </a:r>
                <a:r>
                  <a:rPr lang="en-US" i="1" dirty="0">
                    <a:solidFill>
                      <a:srgbClr val="000000"/>
                    </a:solidFill>
                  </a:rPr>
                  <a:t> </a:t>
                </a:r>
                <a:r>
                  <a:rPr lang="en-US" b="1" dirty="0">
                    <a:solidFill>
                      <a:srgbClr val="000000"/>
                    </a:solidFill>
                  </a:rPr>
                  <a:t>X</a:t>
                </a:r>
                <a:r>
                  <a:rPr lang="en-US" dirty="0">
                    <a:solidFill>
                      <a:srgbClr val="000000"/>
                    </a:solidFill>
                  </a:rPr>
                  <a:t> gets really big, </a:t>
                </a:r>
                <a14:m>
                  <m:oMath xmlns:m="http://schemas.openxmlformats.org/officeDocument/2006/math">
                    <m:sSub>
                      <m:sSubPr>
                        <m:ctrlPr>
                          <a:rPr lang="en-US" b="1" i="1">
                            <a:solidFill>
                              <a:srgbClr val="000000"/>
                            </a:solidFill>
                            <a:latin typeface="Cambria Math"/>
                          </a:rPr>
                        </m:ctrlPr>
                      </m:sSubPr>
                      <m:e>
                        <m:r>
                          <a:rPr lang="en-US" i="1">
                            <a:solidFill>
                              <a:srgbClr val="000000"/>
                            </a:solidFill>
                            <a:latin typeface="Cambria Math"/>
                          </a:rPr>
                          <m:t>𝑃</m:t>
                        </m:r>
                      </m:e>
                      <m:sub>
                        <m:r>
                          <a:rPr lang="en-US" b="1" i="1">
                            <a:solidFill>
                              <a:srgbClr val="000000"/>
                            </a:solidFill>
                            <a:latin typeface="Cambria Math"/>
                          </a:rPr>
                          <m:t>𝒙</m:t>
                        </m:r>
                      </m:sub>
                    </m:sSub>
                  </m:oMath>
                </a14:m>
                <a:r>
                  <a:rPr lang="en-US" dirty="0">
                    <a:solidFill>
                      <a:srgbClr val="000000"/>
                    </a:solidFill>
                  </a:rPr>
                  <a:t> approaches 1; as </a:t>
                </a:r>
                <a14:m>
                  <m:oMath xmlns:m="http://schemas.openxmlformats.org/officeDocument/2006/math">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0</m:t>
                        </m:r>
                      </m:sub>
                    </m:sSub>
                  </m:oMath>
                </a14:m>
                <a:r>
                  <a:rPr lang="en-US" dirty="0">
                    <a:solidFill>
                      <a:srgbClr val="000000"/>
                    </a:solidFill>
                  </a:rPr>
                  <a:t> + </a:t>
                </a:r>
                <a:r>
                  <a:rPr lang="en-US" b="1" i="1" dirty="0">
                    <a:solidFill>
                      <a:srgbClr val="000000"/>
                    </a:solidFill>
                    <a:sym typeface="Symbol"/>
                  </a:rPr>
                  <a:t></a:t>
                </a:r>
                <a:r>
                  <a:rPr lang="en-US" b="1" i="1" dirty="0">
                    <a:solidFill>
                      <a:srgbClr val="000000"/>
                    </a:solidFill>
                  </a:rPr>
                  <a:t> </a:t>
                </a:r>
                <a:r>
                  <a:rPr lang="en-US" b="1" dirty="0">
                    <a:solidFill>
                      <a:srgbClr val="000000"/>
                    </a:solidFill>
                  </a:rPr>
                  <a:t>X</a:t>
                </a:r>
                <a:r>
                  <a:rPr lang="en-US" dirty="0">
                    <a:solidFill>
                      <a:srgbClr val="000000"/>
                    </a:solidFill>
                  </a:rPr>
                  <a:t> gets really small, </a:t>
                </a:r>
                <a14:m>
                  <m:oMath xmlns:m="http://schemas.openxmlformats.org/officeDocument/2006/math">
                    <m:sSub>
                      <m:sSubPr>
                        <m:ctrlPr>
                          <a:rPr lang="en-US" b="1" i="1">
                            <a:solidFill>
                              <a:srgbClr val="000000"/>
                            </a:solidFill>
                            <a:latin typeface="Cambria Math"/>
                          </a:rPr>
                        </m:ctrlPr>
                      </m:sSubPr>
                      <m:e>
                        <m:r>
                          <a:rPr lang="en-US" i="1">
                            <a:solidFill>
                              <a:srgbClr val="000000"/>
                            </a:solidFill>
                            <a:latin typeface="Cambria Math"/>
                          </a:rPr>
                          <m:t>𝑃</m:t>
                        </m:r>
                      </m:e>
                      <m:sub>
                        <m:r>
                          <a:rPr lang="en-US" b="1" i="1">
                            <a:solidFill>
                              <a:srgbClr val="000000"/>
                            </a:solidFill>
                            <a:latin typeface="Cambria Math"/>
                          </a:rPr>
                          <m:t>𝒙</m:t>
                        </m:r>
                      </m:sub>
                    </m:sSub>
                  </m:oMath>
                </a14:m>
                <a:r>
                  <a:rPr lang="en-US" dirty="0">
                    <a:solidFill>
                      <a:srgbClr val="000000"/>
                    </a:solidFill>
                  </a:rPr>
                  <a:t> approaches 0</a:t>
                </a:r>
              </a:p>
              <a:p>
                <a:pPr marL="228600" indent="-228600"/>
                <a:endParaRPr lang="en-US" sz="1200" kern="1200" dirty="0" smtClean="0">
                  <a:solidFill>
                    <a:schemeClr val="tx1"/>
                  </a:solidFill>
                  <a:effectLst/>
                  <a:latin typeface="Times New Roman" pitchFamily="18" charset="0"/>
                  <a:ea typeface="+mn-ea"/>
                  <a:cs typeface="+mn-cs"/>
                </a:endParaRPr>
              </a:p>
              <a:p>
                <a:pPr marL="228600" indent="-228600"/>
                <a:r>
                  <a:rPr lang="en-US" sz="1200" kern="1200" dirty="0" smtClean="0">
                    <a:solidFill>
                      <a:schemeClr val="tx1"/>
                    </a:solidFill>
                    <a:effectLst/>
                    <a:latin typeface="Times New Roman" pitchFamily="18" charset="0"/>
                    <a:ea typeface="+mn-ea"/>
                    <a:cs typeface="+mn-cs"/>
                  </a:rPr>
                  <a:t>I chose to use a</a:t>
                </a:r>
                <a:r>
                  <a:rPr lang="en-US" sz="1200" kern="1200" baseline="0" dirty="0" smtClean="0">
                    <a:solidFill>
                      <a:schemeClr val="tx1"/>
                    </a:solidFill>
                    <a:effectLst/>
                    <a:latin typeface="Times New Roman" pitchFamily="18" charset="0"/>
                    <a:ea typeface="+mn-ea"/>
                    <a:cs typeface="+mn-cs"/>
                  </a:rPr>
                  <a:t> </a:t>
                </a:r>
                <a:r>
                  <a:rPr lang="en-US" sz="1200" kern="1200" dirty="0" err="1" smtClean="0">
                    <a:solidFill>
                      <a:schemeClr val="tx1"/>
                    </a:solidFill>
                    <a:effectLst/>
                    <a:latin typeface="Times New Roman" pitchFamily="18" charset="0"/>
                    <a:ea typeface="+mn-ea"/>
                    <a:cs typeface="+mn-cs"/>
                  </a:rPr>
                  <a:t>logit</a:t>
                </a:r>
                <a:r>
                  <a:rPr lang="en-US" sz="1200" kern="1200" dirty="0" smtClean="0">
                    <a:solidFill>
                      <a:schemeClr val="tx1"/>
                    </a:solidFill>
                    <a:effectLst/>
                    <a:latin typeface="Times New Roman" pitchFamily="18" charset="0"/>
                    <a:ea typeface="+mn-ea"/>
                    <a:cs typeface="+mn-cs"/>
                  </a:rPr>
                  <a:t> regression model because it does not assume a linear relationship between raw values of the dependent variable and raw values of the independent variables. This</a:t>
                </a:r>
                <a:r>
                  <a:rPr lang="en-US" sz="1200" kern="1200" baseline="0" dirty="0" smtClean="0">
                    <a:solidFill>
                      <a:schemeClr val="tx1"/>
                    </a:solidFill>
                    <a:effectLst/>
                    <a:latin typeface="Times New Roman" pitchFamily="18" charset="0"/>
                    <a:ea typeface="+mn-ea"/>
                    <a:cs typeface="+mn-cs"/>
                  </a:rPr>
                  <a:t> </a:t>
                </a:r>
                <a:r>
                  <a:rPr lang="en-US" sz="1200" kern="1200" dirty="0" smtClean="0">
                    <a:solidFill>
                      <a:schemeClr val="tx1"/>
                    </a:solidFill>
                    <a:effectLst/>
                    <a:latin typeface="Times New Roman" pitchFamily="18" charset="0"/>
                    <a:ea typeface="+mn-ea"/>
                    <a:cs typeface="+mn-cs"/>
                  </a:rPr>
                  <a:t>makes it have less stringent requirements than Ordinary Least Squares (OLS) regression; specifically, it does not require normally distributed variables, and it does not assume homoscedasticity (</a:t>
                </a:r>
                <a:r>
                  <a:rPr lang="en-US" sz="1200" kern="1200" dirty="0" err="1" smtClean="0">
                    <a:solidFill>
                      <a:schemeClr val="tx1"/>
                    </a:solidFill>
                    <a:effectLst/>
                    <a:latin typeface="Times New Roman" pitchFamily="18" charset="0"/>
                    <a:ea typeface="+mn-ea"/>
                    <a:cs typeface="+mn-cs"/>
                  </a:rPr>
                  <a:t>Subasi</a:t>
                </a:r>
                <a:r>
                  <a:rPr lang="en-US" sz="1200" kern="1200" dirty="0" smtClean="0">
                    <a:solidFill>
                      <a:schemeClr val="tx1"/>
                    </a:solidFill>
                    <a:effectLst/>
                    <a:latin typeface="Times New Roman" pitchFamily="18" charset="0"/>
                    <a:ea typeface="+mn-ea"/>
                    <a:cs typeface="+mn-cs"/>
                  </a:rPr>
                  <a:t> and </a:t>
                </a:r>
                <a:r>
                  <a:rPr lang="en-US" sz="1200" kern="1200" dirty="0" err="1" smtClean="0">
                    <a:solidFill>
                      <a:schemeClr val="tx1"/>
                    </a:solidFill>
                    <a:effectLst/>
                    <a:latin typeface="Times New Roman" pitchFamily="18" charset="0"/>
                    <a:ea typeface="+mn-ea"/>
                    <a:cs typeface="+mn-cs"/>
                  </a:rPr>
                  <a:t>Ercelebi</a:t>
                </a:r>
                <a:r>
                  <a:rPr lang="en-US" sz="1200" kern="1200" dirty="0" smtClean="0">
                    <a:solidFill>
                      <a:schemeClr val="tx1"/>
                    </a:solidFill>
                    <a:effectLst/>
                    <a:latin typeface="Times New Roman" pitchFamily="18" charset="0"/>
                    <a:ea typeface="+mn-ea"/>
                    <a:cs typeface="+mn-cs"/>
                  </a:rPr>
                  <a:t>, 2005; Garson, 2012). This overcomes many of the restrictive assumptions of OLS regression, which available data often do not meet. </a:t>
                </a:r>
              </a:p>
              <a:p>
                <a:pPr marL="228600" indent="-228600"/>
                <a:endParaRPr lang="en-US" sz="1200" kern="1200" dirty="0" smtClean="0">
                  <a:solidFill>
                    <a:schemeClr val="tx1"/>
                  </a:solidFill>
                  <a:effectLst/>
                  <a:latin typeface="Times New Roman" pitchFamily="18" charset="0"/>
                  <a:ea typeface="+mn-ea"/>
                  <a:cs typeface="+mn-cs"/>
                </a:endParaRPr>
              </a:p>
              <a:p>
                <a:pPr marL="228600" indent="-228600"/>
                <a:r>
                  <a:rPr lang="en-US" sz="1200" kern="1200" dirty="0" smtClean="0">
                    <a:solidFill>
                      <a:schemeClr val="tx1"/>
                    </a:solidFill>
                    <a:effectLst/>
                    <a:latin typeface="Times New Roman" pitchFamily="18" charset="0"/>
                    <a:ea typeface="+mn-ea"/>
                    <a:cs typeface="+mn-cs"/>
                  </a:rPr>
                  <a:t>One potential concern with the </a:t>
                </a:r>
                <a:r>
                  <a:rPr lang="en-US" sz="1200" kern="1200" dirty="0" err="1" smtClean="0">
                    <a:solidFill>
                      <a:schemeClr val="tx1"/>
                    </a:solidFill>
                    <a:effectLst/>
                    <a:latin typeface="Times New Roman" pitchFamily="18" charset="0"/>
                    <a:ea typeface="+mn-ea"/>
                    <a:cs typeface="+mn-cs"/>
                  </a:rPr>
                  <a:t>logit</a:t>
                </a:r>
                <a:r>
                  <a:rPr lang="en-US" sz="1200" kern="1200" dirty="0" smtClean="0">
                    <a:solidFill>
                      <a:schemeClr val="tx1"/>
                    </a:solidFill>
                    <a:effectLst/>
                    <a:latin typeface="Times New Roman" pitchFamily="18" charset="0"/>
                    <a:ea typeface="+mn-ea"/>
                    <a:cs typeface="+mn-cs"/>
                  </a:rPr>
                  <a:t> model (as with any static model) is that it does not capture the dynamic environment in which households make their adoption decisions. It does not incorporate the effect of time-dependent elements in explaining whether and when an individual decides to use or adopt a given CA practice (</a:t>
                </a:r>
                <a:r>
                  <a:rPr lang="en-US" sz="1200" kern="1200" dirty="0" err="1" smtClean="0">
                    <a:solidFill>
                      <a:schemeClr val="tx1"/>
                    </a:solidFill>
                    <a:effectLst/>
                    <a:latin typeface="Times New Roman" pitchFamily="18" charset="0"/>
                    <a:ea typeface="+mn-ea"/>
                    <a:cs typeface="+mn-cs"/>
                  </a:rPr>
                  <a:t>Odendo</a:t>
                </a:r>
                <a:r>
                  <a:rPr lang="en-US" sz="1200" kern="1200" dirty="0" smtClean="0">
                    <a:solidFill>
                      <a:schemeClr val="tx1"/>
                    </a:solidFill>
                    <a:effectLst/>
                    <a:latin typeface="Times New Roman" pitchFamily="18" charset="0"/>
                    <a:ea typeface="+mn-ea"/>
                    <a:cs typeface="+mn-cs"/>
                  </a:rPr>
                  <a:t> et al., 2010). </a:t>
                </a:r>
              </a:p>
              <a:p>
                <a:pPr marL="228600" indent="-228600"/>
                <a:endParaRPr lang="en-US" b="1" dirty="0" smtClean="0"/>
              </a:p>
              <a:p>
                <a:pPr marL="228600" indent="-228600"/>
                <a:r>
                  <a:rPr lang="en-US" b="1" dirty="0" smtClean="0"/>
                  <a:t>Structure </a:t>
                </a:r>
                <a:r>
                  <a:rPr lang="en-US" b="1" dirty="0"/>
                  <a:t>of the general </a:t>
                </a:r>
                <a:r>
                  <a:rPr lang="en-US" b="1" dirty="0" smtClean="0"/>
                  <a:t>logistic model</a:t>
                </a:r>
              </a:p>
              <a:p>
                <a:pPr marL="228600" indent="-228600"/>
                <a:r>
                  <a:rPr lang="en-US" b="1" dirty="0" smtClean="0"/>
                  <a:t>A simple</a:t>
                </a:r>
                <a:r>
                  <a:rPr lang="en-US" b="1" baseline="0" dirty="0" smtClean="0"/>
                  <a:t> e</a:t>
                </a:r>
                <a:r>
                  <a:rPr lang="en-US" b="1" dirty="0" smtClean="0"/>
                  <a:t>xample</a:t>
                </a:r>
              </a:p>
              <a:p>
                <a:pPr marL="228600" indent="-228600"/>
                <a:endParaRPr lang="en-US" b="1" dirty="0" smtClean="0"/>
              </a:p>
              <a:p>
                <a:pPr marL="228600" indent="-228600"/>
                <a:r>
                  <a:rPr lang="en-US" dirty="0" smtClean="0"/>
                  <a:t>Suppose that in a sample of 10 men, 9 smoked a cigar in the previous week, while in a sample of 10 women only 2 smoked a cigar in the same period. The odds of a man smoking a cigar are 9 to 1, while the odds of a woman smoking a cigar are only 2 to 8, or 1:4 = 0.25:1. The odds ratio is thus 9/0.25, or 36, showing that men are 36 times much more likely to smoke a cigar than women. Here the odds ratio = 36</a:t>
                </a:r>
              </a:p>
              <a:p>
                <a:pPr marL="228600" indent="-228600"/>
                <a:endParaRPr lang="en-US" dirty="0" smtClean="0"/>
              </a:p>
              <a:p>
                <a:pPr marL="228600" indent="-228600"/>
                <a:r>
                  <a:rPr lang="en-US" dirty="0" smtClean="0"/>
                  <a:t>The Log</a:t>
                </a:r>
                <a:r>
                  <a:rPr lang="en-US" baseline="0" dirty="0" smtClean="0"/>
                  <a:t> of the odds ration Ln(36/1) = 3.584 or Ln(1/36) =-3.854</a:t>
                </a:r>
              </a:p>
              <a:p>
                <a:pPr marL="228600" indent="-228600"/>
                <a:endParaRPr lang="en-US" baseline="0" dirty="0" smtClean="0"/>
              </a:p>
              <a:p>
                <a:pPr marL="228600" indent="-228600"/>
                <a:r>
                  <a:rPr lang="en-US" baseline="0" dirty="0" err="1" smtClean="0"/>
                  <a:t>Exp</a:t>
                </a:r>
                <a:r>
                  <a:rPr lang="en-US" baseline="0" dirty="0" smtClean="0"/>
                  <a:t>(B) gives us back the odds ratio which in logistic regression is an estimate of a conditional odds ratio.</a:t>
                </a:r>
              </a:p>
              <a:p>
                <a:pPr marL="228600" indent="-228600"/>
                <a:r>
                  <a:rPr lang="en-US" dirty="0" smtClean="0"/>
                  <a:t>The interpretation of </a:t>
                </a:r>
                <a:r>
                  <a:rPr lang="en-US" baseline="0" dirty="0" err="1" smtClean="0"/>
                  <a:t>Exp</a:t>
                </a:r>
                <a:r>
                  <a:rPr lang="en-US" baseline="0" dirty="0" smtClean="0"/>
                  <a:t>(B) </a:t>
                </a:r>
                <a:r>
                  <a:rPr lang="en-US" dirty="0" smtClean="0"/>
                  <a:t>is as an estimate of the odds ratio between </a:t>
                </a:r>
                <a:r>
                  <a:rPr lang="en-US" i="1" dirty="0" smtClean="0"/>
                  <a:t>Y</a:t>
                </a:r>
                <a:r>
                  <a:rPr lang="en-US" dirty="0" smtClean="0"/>
                  <a:t> and </a:t>
                </a:r>
                <a:r>
                  <a:rPr lang="en-US" i="1" dirty="0" smtClean="0"/>
                  <a:t>X</a:t>
                </a:r>
                <a:r>
                  <a:rPr lang="en-US" dirty="0" smtClean="0"/>
                  <a:t> when the values of all other explanatory variables are held fixed.</a:t>
                </a:r>
              </a:p>
              <a:p>
                <a:pPr marL="228600" indent="-228600"/>
                <a:endParaRPr lang="en-US" b="1" dirty="0"/>
              </a:p>
            </p:txBody>
          </p:sp>
        </mc:Choice>
        <mc:Fallback xmlns="">
          <p:sp>
            <p:nvSpPr>
              <p:cNvPr id="190467" name="Rectangle 3"/>
              <p:cNvSpPr>
                <a:spLocks noGrp="1" noChangeArrowheads="1"/>
              </p:cNvSpPr>
              <p:nvPr>
                <p:ph type="body" idx="1"/>
              </p:nvPr>
            </p:nvSpPr>
            <p:spPr>
              <a:xfrm>
                <a:off x="306388" y="2324100"/>
                <a:ext cx="6269037" cy="6249988"/>
              </a:xfrm>
            </p:spPr>
            <p:txBody>
              <a:bodyPr/>
              <a:lstStyle/>
              <a:p>
                <a:r>
                  <a:rPr lang="en-US" dirty="0" smtClean="0">
                    <a:solidFill>
                      <a:srgbClr val="000000"/>
                    </a:solidFill>
                  </a:rPr>
                  <a:t>Probabilities constrained to lie between 0 and 1</a:t>
                </a:r>
              </a:p>
              <a:p>
                <a:r>
                  <a:rPr lang="en-US" dirty="0" smtClean="0">
                    <a:solidFill>
                      <a:srgbClr val="000000"/>
                    </a:solidFill>
                  </a:rPr>
                  <a:t>If </a:t>
                </a:r>
                <a:r>
                  <a:rPr lang="en-US" dirty="0">
                    <a:solidFill>
                      <a:srgbClr val="000000"/>
                    </a:solidFill>
                  </a:rPr>
                  <a:t>you let </a:t>
                </a:r>
                <a:r>
                  <a:rPr lang="en-US" i="0">
                    <a:solidFill>
                      <a:srgbClr val="000000"/>
                    </a:solidFill>
                    <a:latin typeface="Cambria Math"/>
                  </a:rPr>
                  <a:t>β_0</a:t>
                </a:r>
                <a:r>
                  <a:rPr lang="en-US" dirty="0">
                    <a:solidFill>
                      <a:srgbClr val="000000"/>
                    </a:solidFill>
                  </a:rPr>
                  <a:t> + </a:t>
                </a:r>
                <a:r>
                  <a:rPr lang="en-US" b="1" i="1" dirty="0">
                    <a:solidFill>
                      <a:srgbClr val="000000"/>
                    </a:solidFill>
                    <a:sym typeface="Symbol"/>
                  </a:rPr>
                  <a:t></a:t>
                </a:r>
                <a:r>
                  <a:rPr lang="en-US" i="1" dirty="0">
                    <a:solidFill>
                      <a:srgbClr val="000000"/>
                    </a:solidFill>
                  </a:rPr>
                  <a:t> </a:t>
                </a:r>
                <a:r>
                  <a:rPr lang="en-US" b="1" dirty="0">
                    <a:solidFill>
                      <a:srgbClr val="000000"/>
                    </a:solidFill>
                  </a:rPr>
                  <a:t>X</a:t>
                </a:r>
                <a:r>
                  <a:rPr lang="en-US" dirty="0">
                    <a:solidFill>
                      <a:srgbClr val="000000"/>
                    </a:solidFill>
                  </a:rPr>
                  <a:t> =0, then </a:t>
                </a:r>
                <a:r>
                  <a:rPr lang="en-US" i="0">
                    <a:solidFill>
                      <a:srgbClr val="000000"/>
                    </a:solidFill>
                    <a:latin typeface="Cambria Math"/>
                  </a:rPr>
                  <a:t>𝑃</a:t>
                </a:r>
                <a:r>
                  <a:rPr lang="en-US" b="1" i="0">
                    <a:solidFill>
                      <a:srgbClr val="000000"/>
                    </a:solidFill>
                    <a:latin typeface="Cambria Math"/>
                  </a:rPr>
                  <a:t>_𝒙</a:t>
                </a:r>
                <a:r>
                  <a:rPr lang="en-US" dirty="0">
                    <a:solidFill>
                      <a:srgbClr val="000000"/>
                    </a:solidFill>
                  </a:rPr>
                  <a:t> = .50; as </a:t>
                </a:r>
                <a:r>
                  <a:rPr lang="en-US" i="0">
                    <a:solidFill>
                      <a:srgbClr val="000000"/>
                    </a:solidFill>
                    <a:latin typeface="Cambria Math"/>
                  </a:rPr>
                  <a:t>β_0</a:t>
                </a:r>
                <a:r>
                  <a:rPr lang="en-US" dirty="0">
                    <a:solidFill>
                      <a:srgbClr val="000000"/>
                    </a:solidFill>
                  </a:rPr>
                  <a:t> + </a:t>
                </a:r>
                <a:r>
                  <a:rPr lang="en-US" b="1" i="1" dirty="0">
                    <a:solidFill>
                      <a:srgbClr val="000000"/>
                    </a:solidFill>
                    <a:sym typeface="Symbol"/>
                  </a:rPr>
                  <a:t></a:t>
                </a:r>
                <a:r>
                  <a:rPr lang="en-US" i="1" dirty="0">
                    <a:solidFill>
                      <a:srgbClr val="000000"/>
                    </a:solidFill>
                  </a:rPr>
                  <a:t> </a:t>
                </a:r>
                <a:r>
                  <a:rPr lang="en-US" b="1" dirty="0">
                    <a:solidFill>
                      <a:srgbClr val="000000"/>
                    </a:solidFill>
                  </a:rPr>
                  <a:t>X</a:t>
                </a:r>
                <a:r>
                  <a:rPr lang="en-US" dirty="0">
                    <a:solidFill>
                      <a:srgbClr val="000000"/>
                    </a:solidFill>
                  </a:rPr>
                  <a:t> gets really big, </a:t>
                </a:r>
                <a:r>
                  <a:rPr lang="en-US" i="0">
                    <a:solidFill>
                      <a:srgbClr val="000000"/>
                    </a:solidFill>
                    <a:latin typeface="Cambria Math"/>
                  </a:rPr>
                  <a:t>𝑃</a:t>
                </a:r>
                <a:r>
                  <a:rPr lang="en-US" b="1" i="0">
                    <a:solidFill>
                      <a:srgbClr val="000000"/>
                    </a:solidFill>
                    <a:latin typeface="Cambria Math"/>
                  </a:rPr>
                  <a:t>_𝒙</a:t>
                </a:r>
                <a:r>
                  <a:rPr lang="en-US" dirty="0">
                    <a:solidFill>
                      <a:srgbClr val="000000"/>
                    </a:solidFill>
                  </a:rPr>
                  <a:t> approaches 1; as </a:t>
                </a:r>
                <a:r>
                  <a:rPr lang="en-US" i="0">
                    <a:solidFill>
                      <a:srgbClr val="000000"/>
                    </a:solidFill>
                    <a:latin typeface="Cambria Math"/>
                  </a:rPr>
                  <a:t>β_0</a:t>
                </a:r>
                <a:r>
                  <a:rPr lang="en-US" dirty="0">
                    <a:solidFill>
                      <a:srgbClr val="000000"/>
                    </a:solidFill>
                  </a:rPr>
                  <a:t> + </a:t>
                </a:r>
                <a:r>
                  <a:rPr lang="en-US" b="1" i="1" dirty="0">
                    <a:solidFill>
                      <a:srgbClr val="000000"/>
                    </a:solidFill>
                    <a:sym typeface="Symbol"/>
                  </a:rPr>
                  <a:t></a:t>
                </a:r>
                <a:r>
                  <a:rPr lang="en-US" b="1" i="1" dirty="0">
                    <a:solidFill>
                      <a:srgbClr val="000000"/>
                    </a:solidFill>
                  </a:rPr>
                  <a:t> </a:t>
                </a:r>
                <a:r>
                  <a:rPr lang="en-US" b="1" dirty="0">
                    <a:solidFill>
                      <a:srgbClr val="000000"/>
                    </a:solidFill>
                  </a:rPr>
                  <a:t>X</a:t>
                </a:r>
                <a:r>
                  <a:rPr lang="en-US" dirty="0">
                    <a:solidFill>
                      <a:srgbClr val="000000"/>
                    </a:solidFill>
                  </a:rPr>
                  <a:t> gets really small, </a:t>
                </a:r>
                <a:r>
                  <a:rPr lang="en-US" i="0">
                    <a:solidFill>
                      <a:srgbClr val="000000"/>
                    </a:solidFill>
                    <a:latin typeface="Cambria Math"/>
                  </a:rPr>
                  <a:t>𝑃</a:t>
                </a:r>
                <a:r>
                  <a:rPr lang="en-US" b="1" i="0">
                    <a:solidFill>
                      <a:srgbClr val="000000"/>
                    </a:solidFill>
                    <a:latin typeface="Cambria Math"/>
                  </a:rPr>
                  <a:t>_𝒙</a:t>
                </a:r>
                <a:r>
                  <a:rPr lang="en-US" dirty="0">
                    <a:solidFill>
                      <a:srgbClr val="000000"/>
                    </a:solidFill>
                  </a:rPr>
                  <a:t> approaches 0</a:t>
                </a:r>
              </a:p>
              <a:p>
                <a:pPr marL="228600" indent="-228600"/>
                <a:endParaRPr lang="en-US" sz="1200" kern="1200" dirty="0" smtClean="0">
                  <a:solidFill>
                    <a:schemeClr val="tx1"/>
                  </a:solidFill>
                  <a:effectLst/>
                  <a:latin typeface="Times New Roman" pitchFamily="18" charset="0"/>
                  <a:ea typeface="+mn-ea"/>
                  <a:cs typeface="+mn-cs"/>
                </a:endParaRPr>
              </a:p>
              <a:p>
                <a:pPr marL="228600" indent="-228600"/>
                <a:r>
                  <a:rPr lang="en-US" sz="1200" kern="1200" dirty="0" smtClean="0">
                    <a:solidFill>
                      <a:schemeClr val="tx1"/>
                    </a:solidFill>
                    <a:effectLst/>
                    <a:latin typeface="Times New Roman" pitchFamily="18" charset="0"/>
                    <a:ea typeface="+mn-ea"/>
                    <a:cs typeface="+mn-cs"/>
                  </a:rPr>
                  <a:t>I chose to use a</a:t>
                </a:r>
                <a:r>
                  <a:rPr lang="en-US" sz="1200" kern="1200" baseline="0" dirty="0" smtClean="0">
                    <a:solidFill>
                      <a:schemeClr val="tx1"/>
                    </a:solidFill>
                    <a:effectLst/>
                    <a:latin typeface="Times New Roman" pitchFamily="18" charset="0"/>
                    <a:ea typeface="+mn-ea"/>
                    <a:cs typeface="+mn-cs"/>
                  </a:rPr>
                  <a:t> </a:t>
                </a:r>
                <a:r>
                  <a:rPr lang="en-US" sz="1200" kern="1200" dirty="0" err="1" smtClean="0">
                    <a:solidFill>
                      <a:schemeClr val="tx1"/>
                    </a:solidFill>
                    <a:effectLst/>
                    <a:latin typeface="Times New Roman" pitchFamily="18" charset="0"/>
                    <a:ea typeface="+mn-ea"/>
                    <a:cs typeface="+mn-cs"/>
                  </a:rPr>
                  <a:t>logit</a:t>
                </a:r>
                <a:r>
                  <a:rPr lang="en-US" sz="1200" kern="1200" dirty="0" smtClean="0">
                    <a:solidFill>
                      <a:schemeClr val="tx1"/>
                    </a:solidFill>
                    <a:effectLst/>
                    <a:latin typeface="Times New Roman" pitchFamily="18" charset="0"/>
                    <a:ea typeface="+mn-ea"/>
                    <a:cs typeface="+mn-cs"/>
                  </a:rPr>
                  <a:t> </a:t>
                </a:r>
                <a:r>
                  <a:rPr lang="en-US" sz="1200" kern="1200" dirty="0" smtClean="0">
                    <a:solidFill>
                      <a:schemeClr val="tx1"/>
                    </a:solidFill>
                    <a:effectLst/>
                    <a:latin typeface="Times New Roman" pitchFamily="18" charset="0"/>
                    <a:ea typeface="+mn-ea"/>
                    <a:cs typeface="+mn-cs"/>
                  </a:rPr>
                  <a:t>regression model </a:t>
                </a:r>
                <a:r>
                  <a:rPr lang="en-US" sz="1200" kern="1200" dirty="0" smtClean="0">
                    <a:solidFill>
                      <a:schemeClr val="tx1"/>
                    </a:solidFill>
                    <a:effectLst/>
                    <a:latin typeface="Times New Roman" pitchFamily="18" charset="0"/>
                    <a:ea typeface="+mn-ea"/>
                    <a:cs typeface="+mn-cs"/>
                  </a:rPr>
                  <a:t>because it </a:t>
                </a:r>
                <a:r>
                  <a:rPr lang="en-US" sz="1200" kern="1200" dirty="0" smtClean="0">
                    <a:solidFill>
                      <a:schemeClr val="tx1"/>
                    </a:solidFill>
                    <a:effectLst/>
                    <a:latin typeface="Times New Roman" pitchFamily="18" charset="0"/>
                    <a:ea typeface="+mn-ea"/>
                    <a:cs typeface="+mn-cs"/>
                  </a:rPr>
                  <a:t>does not assume a linear relationship between raw values of the dependent variable and raw values of the independent variables. </a:t>
                </a:r>
                <a:r>
                  <a:rPr lang="en-US" sz="1200" kern="1200" dirty="0" smtClean="0">
                    <a:solidFill>
                      <a:schemeClr val="tx1"/>
                    </a:solidFill>
                    <a:effectLst/>
                    <a:latin typeface="Times New Roman" pitchFamily="18" charset="0"/>
                    <a:ea typeface="+mn-ea"/>
                    <a:cs typeface="+mn-cs"/>
                  </a:rPr>
                  <a:t>This</a:t>
                </a:r>
                <a:r>
                  <a:rPr lang="en-US" sz="1200" kern="1200" baseline="0" dirty="0" smtClean="0">
                    <a:solidFill>
                      <a:schemeClr val="tx1"/>
                    </a:solidFill>
                    <a:effectLst/>
                    <a:latin typeface="Times New Roman" pitchFamily="18" charset="0"/>
                    <a:ea typeface="+mn-ea"/>
                    <a:cs typeface="+mn-cs"/>
                  </a:rPr>
                  <a:t> </a:t>
                </a:r>
                <a:r>
                  <a:rPr lang="en-US" sz="1200" kern="1200" dirty="0" smtClean="0">
                    <a:solidFill>
                      <a:schemeClr val="tx1"/>
                    </a:solidFill>
                    <a:effectLst/>
                    <a:latin typeface="Times New Roman" pitchFamily="18" charset="0"/>
                    <a:ea typeface="+mn-ea"/>
                    <a:cs typeface="+mn-cs"/>
                  </a:rPr>
                  <a:t>makes it have less </a:t>
                </a:r>
                <a:r>
                  <a:rPr lang="en-US" sz="1200" kern="1200" dirty="0" smtClean="0">
                    <a:solidFill>
                      <a:schemeClr val="tx1"/>
                    </a:solidFill>
                    <a:effectLst/>
                    <a:latin typeface="Times New Roman" pitchFamily="18" charset="0"/>
                    <a:ea typeface="+mn-ea"/>
                    <a:cs typeface="+mn-cs"/>
                  </a:rPr>
                  <a:t>stringent requirements than Ordinary Least Squares (OLS) regression; specifically, it does not require normally distributed variables, and it does not assume homoscedasticity (</a:t>
                </a:r>
                <a:r>
                  <a:rPr lang="en-US" sz="1200" kern="1200" dirty="0" err="1" smtClean="0">
                    <a:solidFill>
                      <a:schemeClr val="tx1"/>
                    </a:solidFill>
                    <a:effectLst/>
                    <a:latin typeface="Times New Roman" pitchFamily="18" charset="0"/>
                    <a:ea typeface="+mn-ea"/>
                    <a:cs typeface="+mn-cs"/>
                  </a:rPr>
                  <a:t>Subasi</a:t>
                </a:r>
                <a:r>
                  <a:rPr lang="en-US" sz="1200" kern="1200" dirty="0" smtClean="0">
                    <a:solidFill>
                      <a:schemeClr val="tx1"/>
                    </a:solidFill>
                    <a:effectLst/>
                    <a:latin typeface="Times New Roman" pitchFamily="18" charset="0"/>
                    <a:ea typeface="+mn-ea"/>
                    <a:cs typeface="+mn-cs"/>
                  </a:rPr>
                  <a:t> and </a:t>
                </a:r>
                <a:r>
                  <a:rPr lang="en-US" sz="1200" kern="1200" dirty="0" err="1" smtClean="0">
                    <a:solidFill>
                      <a:schemeClr val="tx1"/>
                    </a:solidFill>
                    <a:effectLst/>
                    <a:latin typeface="Times New Roman" pitchFamily="18" charset="0"/>
                    <a:ea typeface="+mn-ea"/>
                    <a:cs typeface="+mn-cs"/>
                  </a:rPr>
                  <a:t>Ercelebi</a:t>
                </a:r>
                <a:r>
                  <a:rPr lang="en-US" sz="1200" kern="1200" dirty="0" smtClean="0">
                    <a:solidFill>
                      <a:schemeClr val="tx1"/>
                    </a:solidFill>
                    <a:effectLst/>
                    <a:latin typeface="Times New Roman" pitchFamily="18" charset="0"/>
                    <a:ea typeface="+mn-ea"/>
                    <a:cs typeface="+mn-cs"/>
                  </a:rPr>
                  <a:t>, 2005; Garson, 2012). </a:t>
                </a:r>
                <a:r>
                  <a:rPr lang="en-US" sz="1200" kern="1200" dirty="0" smtClean="0">
                    <a:solidFill>
                      <a:schemeClr val="tx1"/>
                    </a:solidFill>
                    <a:effectLst/>
                    <a:latin typeface="Times New Roman" pitchFamily="18" charset="0"/>
                    <a:ea typeface="+mn-ea"/>
                    <a:cs typeface="+mn-cs"/>
                  </a:rPr>
                  <a:t>This </a:t>
                </a:r>
                <a:r>
                  <a:rPr lang="en-US" sz="1200" kern="1200" dirty="0" smtClean="0">
                    <a:solidFill>
                      <a:schemeClr val="tx1"/>
                    </a:solidFill>
                    <a:effectLst/>
                    <a:latin typeface="Times New Roman" pitchFamily="18" charset="0"/>
                    <a:ea typeface="+mn-ea"/>
                    <a:cs typeface="+mn-cs"/>
                  </a:rPr>
                  <a:t>overcomes many of the restrictive assumptions of OLS regression, which available data often do not meet. </a:t>
                </a:r>
                <a:endParaRPr lang="en-US" sz="1200" kern="1200" dirty="0" smtClean="0">
                  <a:solidFill>
                    <a:schemeClr val="tx1"/>
                  </a:solidFill>
                  <a:effectLst/>
                  <a:latin typeface="Times New Roman" pitchFamily="18" charset="0"/>
                  <a:ea typeface="+mn-ea"/>
                  <a:cs typeface="+mn-cs"/>
                </a:endParaRPr>
              </a:p>
              <a:p>
                <a:pPr marL="228600" indent="-228600"/>
                <a:endParaRPr lang="en-US" sz="1200" kern="1200" dirty="0" smtClean="0">
                  <a:solidFill>
                    <a:schemeClr val="tx1"/>
                  </a:solidFill>
                  <a:effectLst/>
                  <a:latin typeface="Times New Roman" pitchFamily="18" charset="0"/>
                  <a:ea typeface="+mn-ea"/>
                  <a:cs typeface="+mn-cs"/>
                </a:endParaRPr>
              </a:p>
              <a:p>
                <a:pPr marL="228600" indent="-228600"/>
                <a:r>
                  <a:rPr lang="en-US" sz="1200" kern="1200" dirty="0" smtClean="0">
                    <a:solidFill>
                      <a:schemeClr val="tx1"/>
                    </a:solidFill>
                    <a:effectLst/>
                    <a:latin typeface="Times New Roman" pitchFamily="18" charset="0"/>
                    <a:ea typeface="+mn-ea"/>
                    <a:cs typeface="+mn-cs"/>
                  </a:rPr>
                  <a:t>One </a:t>
                </a:r>
                <a:r>
                  <a:rPr lang="en-US" sz="1200" kern="1200" dirty="0" smtClean="0">
                    <a:solidFill>
                      <a:schemeClr val="tx1"/>
                    </a:solidFill>
                    <a:effectLst/>
                    <a:latin typeface="Times New Roman" pitchFamily="18" charset="0"/>
                    <a:ea typeface="+mn-ea"/>
                    <a:cs typeface="+mn-cs"/>
                  </a:rPr>
                  <a:t>potential concern with the </a:t>
                </a:r>
                <a:r>
                  <a:rPr lang="en-US" sz="1200" kern="1200" dirty="0" err="1" smtClean="0">
                    <a:solidFill>
                      <a:schemeClr val="tx1"/>
                    </a:solidFill>
                    <a:effectLst/>
                    <a:latin typeface="Times New Roman" pitchFamily="18" charset="0"/>
                    <a:ea typeface="+mn-ea"/>
                    <a:cs typeface="+mn-cs"/>
                  </a:rPr>
                  <a:t>logit</a:t>
                </a:r>
                <a:r>
                  <a:rPr lang="en-US" sz="1200" kern="1200" dirty="0" smtClean="0">
                    <a:solidFill>
                      <a:schemeClr val="tx1"/>
                    </a:solidFill>
                    <a:effectLst/>
                    <a:latin typeface="Times New Roman" pitchFamily="18" charset="0"/>
                    <a:ea typeface="+mn-ea"/>
                    <a:cs typeface="+mn-cs"/>
                  </a:rPr>
                  <a:t> model (as with any static model) is that it does not capture the dynamic environment in which households make their adoption decisions. </a:t>
                </a:r>
                <a:r>
                  <a:rPr lang="en-US" sz="1200" kern="1200" dirty="0" smtClean="0">
                    <a:solidFill>
                      <a:schemeClr val="tx1"/>
                    </a:solidFill>
                    <a:effectLst/>
                    <a:latin typeface="Times New Roman" pitchFamily="18" charset="0"/>
                    <a:ea typeface="+mn-ea"/>
                    <a:cs typeface="+mn-cs"/>
                  </a:rPr>
                  <a:t>It does </a:t>
                </a:r>
                <a:r>
                  <a:rPr lang="en-US" sz="1200" kern="1200" dirty="0" smtClean="0">
                    <a:solidFill>
                      <a:schemeClr val="tx1"/>
                    </a:solidFill>
                    <a:effectLst/>
                    <a:latin typeface="Times New Roman" pitchFamily="18" charset="0"/>
                    <a:ea typeface="+mn-ea"/>
                    <a:cs typeface="+mn-cs"/>
                  </a:rPr>
                  <a:t>not incorporate the effect of time-dependent elements in explaining whether and when an individual decides to use or adopt a given CA practice (</a:t>
                </a:r>
                <a:r>
                  <a:rPr lang="en-US" sz="1200" kern="1200" dirty="0" err="1" smtClean="0">
                    <a:solidFill>
                      <a:schemeClr val="tx1"/>
                    </a:solidFill>
                    <a:effectLst/>
                    <a:latin typeface="Times New Roman" pitchFamily="18" charset="0"/>
                    <a:ea typeface="+mn-ea"/>
                    <a:cs typeface="+mn-cs"/>
                  </a:rPr>
                  <a:t>Odendo</a:t>
                </a:r>
                <a:r>
                  <a:rPr lang="en-US" sz="1200" kern="1200" dirty="0" smtClean="0">
                    <a:solidFill>
                      <a:schemeClr val="tx1"/>
                    </a:solidFill>
                    <a:effectLst/>
                    <a:latin typeface="Times New Roman" pitchFamily="18" charset="0"/>
                    <a:ea typeface="+mn-ea"/>
                    <a:cs typeface="+mn-cs"/>
                  </a:rPr>
                  <a:t> et al., 2010). </a:t>
                </a:r>
                <a:endParaRPr lang="en-US" sz="1200" kern="1200" dirty="0" smtClean="0">
                  <a:solidFill>
                    <a:schemeClr val="tx1"/>
                  </a:solidFill>
                  <a:effectLst/>
                  <a:latin typeface="Times New Roman" pitchFamily="18" charset="0"/>
                  <a:ea typeface="+mn-ea"/>
                  <a:cs typeface="+mn-cs"/>
                </a:endParaRPr>
              </a:p>
              <a:p>
                <a:pPr marL="228600" indent="-228600"/>
                <a:endParaRPr lang="en-US" b="1" dirty="0" smtClean="0"/>
              </a:p>
              <a:p>
                <a:pPr marL="228600" indent="-228600"/>
                <a:r>
                  <a:rPr lang="en-US" b="1" dirty="0" smtClean="0"/>
                  <a:t>Structure </a:t>
                </a:r>
                <a:r>
                  <a:rPr lang="en-US" b="1" dirty="0"/>
                  <a:t>of the general </a:t>
                </a:r>
                <a:r>
                  <a:rPr lang="en-US" b="1" dirty="0" smtClean="0"/>
                  <a:t>logistic model</a:t>
                </a:r>
              </a:p>
              <a:p>
                <a:pPr marL="228600" indent="-228600"/>
                <a:r>
                  <a:rPr lang="en-US" b="1" dirty="0" smtClean="0"/>
                  <a:t>A simple</a:t>
                </a:r>
                <a:r>
                  <a:rPr lang="en-US" b="1" baseline="0" dirty="0" smtClean="0"/>
                  <a:t> e</a:t>
                </a:r>
                <a:r>
                  <a:rPr lang="en-US" b="1" dirty="0" smtClean="0"/>
                  <a:t>xample</a:t>
                </a:r>
              </a:p>
              <a:p>
                <a:pPr marL="228600" indent="-228600"/>
                <a:endParaRPr lang="en-US" b="1" dirty="0" smtClean="0"/>
              </a:p>
              <a:p>
                <a:pPr marL="228600" indent="-228600"/>
                <a:r>
                  <a:rPr lang="en-US" dirty="0" smtClean="0"/>
                  <a:t>Suppose that in a sample of 10 men, 9 smoked a cigar in the previous week, while in a sample of 10 women only 2 smoked a cigar in the same period. The odds of a man smoking a cigar are 9 to 1, while the odds of a woman smoking a cigar are only 2 to 8, or 1:4 = 0.25:1. The odds ratio is thus 9/0.25, or 36, showing that men are 36 times much more likely to smoke a cigar than women. Here the odds ratio = 36</a:t>
                </a:r>
              </a:p>
              <a:p>
                <a:pPr marL="228600" indent="-228600"/>
                <a:endParaRPr lang="en-US" dirty="0" smtClean="0"/>
              </a:p>
              <a:p>
                <a:pPr marL="228600" indent="-228600"/>
                <a:r>
                  <a:rPr lang="en-US" dirty="0" smtClean="0"/>
                  <a:t>The Log</a:t>
                </a:r>
                <a:r>
                  <a:rPr lang="en-US" baseline="0" dirty="0" smtClean="0"/>
                  <a:t> of the odds ration Ln(36/1) = 3.584 or Ln(1/36) =-3.854</a:t>
                </a:r>
              </a:p>
              <a:p>
                <a:pPr marL="228600" indent="-228600"/>
                <a:endParaRPr lang="en-US" baseline="0" dirty="0" smtClean="0"/>
              </a:p>
              <a:p>
                <a:pPr marL="228600" indent="-228600"/>
                <a:r>
                  <a:rPr lang="en-US" baseline="0" dirty="0" err="1" smtClean="0"/>
                  <a:t>Exp</a:t>
                </a:r>
                <a:r>
                  <a:rPr lang="en-US" baseline="0" dirty="0" smtClean="0"/>
                  <a:t>(B) gives us back the odds ratio which in logistic regression is an estimate of a conditional odds ratio.</a:t>
                </a:r>
              </a:p>
              <a:p>
                <a:pPr marL="228600" indent="-228600"/>
                <a:r>
                  <a:rPr lang="en-US" dirty="0" smtClean="0"/>
                  <a:t>The interpretation of </a:t>
                </a:r>
                <a:r>
                  <a:rPr lang="en-US" baseline="0" dirty="0" err="1" smtClean="0"/>
                  <a:t>Exp</a:t>
                </a:r>
                <a:r>
                  <a:rPr lang="en-US" baseline="0" dirty="0" smtClean="0"/>
                  <a:t>(B) </a:t>
                </a:r>
                <a:r>
                  <a:rPr lang="en-US" dirty="0" smtClean="0"/>
                  <a:t>is as an estimate of the odds ratio between </a:t>
                </a:r>
                <a:r>
                  <a:rPr lang="en-US" i="1" dirty="0" smtClean="0"/>
                  <a:t>Y</a:t>
                </a:r>
                <a:r>
                  <a:rPr lang="en-US" dirty="0" smtClean="0"/>
                  <a:t> and </a:t>
                </a:r>
                <a:r>
                  <a:rPr lang="en-US" i="1" dirty="0" smtClean="0"/>
                  <a:t>X</a:t>
                </a:r>
                <a:r>
                  <a:rPr lang="en-US" dirty="0" smtClean="0"/>
                  <a:t> when the values of all other explanatory variables are held fixed.</a:t>
                </a:r>
              </a:p>
              <a:p>
                <a:pPr marL="228600" indent="-228600"/>
                <a:endParaRPr lang="en-US" b="1" dirty="0"/>
              </a:p>
            </p:txBody>
          </p:sp>
        </mc:Fallback>
      </mc:AlternateContent>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Times New Roman" pitchFamily="18" charset="0"/>
                    <a:ea typeface="+mn-ea"/>
                    <a:cs typeface="+mn-cs"/>
                  </a:rPr>
                  <a:t>This is not a very intuitively-appealing interpretation, so coefficient estimates are converted to the odds ratio by multiplying both sides of the regression equation by the exponential function. </a:t>
                </a:r>
              </a:p>
              <a:p>
                <a:r>
                  <a:rPr lang="en-US" sz="1200" kern="1200" dirty="0" smtClean="0">
                    <a:solidFill>
                      <a:schemeClr val="tx1"/>
                    </a:solidFill>
                    <a:effectLst/>
                    <a:latin typeface="Times New Roman" pitchFamily="18" charset="0"/>
                    <a:ea typeface="+mn-ea"/>
                    <a:cs typeface="+mn-cs"/>
                  </a:rPr>
                  <a:t>Thus,</a:t>
                </a:r>
                <a:r>
                  <a:rPr lang="en-US" sz="1200" i="0" kern="1200">
                    <a:solidFill>
                      <a:schemeClr val="tx1"/>
                    </a:solidFill>
                    <a:effectLst/>
                    <a:latin typeface="Times New Roman" pitchFamily="18" charset="0"/>
                    <a:ea typeface="+mn-ea"/>
                    <a:cs typeface="+mn-cs"/>
                  </a:rPr>
                  <a:t> [𝑃_</a:t>
                </a:r>
                <a:r>
                  <a:rPr lang="en-US" sz="1200" b="1" i="0" kern="1200">
                    <a:solidFill>
                      <a:schemeClr val="tx1"/>
                    </a:solidFill>
                    <a:effectLst/>
                    <a:latin typeface="Times New Roman" pitchFamily="18" charset="0"/>
                    <a:ea typeface="+mn-ea"/>
                    <a:cs typeface="+mn-cs"/>
                  </a:rPr>
                  <a:t>𝒙/(</a:t>
                </a:r>
                <a:r>
                  <a:rPr lang="en-US" sz="1200" i="0" kern="1200">
                    <a:solidFill>
                      <a:schemeClr val="tx1"/>
                    </a:solidFill>
                    <a:effectLst/>
                    <a:latin typeface="Times New Roman" pitchFamily="18" charset="0"/>
                    <a:ea typeface="+mn-ea"/>
                    <a:cs typeface="+mn-cs"/>
                  </a:rPr>
                  <a:t>1−𝑃_</a:t>
                </a:r>
                <a:r>
                  <a:rPr lang="en-US" sz="1200" b="1" i="0" kern="1200">
                    <a:solidFill>
                      <a:schemeClr val="tx1"/>
                    </a:solidFill>
                    <a:effectLst/>
                    <a:latin typeface="Times New Roman" pitchFamily="18" charset="0"/>
                    <a:ea typeface="+mn-ea"/>
                    <a:cs typeface="+mn-cs"/>
                  </a:rPr>
                  <a:t>𝒙 )]</a:t>
                </a:r>
                <a:r>
                  <a:rPr lang="en-US" sz="1200" i="0" kern="1200">
                    <a:solidFill>
                      <a:schemeClr val="tx1"/>
                    </a:solidFill>
                    <a:effectLst/>
                    <a:latin typeface="Times New Roman" pitchFamily="18" charset="0"/>
                    <a:ea typeface="+mn-ea"/>
                    <a:cs typeface="+mn-cs"/>
                  </a:rPr>
                  <a:t>=</a:t>
                </a:r>
                <a:r>
                  <a:rPr lang="en-US" sz="1200" i="0" kern="1200">
                    <a:solidFill>
                      <a:schemeClr val="tx1"/>
                    </a:solidFill>
                    <a:effectLst/>
                    <a:latin typeface="Times New Roman" pitchFamily="18" charset="0"/>
                    <a:ea typeface="+mn-ea"/>
                    <a:cs typeface="+mn-cs"/>
                    <a:sym typeface="Symbol"/>
                  </a:rPr>
                  <a:t></a:t>
                </a:r>
                <a:r>
                  <a:rPr lang="en-US" sz="1200" i="0" kern="1200">
                    <a:solidFill>
                      <a:schemeClr val="tx1"/>
                    </a:solidFill>
                    <a:effectLst/>
                    <a:latin typeface="Times New Roman" pitchFamily="18" charset="0"/>
                    <a:ea typeface="+mn-ea"/>
                    <a:cs typeface="+mn-cs"/>
                  </a:rPr>
                  <a:t>exp(β_0  + </a:t>
                </a:r>
                <a:r>
                  <a:rPr lang="en-US" sz="1200" i="0" kern="1200">
                    <a:solidFill>
                      <a:schemeClr val="tx1"/>
                    </a:solidFill>
                    <a:effectLst/>
                    <a:latin typeface="Times New Roman" pitchFamily="18" charset="0"/>
                    <a:ea typeface="+mn-ea"/>
                    <a:cs typeface="+mn-cs"/>
                    <a:sym typeface="Symbol"/>
                  </a:rPr>
                  <a:t></a:t>
                </a:r>
                <a:r>
                  <a:rPr lang="en-US" sz="1200" i="0" kern="1200">
                    <a:solidFill>
                      <a:schemeClr val="tx1"/>
                    </a:solidFill>
                    <a:effectLst/>
                    <a:latin typeface="Times New Roman" pitchFamily="18" charset="0"/>
                    <a:ea typeface="+mn-ea"/>
                    <a:cs typeface="+mn-cs"/>
                  </a:rPr>
                  <a:t>X)</a:t>
                </a:r>
                <a:r>
                  <a:rPr lang="en-US" sz="1200" kern="1200" dirty="0">
                    <a:solidFill>
                      <a:schemeClr val="tx1"/>
                    </a:solidFill>
                    <a:effectLst/>
                    <a:latin typeface="Times New Roman" pitchFamily="18" charset="0"/>
                    <a:ea typeface="+mn-ea"/>
                    <a:cs typeface="+mn-cs"/>
                  </a:rPr>
                  <a:t>, and </a:t>
                </a:r>
                <a:r>
                  <a:rPr lang="en-US" sz="1200" kern="1200" dirty="0" err="1">
                    <a:solidFill>
                      <a:schemeClr val="tx1"/>
                    </a:solidFill>
                    <a:effectLst/>
                    <a:latin typeface="Times New Roman" pitchFamily="18" charset="0"/>
                    <a:ea typeface="+mn-ea"/>
                    <a:cs typeface="+mn-cs"/>
                  </a:rPr>
                  <a:t>exp</a:t>
                </a:r>
                <a:r>
                  <a:rPr lang="en-US" sz="1200" kern="1200" dirty="0">
                    <a:solidFill>
                      <a:schemeClr val="tx1"/>
                    </a:solidFill>
                    <a:effectLst/>
                    <a:latin typeface="Times New Roman" pitchFamily="18" charset="0"/>
                    <a:ea typeface="+mn-ea"/>
                    <a:cs typeface="+mn-cs"/>
                  </a:rPr>
                  <a:t>(</a:t>
                </a:r>
                <a:r>
                  <a:rPr lang="en-US" sz="1200" i="1" kern="1200" dirty="0">
                    <a:solidFill>
                      <a:schemeClr val="tx1"/>
                    </a:solidFill>
                    <a:effectLst/>
                    <a:latin typeface="Times New Roman" pitchFamily="18" charset="0"/>
                    <a:ea typeface="+mn-ea"/>
                    <a:cs typeface="+mn-cs"/>
                    <a:sym typeface="Symbol"/>
                  </a:rPr>
                  <a:t></a:t>
                </a:r>
                <a:r>
                  <a:rPr lang="en-US" sz="1200" i="1" kern="1200" baseline="-25000" dirty="0">
                    <a:solidFill>
                      <a:schemeClr val="tx1"/>
                    </a:solidFill>
                    <a:effectLst/>
                    <a:latin typeface="Times New Roman" pitchFamily="18" charset="0"/>
                    <a:ea typeface="+mn-ea"/>
                    <a:cs typeface="+mn-cs"/>
                  </a:rPr>
                  <a:t>k</a:t>
                </a:r>
                <a:r>
                  <a:rPr lang="en-US" sz="1200" kern="1200" dirty="0">
                    <a:solidFill>
                      <a:schemeClr val="tx1"/>
                    </a:solidFill>
                    <a:effectLst/>
                    <a:latin typeface="Times New Roman" pitchFamily="18" charset="0"/>
                    <a:ea typeface="+mn-ea"/>
                    <a:cs typeface="+mn-cs"/>
                  </a:rPr>
                  <a:t>) is the effect of the </a:t>
                </a:r>
                <a:r>
                  <a:rPr lang="en-US" sz="1200" i="1" kern="1200" dirty="0" err="1">
                    <a:solidFill>
                      <a:schemeClr val="tx1"/>
                    </a:solidFill>
                    <a:effectLst/>
                    <a:latin typeface="Times New Roman" pitchFamily="18" charset="0"/>
                    <a:ea typeface="+mn-ea"/>
                    <a:cs typeface="+mn-cs"/>
                  </a:rPr>
                  <a:t>k</a:t>
                </a:r>
                <a:r>
                  <a:rPr lang="en-US" sz="1200" kern="1200" baseline="30000" dirty="0" err="1">
                    <a:solidFill>
                      <a:schemeClr val="tx1"/>
                    </a:solidFill>
                    <a:effectLst/>
                    <a:latin typeface="Times New Roman" pitchFamily="18" charset="0"/>
                    <a:ea typeface="+mn-ea"/>
                    <a:cs typeface="+mn-cs"/>
                  </a:rPr>
                  <a:t>th</a:t>
                </a:r>
                <a:r>
                  <a:rPr lang="en-US" sz="1200" kern="1200" dirty="0">
                    <a:solidFill>
                      <a:schemeClr val="tx1"/>
                    </a:solidFill>
                    <a:effectLst/>
                    <a:latin typeface="Times New Roman" pitchFamily="18" charset="0"/>
                    <a:ea typeface="+mn-ea"/>
                    <a:cs typeface="+mn-cs"/>
                  </a:rPr>
                  <a:t> independent variable on the odds ratio of the dependent variable (i.e., the ratio, probability of a HH adopting CA: probability of a HH not adopting CA). Stated differently </a:t>
                </a:r>
                <a:r>
                  <a:rPr lang="en-US" sz="1200" kern="1200" dirty="0" err="1">
                    <a:solidFill>
                      <a:schemeClr val="tx1"/>
                    </a:solidFill>
                    <a:effectLst/>
                    <a:latin typeface="Times New Roman" pitchFamily="18" charset="0"/>
                    <a:ea typeface="+mn-ea"/>
                    <a:cs typeface="+mn-cs"/>
                  </a:rPr>
                  <a:t>exp</a:t>
                </a:r>
                <a:r>
                  <a:rPr lang="en-US" sz="1200" kern="1200" dirty="0">
                    <a:solidFill>
                      <a:schemeClr val="tx1"/>
                    </a:solidFill>
                    <a:effectLst/>
                    <a:latin typeface="Times New Roman" pitchFamily="18" charset="0"/>
                    <a:ea typeface="+mn-ea"/>
                    <a:cs typeface="+mn-cs"/>
                  </a:rPr>
                  <a:t>(</a:t>
                </a:r>
                <a:r>
                  <a:rPr lang="en-US" sz="1200" i="1" kern="1200" dirty="0">
                    <a:solidFill>
                      <a:schemeClr val="tx1"/>
                    </a:solidFill>
                    <a:effectLst/>
                    <a:latin typeface="Times New Roman" pitchFamily="18" charset="0"/>
                    <a:ea typeface="+mn-ea"/>
                    <a:cs typeface="+mn-cs"/>
                    <a:sym typeface="Symbol"/>
                  </a:rPr>
                  <a:t></a:t>
                </a:r>
                <a:r>
                  <a:rPr lang="en-US" sz="1200" i="1" kern="1200" baseline="-25000" dirty="0">
                    <a:solidFill>
                      <a:schemeClr val="tx1"/>
                    </a:solidFill>
                    <a:effectLst/>
                    <a:latin typeface="Times New Roman" pitchFamily="18" charset="0"/>
                    <a:ea typeface="+mn-ea"/>
                    <a:cs typeface="+mn-cs"/>
                  </a:rPr>
                  <a:t>k</a:t>
                </a:r>
                <a:r>
                  <a:rPr lang="en-US" sz="1200" kern="1200" dirty="0">
                    <a:solidFill>
                      <a:schemeClr val="tx1"/>
                    </a:solidFill>
                    <a:effectLst/>
                    <a:latin typeface="Times New Roman" pitchFamily="18" charset="0"/>
                    <a:ea typeface="+mn-ea"/>
                    <a:cs typeface="+mn-cs"/>
                  </a:rPr>
                  <a:t>)  represents the change in the odds of </a:t>
                </a:r>
                <a:r>
                  <a:rPr lang="en-US" sz="1200" i="0" kern="1200">
                    <a:solidFill>
                      <a:schemeClr val="tx1"/>
                    </a:solidFill>
                    <a:effectLst/>
                    <a:latin typeface="Times New Roman" pitchFamily="18" charset="0"/>
                    <a:ea typeface="+mn-ea"/>
                    <a:cs typeface="+mn-cs"/>
                  </a:rPr>
                  <a:t>𝑃_</a:t>
                </a:r>
                <a:r>
                  <a:rPr lang="en-US" sz="1200" b="1" i="0" kern="1200">
                    <a:solidFill>
                      <a:schemeClr val="tx1"/>
                    </a:solidFill>
                    <a:effectLst/>
                    <a:latin typeface="Times New Roman" pitchFamily="18" charset="0"/>
                    <a:ea typeface="+mn-ea"/>
                    <a:cs typeface="+mn-cs"/>
                  </a:rPr>
                  <a:t>𝒙</a:t>
                </a:r>
                <a:r>
                  <a:rPr lang="en-US" sz="1200" kern="1200" dirty="0">
                    <a:solidFill>
                      <a:schemeClr val="tx1"/>
                    </a:solidFill>
                    <a:effectLst/>
                    <a:latin typeface="Times New Roman" pitchFamily="18" charset="0"/>
                    <a:ea typeface="+mn-ea"/>
                    <a:cs typeface="+mn-cs"/>
                  </a:rPr>
                  <a:t> which is associated with a unit change in the </a:t>
                </a:r>
                <a:r>
                  <a:rPr lang="en-US" sz="1200" i="1" kern="1200" dirty="0" err="1">
                    <a:solidFill>
                      <a:schemeClr val="tx1"/>
                    </a:solidFill>
                    <a:effectLst/>
                    <a:latin typeface="Times New Roman" pitchFamily="18" charset="0"/>
                    <a:ea typeface="+mn-ea"/>
                    <a:cs typeface="+mn-cs"/>
                  </a:rPr>
                  <a:t>k</a:t>
                </a:r>
                <a:r>
                  <a:rPr lang="en-US" sz="1200" kern="1200" baseline="30000" dirty="0" err="1">
                    <a:solidFill>
                      <a:schemeClr val="tx1"/>
                    </a:solidFill>
                    <a:effectLst/>
                    <a:latin typeface="Times New Roman" pitchFamily="18" charset="0"/>
                    <a:ea typeface="+mn-ea"/>
                    <a:cs typeface="+mn-cs"/>
                  </a:rPr>
                  <a:t>th</a:t>
                </a:r>
                <a:r>
                  <a:rPr lang="en-US" sz="1200" kern="1200" dirty="0">
                    <a:solidFill>
                      <a:schemeClr val="tx1"/>
                    </a:solidFill>
                    <a:effectLst/>
                    <a:latin typeface="Times New Roman" pitchFamily="18" charset="0"/>
                    <a:ea typeface="+mn-ea"/>
                    <a:cs typeface="+mn-cs"/>
                  </a:rPr>
                  <a:t> independent variable and is commonly termed the odds ratio. </a:t>
                </a:r>
                <a:endParaRPr lang="en-US" dirty="0"/>
              </a:p>
            </p:txBody>
          </p:sp>
        </mc:Fallback>
      </mc:AlternateContent>
      <p:sp>
        <p:nvSpPr>
          <p:cNvPr id="4" name="Slide Number Placeholder 3"/>
          <p:cNvSpPr>
            <a:spLocks noGrp="1"/>
          </p:cNvSpPr>
          <p:nvPr>
            <p:ph type="sldNum" sz="quarter" idx="10"/>
          </p:nvPr>
        </p:nvSpPr>
        <p:spPr/>
        <p:txBody>
          <a:bodyPr/>
          <a:lstStyle/>
          <a:p>
            <a:fld id="{1B75FF9B-A927-4D8F-AEFE-0B120703995B}" type="slidenum">
              <a:rPr lang="en-US" smtClean="0"/>
              <a:pPr/>
              <a:t>15</a:t>
            </a:fld>
            <a:endParaRPr lang="en-US"/>
          </a:p>
        </p:txBody>
      </p:sp>
    </p:spTree>
    <p:extLst>
      <p:ext uri="{BB962C8B-B14F-4D97-AF65-F5344CB8AC3E}">
        <p14:creationId xmlns:p14="http://schemas.microsoft.com/office/powerpoint/2010/main" val="1645030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Times New Roman" pitchFamily="18" charset="0"/>
                    <a:ea typeface="+mn-ea"/>
                    <a:cs typeface="+mn-cs"/>
                  </a:rPr>
                  <a:t>B</a:t>
                </a:r>
                <a:r>
                  <a:rPr lang="en-US" sz="1200" kern="1200" baseline="0" dirty="0" smtClean="0">
                    <a:solidFill>
                      <a:schemeClr val="tx1"/>
                    </a:solidFill>
                    <a:effectLst/>
                    <a:latin typeface="Times New Roman" pitchFamily="18" charset="0"/>
                    <a:ea typeface="+mn-ea"/>
                    <a:cs typeface="+mn-cs"/>
                  </a:rPr>
                  <a:t> is</a:t>
                </a:r>
                <a:r>
                  <a:rPr lang="en-US" sz="1200" kern="1200" dirty="0" smtClean="0">
                    <a:solidFill>
                      <a:schemeClr val="tx1"/>
                    </a:solidFill>
                    <a:effectLst/>
                    <a:latin typeface="Times New Roman" pitchFamily="18" charset="0"/>
                    <a:ea typeface="+mn-ea"/>
                    <a:cs typeface="+mn-cs"/>
                  </a:rPr>
                  <a:t> is not a very intuitively-appealing interpretation, so coefficient estimates are converted to the odds ratio by multiplying both sides of the regression equation by the exponential function</a:t>
                </a:r>
              </a:p>
              <a:p>
                <a:r>
                  <a:rPr lang="en-US" sz="1200" kern="1200" dirty="0" smtClean="0">
                    <a:solidFill>
                      <a:schemeClr val="tx1"/>
                    </a:solidFill>
                    <a:effectLst/>
                    <a:latin typeface="Times New Roman" pitchFamily="18" charset="0"/>
                    <a:ea typeface="+mn-ea"/>
                    <a:cs typeface="+mn-cs"/>
                  </a:rPr>
                  <a:t>Thus,</a:t>
                </a:r>
                <a14:m>
                  <m:oMath xmlns:m="http://schemas.openxmlformats.org/officeDocument/2006/math">
                    <m:r>
                      <a:rPr lang="en-US" sz="1200" i="1" kern="1200">
                        <a:solidFill>
                          <a:schemeClr val="tx1"/>
                        </a:solidFill>
                        <a:effectLst/>
                        <a:latin typeface="Cambria Math"/>
                        <a:ea typeface="+mn-ea"/>
                        <a:cs typeface="+mn-cs"/>
                      </a:rPr>
                      <m:t> </m:t>
                    </m:r>
                    <m:d>
                      <m:dPr>
                        <m:begChr m:val="["/>
                        <m:endChr m:val="]"/>
                        <m:ctrlPr>
                          <a:rPr lang="en-US" sz="1200" i="1" kern="1200">
                            <a:solidFill>
                              <a:schemeClr val="tx1"/>
                            </a:solidFill>
                            <a:effectLst/>
                            <a:latin typeface="Cambria Math"/>
                            <a:ea typeface="+mn-ea"/>
                            <a:cs typeface="+mn-cs"/>
                          </a:rPr>
                        </m:ctrlPr>
                      </m:dPr>
                      <m:e>
                        <m:f>
                          <m:fPr>
                            <m:ctrlPr>
                              <a:rPr lang="en-US" sz="1200" i="1" kern="1200">
                                <a:solidFill>
                                  <a:schemeClr val="tx1"/>
                                </a:solidFill>
                                <a:effectLst/>
                                <a:latin typeface="Cambria Math"/>
                                <a:ea typeface="+mn-ea"/>
                                <a:cs typeface="+mn-cs"/>
                              </a:rPr>
                            </m:ctrlPr>
                          </m:fPr>
                          <m:num>
                            <m:sSub>
                              <m:sSubPr>
                                <m:ctrlPr>
                                  <a:rPr lang="en-US" sz="1200" i="1" kern="1200">
                                    <a:solidFill>
                                      <a:schemeClr val="tx1"/>
                                    </a:solidFill>
                                    <a:effectLst/>
                                    <a:latin typeface="Cambria Math"/>
                                    <a:ea typeface="+mn-ea"/>
                                    <a:cs typeface="+mn-cs"/>
                                  </a:rPr>
                                </m:ctrlPr>
                              </m:sSubPr>
                              <m:e>
                                <m:r>
                                  <a:rPr lang="en-US" sz="1200" i="1" kern="1200">
                                    <a:solidFill>
                                      <a:schemeClr val="tx1"/>
                                    </a:solidFill>
                                    <a:effectLst/>
                                    <a:latin typeface="Cambria Math"/>
                                    <a:ea typeface="+mn-ea"/>
                                    <a:cs typeface="+mn-cs"/>
                                  </a:rPr>
                                  <m:t>𝑃</m:t>
                                </m:r>
                              </m:e>
                              <m:sub>
                                <m:r>
                                  <a:rPr lang="en-US" sz="1200" b="1" i="1" kern="1200">
                                    <a:solidFill>
                                      <a:schemeClr val="tx1"/>
                                    </a:solidFill>
                                    <a:effectLst/>
                                    <a:latin typeface="Cambria Math"/>
                                    <a:ea typeface="+mn-ea"/>
                                    <a:cs typeface="+mn-cs"/>
                                  </a:rPr>
                                  <m:t>𝒙</m:t>
                                </m:r>
                              </m:sub>
                            </m:sSub>
                          </m:num>
                          <m:den>
                            <m:r>
                              <a:rPr lang="en-US" sz="1200" kern="1200">
                                <a:solidFill>
                                  <a:schemeClr val="tx1"/>
                                </a:solidFill>
                                <a:effectLst/>
                                <a:latin typeface="Cambria Math"/>
                                <a:ea typeface="+mn-ea"/>
                                <a:cs typeface="+mn-cs"/>
                              </a:rPr>
                              <m:t>1</m:t>
                            </m:r>
                            <m:r>
                              <a:rPr lang="en-US" sz="1200" i="1" kern="1200">
                                <a:solidFill>
                                  <a:schemeClr val="tx1"/>
                                </a:solidFill>
                                <a:effectLst/>
                                <a:latin typeface="Cambria Math"/>
                                <a:ea typeface="+mn-ea"/>
                                <a:cs typeface="+mn-cs"/>
                              </a:rPr>
                              <m:t>−</m:t>
                            </m:r>
                            <m:sSub>
                              <m:sSubPr>
                                <m:ctrlPr>
                                  <a:rPr lang="en-US" sz="1200" i="1" kern="1200">
                                    <a:solidFill>
                                      <a:schemeClr val="tx1"/>
                                    </a:solidFill>
                                    <a:effectLst/>
                                    <a:latin typeface="Cambria Math"/>
                                    <a:ea typeface="+mn-ea"/>
                                    <a:cs typeface="+mn-cs"/>
                                  </a:rPr>
                                </m:ctrlPr>
                              </m:sSubPr>
                              <m:e>
                                <m:r>
                                  <a:rPr lang="en-US" sz="1200" i="1" kern="1200">
                                    <a:solidFill>
                                      <a:schemeClr val="tx1"/>
                                    </a:solidFill>
                                    <a:effectLst/>
                                    <a:latin typeface="Cambria Math"/>
                                    <a:ea typeface="+mn-ea"/>
                                    <a:cs typeface="+mn-cs"/>
                                  </a:rPr>
                                  <m:t>𝑃</m:t>
                                </m:r>
                              </m:e>
                              <m:sub>
                                <m:r>
                                  <a:rPr lang="en-US" sz="1200" b="1" i="1" kern="1200">
                                    <a:solidFill>
                                      <a:schemeClr val="tx1"/>
                                    </a:solidFill>
                                    <a:effectLst/>
                                    <a:latin typeface="Cambria Math"/>
                                    <a:ea typeface="+mn-ea"/>
                                    <a:cs typeface="+mn-cs"/>
                                  </a:rPr>
                                  <m:t>𝒙</m:t>
                                </m:r>
                              </m:sub>
                            </m:sSub>
                          </m:den>
                        </m:f>
                      </m:e>
                    </m:d>
                    <m:r>
                      <a:rPr lang="en-US" sz="1200" i="1" kern="1200">
                        <a:solidFill>
                          <a:schemeClr val="tx1"/>
                        </a:solidFill>
                        <a:effectLst/>
                        <a:latin typeface="Cambria Math"/>
                        <a:ea typeface="+mn-ea"/>
                        <a:cs typeface="+mn-cs"/>
                      </a:rPr>
                      <m:t>=</m:t>
                    </m:r>
                    <m:r>
                      <a:rPr lang="en-US" sz="1200" i="1" kern="1200">
                        <a:solidFill>
                          <a:schemeClr val="tx1"/>
                        </a:solidFill>
                        <a:effectLst/>
                        <a:latin typeface="Cambria Math"/>
                        <a:ea typeface="+mn-ea"/>
                        <a:cs typeface="+mn-cs"/>
                        <a:sym typeface="Symbol"/>
                      </a:rPr>
                      <m:t></m:t>
                    </m:r>
                    <m:r>
                      <m:rPr>
                        <m:sty m:val="p"/>
                      </m:rPr>
                      <a:rPr lang="en-US" sz="1200" kern="1200">
                        <a:solidFill>
                          <a:schemeClr val="tx1"/>
                        </a:solidFill>
                        <a:effectLst/>
                        <a:latin typeface="Cambria Math"/>
                        <a:ea typeface="+mn-ea"/>
                        <a:cs typeface="+mn-cs"/>
                      </a:rPr>
                      <m:t>exp</m:t>
                    </m:r>
                    <m:r>
                      <a:rPr lang="en-US" sz="1200" i="1" kern="1200">
                        <a:solidFill>
                          <a:schemeClr val="tx1"/>
                        </a:solidFill>
                        <a:effectLst/>
                        <a:latin typeface="Cambria Math"/>
                        <a:ea typeface="+mn-ea"/>
                        <a:cs typeface="+mn-cs"/>
                      </a:rPr>
                      <m:t>(</m:t>
                    </m:r>
                    <m:sSub>
                      <m:sSubPr>
                        <m:ctrlPr>
                          <a:rPr lang="en-US" sz="1200" i="1" kern="1200">
                            <a:solidFill>
                              <a:schemeClr val="tx1"/>
                            </a:solidFill>
                            <a:effectLst/>
                            <a:latin typeface="Cambria Math"/>
                            <a:ea typeface="+mn-ea"/>
                            <a:cs typeface="+mn-cs"/>
                          </a:rPr>
                        </m:ctrlPr>
                      </m:sSubPr>
                      <m:e>
                        <m:r>
                          <m:rPr>
                            <m:sty m:val="p"/>
                          </m:rPr>
                          <a:rPr lang="en-US" sz="1200" kern="1200">
                            <a:solidFill>
                              <a:schemeClr val="tx1"/>
                            </a:solidFill>
                            <a:effectLst/>
                            <a:latin typeface="Cambria Math"/>
                            <a:ea typeface="+mn-ea"/>
                            <a:cs typeface="+mn-cs"/>
                          </a:rPr>
                          <m:t>β</m:t>
                        </m:r>
                      </m:e>
                      <m:sub>
                        <m:r>
                          <a:rPr lang="en-US" sz="1200" i="1" kern="1200">
                            <a:solidFill>
                              <a:schemeClr val="tx1"/>
                            </a:solidFill>
                            <a:effectLst/>
                            <a:latin typeface="Cambria Math"/>
                            <a:ea typeface="+mn-ea"/>
                            <a:cs typeface="+mn-cs"/>
                          </a:rPr>
                          <m:t>0</m:t>
                        </m:r>
                      </m:sub>
                    </m:sSub>
                    <m:r>
                      <a:rPr lang="en-US" sz="1200" kern="1200">
                        <a:solidFill>
                          <a:schemeClr val="tx1"/>
                        </a:solidFill>
                        <a:effectLst/>
                        <a:latin typeface="Cambria Math"/>
                        <a:ea typeface="+mn-ea"/>
                        <a:cs typeface="+mn-cs"/>
                      </a:rPr>
                      <m:t> + </m:t>
                    </m:r>
                    <m:r>
                      <a:rPr lang="en-US" sz="1200" i="1" kern="1200">
                        <a:solidFill>
                          <a:schemeClr val="tx1"/>
                        </a:solidFill>
                        <a:effectLst/>
                        <a:latin typeface="Cambria Math"/>
                        <a:ea typeface="+mn-ea"/>
                        <a:cs typeface="+mn-cs"/>
                        <a:sym typeface="Symbol"/>
                      </a:rPr>
                      <m:t></m:t>
                    </m:r>
                    <m:r>
                      <m:rPr>
                        <m:sty m:val="p"/>
                      </m:rPr>
                      <a:rPr lang="en-US" sz="1200" kern="1200">
                        <a:solidFill>
                          <a:schemeClr val="tx1"/>
                        </a:solidFill>
                        <a:effectLst/>
                        <a:latin typeface="Cambria Math"/>
                        <a:ea typeface="+mn-ea"/>
                        <a:cs typeface="+mn-cs"/>
                      </a:rPr>
                      <m:t>X</m:t>
                    </m:r>
                    <m:r>
                      <a:rPr lang="en-US" sz="1200" kern="1200">
                        <a:solidFill>
                          <a:schemeClr val="tx1"/>
                        </a:solidFill>
                        <a:effectLst/>
                        <a:latin typeface="Cambria Math"/>
                        <a:ea typeface="+mn-ea"/>
                        <a:cs typeface="+mn-cs"/>
                      </a:rPr>
                      <m:t>)</m:t>
                    </m:r>
                  </m:oMath>
                </a14:m>
                <a:r>
                  <a:rPr lang="en-US" sz="1200" kern="1200" dirty="0">
                    <a:solidFill>
                      <a:schemeClr val="tx1"/>
                    </a:solidFill>
                    <a:effectLst/>
                    <a:latin typeface="Times New Roman" pitchFamily="18" charset="0"/>
                    <a:ea typeface="+mn-ea"/>
                    <a:cs typeface="+mn-cs"/>
                  </a:rPr>
                  <a:t>, and </a:t>
                </a:r>
                <a:r>
                  <a:rPr lang="en-US" sz="1200" kern="1200" dirty="0" err="1">
                    <a:solidFill>
                      <a:schemeClr val="tx1"/>
                    </a:solidFill>
                    <a:effectLst/>
                    <a:latin typeface="Times New Roman" pitchFamily="18" charset="0"/>
                    <a:ea typeface="+mn-ea"/>
                    <a:cs typeface="+mn-cs"/>
                  </a:rPr>
                  <a:t>exp</a:t>
                </a:r>
                <a:r>
                  <a:rPr lang="en-US" sz="1200" kern="1200" dirty="0">
                    <a:solidFill>
                      <a:schemeClr val="tx1"/>
                    </a:solidFill>
                    <a:effectLst/>
                    <a:latin typeface="Times New Roman" pitchFamily="18" charset="0"/>
                    <a:ea typeface="+mn-ea"/>
                    <a:cs typeface="+mn-cs"/>
                  </a:rPr>
                  <a:t>(</a:t>
                </a:r>
                <a:r>
                  <a:rPr lang="en-US" sz="1200" i="1" kern="1200" dirty="0">
                    <a:solidFill>
                      <a:schemeClr val="tx1"/>
                    </a:solidFill>
                    <a:effectLst/>
                    <a:latin typeface="Times New Roman" pitchFamily="18" charset="0"/>
                    <a:ea typeface="+mn-ea"/>
                    <a:cs typeface="+mn-cs"/>
                    <a:sym typeface="Symbol"/>
                  </a:rPr>
                  <a:t></a:t>
                </a:r>
                <a:r>
                  <a:rPr lang="en-US" sz="1200" i="1" kern="1200" baseline="-25000" dirty="0">
                    <a:solidFill>
                      <a:schemeClr val="tx1"/>
                    </a:solidFill>
                    <a:effectLst/>
                    <a:latin typeface="Times New Roman" pitchFamily="18" charset="0"/>
                    <a:ea typeface="+mn-ea"/>
                    <a:cs typeface="+mn-cs"/>
                  </a:rPr>
                  <a:t>k</a:t>
                </a:r>
                <a:r>
                  <a:rPr lang="en-US" sz="1200" kern="1200" dirty="0">
                    <a:solidFill>
                      <a:schemeClr val="tx1"/>
                    </a:solidFill>
                    <a:effectLst/>
                    <a:latin typeface="Times New Roman" pitchFamily="18" charset="0"/>
                    <a:ea typeface="+mn-ea"/>
                    <a:cs typeface="+mn-cs"/>
                  </a:rPr>
                  <a:t>) is the effect of the </a:t>
                </a:r>
                <a:r>
                  <a:rPr lang="en-US" sz="1200" i="1" kern="1200" dirty="0" err="1">
                    <a:solidFill>
                      <a:schemeClr val="tx1"/>
                    </a:solidFill>
                    <a:effectLst/>
                    <a:latin typeface="Times New Roman" pitchFamily="18" charset="0"/>
                    <a:ea typeface="+mn-ea"/>
                    <a:cs typeface="+mn-cs"/>
                  </a:rPr>
                  <a:t>k</a:t>
                </a:r>
                <a:r>
                  <a:rPr lang="en-US" sz="1200" kern="1200" baseline="30000" dirty="0" err="1">
                    <a:solidFill>
                      <a:schemeClr val="tx1"/>
                    </a:solidFill>
                    <a:effectLst/>
                    <a:latin typeface="Times New Roman" pitchFamily="18" charset="0"/>
                    <a:ea typeface="+mn-ea"/>
                    <a:cs typeface="+mn-cs"/>
                  </a:rPr>
                  <a:t>th</a:t>
                </a:r>
                <a:r>
                  <a:rPr lang="en-US" sz="1200" kern="1200" dirty="0">
                    <a:solidFill>
                      <a:schemeClr val="tx1"/>
                    </a:solidFill>
                    <a:effectLst/>
                    <a:latin typeface="Times New Roman" pitchFamily="18" charset="0"/>
                    <a:ea typeface="+mn-ea"/>
                    <a:cs typeface="+mn-cs"/>
                  </a:rPr>
                  <a:t> independent variable on the odds ratio of the dependent variable (i.e., the ratio, probability of a HH adopting CA: probability of a HH not adopting CA). </a:t>
                </a:r>
                <a:endParaRPr lang="en-US" sz="1200" kern="1200" dirty="0" smtClean="0">
                  <a:solidFill>
                    <a:schemeClr val="tx1"/>
                  </a:solidFill>
                  <a:effectLst/>
                  <a:latin typeface="Times New Roman" pitchFamily="18" charset="0"/>
                  <a:ea typeface="+mn-ea"/>
                  <a:cs typeface="+mn-cs"/>
                </a:endParaRPr>
              </a:p>
              <a:p>
                <a:endParaRPr lang="en-US" sz="1200" kern="1200" dirty="0" smtClean="0">
                  <a:solidFill>
                    <a:schemeClr val="tx1"/>
                  </a:solidFill>
                  <a:effectLst/>
                  <a:latin typeface="Times New Roman" pitchFamily="18" charset="0"/>
                  <a:ea typeface="+mn-ea"/>
                  <a:cs typeface="+mn-cs"/>
                </a:endParaRPr>
              </a:p>
              <a:p>
                <a:r>
                  <a:rPr lang="en-US" sz="1200" kern="1200" dirty="0" smtClean="0">
                    <a:solidFill>
                      <a:schemeClr val="tx1"/>
                    </a:solidFill>
                    <a:effectLst/>
                    <a:latin typeface="Times New Roman" pitchFamily="18" charset="0"/>
                    <a:ea typeface="+mn-ea"/>
                    <a:cs typeface="+mn-cs"/>
                  </a:rPr>
                  <a:t>Stated </a:t>
                </a:r>
                <a:r>
                  <a:rPr lang="en-US" sz="1200" kern="1200" dirty="0">
                    <a:solidFill>
                      <a:schemeClr val="tx1"/>
                    </a:solidFill>
                    <a:effectLst/>
                    <a:latin typeface="Times New Roman" pitchFamily="18" charset="0"/>
                    <a:ea typeface="+mn-ea"/>
                    <a:cs typeface="+mn-cs"/>
                  </a:rPr>
                  <a:t>differently </a:t>
                </a:r>
                <a:r>
                  <a:rPr lang="en-US" sz="1200" kern="1200" dirty="0" err="1">
                    <a:solidFill>
                      <a:schemeClr val="tx1"/>
                    </a:solidFill>
                    <a:effectLst/>
                    <a:latin typeface="Times New Roman" pitchFamily="18" charset="0"/>
                    <a:ea typeface="+mn-ea"/>
                    <a:cs typeface="+mn-cs"/>
                  </a:rPr>
                  <a:t>exp</a:t>
                </a:r>
                <a:r>
                  <a:rPr lang="en-US" sz="1200" kern="1200" dirty="0">
                    <a:solidFill>
                      <a:schemeClr val="tx1"/>
                    </a:solidFill>
                    <a:effectLst/>
                    <a:latin typeface="Times New Roman" pitchFamily="18" charset="0"/>
                    <a:ea typeface="+mn-ea"/>
                    <a:cs typeface="+mn-cs"/>
                  </a:rPr>
                  <a:t>(</a:t>
                </a:r>
                <a:r>
                  <a:rPr lang="en-US" sz="1200" i="1" kern="1200" dirty="0">
                    <a:solidFill>
                      <a:schemeClr val="tx1"/>
                    </a:solidFill>
                    <a:effectLst/>
                    <a:latin typeface="Times New Roman" pitchFamily="18" charset="0"/>
                    <a:ea typeface="+mn-ea"/>
                    <a:cs typeface="+mn-cs"/>
                    <a:sym typeface="Symbol"/>
                  </a:rPr>
                  <a:t></a:t>
                </a:r>
                <a:r>
                  <a:rPr lang="en-US" sz="1200" i="1" kern="1200" baseline="-25000" dirty="0">
                    <a:solidFill>
                      <a:schemeClr val="tx1"/>
                    </a:solidFill>
                    <a:effectLst/>
                    <a:latin typeface="Times New Roman" pitchFamily="18" charset="0"/>
                    <a:ea typeface="+mn-ea"/>
                    <a:cs typeface="+mn-cs"/>
                  </a:rPr>
                  <a:t>k</a:t>
                </a:r>
                <a:r>
                  <a:rPr lang="en-US" sz="1200" kern="1200" dirty="0">
                    <a:solidFill>
                      <a:schemeClr val="tx1"/>
                    </a:solidFill>
                    <a:effectLst/>
                    <a:latin typeface="Times New Roman" pitchFamily="18" charset="0"/>
                    <a:ea typeface="+mn-ea"/>
                    <a:cs typeface="+mn-cs"/>
                  </a:rPr>
                  <a:t>)  represents the change in the odds of </a:t>
                </a:r>
                <a14:m>
                  <m:oMath xmlns:m="http://schemas.openxmlformats.org/officeDocument/2006/math">
                    <m:sSub>
                      <m:sSubPr>
                        <m:ctrlPr>
                          <a:rPr lang="en-US" sz="1200" i="1" kern="1200">
                            <a:solidFill>
                              <a:schemeClr val="tx1"/>
                            </a:solidFill>
                            <a:effectLst/>
                            <a:latin typeface="Cambria Math"/>
                            <a:ea typeface="+mn-ea"/>
                            <a:cs typeface="+mn-cs"/>
                          </a:rPr>
                        </m:ctrlPr>
                      </m:sSubPr>
                      <m:e>
                        <m:r>
                          <a:rPr lang="en-US" sz="1200" i="1" kern="1200">
                            <a:solidFill>
                              <a:schemeClr val="tx1"/>
                            </a:solidFill>
                            <a:effectLst/>
                            <a:latin typeface="Cambria Math"/>
                            <a:ea typeface="+mn-ea"/>
                            <a:cs typeface="+mn-cs"/>
                          </a:rPr>
                          <m:t>𝑃</m:t>
                        </m:r>
                      </m:e>
                      <m:sub>
                        <m:r>
                          <a:rPr lang="en-US" sz="1200" b="1" i="1" kern="1200">
                            <a:solidFill>
                              <a:schemeClr val="tx1"/>
                            </a:solidFill>
                            <a:effectLst/>
                            <a:latin typeface="Cambria Math"/>
                            <a:ea typeface="+mn-ea"/>
                            <a:cs typeface="+mn-cs"/>
                          </a:rPr>
                          <m:t>𝒙</m:t>
                        </m:r>
                      </m:sub>
                    </m:sSub>
                  </m:oMath>
                </a14:m>
                <a:r>
                  <a:rPr lang="en-US" sz="1200" kern="1200" dirty="0">
                    <a:solidFill>
                      <a:schemeClr val="tx1"/>
                    </a:solidFill>
                    <a:effectLst/>
                    <a:latin typeface="Times New Roman" pitchFamily="18" charset="0"/>
                    <a:ea typeface="+mn-ea"/>
                    <a:cs typeface="+mn-cs"/>
                  </a:rPr>
                  <a:t> which is associated with a unit change in the </a:t>
                </a:r>
                <a:r>
                  <a:rPr lang="en-US" sz="1200" i="1" kern="1200" dirty="0" err="1">
                    <a:solidFill>
                      <a:schemeClr val="tx1"/>
                    </a:solidFill>
                    <a:effectLst/>
                    <a:latin typeface="Times New Roman" pitchFamily="18" charset="0"/>
                    <a:ea typeface="+mn-ea"/>
                    <a:cs typeface="+mn-cs"/>
                  </a:rPr>
                  <a:t>k</a:t>
                </a:r>
                <a:r>
                  <a:rPr lang="en-US" sz="1200" kern="1200" baseline="30000" dirty="0" err="1">
                    <a:solidFill>
                      <a:schemeClr val="tx1"/>
                    </a:solidFill>
                    <a:effectLst/>
                    <a:latin typeface="Times New Roman" pitchFamily="18" charset="0"/>
                    <a:ea typeface="+mn-ea"/>
                    <a:cs typeface="+mn-cs"/>
                  </a:rPr>
                  <a:t>th</a:t>
                </a:r>
                <a:r>
                  <a:rPr lang="en-US" sz="1200" kern="1200" dirty="0">
                    <a:solidFill>
                      <a:schemeClr val="tx1"/>
                    </a:solidFill>
                    <a:effectLst/>
                    <a:latin typeface="Times New Roman" pitchFamily="18" charset="0"/>
                    <a:ea typeface="+mn-ea"/>
                    <a:cs typeface="+mn-cs"/>
                  </a:rPr>
                  <a:t> independent variable and is commonly termed the odds </a:t>
                </a:r>
                <a:r>
                  <a:rPr lang="en-US" sz="1200" kern="1200" dirty="0" smtClean="0">
                    <a:solidFill>
                      <a:schemeClr val="tx1"/>
                    </a:solidFill>
                    <a:effectLst/>
                    <a:latin typeface="Times New Roman" pitchFamily="18" charset="0"/>
                    <a:ea typeface="+mn-ea"/>
                    <a:cs typeface="+mn-cs"/>
                  </a:rPr>
                  <a:t>ratio</a:t>
                </a: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This procedure allows a simple interpretation to be given to the relationship between the response and explanatory variable similar to marginal effects interpretation of coefficients in OLS regression.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For example an odds ratio of 1 indicates that changes in the explanatory variable (</a:t>
                </a:r>
                <a14:m>
                  <m:oMath xmlns:m="http://schemas.openxmlformats.org/officeDocument/2006/math">
                    <m:r>
                      <m:rPr>
                        <m:sty m:val="p"/>
                      </m:rPr>
                      <a:rPr lang="en-US" sz="1200" kern="1200">
                        <a:solidFill>
                          <a:schemeClr val="tx1"/>
                        </a:solidFill>
                        <a:effectLst/>
                        <a:latin typeface="Cambria Math"/>
                        <a:ea typeface="+mn-ea"/>
                        <a:cs typeface="+mn-cs"/>
                      </a:rPr>
                      <m:t>x</m:t>
                    </m:r>
                  </m:oMath>
                </a14:m>
                <a:r>
                  <a:rPr lang="en-US" sz="1200" kern="1200" dirty="0">
                    <a:solidFill>
                      <a:schemeClr val="tx1"/>
                    </a:solidFill>
                    <a:effectLst/>
                    <a:latin typeface="Times New Roman" pitchFamily="18" charset="0"/>
                    <a:ea typeface="+mn-ea"/>
                    <a:cs typeface="+mn-cs"/>
                  </a:rPr>
                  <a:t>) do not lead to changes in the odds of </a:t>
                </a:r>
                <a14:m>
                  <m:oMath xmlns:m="http://schemas.openxmlformats.org/officeDocument/2006/math">
                    <m:sSub>
                      <m:sSubPr>
                        <m:ctrlPr>
                          <a:rPr lang="en-US" sz="1200" i="1" kern="1200">
                            <a:solidFill>
                              <a:schemeClr val="tx1"/>
                            </a:solidFill>
                            <a:effectLst/>
                            <a:latin typeface="Cambria Math"/>
                            <a:ea typeface="+mn-ea"/>
                            <a:cs typeface="+mn-cs"/>
                          </a:rPr>
                        </m:ctrlPr>
                      </m:sSubPr>
                      <m:e>
                        <m:r>
                          <a:rPr lang="en-US" sz="1200" i="1" kern="1200">
                            <a:solidFill>
                              <a:schemeClr val="tx1"/>
                            </a:solidFill>
                            <a:effectLst/>
                            <a:latin typeface="Cambria Math"/>
                            <a:ea typeface="+mn-ea"/>
                            <a:cs typeface="+mn-cs"/>
                          </a:rPr>
                          <m:t>𝑃</m:t>
                        </m:r>
                      </m:e>
                      <m:sub>
                        <m:r>
                          <a:rPr lang="en-US" sz="1200" b="1" i="1" kern="1200">
                            <a:solidFill>
                              <a:schemeClr val="tx1"/>
                            </a:solidFill>
                            <a:effectLst/>
                            <a:latin typeface="Cambria Math"/>
                            <a:ea typeface="+mn-ea"/>
                            <a:cs typeface="+mn-cs"/>
                          </a:rPr>
                          <m:t>𝒙</m:t>
                        </m:r>
                      </m:sub>
                    </m:sSub>
                  </m:oMath>
                </a14:m>
                <a:r>
                  <a:rPr lang="en-US" sz="1200" kern="1200" dirty="0">
                    <a:solidFill>
                      <a:schemeClr val="tx1"/>
                    </a:solidFill>
                    <a:effectLst/>
                    <a:latin typeface="Times New Roman" pitchFamily="18" charset="0"/>
                    <a:ea typeface="+mn-ea"/>
                    <a:cs typeface="+mn-cs"/>
                  </a:rPr>
                  <a:t> (i.e., the probability of a HH adopting CA). A ratio less than 1 indicates that the odds of </a:t>
                </a:r>
                <a14:m>
                  <m:oMath xmlns:m="http://schemas.openxmlformats.org/officeDocument/2006/math">
                    <m:sSub>
                      <m:sSubPr>
                        <m:ctrlPr>
                          <a:rPr lang="en-US" sz="1200" i="1" kern="1200">
                            <a:solidFill>
                              <a:schemeClr val="tx1"/>
                            </a:solidFill>
                            <a:effectLst/>
                            <a:latin typeface="Cambria Math"/>
                            <a:ea typeface="+mn-ea"/>
                            <a:cs typeface="+mn-cs"/>
                          </a:rPr>
                        </m:ctrlPr>
                      </m:sSubPr>
                      <m:e>
                        <m:r>
                          <a:rPr lang="en-US" sz="1200" i="1" kern="1200">
                            <a:solidFill>
                              <a:schemeClr val="tx1"/>
                            </a:solidFill>
                            <a:effectLst/>
                            <a:latin typeface="Cambria Math"/>
                            <a:ea typeface="+mn-ea"/>
                            <a:cs typeface="+mn-cs"/>
                          </a:rPr>
                          <m:t>𝑃</m:t>
                        </m:r>
                      </m:e>
                      <m:sub>
                        <m:r>
                          <a:rPr lang="en-US" sz="1200" b="1" i="1" kern="1200">
                            <a:solidFill>
                              <a:schemeClr val="tx1"/>
                            </a:solidFill>
                            <a:effectLst/>
                            <a:latin typeface="Cambria Math"/>
                            <a:ea typeface="+mn-ea"/>
                            <a:cs typeface="+mn-cs"/>
                          </a:rPr>
                          <m:t>𝒙</m:t>
                        </m:r>
                      </m:sub>
                    </m:sSub>
                  </m:oMath>
                </a14:m>
                <a:r>
                  <a:rPr lang="en-US" sz="1200" kern="1200" dirty="0">
                    <a:solidFill>
                      <a:schemeClr val="tx1"/>
                    </a:solidFill>
                    <a:effectLst/>
                    <a:latin typeface="Times New Roman" pitchFamily="18" charset="0"/>
                    <a:ea typeface="+mn-ea"/>
                    <a:cs typeface="+mn-cs"/>
                  </a:rPr>
                  <a:t> decrease as </a:t>
                </a:r>
                <a14:m>
                  <m:oMath xmlns:m="http://schemas.openxmlformats.org/officeDocument/2006/math">
                    <m:r>
                      <m:rPr>
                        <m:sty m:val="p"/>
                      </m:rPr>
                      <a:rPr lang="en-US" sz="1200" kern="1200">
                        <a:solidFill>
                          <a:schemeClr val="tx1"/>
                        </a:solidFill>
                        <a:effectLst/>
                        <a:latin typeface="Cambria Math"/>
                        <a:ea typeface="+mn-ea"/>
                        <a:cs typeface="+mn-cs"/>
                      </a:rPr>
                      <m:t>x</m:t>
                    </m:r>
                  </m:oMath>
                </a14:m>
                <a:r>
                  <a:rPr lang="en-US" sz="1200" kern="1200" dirty="0">
                    <a:solidFill>
                      <a:schemeClr val="tx1"/>
                    </a:solidFill>
                    <a:effectLst/>
                    <a:latin typeface="Times New Roman" pitchFamily="18" charset="0"/>
                    <a:ea typeface="+mn-ea"/>
                    <a:cs typeface="+mn-cs"/>
                  </a:rPr>
                  <a:t> increases and a ratio greater than 1 indicates that the odds of </a:t>
                </a:r>
                <a14:m>
                  <m:oMath xmlns:m="http://schemas.openxmlformats.org/officeDocument/2006/math">
                    <m:sSub>
                      <m:sSubPr>
                        <m:ctrlPr>
                          <a:rPr lang="en-US" sz="1200" i="1" kern="1200">
                            <a:solidFill>
                              <a:schemeClr val="tx1"/>
                            </a:solidFill>
                            <a:effectLst/>
                            <a:latin typeface="Cambria Math"/>
                            <a:ea typeface="+mn-ea"/>
                            <a:cs typeface="+mn-cs"/>
                          </a:rPr>
                        </m:ctrlPr>
                      </m:sSubPr>
                      <m:e>
                        <m:r>
                          <a:rPr lang="en-US" sz="1200" i="1" kern="1200">
                            <a:solidFill>
                              <a:schemeClr val="tx1"/>
                            </a:solidFill>
                            <a:effectLst/>
                            <a:latin typeface="Cambria Math"/>
                            <a:ea typeface="+mn-ea"/>
                            <a:cs typeface="+mn-cs"/>
                          </a:rPr>
                          <m:t>𝑃</m:t>
                        </m:r>
                      </m:e>
                      <m:sub>
                        <m:r>
                          <a:rPr lang="en-US" sz="1200" b="1" i="1" kern="1200">
                            <a:solidFill>
                              <a:schemeClr val="tx1"/>
                            </a:solidFill>
                            <a:effectLst/>
                            <a:latin typeface="Cambria Math"/>
                            <a:ea typeface="+mn-ea"/>
                            <a:cs typeface="+mn-cs"/>
                          </a:rPr>
                          <m:t>𝒙</m:t>
                        </m:r>
                      </m:sub>
                    </m:sSub>
                  </m:oMath>
                </a14:m>
                <a:r>
                  <a:rPr lang="en-US" sz="1200" kern="1200" dirty="0">
                    <a:solidFill>
                      <a:schemeClr val="tx1"/>
                    </a:solidFill>
                    <a:effectLst/>
                    <a:latin typeface="Times New Roman" pitchFamily="18" charset="0"/>
                    <a:ea typeface="+mn-ea"/>
                    <a:cs typeface="+mn-cs"/>
                  </a:rPr>
                  <a:t> increases as </a:t>
                </a:r>
                <a14:m>
                  <m:oMath xmlns:m="http://schemas.openxmlformats.org/officeDocument/2006/math">
                    <m:r>
                      <m:rPr>
                        <m:sty m:val="p"/>
                      </m:rPr>
                      <a:rPr lang="en-US" sz="1200" kern="1200">
                        <a:solidFill>
                          <a:schemeClr val="tx1"/>
                        </a:solidFill>
                        <a:effectLst/>
                        <a:latin typeface="Cambria Math"/>
                        <a:ea typeface="+mn-ea"/>
                        <a:cs typeface="+mn-cs"/>
                      </a:rPr>
                      <m:t>x</m:t>
                    </m:r>
                  </m:oMath>
                </a14:m>
                <a:r>
                  <a:rPr lang="en-US" sz="1200" kern="1200" dirty="0">
                    <a:solidFill>
                      <a:schemeClr val="tx1"/>
                    </a:solidFill>
                    <a:effectLst/>
                    <a:latin typeface="Times New Roman" pitchFamily="18" charset="0"/>
                    <a:ea typeface="+mn-ea"/>
                    <a:cs typeface="+mn-cs"/>
                  </a:rPr>
                  <a:t> </a:t>
                </a:r>
                <a:r>
                  <a:rPr lang="en-US" sz="1200" kern="1200" dirty="0" smtClean="0">
                    <a:solidFill>
                      <a:schemeClr val="tx1"/>
                    </a:solidFill>
                    <a:effectLst/>
                    <a:latin typeface="Times New Roman" pitchFamily="18" charset="0"/>
                    <a:ea typeface="+mn-ea"/>
                    <a:cs typeface="+mn-cs"/>
                  </a:rPr>
                  <a:t>increases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The odds can also be converted to a probability which provides a direct prediction of probability of success at a given level of an explanatory variable.</a:t>
                </a:r>
              </a:p>
              <a:p>
                <a:endParaRPr lang="en-US" dirty="0"/>
              </a:p>
            </p:txBody>
          </p:sp>
        </mc:Choice>
        <mc:Fallback xmlns="">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This procedure allows a simple interpretation to be given to the relationship between the response and explanatory variable similar to marginal effects interpretation of coefficients in OLS regression. For example an odds ratio of 1 indicates that changes in the explanatory variable (</a:t>
                </a:r>
                <a:r>
                  <a:rPr lang="en-US" sz="1200" i="0" kern="1200">
                    <a:solidFill>
                      <a:schemeClr val="tx1"/>
                    </a:solidFill>
                    <a:effectLst/>
                    <a:latin typeface="Times New Roman" pitchFamily="18" charset="0"/>
                    <a:ea typeface="+mn-ea"/>
                    <a:cs typeface="+mn-cs"/>
                  </a:rPr>
                  <a:t>x</a:t>
                </a:r>
                <a:r>
                  <a:rPr lang="en-US" sz="1200" kern="1200" dirty="0">
                    <a:solidFill>
                      <a:schemeClr val="tx1"/>
                    </a:solidFill>
                    <a:effectLst/>
                    <a:latin typeface="Times New Roman" pitchFamily="18" charset="0"/>
                    <a:ea typeface="+mn-ea"/>
                    <a:cs typeface="+mn-cs"/>
                  </a:rPr>
                  <a:t>) do not lead to changes in the odds of </a:t>
                </a:r>
                <a:r>
                  <a:rPr lang="en-US" sz="1200" i="0" kern="1200">
                    <a:solidFill>
                      <a:schemeClr val="tx1"/>
                    </a:solidFill>
                    <a:effectLst/>
                    <a:latin typeface="Times New Roman" pitchFamily="18" charset="0"/>
                    <a:ea typeface="+mn-ea"/>
                    <a:cs typeface="+mn-cs"/>
                  </a:rPr>
                  <a:t>𝑃_</a:t>
                </a:r>
                <a:r>
                  <a:rPr lang="en-US" sz="1200" b="1" i="0" kern="1200">
                    <a:solidFill>
                      <a:schemeClr val="tx1"/>
                    </a:solidFill>
                    <a:effectLst/>
                    <a:latin typeface="Times New Roman" pitchFamily="18" charset="0"/>
                    <a:ea typeface="+mn-ea"/>
                    <a:cs typeface="+mn-cs"/>
                  </a:rPr>
                  <a:t>𝒙</a:t>
                </a:r>
                <a:r>
                  <a:rPr lang="en-US" sz="1200" kern="1200" dirty="0">
                    <a:solidFill>
                      <a:schemeClr val="tx1"/>
                    </a:solidFill>
                    <a:effectLst/>
                    <a:latin typeface="Times New Roman" pitchFamily="18" charset="0"/>
                    <a:ea typeface="+mn-ea"/>
                    <a:cs typeface="+mn-cs"/>
                  </a:rPr>
                  <a:t> (i.e., the probability of a HH adopting CA). A ratio less than 1 indicates that the odds of </a:t>
                </a:r>
                <a:r>
                  <a:rPr lang="en-US" sz="1200" i="0" kern="1200">
                    <a:solidFill>
                      <a:schemeClr val="tx1"/>
                    </a:solidFill>
                    <a:effectLst/>
                    <a:latin typeface="Times New Roman" pitchFamily="18" charset="0"/>
                    <a:ea typeface="+mn-ea"/>
                    <a:cs typeface="+mn-cs"/>
                  </a:rPr>
                  <a:t>𝑃_</a:t>
                </a:r>
                <a:r>
                  <a:rPr lang="en-US" sz="1200" b="1" i="0" kern="1200">
                    <a:solidFill>
                      <a:schemeClr val="tx1"/>
                    </a:solidFill>
                    <a:effectLst/>
                    <a:latin typeface="Times New Roman" pitchFamily="18" charset="0"/>
                    <a:ea typeface="+mn-ea"/>
                    <a:cs typeface="+mn-cs"/>
                  </a:rPr>
                  <a:t>𝒙</a:t>
                </a:r>
                <a:r>
                  <a:rPr lang="en-US" sz="1200" kern="1200" dirty="0">
                    <a:solidFill>
                      <a:schemeClr val="tx1"/>
                    </a:solidFill>
                    <a:effectLst/>
                    <a:latin typeface="Times New Roman" pitchFamily="18" charset="0"/>
                    <a:ea typeface="+mn-ea"/>
                    <a:cs typeface="+mn-cs"/>
                  </a:rPr>
                  <a:t> decrease as </a:t>
                </a:r>
                <a:r>
                  <a:rPr lang="en-US" sz="1200" i="0" kern="1200">
                    <a:solidFill>
                      <a:schemeClr val="tx1"/>
                    </a:solidFill>
                    <a:effectLst/>
                    <a:latin typeface="Times New Roman" pitchFamily="18" charset="0"/>
                    <a:ea typeface="+mn-ea"/>
                    <a:cs typeface="+mn-cs"/>
                  </a:rPr>
                  <a:t>x</a:t>
                </a:r>
                <a:r>
                  <a:rPr lang="en-US" sz="1200" kern="1200" dirty="0">
                    <a:solidFill>
                      <a:schemeClr val="tx1"/>
                    </a:solidFill>
                    <a:effectLst/>
                    <a:latin typeface="Times New Roman" pitchFamily="18" charset="0"/>
                    <a:ea typeface="+mn-ea"/>
                    <a:cs typeface="+mn-cs"/>
                  </a:rPr>
                  <a:t> increases and a ratio greater than 1 indicates that the odds of </a:t>
                </a:r>
                <a:r>
                  <a:rPr lang="en-US" sz="1200" i="0" kern="1200">
                    <a:solidFill>
                      <a:schemeClr val="tx1"/>
                    </a:solidFill>
                    <a:effectLst/>
                    <a:latin typeface="Times New Roman" pitchFamily="18" charset="0"/>
                    <a:ea typeface="+mn-ea"/>
                    <a:cs typeface="+mn-cs"/>
                  </a:rPr>
                  <a:t>𝑃_</a:t>
                </a:r>
                <a:r>
                  <a:rPr lang="en-US" sz="1200" b="1" i="0" kern="1200">
                    <a:solidFill>
                      <a:schemeClr val="tx1"/>
                    </a:solidFill>
                    <a:effectLst/>
                    <a:latin typeface="Times New Roman" pitchFamily="18" charset="0"/>
                    <a:ea typeface="+mn-ea"/>
                    <a:cs typeface="+mn-cs"/>
                  </a:rPr>
                  <a:t>𝒙</a:t>
                </a:r>
                <a:r>
                  <a:rPr lang="en-US" sz="1200" kern="1200" dirty="0">
                    <a:solidFill>
                      <a:schemeClr val="tx1"/>
                    </a:solidFill>
                    <a:effectLst/>
                    <a:latin typeface="Times New Roman" pitchFamily="18" charset="0"/>
                    <a:ea typeface="+mn-ea"/>
                    <a:cs typeface="+mn-cs"/>
                  </a:rPr>
                  <a:t> increases as </a:t>
                </a:r>
                <a:r>
                  <a:rPr lang="en-US" sz="1200" i="0" kern="1200">
                    <a:solidFill>
                      <a:schemeClr val="tx1"/>
                    </a:solidFill>
                    <a:effectLst/>
                    <a:latin typeface="Times New Roman" pitchFamily="18" charset="0"/>
                    <a:ea typeface="+mn-ea"/>
                    <a:cs typeface="+mn-cs"/>
                  </a:rPr>
                  <a:t>x</a:t>
                </a:r>
                <a:r>
                  <a:rPr lang="en-US" sz="1200" kern="1200" dirty="0">
                    <a:solidFill>
                      <a:schemeClr val="tx1"/>
                    </a:solidFill>
                    <a:effectLst/>
                    <a:latin typeface="Times New Roman" pitchFamily="18" charset="0"/>
                    <a:ea typeface="+mn-ea"/>
                    <a:cs typeface="+mn-cs"/>
                  </a:rPr>
                  <a:t> increases. Generally stated, for a one unit change in the predictor, the odds of success in the response variable increases by the odds ratio (or for an </a:t>
                </a:r>
                <a:r>
                  <a:rPr lang="en-US" sz="1200" i="0" kern="1200">
                    <a:solidFill>
                      <a:schemeClr val="tx1"/>
                    </a:solidFill>
                    <a:effectLst/>
                    <a:latin typeface="Times New Roman" pitchFamily="18" charset="0"/>
                    <a:ea typeface="+mn-ea"/>
                    <a:cs typeface="+mn-cs"/>
                  </a:rPr>
                  <a:t>x</a:t>
                </a:r>
                <a:r>
                  <a:rPr lang="en-US" sz="1200" kern="1200" dirty="0">
                    <a:solidFill>
                      <a:schemeClr val="tx1"/>
                    </a:solidFill>
                    <a:effectLst/>
                    <a:latin typeface="Times New Roman" pitchFamily="18" charset="0"/>
                    <a:ea typeface="+mn-ea"/>
                    <a:cs typeface="+mn-cs"/>
                  </a:rPr>
                  <a:t> unit change in the predictor, the odds of success in the response variable increases by the odds ration raised to the </a:t>
                </a:r>
                <a:r>
                  <a:rPr lang="en-US" sz="1200" i="0" kern="1200">
                    <a:solidFill>
                      <a:schemeClr val="tx1"/>
                    </a:solidFill>
                    <a:effectLst/>
                    <a:latin typeface="Times New Roman" pitchFamily="18" charset="0"/>
                    <a:ea typeface="+mn-ea"/>
                    <a:cs typeface="+mn-cs"/>
                  </a:rPr>
                  <a:t>x</a:t>
                </a:r>
                <a:r>
                  <a:rPr lang="en-US" sz="1200" kern="1200" dirty="0">
                    <a:solidFill>
                      <a:schemeClr val="tx1"/>
                    </a:solidFill>
                    <a:effectLst/>
                    <a:latin typeface="Times New Roman" pitchFamily="18" charset="0"/>
                    <a:ea typeface="+mn-ea"/>
                    <a:cs typeface="+mn-cs"/>
                  </a:rPr>
                  <a:t> power (odd-</a:t>
                </a:r>
                <a:r>
                  <a:rPr lang="en-US" sz="1200" kern="1200" dirty="0" err="1">
                    <a:solidFill>
                      <a:schemeClr val="tx1"/>
                    </a:solidFill>
                    <a:effectLst/>
                    <a:latin typeface="Times New Roman" pitchFamily="18" charset="0"/>
                    <a:ea typeface="+mn-ea"/>
                    <a:cs typeface="+mn-cs"/>
                  </a:rPr>
                  <a:t>ratio</a:t>
                </a:r>
                <a:r>
                  <a:rPr lang="en-US" sz="1200" kern="1200" baseline="30000" dirty="0" err="1">
                    <a:solidFill>
                      <a:schemeClr val="tx1"/>
                    </a:solidFill>
                    <a:effectLst/>
                    <a:latin typeface="Times New Roman" pitchFamily="18" charset="0"/>
                    <a:ea typeface="+mn-ea"/>
                    <a:cs typeface="+mn-cs"/>
                  </a:rPr>
                  <a:t>x</a:t>
                </a:r>
                <a:r>
                  <a:rPr lang="en-US" sz="1200" kern="1200" dirty="0">
                    <a:solidFill>
                      <a:schemeClr val="tx1"/>
                    </a:solidFill>
                    <a:effectLst/>
                    <a:latin typeface="Times New Roman" pitchFamily="18" charset="0"/>
                    <a:ea typeface="+mn-ea"/>
                    <a:cs typeface="+mn-cs"/>
                  </a:rPr>
                  <a:t>)). The odds can also be converted to a probability which provides a direct prediction of probability of success at a given level of an explanatory variable. The formula for converting odds to probability is presented below (UCLA, 2013)</a:t>
                </a:r>
              </a:p>
              <a:p>
                <a:endParaRPr lang="en-US" dirty="0"/>
              </a:p>
            </p:txBody>
          </p:sp>
        </mc:Fallback>
      </mc:AlternateContent>
      <p:sp>
        <p:nvSpPr>
          <p:cNvPr id="4" name="Slide Number Placeholder 3"/>
          <p:cNvSpPr>
            <a:spLocks noGrp="1"/>
          </p:cNvSpPr>
          <p:nvPr>
            <p:ph type="sldNum" sz="quarter" idx="10"/>
          </p:nvPr>
        </p:nvSpPr>
        <p:spPr/>
        <p:txBody>
          <a:bodyPr/>
          <a:lstStyle/>
          <a:p>
            <a:fld id="{1B75FF9B-A927-4D8F-AEFE-0B120703995B}" type="slidenum">
              <a:rPr lang="en-US" smtClean="0"/>
              <a:pPr/>
              <a:t>16</a:t>
            </a:fld>
            <a:endParaRPr lang="en-US"/>
          </a:p>
        </p:txBody>
      </p:sp>
    </p:spTree>
    <p:extLst>
      <p:ext uri="{BB962C8B-B14F-4D97-AF65-F5344CB8AC3E}">
        <p14:creationId xmlns:p14="http://schemas.microsoft.com/office/powerpoint/2010/main" val="522039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D61D98-93E4-47B3-AE28-AA0764041C20}" type="slidenum">
              <a:rPr lang="en-US"/>
              <a:pPr/>
              <a:t>17</a:t>
            </a:fld>
            <a:endParaRPr lang="en-US"/>
          </a:p>
        </p:txBody>
      </p:sp>
      <p:sp>
        <p:nvSpPr>
          <p:cNvPr id="287746" name="Rectangle 2"/>
          <p:cNvSpPr>
            <a:spLocks noGrp="1" noRot="1" noChangeAspect="1" noChangeArrowheads="1" noTextEdit="1"/>
          </p:cNvSpPr>
          <p:nvPr>
            <p:ph type="sldImg"/>
          </p:nvPr>
        </p:nvSpPr>
        <p:spPr>
          <a:xfrm>
            <a:off x="785813" y="231775"/>
            <a:ext cx="2651125" cy="1989138"/>
          </a:xfrm>
          <a:ln/>
        </p:spPr>
      </p:sp>
      <p:sp>
        <p:nvSpPr>
          <p:cNvPr id="287747" name="Rectangle 3"/>
          <p:cNvSpPr>
            <a:spLocks noGrp="1" noChangeArrowheads="1"/>
          </p:cNvSpPr>
          <p:nvPr>
            <p:ph type="body" idx="1"/>
          </p:nvPr>
        </p:nvSpPr>
        <p:spPr>
          <a:xfrm>
            <a:off x="467361" y="2401888"/>
            <a:ext cx="5998055" cy="6507162"/>
          </a:xfrm>
        </p:spPr>
        <p:txBody>
          <a:bodyPr/>
          <a:lstStyle/>
          <a:p>
            <a:pPr marL="228600" indent="-228600"/>
            <a:r>
              <a:rPr lang="en-US" b="0" dirty="0" smtClean="0"/>
              <a:t>Most HHs male</a:t>
            </a:r>
            <a:r>
              <a:rPr lang="en-US" b="0" baseline="0" dirty="0" smtClean="0"/>
              <a:t> headed</a:t>
            </a:r>
          </a:p>
          <a:p>
            <a:pPr marL="228600" indent="-228600"/>
            <a:r>
              <a:rPr lang="en-US" b="0" baseline="0" dirty="0" smtClean="0"/>
              <a:t>Lower percentage of HHs with post primary education in Uganda than </a:t>
            </a:r>
            <a:r>
              <a:rPr lang="en-US" b="0" baseline="0" dirty="0" err="1" smtClean="0"/>
              <a:t>Kenay</a:t>
            </a:r>
            <a:endParaRPr lang="en-US" b="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 percentage of HHS involved in agriculture (crop</a:t>
            </a:r>
            <a:r>
              <a:rPr lang="en-US" baseline="0" dirty="0" smtClean="0"/>
              <a:t> production)</a:t>
            </a:r>
          </a:p>
          <a:p>
            <a:r>
              <a:rPr lang="en-US" baseline="0" dirty="0" smtClean="0"/>
              <a:t>HHs do use all accessed land for crop production</a:t>
            </a:r>
          </a:p>
          <a:p>
            <a:r>
              <a:rPr lang="en-US" baseline="0" dirty="0" smtClean="0"/>
              <a:t>Low percentage of HHs in </a:t>
            </a:r>
            <a:r>
              <a:rPr lang="en-US" baseline="0" dirty="0" err="1" smtClean="0"/>
              <a:t>Tororo</a:t>
            </a:r>
            <a:r>
              <a:rPr lang="en-US" baseline="0" dirty="0" smtClean="0"/>
              <a:t> use improved seed, why?</a:t>
            </a:r>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18</a:t>
            </a:fld>
            <a:endParaRPr lang="en-US"/>
          </a:p>
        </p:txBody>
      </p:sp>
    </p:spTree>
    <p:extLst>
      <p:ext uri="{BB962C8B-B14F-4D97-AF65-F5344CB8AC3E}">
        <p14:creationId xmlns:p14="http://schemas.microsoft.com/office/powerpoint/2010/main" val="796885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Tororo</a:t>
            </a:r>
            <a:r>
              <a:rPr lang="en-US" dirty="0" smtClean="0"/>
              <a:t> has</a:t>
            </a:r>
            <a:r>
              <a:rPr lang="en-US" baseline="0" dirty="0" smtClean="0"/>
              <a:t> least levels of all measure related to wealth, use of improved farming practices</a:t>
            </a:r>
          </a:p>
          <a:p>
            <a:r>
              <a:rPr lang="en-US" baseline="0" dirty="0" smtClean="0"/>
              <a:t>HHs in Highland areas have higher maize yields than low land areas</a:t>
            </a:r>
          </a:p>
          <a:p>
            <a:r>
              <a:rPr lang="en-US" baseline="0" dirty="0" smtClean="0"/>
              <a:t>A higher percentage of HHs in Kenya use inorganic fertilizers than HHs in Uganda</a:t>
            </a:r>
          </a:p>
          <a:p>
            <a:r>
              <a:rPr lang="en-US" baseline="0" dirty="0" smtClean="0"/>
              <a:t>CA knowledge similar across all sites</a:t>
            </a:r>
          </a:p>
          <a:p>
            <a:r>
              <a:rPr lang="en-US" baseline="0" dirty="0" smtClean="0"/>
              <a:t>More semi-permanent and permanent Houses in Kenya than Uganda</a:t>
            </a:r>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19</a:t>
            </a:fld>
            <a:endParaRPr lang="en-US"/>
          </a:p>
        </p:txBody>
      </p:sp>
    </p:spTree>
    <p:extLst>
      <p:ext uri="{BB962C8B-B14F-4D97-AF65-F5344CB8AC3E}">
        <p14:creationId xmlns:p14="http://schemas.microsoft.com/office/powerpoint/2010/main" val="2820574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E074A9-261B-4F8D-A9CD-A8B9E536A6AF}" type="slidenum">
              <a:rPr lang="en-US"/>
              <a:pPr/>
              <a:t>20</a:t>
            </a:fld>
            <a:endParaRPr lang="en-US"/>
          </a:p>
        </p:txBody>
      </p:sp>
      <p:sp>
        <p:nvSpPr>
          <p:cNvPr id="251906" name="Rectangle 2"/>
          <p:cNvSpPr>
            <a:spLocks noGrp="1" noRot="1" noChangeAspect="1" noChangeArrowheads="1" noTextEdit="1"/>
          </p:cNvSpPr>
          <p:nvPr>
            <p:ph type="sldImg"/>
          </p:nvPr>
        </p:nvSpPr>
        <p:spPr bwMode="auto">
          <a:xfrm>
            <a:off x="1165225" y="722313"/>
            <a:ext cx="4683125" cy="3513137"/>
          </a:xfrm>
          <a:prstGeom prst="rect">
            <a:avLst/>
          </a:prstGeom>
          <a:solidFill>
            <a:srgbClr val="FFFFFF"/>
          </a:solidFill>
          <a:ln>
            <a:solidFill>
              <a:srgbClr val="000000"/>
            </a:solidFill>
            <a:miter lim="800000"/>
            <a:headEnd/>
            <a:tailEnd/>
          </a:ln>
        </p:spPr>
      </p:sp>
      <p:sp>
        <p:nvSpPr>
          <p:cNvPr id="251907" name="Rectangle 3"/>
          <p:cNvSpPr>
            <a:spLocks noGrp="1" noChangeArrowheads="1"/>
          </p:cNvSpPr>
          <p:nvPr>
            <p:ph type="body" idx="1"/>
          </p:nvPr>
        </p:nvSpPr>
        <p:spPr bwMode="auto">
          <a:xfrm>
            <a:off x="934721" y="4441826"/>
            <a:ext cx="5140960" cy="4132263"/>
          </a:xfrm>
          <a:prstGeom prst="rect">
            <a:avLst/>
          </a:prstGeom>
          <a:solidFill>
            <a:srgbClr val="FFFFFF"/>
          </a:solidFill>
          <a:ln>
            <a:solidFill>
              <a:srgbClr val="000000"/>
            </a:solidFill>
            <a:miter lim="800000"/>
            <a:headEnd/>
            <a:tailEnd/>
          </a:ln>
        </p:spPr>
        <p:txBody>
          <a:bodyPr lIns="92446" tIns="46223" rIns="92446" bIns="46223"/>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400" b="1" kern="1200" dirty="0" smtClean="0">
                <a:solidFill>
                  <a:schemeClr val="tx1"/>
                </a:solidFill>
                <a:effectLst/>
                <a:latin typeface="Times New Roman" pitchFamily="18" charset="0"/>
                <a:ea typeface="+mn-ea"/>
                <a:cs typeface="+mn-cs"/>
              </a:rPr>
              <a:t>Red: </a:t>
            </a:r>
            <a:r>
              <a:rPr lang="en-US" sz="1200" kern="1200" dirty="0" smtClean="0">
                <a:solidFill>
                  <a:schemeClr val="tx1"/>
                </a:solidFill>
                <a:effectLst/>
                <a:latin typeface="Times New Roman" pitchFamily="18" charset="0"/>
                <a:ea typeface="+mn-ea"/>
                <a:cs typeface="+mn-cs"/>
              </a:rPr>
              <a:t>Calculated from a Pearson chi-square statistic assuming 1 degree of freedom. If probability is less than 0.05 (5% level of significance) then the null hypothesis of ‘no significant difference between adopters and non-adopters’ is rejected (Howell, 2010).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smtClean="0">
                <a:solidFill>
                  <a:schemeClr val="tx1"/>
                </a:solidFill>
                <a:effectLst/>
                <a:latin typeface="Times New Roman" pitchFamily="18" charset="0"/>
                <a:ea typeface="+mn-ea"/>
                <a:cs typeface="+mn-cs"/>
              </a:rPr>
              <a:t>Green:</a:t>
            </a:r>
            <a:r>
              <a:rPr lang="en-US" sz="1200" b="1" kern="1200" baseline="0" dirty="0" smtClean="0">
                <a:solidFill>
                  <a:schemeClr val="tx1"/>
                </a:solidFill>
                <a:effectLst/>
                <a:latin typeface="Times New Roman" pitchFamily="18" charset="0"/>
                <a:ea typeface="+mn-ea"/>
                <a:cs typeface="+mn-cs"/>
              </a:rPr>
              <a:t> </a:t>
            </a:r>
            <a:r>
              <a:rPr lang="en-US" sz="1200" kern="1200" dirty="0" smtClean="0">
                <a:solidFill>
                  <a:schemeClr val="tx1"/>
                </a:solidFill>
                <a:effectLst/>
                <a:latin typeface="Times New Roman" pitchFamily="18" charset="0"/>
                <a:ea typeface="+mn-ea"/>
                <a:cs typeface="+mn-cs"/>
              </a:rPr>
              <a:t>Calculated from t-test, if probability is less than 0.05 (5% level of significance) then the null hypothesis of ‘no significant difference between adopters and non-adopters’ is rejected</a:t>
            </a:r>
          </a:p>
          <a:p>
            <a:endParaRPr lang="en-US" sz="1400" b="1"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87D51A-48B5-4019-86F3-4EC595DCD827}" type="slidenum">
              <a:rPr lang="en-US"/>
              <a:pPr/>
              <a:t>21</a:t>
            </a:fld>
            <a:endParaRPr lang="en-US"/>
          </a:p>
        </p:txBody>
      </p:sp>
      <p:sp>
        <p:nvSpPr>
          <p:cNvPr id="306178" name="Rectangle 2"/>
          <p:cNvSpPr>
            <a:spLocks noGrp="1" noRot="1" noChangeAspect="1" noChangeArrowheads="1" noTextEdit="1"/>
          </p:cNvSpPr>
          <p:nvPr>
            <p:ph type="sldImg"/>
          </p:nvPr>
        </p:nvSpPr>
        <p:spPr>
          <a:xfrm>
            <a:off x="1165225" y="722313"/>
            <a:ext cx="4683125" cy="3513137"/>
          </a:xfrm>
          <a:ln/>
        </p:spPr>
      </p:sp>
      <p:sp>
        <p:nvSpPr>
          <p:cNvPr id="306179" name="Rectangle 3"/>
          <p:cNvSpPr>
            <a:spLocks noGrp="1" noChangeArrowheads="1"/>
          </p:cNvSpPr>
          <p:nvPr>
            <p:ph type="body" idx="1"/>
          </p:nvPr>
        </p:nvSpPr>
        <p:spPr>
          <a:xfrm>
            <a:off x="934721" y="4441826"/>
            <a:ext cx="5140960" cy="4132263"/>
          </a:xfrm>
        </p:spPr>
        <p:txBody>
          <a:bodyPr/>
          <a:lstStyle/>
          <a:p>
            <a:pPr marL="0" marR="0">
              <a:lnSpc>
                <a:spcPct val="115000"/>
              </a:lnSpc>
              <a:spcBef>
                <a:spcPts val="0"/>
              </a:spcBef>
              <a:spcAft>
                <a:spcPts val="0"/>
              </a:spcAft>
            </a:pPr>
            <a:r>
              <a:rPr lang="en-US" sz="1400" b="1" dirty="0"/>
              <a:t>  </a:t>
            </a:r>
            <a:r>
              <a:rPr lang="en-US" sz="1400" dirty="0" smtClean="0">
                <a:effectLst/>
              </a:rPr>
              <a:t>Chi-Square Test: Pearson Chi-Square value = 14.119a, </a:t>
            </a:r>
            <a:r>
              <a:rPr lang="en-US" sz="1400" dirty="0" err="1" smtClean="0">
                <a:effectLst/>
              </a:rPr>
              <a:t>df</a:t>
            </a:r>
            <a:r>
              <a:rPr lang="en-US" sz="1400" dirty="0" smtClean="0">
                <a:effectLst/>
              </a:rPr>
              <a:t>=5,  </a:t>
            </a:r>
            <a:r>
              <a:rPr lang="en-US" sz="1400" dirty="0" err="1" smtClean="0">
                <a:effectLst/>
              </a:rPr>
              <a:t>Asymp</a:t>
            </a:r>
            <a:r>
              <a:rPr lang="en-US" sz="1400" dirty="0" smtClean="0">
                <a:effectLst/>
              </a:rPr>
              <a:t>. Sig. (2-sided) = .015, N of Valid Cases = 92,</a:t>
            </a:r>
            <a:endParaRPr lang="en-US" sz="2400" dirty="0" smtClean="0">
              <a:effectLst/>
            </a:endParaRPr>
          </a:p>
          <a:p>
            <a:pPr marL="0" marR="0">
              <a:lnSpc>
                <a:spcPct val="115000"/>
              </a:lnSpc>
              <a:spcBef>
                <a:spcPts val="0"/>
              </a:spcBef>
              <a:spcAft>
                <a:spcPts val="0"/>
              </a:spcAft>
            </a:pPr>
            <a:r>
              <a:rPr lang="en-US" sz="1400" dirty="0" smtClean="0">
                <a:effectLst/>
              </a:rPr>
              <a:t> a. 5 cells (41.7%) have expected count less than 5. The minimum expected count is 1.96.</a:t>
            </a:r>
            <a:endParaRPr lang="en-US" sz="2400" dirty="0" smtClean="0">
              <a:effectLst/>
              <a:latin typeface="Calibri"/>
              <a:ea typeface="Calibri"/>
              <a:cs typeface="Times New Roman"/>
            </a:endParaRPr>
          </a:p>
          <a:p>
            <a:endParaRPr lang="en-US" sz="1400" b="1"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87769A-DD3C-4C7D-900A-8931BFDB06FD}" type="slidenum">
              <a:rPr lang="en-US"/>
              <a:pPr/>
              <a:t>2</a:t>
            </a:fld>
            <a:endParaRPr lang="en-US"/>
          </a:p>
        </p:txBody>
      </p:sp>
      <p:sp>
        <p:nvSpPr>
          <p:cNvPr id="9218" name="Rectangle 2"/>
          <p:cNvSpPr>
            <a:spLocks noGrp="1" noRot="1" noChangeAspect="1" noChangeArrowheads="1" noTextEdit="1"/>
          </p:cNvSpPr>
          <p:nvPr>
            <p:ph type="sldImg"/>
          </p:nvPr>
        </p:nvSpPr>
        <p:spPr>
          <a:xfrm>
            <a:off x="785813" y="231775"/>
            <a:ext cx="2651125" cy="1989138"/>
          </a:xfrm>
          <a:ln/>
        </p:spPr>
      </p:sp>
      <p:sp>
        <p:nvSpPr>
          <p:cNvPr id="9219" name="Rectangle 3"/>
          <p:cNvSpPr>
            <a:spLocks noGrp="1" noChangeArrowheads="1"/>
          </p:cNvSpPr>
          <p:nvPr>
            <p:ph type="body" idx="1"/>
          </p:nvPr>
        </p:nvSpPr>
        <p:spPr>
          <a:xfrm>
            <a:off x="544985" y="2555876"/>
            <a:ext cx="5998055" cy="6018213"/>
          </a:xfrm>
        </p:spPr>
        <p:txBody>
          <a:bodyPr/>
          <a:lstStyle/>
          <a:p>
            <a:pPr algn="just"/>
            <a:r>
              <a:rPr lang="en-US" b="0" baseline="0" dirty="0" err="1" smtClean="0"/>
              <a:t>Unnsustainable</a:t>
            </a:r>
            <a:r>
              <a:rPr lang="en-US" b="0" baseline="0" dirty="0" smtClean="0"/>
              <a:t> production practices on rate of soil fertility decline in SSA, implementation of CAPS technology in areas where ‘others’ have implemented  same practices with little success in adoption. Will modifications in approach and design yield a different outcome?  </a:t>
            </a:r>
            <a:endParaRPr lang="en-US" b="0" dirty="0" smtClean="0"/>
          </a:p>
          <a:p>
            <a:endParaRPr lang="en-US" b="1"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 column</a:t>
            </a:r>
            <a:r>
              <a:rPr lang="en-US" baseline="0" dirty="0" smtClean="0"/>
              <a:t> represents the natural logs of the odds ratio</a:t>
            </a:r>
          </a:p>
          <a:p>
            <a:r>
              <a:rPr lang="en-US" baseline="0" dirty="0" smtClean="0"/>
              <a:t>Figures in parenthesis are the standard errors</a:t>
            </a:r>
          </a:p>
          <a:p>
            <a:r>
              <a:rPr lang="en-US" baseline="0" dirty="0" err="1" smtClean="0"/>
              <a:t>Exp</a:t>
            </a:r>
            <a:r>
              <a:rPr lang="en-US" baseline="0" dirty="0" smtClean="0"/>
              <a:t>(B) column </a:t>
            </a:r>
          </a:p>
          <a:p>
            <a:endParaRPr lang="en-US" baseline="0" dirty="0" smtClean="0"/>
          </a:p>
          <a:p>
            <a:r>
              <a:rPr lang="en-US" baseline="0" dirty="0" smtClean="0"/>
              <a:t>Interpretation: An increase in age by one year changes the odds of adoption by 0.98 times</a:t>
            </a:r>
          </a:p>
          <a:p>
            <a:r>
              <a:rPr lang="en-US" baseline="0" dirty="0" smtClean="0"/>
              <a:t>Being Male and not female changes the odds of CA adoption by 0.94 times</a:t>
            </a:r>
          </a:p>
          <a:p>
            <a:r>
              <a:rPr lang="en-US" baseline="0" dirty="0" smtClean="0"/>
              <a:t>Residing in a temporary house and not a permanent house reduces the odds of CA adoption by 0.57 times</a:t>
            </a:r>
          </a:p>
          <a:p>
            <a:r>
              <a:rPr lang="en-US" baseline="0" dirty="0" smtClean="0"/>
              <a:t>If a HH is already using inorganic fertilizer, the odds of adopting CA is reduced by 0.43 times</a:t>
            </a:r>
          </a:p>
          <a:p>
            <a:r>
              <a:rPr lang="en-US" baseline="0" dirty="0" smtClean="0"/>
              <a:t>If a HH uses improved seed, the odds of adopting CA increases 2.37 times</a:t>
            </a:r>
          </a:p>
          <a:p>
            <a:r>
              <a:rPr lang="en-US" baseline="0" dirty="0" smtClean="0"/>
              <a:t>If a HH uses hired labor the odds of adoption reduces by .35 times</a:t>
            </a:r>
          </a:p>
          <a:p>
            <a:endParaRPr lang="en-US" dirty="0" smtClean="0"/>
          </a:p>
          <a:p>
            <a:r>
              <a:rPr lang="en-US" dirty="0" smtClean="0"/>
              <a:t>Circles:</a:t>
            </a:r>
            <a:r>
              <a:rPr lang="en-US" baseline="0" dirty="0" smtClean="0"/>
              <a:t> Significant estimates (95% C.I)</a:t>
            </a:r>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22</a:t>
            </a:fld>
            <a:endParaRPr lang="en-US"/>
          </a:p>
        </p:txBody>
      </p:sp>
    </p:spTree>
    <p:extLst>
      <p:ext uri="{BB962C8B-B14F-4D97-AF65-F5344CB8AC3E}">
        <p14:creationId xmlns:p14="http://schemas.microsoft.com/office/powerpoint/2010/main" val="210904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kern="1200" dirty="0" smtClean="0">
                <a:solidFill>
                  <a:schemeClr val="tx1"/>
                </a:solidFill>
                <a:effectLst/>
                <a:latin typeface="Times New Roman" pitchFamily="18" charset="0"/>
                <a:ea typeface="+mn-ea"/>
                <a:cs typeface="+mn-cs"/>
              </a:rPr>
              <a:t>Only 0.169 households in </a:t>
            </a:r>
            <a:r>
              <a:rPr lang="en-US" sz="1200" b="0" kern="1200" dirty="0" err="1" smtClean="0">
                <a:solidFill>
                  <a:schemeClr val="tx1"/>
                </a:solidFill>
                <a:effectLst/>
                <a:latin typeface="Times New Roman" pitchFamily="18" charset="0"/>
                <a:ea typeface="+mn-ea"/>
                <a:cs typeface="+mn-cs"/>
              </a:rPr>
              <a:t>Tororo</a:t>
            </a:r>
            <a:r>
              <a:rPr lang="en-US" sz="1200" b="0" kern="1200" dirty="0" smtClean="0">
                <a:solidFill>
                  <a:schemeClr val="tx1"/>
                </a:solidFill>
                <a:effectLst/>
                <a:latin typeface="Times New Roman" pitchFamily="18" charset="0"/>
                <a:ea typeface="+mn-ea"/>
                <a:cs typeface="+mn-cs"/>
              </a:rPr>
              <a:t> district adopt CA for every 1 household in some other district that adopts CA, assuming the two households are identical in all other characteristics included in the model. (or when all other variables</a:t>
            </a:r>
            <a:r>
              <a:rPr lang="en-US" sz="1200" b="0" kern="1200" baseline="0" dirty="0" smtClean="0">
                <a:solidFill>
                  <a:schemeClr val="tx1"/>
                </a:solidFill>
                <a:effectLst/>
                <a:latin typeface="Times New Roman" pitchFamily="18" charset="0"/>
                <a:ea typeface="+mn-ea"/>
                <a:cs typeface="+mn-cs"/>
              </a:rPr>
              <a:t> in the regression are held fixed).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kern="1200" baseline="0" dirty="0" smtClean="0">
              <a:solidFill>
                <a:schemeClr val="tx1"/>
              </a:solidFill>
              <a:effectLst/>
              <a:latin typeface="Times New Roman" pitchFamily="18"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kern="1200" dirty="0" smtClean="0">
                <a:solidFill>
                  <a:schemeClr val="tx1"/>
                </a:solidFill>
                <a:effectLst/>
                <a:latin typeface="Times New Roman" pitchFamily="18" charset="0"/>
                <a:ea typeface="+mn-ea"/>
                <a:cs typeface="+mn-cs"/>
              </a:rPr>
              <a:t>The odds-ratio for experience is 1.628, which suggests that, for every additional year of experience, a HH-head is 62.8% more likely to adopt CA [(1.628 – 1.00)*100% = 62.8%] than someone who is a year less of</a:t>
            </a:r>
            <a:r>
              <a:rPr lang="en-US" sz="1200" b="0" kern="1200" baseline="0" dirty="0" smtClean="0">
                <a:solidFill>
                  <a:schemeClr val="tx1"/>
                </a:solidFill>
                <a:effectLst/>
                <a:latin typeface="Times New Roman" pitchFamily="18" charset="0"/>
                <a:ea typeface="+mn-ea"/>
                <a:cs typeface="+mn-cs"/>
              </a:rPr>
              <a:t> farming experience</a:t>
            </a:r>
            <a:r>
              <a:rPr lang="en-US" sz="1200" b="0" kern="1200" dirty="0" smtClean="0">
                <a:solidFill>
                  <a:schemeClr val="tx1"/>
                </a:solidFill>
                <a:effectLst/>
                <a:latin typeface="Times New Roman" pitchFamily="18" charset="0"/>
                <a:ea typeface="+mn-ea"/>
                <a:cs typeface="+mn-cs"/>
              </a:rPr>
              <a:t>, holding all other characteristics constant.</a:t>
            </a:r>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23</a:t>
            </a:fld>
            <a:endParaRPr lang="en-US"/>
          </a:p>
        </p:txBody>
      </p:sp>
    </p:spTree>
    <p:extLst>
      <p:ext uri="{BB962C8B-B14F-4D97-AF65-F5344CB8AC3E}">
        <p14:creationId xmlns:p14="http://schemas.microsoft.com/office/powerpoint/2010/main" val="342966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Times New Roman" pitchFamily="18" charset="0"/>
                <a:ea typeface="+mn-ea"/>
                <a:cs typeface="+mn-cs"/>
              </a:rPr>
              <a:t>The binary regression model predicts that two factors have positive and significant influence on a HH’s likelihood of adopting conservation agriculture practices: </a:t>
            </a:r>
          </a:p>
          <a:p>
            <a:r>
              <a:rPr lang="en-US" sz="1200" kern="1200" dirty="0" smtClean="0">
                <a:solidFill>
                  <a:schemeClr val="tx1"/>
                </a:solidFill>
                <a:effectLst/>
                <a:latin typeface="Times New Roman" pitchFamily="18" charset="0"/>
                <a:ea typeface="+mn-ea"/>
                <a:cs typeface="+mn-cs"/>
              </a:rPr>
              <a:t>Use of improved seed</a:t>
            </a:r>
          </a:p>
          <a:p>
            <a:r>
              <a:rPr lang="en-US" sz="1200" kern="1200" dirty="0" smtClean="0">
                <a:solidFill>
                  <a:schemeClr val="tx1"/>
                </a:solidFill>
                <a:effectLst/>
                <a:latin typeface="Times New Roman" pitchFamily="18" charset="0"/>
                <a:ea typeface="+mn-ea"/>
                <a:cs typeface="+mn-cs"/>
              </a:rPr>
              <a:t>Duration of time the HHs used their land (farming</a:t>
            </a:r>
            <a:r>
              <a:rPr lang="en-US" sz="1200" kern="1200" baseline="0" dirty="0" smtClean="0">
                <a:solidFill>
                  <a:schemeClr val="tx1"/>
                </a:solidFill>
                <a:effectLst/>
                <a:latin typeface="Times New Roman" pitchFamily="18" charset="0"/>
                <a:ea typeface="+mn-ea"/>
                <a:cs typeface="+mn-cs"/>
              </a:rPr>
              <a:t> experience)</a:t>
            </a:r>
          </a:p>
          <a:p>
            <a:endParaRPr lang="en-US" sz="1200" kern="1200" dirty="0" smtClean="0">
              <a:solidFill>
                <a:schemeClr val="tx1"/>
              </a:solidFill>
              <a:effectLst/>
              <a:latin typeface="Times New Roman" pitchFamily="18" charset="0"/>
              <a:ea typeface="+mn-ea"/>
              <a:cs typeface="+mn-cs"/>
            </a:endParaRPr>
          </a:p>
          <a:p>
            <a:r>
              <a:rPr lang="en-US" sz="1200" kern="1200" dirty="0" smtClean="0">
                <a:solidFill>
                  <a:schemeClr val="tx1"/>
                </a:solidFill>
                <a:effectLst/>
                <a:latin typeface="Times New Roman" pitchFamily="18" charset="0"/>
                <a:ea typeface="+mn-ea"/>
                <a:cs typeface="+mn-cs"/>
              </a:rPr>
              <a:t>Negative and significant influence on a HH’s likelihood of adopting conservation agriculture practices:</a:t>
            </a:r>
          </a:p>
          <a:p>
            <a:r>
              <a:rPr lang="en-US" sz="1200" kern="1200" dirty="0" smtClean="0">
                <a:solidFill>
                  <a:schemeClr val="tx1"/>
                </a:solidFill>
                <a:effectLst/>
                <a:latin typeface="Times New Roman" pitchFamily="18" charset="0"/>
                <a:ea typeface="+mn-ea"/>
                <a:cs typeface="+mn-cs"/>
              </a:rPr>
              <a:t>Location in </a:t>
            </a:r>
            <a:r>
              <a:rPr lang="en-US" sz="1200" kern="1200" dirty="0" err="1" smtClean="0">
                <a:solidFill>
                  <a:schemeClr val="tx1"/>
                </a:solidFill>
                <a:effectLst/>
                <a:latin typeface="Times New Roman" pitchFamily="18" charset="0"/>
                <a:ea typeface="+mn-ea"/>
                <a:cs typeface="+mn-cs"/>
              </a:rPr>
              <a:t>Tororo</a:t>
            </a:r>
            <a:r>
              <a:rPr lang="en-US" sz="1200" kern="1200" dirty="0" smtClean="0">
                <a:solidFill>
                  <a:schemeClr val="tx1"/>
                </a:solidFill>
                <a:effectLst/>
                <a:latin typeface="Times New Roman" pitchFamily="18" charset="0"/>
                <a:ea typeface="+mn-ea"/>
                <a:cs typeface="+mn-cs"/>
              </a:rPr>
              <a:t> district</a:t>
            </a:r>
          </a:p>
          <a:p>
            <a:r>
              <a:rPr lang="en-US" sz="1200" kern="1200" dirty="0" smtClean="0">
                <a:solidFill>
                  <a:schemeClr val="tx1"/>
                </a:solidFill>
                <a:effectLst/>
                <a:latin typeface="Times New Roman" pitchFamily="18" charset="0"/>
                <a:ea typeface="+mn-ea"/>
                <a:cs typeface="+mn-cs"/>
              </a:rPr>
              <a:t>Use of hired labor</a:t>
            </a:r>
          </a:p>
          <a:p>
            <a:r>
              <a:rPr lang="en-US" sz="1200" kern="1200" dirty="0" smtClean="0">
                <a:solidFill>
                  <a:schemeClr val="tx1"/>
                </a:solidFill>
                <a:effectLst/>
                <a:latin typeface="Times New Roman" pitchFamily="18" charset="0"/>
                <a:ea typeface="+mn-ea"/>
                <a:cs typeface="+mn-cs"/>
              </a:rPr>
              <a:t>Use of inorganic fertilizers</a:t>
            </a:r>
          </a:p>
          <a:p>
            <a:endParaRPr lang="en-US" sz="1200" kern="1200" dirty="0" smtClean="0">
              <a:solidFill>
                <a:schemeClr val="tx1"/>
              </a:solidFill>
              <a:effectLst/>
              <a:latin typeface="Times New Roman" pitchFamily="18"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24</a:t>
            </a:fld>
            <a:endParaRPr lang="en-US"/>
          </a:p>
        </p:txBody>
      </p:sp>
    </p:spTree>
    <p:extLst>
      <p:ext uri="{BB962C8B-B14F-4D97-AF65-F5344CB8AC3E}">
        <p14:creationId xmlns:p14="http://schemas.microsoft.com/office/powerpoint/2010/main" val="7983489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A higher percentage of HHs that experimented with any form of farming technology or tool in the past adopted CA compared to those that did (a strong positive association</a:t>
            </a:r>
            <a:r>
              <a:rPr lang="en-US" baseline="0" dirty="0" smtClean="0"/>
              <a:t> between experimentation with technology and adoption of technology) </a:t>
            </a:r>
            <a:endParaRPr lang="en-US" dirty="0" smtClean="0"/>
          </a:p>
          <a:p>
            <a:pPr marL="171450" marR="0" indent="-171450" algn="l" defTabSz="914400" rtl="0" eaLnBrk="0" fontAlgn="base" latinLnBrk="0" hangingPunct="0">
              <a:lnSpc>
                <a:spcPct val="100000"/>
              </a:lnSpc>
              <a:spcBef>
                <a:spcPct val="30000"/>
              </a:spcBef>
              <a:spcAft>
                <a:spcPct val="0"/>
              </a:spcAft>
              <a:buClrTx/>
              <a:buSzTx/>
              <a:buFont typeface="Arial" pitchFamily="34" charset="0"/>
              <a:buChar char="•"/>
              <a:tabLst/>
              <a:defRPr/>
            </a:pPr>
            <a:r>
              <a:rPr lang="en-US" dirty="0" smtClean="0"/>
              <a:t>A lower proportion of HHs that adopted CA were visited by government extension service providers compared to HHs that did not adopted CA practices (a strong negative association</a:t>
            </a:r>
            <a:r>
              <a:rPr lang="en-US" baseline="0" dirty="0" smtClean="0"/>
              <a:t> between experimentation with technology and adoption of technology) </a:t>
            </a:r>
            <a:endParaRPr lang="en-US" dirty="0" smtClean="0"/>
          </a:p>
          <a:p>
            <a:pPr marL="171450" indent="-171450">
              <a:buFont typeface="Arial" pitchFamily="34" charset="0"/>
              <a:buChar char="•"/>
            </a:pPr>
            <a:r>
              <a:rPr lang="en-US" dirty="0" smtClean="0"/>
              <a:t>Adopters of CA practices own more land (4.5 acres) than non-adopters (3.7 acres) with significant difference between the two groups</a:t>
            </a:r>
          </a:p>
          <a:p>
            <a:pPr marL="171450" indent="-171450">
              <a:buFont typeface="Arial" pitchFamily="34" charset="0"/>
              <a:buChar char="•"/>
            </a:pPr>
            <a:r>
              <a:rPr lang="en-US" dirty="0" smtClean="0"/>
              <a:t>Results from logistic</a:t>
            </a:r>
            <a:r>
              <a:rPr lang="en-US" baseline="0" dirty="0" smtClean="0"/>
              <a:t> regression, crosstabs, correlations and paired sample comparisons reveal similar insights</a:t>
            </a:r>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25</a:t>
            </a:fld>
            <a:endParaRPr lang="en-US"/>
          </a:p>
        </p:txBody>
      </p:sp>
    </p:spTree>
    <p:extLst>
      <p:ext uri="{BB962C8B-B14F-4D97-AF65-F5344CB8AC3E}">
        <p14:creationId xmlns:p14="http://schemas.microsoft.com/office/powerpoint/2010/main" val="15572756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Column</a:t>
            </a:r>
            <a:r>
              <a:rPr lang="en-US" baseline="0" dirty="0" smtClean="0"/>
              <a:t> one: probability of adoption may be lowest in </a:t>
            </a:r>
            <a:r>
              <a:rPr lang="en-US" baseline="0" dirty="0" err="1" smtClean="0"/>
              <a:t>Tororo</a:t>
            </a:r>
            <a:r>
              <a:rPr lang="en-US" baseline="0" dirty="0" smtClean="0"/>
              <a:t>. Need may be greatest here, but also most difficult to achieve adoption due to limited resources</a:t>
            </a:r>
          </a:p>
          <a:p>
            <a:r>
              <a:rPr lang="en-US" baseline="0" dirty="0" smtClean="0"/>
              <a:t>Column 2&amp;3: Moderate probability of adoption, moderate need</a:t>
            </a:r>
          </a:p>
          <a:p>
            <a:r>
              <a:rPr lang="en-US" baseline="0" dirty="0" smtClean="0"/>
              <a:t>Column 4: Probability of adoption  may be highest, but need may be lowest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26</a:t>
            </a:fld>
            <a:endParaRPr lang="en-US"/>
          </a:p>
        </p:txBody>
      </p:sp>
    </p:spTree>
    <p:extLst>
      <p:ext uri="{BB962C8B-B14F-4D97-AF65-F5344CB8AC3E}">
        <p14:creationId xmlns:p14="http://schemas.microsoft.com/office/powerpoint/2010/main" val="20766204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Blanket recommendation of uniform conservation agriculture practices for all CAPS locations should never be done.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Participation has</a:t>
            </a:r>
            <a:r>
              <a:rPr lang="en-US" baseline="0" dirty="0" smtClean="0"/>
              <a:t> been shown to have beneficial effects on adoption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a:t>
            </a:r>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28</a:t>
            </a:fld>
            <a:endParaRPr lang="en-US"/>
          </a:p>
        </p:txBody>
      </p:sp>
    </p:spTree>
    <p:extLst>
      <p:ext uri="{BB962C8B-B14F-4D97-AF65-F5344CB8AC3E}">
        <p14:creationId xmlns:p14="http://schemas.microsoft.com/office/powerpoint/2010/main" val="19639615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solidFill>
                  <a:schemeClr val="tx1"/>
                </a:solidFill>
              </a:rPr>
              <a:t>Past projects have fallen prey to Einstein’s ‘insanity trap’. They continued to design and Implement same practices in the same area with little regard for complexities in context. They ended up with same results </a:t>
            </a:r>
            <a:r>
              <a:rPr lang="en-US" baseline="0" dirty="0" smtClean="0">
                <a:solidFill>
                  <a:schemeClr val="tx1"/>
                </a:solidFill>
                <a:sym typeface="Wingdings" pitchFamily="2" charset="2"/>
              </a:rPr>
              <a:t>limited uptake adoption of technologies by smallholder farmers.</a:t>
            </a:r>
          </a:p>
          <a:p>
            <a:endParaRPr lang="en-US" baseline="0" dirty="0" smtClean="0">
              <a:solidFill>
                <a:schemeClr val="tx1"/>
              </a:solidFill>
              <a:sym typeface="Wingdings" pitchFamily="2" charset="2"/>
            </a:endParaRPr>
          </a:p>
          <a:p>
            <a:r>
              <a:rPr lang="en-US" baseline="0" dirty="0" smtClean="0">
                <a:solidFill>
                  <a:schemeClr val="tx1"/>
                </a:solidFill>
                <a:sym typeface="Wingdings" pitchFamily="2" charset="2"/>
              </a:rPr>
              <a:t>Will SANREM/CRSP’s new approach make a difference? </a:t>
            </a:r>
          </a:p>
          <a:p>
            <a:endParaRPr lang="en-US" baseline="0" dirty="0" smtClean="0">
              <a:solidFill>
                <a:schemeClr val="tx1"/>
              </a:solidFill>
              <a:sym typeface="Wingdings" pitchFamily="2" charset="2"/>
            </a:endParaRPr>
          </a:p>
          <a:p>
            <a:r>
              <a:rPr lang="en-US" baseline="0" dirty="0" smtClean="0">
                <a:solidFill>
                  <a:schemeClr val="tx1"/>
                </a:solidFill>
                <a:sym typeface="Wingdings" pitchFamily="2" charset="2"/>
              </a:rPr>
              <a:t>Actively engaging and w</a:t>
            </a:r>
            <a:r>
              <a:rPr lang="en-US" dirty="0" smtClean="0">
                <a:solidFill>
                  <a:schemeClr val="tx1"/>
                </a:solidFill>
              </a:rPr>
              <a:t>orking with smallholder farmers</a:t>
            </a:r>
            <a:r>
              <a:rPr lang="en-US" baseline="0" dirty="0" smtClean="0">
                <a:solidFill>
                  <a:schemeClr val="tx1"/>
                </a:solidFill>
              </a:rPr>
              <a:t> in </a:t>
            </a:r>
            <a:r>
              <a:rPr lang="en-US" dirty="0" smtClean="0">
                <a:solidFill>
                  <a:schemeClr val="tx1"/>
                </a:solidFill>
              </a:rPr>
              <a:t>training and testing different treatments</a:t>
            </a:r>
          </a:p>
          <a:p>
            <a:r>
              <a:rPr lang="en-US" dirty="0" smtClean="0">
                <a:solidFill>
                  <a:schemeClr val="tx1"/>
                </a:solidFill>
              </a:rPr>
              <a:t>changing perceptions, </a:t>
            </a:r>
          </a:p>
          <a:p>
            <a:r>
              <a:rPr lang="en-US" dirty="0" smtClean="0">
                <a:solidFill>
                  <a:schemeClr val="tx1"/>
                </a:solidFill>
              </a:rPr>
              <a:t>value chain approach (Input supply, marketing)</a:t>
            </a:r>
          </a:p>
          <a:p>
            <a:pPr marL="0" lvl="1" indent="0">
              <a:buFont typeface="Wingdings 2"/>
              <a:buNone/>
            </a:pPr>
            <a:r>
              <a:rPr lang="en-US" sz="3200" dirty="0" smtClean="0">
                <a:solidFill>
                  <a:schemeClr val="tx1"/>
                </a:solidFill>
              </a:rPr>
              <a:t>Co-innovation to adapt best-practices to local conditions</a:t>
            </a:r>
          </a:p>
          <a:p>
            <a:pPr lvl="1">
              <a:lnSpc>
                <a:spcPct val="80000"/>
              </a:lnSpc>
              <a:buFont typeface="Wingdings" pitchFamily="2" charset="2"/>
              <a:buChar char="Ø"/>
            </a:pPr>
            <a:r>
              <a:rPr lang="en-US" dirty="0" smtClean="0">
                <a:solidFill>
                  <a:schemeClr val="tx1"/>
                </a:solidFill>
              </a:rPr>
              <a:t>Tillage implements</a:t>
            </a:r>
          </a:p>
          <a:p>
            <a:pPr lvl="1">
              <a:lnSpc>
                <a:spcPct val="80000"/>
              </a:lnSpc>
              <a:buFont typeface="Wingdings" pitchFamily="2" charset="2"/>
              <a:buChar char="Ø"/>
            </a:pPr>
            <a:r>
              <a:rPr lang="en-US" dirty="0" smtClean="0">
                <a:solidFill>
                  <a:schemeClr val="tx1"/>
                </a:solidFill>
              </a:rPr>
              <a:t>Cover crops/rotation systems </a:t>
            </a:r>
          </a:p>
          <a:p>
            <a:pPr lvl="1">
              <a:lnSpc>
                <a:spcPct val="80000"/>
              </a:lnSpc>
              <a:buFont typeface="Wingdings" pitchFamily="2" charset="2"/>
              <a:buChar char="Ø"/>
            </a:pPr>
            <a:r>
              <a:rPr lang="en-US" dirty="0" smtClean="0">
                <a:solidFill>
                  <a:schemeClr val="tx1"/>
                </a:solidFill>
              </a:rPr>
              <a:t>Crop residue management</a:t>
            </a:r>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30</a:t>
            </a:fld>
            <a:endParaRPr lang="en-US"/>
          </a:p>
        </p:txBody>
      </p:sp>
    </p:spTree>
    <p:extLst>
      <p:ext uri="{BB962C8B-B14F-4D97-AF65-F5344CB8AC3E}">
        <p14:creationId xmlns:p14="http://schemas.microsoft.com/office/powerpoint/2010/main" val="29406758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Funding through SANREM/CRSP</a:t>
            </a:r>
          </a:p>
          <a:p>
            <a:r>
              <a:rPr lang="en-US" dirty="0" smtClean="0"/>
              <a:t>Borlaug LEAP financing field trips to</a:t>
            </a:r>
            <a:r>
              <a:rPr lang="en-US" baseline="0" dirty="0" smtClean="0"/>
              <a:t> Uganda and Kenya</a:t>
            </a:r>
            <a:endParaRPr lang="en-US" dirty="0" smtClean="0"/>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31</a:t>
            </a:fld>
            <a:endParaRPr lang="en-US"/>
          </a:p>
        </p:txBody>
      </p:sp>
    </p:spTree>
    <p:extLst>
      <p:ext uri="{BB962C8B-B14F-4D97-AF65-F5344CB8AC3E}">
        <p14:creationId xmlns:p14="http://schemas.microsoft.com/office/powerpoint/2010/main" val="2475099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3</a:t>
            </a:fld>
            <a:endParaRPr lang="en-US"/>
          </a:p>
        </p:txBody>
      </p:sp>
    </p:spTree>
    <p:extLst>
      <p:ext uri="{BB962C8B-B14F-4D97-AF65-F5344CB8AC3E}">
        <p14:creationId xmlns:p14="http://schemas.microsoft.com/office/powerpoint/2010/main" val="2939419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A40CB-BAC9-4BB8-AABF-DF8CCDAB73F5}" type="slidenum">
              <a:rPr lang="en-US"/>
              <a:pPr/>
              <a:t>4</a:t>
            </a:fld>
            <a:endParaRPr lang="en-US"/>
          </a:p>
        </p:txBody>
      </p:sp>
      <p:sp>
        <p:nvSpPr>
          <p:cNvPr id="281602" name="Rectangle 2"/>
          <p:cNvSpPr>
            <a:spLocks noGrp="1" noRot="1" noChangeAspect="1" noChangeArrowheads="1" noTextEdit="1"/>
          </p:cNvSpPr>
          <p:nvPr>
            <p:ph type="sldImg"/>
          </p:nvPr>
        </p:nvSpPr>
        <p:spPr>
          <a:xfrm>
            <a:off x="785813" y="231775"/>
            <a:ext cx="2651125" cy="1989138"/>
          </a:xfrm>
          <a:ln/>
        </p:spPr>
      </p:sp>
      <p:sp>
        <p:nvSpPr>
          <p:cNvPr id="281603" name="Rectangle 3"/>
          <p:cNvSpPr>
            <a:spLocks noGrp="1" noChangeArrowheads="1"/>
          </p:cNvSpPr>
          <p:nvPr>
            <p:ph type="body" idx="1"/>
          </p:nvPr>
        </p:nvSpPr>
        <p:spPr>
          <a:xfrm>
            <a:off x="467361" y="2401888"/>
            <a:ext cx="5998055" cy="6507162"/>
          </a:xfrm>
        </p:spPr>
        <p:txBody>
          <a:bodyPr/>
          <a:lstStyle/>
          <a:p>
            <a:pPr marL="0" marR="0" indent="0" algn="just" defTabSz="914400" rtl="0" eaLnBrk="0" fontAlgn="base" latinLnBrk="0" hangingPunct="0">
              <a:lnSpc>
                <a:spcPct val="100000"/>
              </a:lnSpc>
              <a:spcBef>
                <a:spcPct val="30000"/>
              </a:spcBef>
              <a:spcAft>
                <a:spcPct val="0"/>
              </a:spcAft>
              <a:buClrTx/>
              <a:buSzTx/>
              <a:buFontTx/>
              <a:buNone/>
              <a:tabLst/>
              <a:defRPr/>
            </a:pPr>
            <a:r>
              <a:rPr lang="en-US" b="0" dirty="0"/>
              <a:t>This </a:t>
            </a:r>
            <a:r>
              <a:rPr lang="en-US" b="0" dirty="0" smtClean="0"/>
              <a:t>sought to g</a:t>
            </a:r>
            <a:r>
              <a:rPr lang="en-US" b="0" baseline="0" dirty="0" smtClean="0"/>
              <a:t>enerate </a:t>
            </a:r>
            <a:r>
              <a:rPr lang="en-US" sz="1200" b="0" kern="1200" dirty="0" smtClean="0">
                <a:solidFill>
                  <a:schemeClr val="tx1"/>
                </a:solidFill>
                <a:effectLst/>
                <a:latin typeface="Times New Roman" pitchFamily="18" charset="0"/>
                <a:ea typeface="+mn-ea"/>
                <a:cs typeface="+mn-cs"/>
              </a:rPr>
              <a:t>a deeper understanding of the baseline socio-economic conditions of smallholder farmers the study</a:t>
            </a:r>
            <a:r>
              <a:rPr lang="en-US" sz="1200" b="0" kern="1200" baseline="0" dirty="0" smtClean="0">
                <a:solidFill>
                  <a:schemeClr val="tx1"/>
                </a:solidFill>
                <a:effectLst/>
                <a:latin typeface="Times New Roman" pitchFamily="18" charset="0"/>
                <a:ea typeface="+mn-ea"/>
                <a:cs typeface="+mn-cs"/>
              </a:rPr>
              <a:t> sites </a:t>
            </a:r>
            <a:r>
              <a:rPr lang="en-US" sz="1200" b="0" kern="1200" dirty="0" smtClean="0">
                <a:solidFill>
                  <a:schemeClr val="tx1"/>
                </a:solidFill>
                <a:effectLst/>
                <a:latin typeface="Times New Roman" pitchFamily="18" charset="0"/>
                <a:ea typeface="+mn-ea"/>
                <a:cs typeface="+mn-cs"/>
              </a:rPr>
              <a:t>as of 2010, who are target beneficiaries of the SANREM-CRSP/East Africa CAPS project. By improving our understanding of the socio-economic complexities underlying current farming practices, such as technology preferences at different locations, this research will help the EA CAPS team and other development agencies working in the region design and implement more acceptable and appealing CAPS. Results from the baseline survey will also serve as a reference point or benchmark for later impact studies to assess how well the original CAPS objectives have been achieved.</a:t>
            </a:r>
          </a:p>
          <a:p>
            <a:endParaRPr lang="en-US" b="1"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AFA2FC-5D73-4035-BEDE-57ADD246D7E3}" type="slidenum">
              <a:rPr lang="en-US"/>
              <a:pPr/>
              <a:t>5</a:t>
            </a:fld>
            <a:endParaRPr lang="en-US"/>
          </a:p>
        </p:txBody>
      </p:sp>
      <p:sp>
        <p:nvSpPr>
          <p:cNvPr id="279554" name="Rectangle 2"/>
          <p:cNvSpPr>
            <a:spLocks noGrp="1" noRot="1" noChangeAspect="1" noChangeArrowheads="1" noTextEdit="1"/>
          </p:cNvSpPr>
          <p:nvPr>
            <p:ph type="sldImg"/>
          </p:nvPr>
        </p:nvSpPr>
        <p:spPr>
          <a:xfrm>
            <a:off x="785813" y="231775"/>
            <a:ext cx="2651125" cy="1989138"/>
          </a:xfrm>
          <a:ln/>
        </p:spPr>
      </p:sp>
      <p:sp>
        <p:nvSpPr>
          <p:cNvPr id="279555" name="Rectangle 3"/>
          <p:cNvSpPr>
            <a:spLocks noGrp="1" noChangeArrowheads="1"/>
          </p:cNvSpPr>
          <p:nvPr>
            <p:ph type="body" idx="1"/>
          </p:nvPr>
        </p:nvSpPr>
        <p:spPr>
          <a:xfrm>
            <a:off x="544985" y="2555876"/>
            <a:ext cx="5998055" cy="6018213"/>
          </a:xfrm>
        </p:spPr>
        <p:txBody>
          <a:bodyPr/>
          <a:lstStyle/>
          <a:p>
            <a:r>
              <a:rPr lang="en-US" sz="1400" b="1" dirty="0" err="1" smtClean="0">
                <a:solidFill>
                  <a:srgbClr val="000000"/>
                </a:solidFill>
                <a:effectLst>
                  <a:outerShdw blurRad="38100" dist="38100" dir="2700000" algn="tl">
                    <a:srgbClr val="C0C0C0"/>
                  </a:outerShdw>
                </a:effectLst>
                <a:latin typeface="Arial" charset="0"/>
              </a:rPr>
              <a:t>Tororo</a:t>
            </a:r>
            <a:r>
              <a:rPr lang="en-US" sz="1400" b="1" dirty="0" smtClean="0">
                <a:solidFill>
                  <a:srgbClr val="000000"/>
                </a:solidFill>
                <a:effectLst>
                  <a:outerShdw blurRad="38100" dist="38100" dir="2700000" algn="tl">
                    <a:srgbClr val="C0C0C0"/>
                  </a:outerShdw>
                </a:effectLst>
                <a:latin typeface="Arial" charset="0"/>
              </a:rPr>
              <a:t> &amp; </a:t>
            </a:r>
            <a:r>
              <a:rPr lang="en-US" sz="1400" b="1" dirty="0" err="1" smtClean="0">
                <a:solidFill>
                  <a:srgbClr val="000000"/>
                </a:solidFill>
                <a:effectLst>
                  <a:outerShdw blurRad="38100" dist="38100" dir="2700000" algn="tl">
                    <a:srgbClr val="C0C0C0"/>
                  </a:outerShdw>
                </a:effectLst>
                <a:latin typeface="Arial" charset="0"/>
              </a:rPr>
              <a:t>Bungoma</a:t>
            </a:r>
            <a:r>
              <a:rPr lang="en-US" sz="1400" b="1" dirty="0" smtClean="0">
                <a:solidFill>
                  <a:srgbClr val="000000"/>
                </a:solidFill>
                <a:effectLst>
                  <a:outerShdw blurRad="38100" dist="38100" dir="2700000" algn="tl">
                    <a:srgbClr val="C0C0C0"/>
                  </a:outerShdw>
                </a:effectLst>
                <a:latin typeface="Arial" charset="0"/>
              </a:rPr>
              <a:t>: </a:t>
            </a:r>
          </a:p>
          <a:p>
            <a:r>
              <a:rPr lang="en-US" sz="1400" dirty="0" smtClean="0">
                <a:solidFill>
                  <a:srgbClr val="000000"/>
                </a:solidFill>
                <a:effectLst/>
                <a:latin typeface="Arial" charset="0"/>
              </a:rPr>
              <a:t>Low altitude, bimodal rain, less fertile, poor sandy soil, low productivity</a:t>
            </a:r>
            <a:r>
              <a:rPr lang="en-US" sz="1400" baseline="0" dirty="0" smtClean="0">
                <a:solidFill>
                  <a:srgbClr val="000000"/>
                </a:solidFill>
                <a:effectLst/>
                <a:latin typeface="Arial" charset="0"/>
              </a:rPr>
              <a:t> (poverty &amp; less education in UG districts)</a:t>
            </a:r>
            <a:endParaRPr lang="en-US" sz="1400" dirty="0" smtClean="0">
              <a:solidFill>
                <a:srgbClr val="000000"/>
              </a:solidFill>
              <a:effectLst/>
              <a:latin typeface="Arial" charset="0"/>
            </a:endParaRPr>
          </a:p>
          <a:p>
            <a:endParaRPr lang="en-US" sz="1400" dirty="0" smtClean="0">
              <a:solidFill>
                <a:srgbClr val="000000"/>
              </a:solidFill>
              <a:effectLst>
                <a:outerShdw blurRad="38100" dist="38100" dir="2700000" algn="tl">
                  <a:srgbClr val="C0C0C0"/>
                </a:outerShdw>
              </a:effectLst>
              <a:latin typeface="Arial" charset="0"/>
            </a:endParaRPr>
          </a:p>
          <a:p>
            <a:r>
              <a:rPr lang="en-US" sz="1400" b="1" dirty="0" err="1" smtClean="0">
                <a:solidFill>
                  <a:srgbClr val="000000"/>
                </a:solidFill>
                <a:effectLst>
                  <a:outerShdw blurRad="38100" dist="38100" dir="2700000" algn="tl">
                    <a:srgbClr val="C0C0C0"/>
                  </a:outerShdw>
                </a:effectLst>
                <a:latin typeface="Arial" charset="0"/>
              </a:rPr>
              <a:t>Kapchorwa</a:t>
            </a:r>
            <a:r>
              <a:rPr lang="en-US" sz="1400" b="1" dirty="0" smtClean="0">
                <a:solidFill>
                  <a:srgbClr val="000000"/>
                </a:solidFill>
                <a:effectLst>
                  <a:outerShdw blurRad="38100" dist="38100" dir="2700000" algn="tl">
                    <a:srgbClr val="C0C0C0"/>
                  </a:outerShdw>
                </a:effectLst>
                <a:latin typeface="Arial" charset="0"/>
              </a:rPr>
              <a:t> &amp; Trans-</a:t>
            </a:r>
            <a:r>
              <a:rPr lang="en-US" sz="1400" b="1" dirty="0" err="1" smtClean="0">
                <a:solidFill>
                  <a:srgbClr val="000000"/>
                </a:solidFill>
                <a:effectLst>
                  <a:outerShdw blurRad="38100" dist="38100" dir="2700000" algn="tl">
                    <a:srgbClr val="C0C0C0"/>
                  </a:outerShdw>
                </a:effectLst>
                <a:latin typeface="Arial" charset="0"/>
              </a:rPr>
              <a:t>Nzoia</a:t>
            </a:r>
            <a:r>
              <a:rPr lang="en-US" sz="1400" b="1" dirty="0" smtClean="0">
                <a:solidFill>
                  <a:srgbClr val="000000"/>
                </a:solidFill>
                <a:effectLst>
                  <a:outerShdw blurRad="38100" dist="38100" dir="2700000" algn="tl">
                    <a:srgbClr val="C0C0C0"/>
                  </a:outerShdw>
                </a:effectLst>
                <a:latin typeface="Arial" charset="0"/>
              </a:rPr>
              <a:t>: </a:t>
            </a:r>
          </a:p>
          <a:p>
            <a:r>
              <a:rPr lang="en-US" sz="1400" dirty="0" smtClean="0">
                <a:solidFill>
                  <a:srgbClr val="000000"/>
                </a:solidFill>
                <a:effectLst/>
                <a:latin typeface="Arial" charset="0"/>
              </a:rPr>
              <a:t>high altitude, more fertile, one long rain season, rich volcanic soils, high erosion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Most HHs in SSA rely on low-input rain-fed subsistence farming for their livelihoods and this exposes them to a vicious cycle of poverty, hunger and malnutrition (DSIP, 2010; ASDS, 2011).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Population growth, for example, has reduced per capita land ownership, which has made it necessary for subsistence farmers to a shift from fallow-based systems to continuous cropping (</a:t>
            </a:r>
            <a:r>
              <a:rPr lang="en-US" dirty="0" err="1" smtClean="0"/>
              <a:t>Boserup</a:t>
            </a:r>
            <a:r>
              <a:rPr lang="en-US" dirty="0" smtClean="0"/>
              <a:t>, 2005; </a:t>
            </a:r>
            <a:r>
              <a:rPr lang="en-US" dirty="0" err="1" smtClean="0"/>
              <a:t>Drechsel</a:t>
            </a:r>
            <a:r>
              <a:rPr lang="en-US" dirty="0" smtClean="0"/>
              <a:t> et al., 2001).</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Direct effects of climate change include less predictable onset of seasonal rains, and more severe droughts that scorch farmer’s crops (</a:t>
            </a:r>
            <a:r>
              <a:rPr lang="en-US" sz="1200" kern="1200" dirty="0" err="1" smtClean="0">
                <a:solidFill>
                  <a:schemeClr val="tx1"/>
                </a:solidFill>
                <a:effectLst/>
                <a:latin typeface="Times New Roman" pitchFamily="18" charset="0"/>
                <a:ea typeface="+mn-ea"/>
                <a:cs typeface="+mn-cs"/>
              </a:rPr>
              <a:t>Kangalawe</a:t>
            </a:r>
            <a:r>
              <a:rPr lang="en-US" sz="1200" kern="1200" dirty="0" smtClean="0">
                <a:solidFill>
                  <a:schemeClr val="tx1"/>
                </a:solidFill>
                <a:effectLst/>
                <a:latin typeface="Times New Roman" pitchFamily="18" charset="0"/>
                <a:ea typeface="+mn-ea"/>
                <a:cs typeface="+mn-cs"/>
              </a:rPr>
              <a:t> et al., 2011).</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Times New Roman" pitchFamily="18" charset="0"/>
                <a:ea typeface="+mn-ea"/>
                <a:cs typeface="+mn-cs"/>
              </a:rPr>
              <a:t>Indirect effects include increasing pressure on land for farming and human settlement, degenerating soil fertility, deforestation, and other forms of environmental degradation. These effects threaten long-term survival of households that rely solely on smallholder farming (PELUM, 2003). </a:t>
            </a:r>
            <a:endParaRPr lang="en-US" dirty="0" smtClean="0"/>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7</a:t>
            </a:fld>
            <a:endParaRPr lang="en-US"/>
          </a:p>
        </p:txBody>
      </p:sp>
    </p:spTree>
    <p:extLst>
      <p:ext uri="{BB962C8B-B14F-4D97-AF65-F5344CB8AC3E}">
        <p14:creationId xmlns:p14="http://schemas.microsoft.com/office/powerpoint/2010/main" val="356855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2000" dirty="0" smtClean="0"/>
              <a:t>Hand weeding is the cheapest and most common way of weeding in SSA but it imposes physical drudgery on farmers and contributes to low crop production (</a:t>
            </a:r>
            <a:r>
              <a:rPr lang="en-US" sz="2000" dirty="0" err="1" smtClean="0"/>
              <a:t>Gianessi</a:t>
            </a:r>
            <a:r>
              <a:rPr lang="en-US" sz="2000" dirty="0" smtClean="0"/>
              <a:t>, 2009)</a:t>
            </a:r>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8</a:t>
            </a:fld>
            <a:endParaRPr lang="en-US"/>
          </a:p>
        </p:txBody>
      </p:sp>
    </p:spTree>
    <p:extLst>
      <p:ext uri="{BB962C8B-B14F-4D97-AF65-F5344CB8AC3E}">
        <p14:creationId xmlns:p14="http://schemas.microsoft.com/office/powerpoint/2010/main" val="39591401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10</a:t>
            </a:fld>
            <a:endParaRPr lang="en-US"/>
          </a:p>
        </p:txBody>
      </p:sp>
    </p:spTree>
    <p:extLst>
      <p:ext uri="{BB962C8B-B14F-4D97-AF65-F5344CB8AC3E}">
        <p14:creationId xmlns:p14="http://schemas.microsoft.com/office/powerpoint/2010/main" val="22747667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Blip>
                <a:blip r:embed="rId3"/>
              </a:buBlip>
            </a:pPr>
            <a:r>
              <a:rPr lang="en-US" dirty="0" smtClean="0">
                <a:solidFill>
                  <a:schemeClr val="tx1"/>
                </a:solidFill>
                <a:latin typeface="Arial" pitchFamily="34" charset="0"/>
                <a:cs typeface="Arial" pitchFamily="34" charset="0"/>
              </a:rPr>
              <a:t>Education level &amp; perception of degree of erosion influence the number &amp; type of CA practices adopted by farmers (Ervin and Ervin (1982)</a:t>
            </a:r>
          </a:p>
          <a:p>
            <a:pPr>
              <a:buBlip>
                <a:blip r:embed="rId3"/>
              </a:buBlip>
            </a:pPr>
            <a:r>
              <a:rPr lang="en-US" dirty="0" smtClean="0">
                <a:solidFill>
                  <a:schemeClr val="tx1"/>
                </a:solidFill>
                <a:latin typeface="Arial" pitchFamily="34" charset="0"/>
                <a:cs typeface="Arial" pitchFamily="34" charset="0"/>
              </a:rPr>
              <a:t>Land tenure system influence farmers’ decisions to invest in soil conservation </a:t>
            </a:r>
            <a:r>
              <a:rPr lang="en-US" dirty="0" err="1" smtClean="0">
                <a:solidFill>
                  <a:schemeClr val="tx1"/>
                </a:solidFill>
                <a:latin typeface="Arial" pitchFamily="34" charset="0"/>
                <a:cs typeface="Arial" pitchFamily="34" charset="0"/>
              </a:rPr>
              <a:t>Alemu</a:t>
            </a:r>
            <a:r>
              <a:rPr lang="en-US" dirty="0" smtClean="0">
                <a:solidFill>
                  <a:schemeClr val="tx1"/>
                </a:solidFill>
                <a:latin typeface="Arial" pitchFamily="34" charset="0"/>
                <a:cs typeface="Arial" pitchFamily="34" charset="0"/>
              </a:rPr>
              <a:t> (1999)</a:t>
            </a:r>
          </a:p>
          <a:p>
            <a:pPr>
              <a:buBlip>
                <a:blip r:embed="rId3"/>
              </a:buBlip>
            </a:pPr>
            <a:r>
              <a:rPr lang="en-US" dirty="0" smtClean="0">
                <a:solidFill>
                  <a:schemeClr val="tx1"/>
                </a:solidFill>
                <a:latin typeface="Arial" pitchFamily="34" charset="0"/>
                <a:cs typeface="Arial" pitchFamily="34" charset="0"/>
              </a:rPr>
              <a:t>Farm size, income &amp; existing farming practices influence farmers’ investments in long-term CA improvements (Featherstone and Goodwin, 1993</a:t>
            </a:r>
            <a:r>
              <a:rPr lang="en-US" dirty="0" smtClean="0">
                <a:solidFill>
                  <a:srgbClr val="000000"/>
                </a:solidFill>
                <a:latin typeface="Arial" pitchFamily="34" charset="0"/>
                <a:cs typeface="Arial" pitchFamily="34" charset="0"/>
              </a:rPr>
              <a:t>)</a:t>
            </a:r>
          </a:p>
          <a:p>
            <a:endParaRPr lang="en-US" dirty="0"/>
          </a:p>
        </p:txBody>
      </p:sp>
      <p:sp>
        <p:nvSpPr>
          <p:cNvPr id="4" name="Slide Number Placeholder 3"/>
          <p:cNvSpPr>
            <a:spLocks noGrp="1"/>
          </p:cNvSpPr>
          <p:nvPr>
            <p:ph type="sldNum" sz="quarter" idx="10"/>
          </p:nvPr>
        </p:nvSpPr>
        <p:spPr/>
        <p:txBody>
          <a:bodyPr/>
          <a:lstStyle/>
          <a:p>
            <a:fld id="{1B75FF9B-A927-4D8F-AEFE-0B120703995B}" type="slidenum">
              <a:rPr lang="en-US" smtClean="0"/>
              <a:pPr/>
              <a:t>11</a:t>
            </a:fld>
            <a:endParaRPr lang="en-US"/>
          </a:p>
        </p:txBody>
      </p:sp>
    </p:spTree>
    <p:extLst>
      <p:ext uri="{BB962C8B-B14F-4D97-AF65-F5344CB8AC3E}">
        <p14:creationId xmlns:p14="http://schemas.microsoft.com/office/powerpoint/2010/main" val="2836167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eaLnBrk="1" fontAlgn="auto" hangingPunct="1">
              <a:spcBef>
                <a:spcPts val="0"/>
              </a:spcBef>
              <a:spcAft>
                <a:spcPts val="0"/>
              </a:spcAft>
            </a:pPr>
            <a:endParaRPr lang="en-US" sz="1800" b="0">
              <a:solidFill>
                <a:prstClr val="black"/>
              </a:solidFill>
              <a:latin typeface="Franklin Gothic Book"/>
            </a:endParaRPr>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2" name="Footer Placeholder 1"/>
          <p:cNvSpPr>
            <a:spLocks noGrp="1"/>
          </p:cNvSpPr>
          <p:nvPr>
            <p:ph type="ftr" sz="quarter" idx="11"/>
          </p:nvPr>
        </p:nvSpPr>
        <p:spPr/>
        <p:txBody>
          <a:bodyPr/>
          <a:lstStyle/>
          <a:p>
            <a:endParaRPr lang="en-US">
              <a:solidFill>
                <a:srgbClr val="F0A22E">
                  <a:shade val="75000"/>
                </a:srgbClr>
              </a:solidFill>
            </a:endParaRPr>
          </a:p>
        </p:txBody>
      </p:sp>
      <p:sp>
        <p:nvSpPr>
          <p:cNvPr id="15" name="Slide Number Placeholder 14"/>
          <p:cNvSpPr>
            <a:spLocks noGrp="1"/>
          </p:cNvSpPr>
          <p:nvPr>
            <p:ph type="sldNum" sz="quarter" idx="12"/>
          </p:nvPr>
        </p:nvSpPr>
        <p:spPr>
          <a:xfrm>
            <a:off x="8229600" y="6473952"/>
            <a:ext cx="758952" cy="246888"/>
          </a:xfrm>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785934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5" name="Footer Placeholder 4"/>
          <p:cNvSpPr>
            <a:spLocks noGrp="1"/>
          </p:cNvSpPr>
          <p:nvPr>
            <p:ph type="ftr" sz="quarter" idx="11"/>
          </p:nvPr>
        </p:nvSpPr>
        <p:spPr/>
        <p:txBody>
          <a:bodyPr/>
          <a:lstStyle/>
          <a:p>
            <a:endParaRPr lang="en-US">
              <a:solidFill>
                <a:srgbClr val="F0A22E">
                  <a:shade val="75000"/>
                </a:srgbClr>
              </a:solidFill>
            </a:endParaRPr>
          </a:p>
        </p:txBody>
      </p:sp>
      <p:sp>
        <p:nvSpPr>
          <p:cNvPr id="6" name="Slide Number Placeholder 5"/>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321081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5" name="Footer Placeholder 4"/>
          <p:cNvSpPr>
            <a:spLocks noGrp="1"/>
          </p:cNvSpPr>
          <p:nvPr>
            <p:ph type="ftr" sz="quarter" idx="11"/>
          </p:nvPr>
        </p:nvSpPr>
        <p:spPr/>
        <p:txBody>
          <a:bodyPr/>
          <a:lstStyle/>
          <a:p>
            <a:endParaRPr lang="en-US">
              <a:solidFill>
                <a:srgbClr val="F0A22E">
                  <a:shade val="75000"/>
                </a:srgbClr>
              </a:solidFill>
            </a:endParaRPr>
          </a:p>
        </p:txBody>
      </p:sp>
      <p:sp>
        <p:nvSpPr>
          <p:cNvPr id="6" name="Slide Number Placeholder 5"/>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54223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19" name="Footer Placeholder 18"/>
          <p:cNvSpPr>
            <a:spLocks noGrp="1"/>
          </p:cNvSpPr>
          <p:nvPr>
            <p:ph type="ftr" sz="quarter" idx="11"/>
          </p:nvPr>
        </p:nvSpPr>
        <p:spPr>
          <a:xfrm>
            <a:off x="3581400" y="76200"/>
            <a:ext cx="2895600" cy="288925"/>
          </a:xfrm>
        </p:spPr>
        <p:txBody>
          <a:bodyPr/>
          <a:lstStyle/>
          <a:p>
            <a:endParaRPr lang="en-US">
              <a:solidFill>
                <a:srgbClr val="F0A22E">
                  <a:shade val="75000"/>
                </a:srgbClr>
              </a:solidFill>
            </a:endParaRPr>
          </a:p>
        </p:txBody>
      </p:sp>
      <p:sp>
        <p:nvSpPr>
          <p:cNvPr id="16" name="Slide Number Placeholder 15"/>
          <p:cNvSpPr>
            <a:spLocks noGrp="1"/>
          </p:cNvSpPr>
          <p:nvPr>
            <p:ph type="sldNum" sz="quarter" idx="12"/>
          </p:nvPr>
        </p:nvSpPr>
        <p:spPr>
          <a:xfrm>
            <a:off x="8229600" y="6473952"/>
            <a:ext cx="758952" cy="246888"/>
          </a:xfrm>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2771245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eaLnBrk="1" fontAlgn="auto" hangingPunct="1">
              <a:spcBef>
                <a:spcPts val="0"/>
              </a:spcBef>
              <a:spcAft>
                <a:spcPts val="0"/>
              </a:spcAft>
            </a:pPr>
            <a:endParaRPr lang="en-US" sz="1800" b="0">
              <a:solidFill>
                <a:prstClr val="white"/>
              </a:solidFill>
              <a:latin typeface="Franklin Gothic Book"/>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11" name="Footer Placeholder 10"/>
          <p:cNvSpPr>
            <a:spLocks noGrp="1"/>
          </p:cNvSpPr>
          <p:nvPr>
            <p:ph type="ftr" sz="quarter" idx="11"/>
          </p:nvPr>
        </p:nvSpPr>
        <p:spPr/>
        <p:txBody>
          <a:bodyPr/>
          <a:lstStyle/>
          <a:p>
            <a:endParaRPr lang="en-US">
              <a:solidFill>
                <a:srgbClr val="F0A22E">
                  <a:shade val="75000"/>
                </a:srgbClr>
              </a:solidFill>
            </a:endParaRPr>
          </a:p>
        </p:txBody>
      </p:sp>
      <p:sp>
        <p:nvSpPr>
          <p:cNvPr id="16" name="Slide Number Placeholder 15"/>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4122571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10" name="Footer Placeholder 9"/>
          <p:cNvSpPr>
            <a:spLocks noGrp="1"/>
          </p:cNvSpPr>
          <p:nvPr>
            <p:ph type="ftr" sz="quarter" idx="11"/>
          </p:nvPr>
        </p:nvSpPr>
        <p:spPr/>
        <p:txBody>
          <a:bodyPr/>
          <a:lstStyle/>
          <a:p>
            <a:endParaRPr lang="en-US">
              <a:solidFill>
                <a:srgbClr val="F0A22E">
                  <a:shade val="75000"/>
                </a:srgbClr>
              </a:solidFill>
            </a:endParaRPr>
          </a:p>
        </p:txBody>
      </p:sp>
      <p:sp>
        <p:nvSpPr>
          <p:cNvPr id="31" name="Slide Number Placeholder 30"/>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2746119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6" name="Footer Placeholder 5"/>
          <p:cNvSpPr>
            <a:spLocks noGrp="1"/>
          </p:cNvSpPr>
          <p:nvPr>
            <p:ph type="ftr" sz="quarter" idx="11"/>
          </p:nvPr>
        </p:nvSpPr>
        <p:spPr/>
        <p:txBody>
          <a:bodyPr/>
          <a:lstStyle/>
          <a:p>
            <a:endParaRPr lang="en-US">
              <a:solidFill>
                <a:srgbClr val="F0A22E">
                  <a:shade val="75000"/>
                </a:srgbClr>
              </a:solidFill>
            </a:endParaRPr>
          </a:p>
        </p:txBody>
      </p:sp>
      <p:sp>
        <p:nvSpPr>
          <p:cNvPr id="7" name="Slide Number Placeholder 6"/>
          <p:cNvSpPr>
            <a:spLocks noGrp="1"/>
          </p:cNvSpPr>
          <p:nvPr>
            <p:ph type="sldNum" sz="quarter" idx="12"/>
          </p:nvPr>
        </p:nvSpPr>
        <p:spPr>
          <a:xfrm>
            <a:off x="8229600" y="6477000"/>
            <a:ext cx="762000" cy="246888"/>
          </a:xfrm>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eaLnBrk="1" fontAlgn="auto" hangingPunct="1">
              <a:spcBef>
                <a:spcPts val="0"/>
              </a:spcBef>
              <a:spcAft>
                <a:spcPts val="0"/>
              </a:spcAft>
            </a:pPr>
            <a:endParaRPr lang="en-US" sz="1800" b="0">
              <a:solidFill>
                <a:prstClr val="black"/>
              </a:solidFill>
              <a:latin typeface="Franklin Gothic Book"/>
            </a:endParaRPr>
          </a:p>
        </p:txBody>
      </p:sp>
    </p:spTree>
    <p:extLst>
      <p:ext uri="{BB962C8B-B14F-4D97-AF65-F5344CB8AC3E}">
        <p14:creationId xmlns:p14="http://schemas.microsoft.com/office/powerpoint/2010/main" val="2336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21" name="Footer Placeholder 20"/>
          <p:cNvSpPr>
            <a:spLocks noGrp="1"/>
          </p:cNvSpPr>
          <p:nvPr>
            <p:ph type="ftr" sz="quarter" idx="11"/>
          </p:nvPr>
        </p:nvSpPr>
        <p:spPr/>
        <p:txBody>
          <a:bodyPr/>
          <a:lstStyle/>
          <a:p>
            <a:endParaRPr lang="en-US">
              <a:solidFill>
                <a:srgbClr val="F0A22E">
                  <a:shade val="75000"/>
                </a:srgbClr>
              </a:solidFill>
            </a:endParaRPr>
          </a:p>
        </p:txBody>
      </p:sp>
      <p:sp>
        <p:nvSpPr>
          <p:cNvPr id="6" name="Slide Number Placeholder 5"/>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3277198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24" name="Footer Placeholder 23"/>
          <p:cNvSpPr>
            <a:spLocks noGrp="1"/>
          </p:cNvSpPr>
          <p:nvPr>
            <p:ph type="ftr" sz="quarter" idx="11"/>
          </p:nvPr>
        </p:nvSpPr>
        <p:spPr/>
        <p:txBody>
          <a:bodyPr/>
          <a:lstStyle/>
          <a:p>
            <a:endParaRPr lang="en-US">
              <a:solidFill>
                <a:srgbClr val="F0A22E">
                  <a:shade val="75000"/>
                </a:srgbClr>
              </a:solidFill>
            </a:endParaRPr>
          </a:p>
        </p:txBody>
      </p:sp>
      <p:sp>
        <p:nvSpPr>
          <p:cNvPr id="7" name="Slide Number Placeholder 6"/>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1605147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eaLnBrk="1" fontAlgn="auto" hangingPunct="1">
              <a:spcBef>
                <a:spcPts val="0"/>
              </a:spcBef>
              <a:spcAft>
                <a:spcPts val="0"/>
              </a:spcAft>
            </a:pPr>
            <a:endParaRPr lang="en-US" sz="1800" b="0">
              <a:solidFill>
                <a:prstClr val="black"/>
              </a:solidFill>
              <a:latin typeface="Franklin Gothic Book"/>
            </a:endParaRPr>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29" name="Footer Placeholder 28"/>
          <p:cNvSpPr>
            <a:spLocks noGrp="1"/>
          </p:cNvSpPr>
          <p:nvPr>
            <p:ph type="ftr" sz="quarter" idx="11"/>
          </p:nvPr>
        </p:nvSpPr>
        <p:spPr/>
        <p:txBody>
          <a:bodyPr/>
          <a:lstStyle/>
          <a:p>
            <a:endParaRPr lang="en-US">
              <a:solidFill>
                <a:srgbClr val="F0A22E">
                  <a:shade val="75000"/>
                </a:srgbClr>
              </a:solidFill>
            </a:endParaRPr>
          </a:p>
        </p:txBody>
      </p:sp>
      <p:sp>
        <p:nvSpPr>
          <p:cNvPr id="7" name="Slide Number Placeholder 6"/>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Tree>
    <p:extLst>
      <p:ext uri="{BB962C8B-B14F-4D97-AF65-F5344CB8AC3E}">
        <p14:creationId xmlns:p14="http://schemas.microsoft.com/office/powerpoint/2010/main" val="3477813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AD422702-9DA3-4912-955D-4A389738E1FE}" type="datetimeFigureOut">
              <a:rPr lang="en-US" smtClean="0">
                <a:solidFill>
                  <a:srgbClr val="F0A22E">
                    <a:shade val="75000"/>
                  </a:srgbClr>
                </a:solidFill>
              </a:rPr>
              <a:pPr/>
              <a:t>6/19/2013</a:t>
            </a:fld>
            <a:endParaRPr lang="en-US">
              <a:solidFill>
                <a:srgbClr val="F0A22E">
                  <a:shade val="75000"/>
                </a:srgbClr>
              </a:solidFill>
            </a:endParaRPr>
          </a:p>
        </p:txBody>
      </p:sp>
      <p:sp>
        <p:nvSpPr>
          <p:cNvPr id="5" name="Footer Placeholder 4"/>
          <p:cNvSpPr>
            <a:spLocks noGrp="1"/>
          </p:cNvSpPr>
          <p:nvPr>
            <p:ph type="ftr" sz="quarter" idx="11"/>
          </p:nvPr>
        </p:nvSpPr>
        <p:spPr/>
        <p:txBody>
          <a:bodyPr/>
          <a:lstStyle/>
          <a:p>
            <a:endParaRPr lang="en-US">
              <a:solidFill>
                <a:srgbClr val="F0A22E">
                  <a:shade val="75000"/>
                </a:srgbClr>
              </a:solidFill>
            </a:endParaRPr>
          </a:p>
        </p:txBody>
      </p:sp>
      <p:sp>
        <p:nvSpPr>
          <p:cNvPr id="31" name="Slide Number Placeholder 30"/>
          <p:cNvSpPr>
            <a:spLocks noGrp="1"/>
          </p:cNvSpPr>
          <p:nvPr>
            <p:ph type="sldNum" sz="quarter" idx="12"/>
          </p:nvPr>
        </p:nvSpPr>
        <p:spPr/>
        <p:txBody>
          <a:bodyPr/>
          <a:lstStyle/>
          <a:p>
            <a:fld id="{03661736-D95A-4C65-8A09-75C7FDF3F569}" type="slidenum">
              <a:rPr lang="en-US" smtClean="0">
                <a:solidFill>
                  <a:srgbClr val="F0A22E">
                    <a:shade val="75000"/>
                  </a:srgbClr>
                </a:solidFill>
              </a:rPr>
              <a:pPr/>
              <a:t>‹#›</a:t>
            </a:fld>
            <a:endParaRPr lang="en-US">
              <a:solidFill>
                <a:srgbClr val="F0A22E">
                  <a:shade val="75000"/>
                </a:srgbClr>
              </a:solidFill>
            </a:endParaRPr>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641178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eaLnBrk="1" fontAlgn="auto" hangingPunct="1">
              <a:spcBef>
                <a:spcPts val="0"/>
              </a:spcBef>
              <a:spcAft>
                <a:spcPts val="0"/>
              </a:spcAft>
            </a:pPr>
            <a:endParaRPr lang="en-US" sz="1800" b="0">
              <a:solidFill>
                <a:prstClr val="black"/>
              </a:solidFill>
              <a:latin typeface="Franklin Gothic Book"/>
            </a:endParaRPr>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fontAlgn="auto">
              <a:spcBef>
                <a:spcPts val="0"/>
              </a:spcBef>
              <a:spcAft>
                <a:spcPts val="0"/>
              </a:spcAft>
            </a:pPr>
            <a:fld id="{AD422702-9DA3-4912-955D-4A389738E1FE}" type="datetimeFigureOut">
              <a:rPr lang="en-US" b="0" smtClean="0">
                <a:solidFill>
                  <a:srgbClr val="F0A22E">
                    <a:shade val="75000"/>
                  </a:srgbClr>
                </a:solidFill>
                <a:latin typeface="Franklin Gothic Book"/>
              </a:rPr>
              <a:pPr fontAlgn="auto">
                <a:spcBef>
                  <a:spcPts val="0"/>
                </a:spcBef>
                <a:spcAft>
                  <a:spcPts val="0"/>
                </a:spcAft>
              </a:pPr>
              <a:t>6/19/2013</a:t>
            </a:fld>
            <a:endParaRPr lang="en-US" b="0">
              <a:solidFill>
                <a:srgbClr val="F0A22E">
                  <a:shade val="75000"/>
                </a:srgbClr>
              </a:solidFill>
              <a:latin typeface="Franklin Gothic Book"/>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fontAlgn="auto">
              <a:spcBef>
                <a:spcPts val="0"/>
              </a:spcBef>
              <a:spcAft>
                <a:spcPts val="0"/>
              </a:spcAft>
            </a:pPr>
            <a:endParaRPr lang="en-US" b="0">
              <a:solidFill>
                <a:srgbClr val="F0A22E">
                  <a:shade val="75000"/>
                </a:srgbClr>
              </a:solidFill>
              <a:latin typeface="Franklin Gothic Book"/>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fontAlgn="auto">
              <a:spcBef>
                <a:spcPts val="0"/>
              </a:spcBef>
              <a:spcAft>
                <a:spcPts val="0"/>
              </a:spcAft>
            </a:pPr>
            <a:fld id="{03661736-D95A-4C65-8A09-75C7FDF3F569}" type="slidenum">
              <a:rPr lang="en-US" b="0" smtClean="0">
                <a:solidFill>
                  <a:srgbClr val="F0A22E">
                    <a:shade val="75000"/>
                  </a:srgbClr>
                </a:solidFill>
                <a:latin typeface="Franklin Gothic Book"/>
              </a:rPr>
              <a:pPr fontAlgn="auto">
                <a:spcBef>
                  <a:spcPts val="0"/>
                </a:spcBef>
                <a:spcAft>
                  <a:spcPts val="0"/>
                </a:spcAft>
              </a:pPr>
              <a:t>‹#›</a:t>
            </a:fld>
            <a:endParaRPr lang="en-US" b="0">
              <a:solidFill>
                <a:srgbClr val="F0A22E">
                  <a:shade val="75000"/>
                </a:srgbClr>
              </a:solidFill>
              <a:latin typeface="Franklin Gothic Book"/>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eaLnBrk="1" fontAlgn="auto" hangingPunct="1">
              <a:spcBef>
                <a:spcPts val="0"/>
              </a:spcBef>
              <a:spcAft>
                <a:spcPts val="0"/>
              </a:spcAft>
            </a:pPr>
            <a:endParaRPr lang="en-US" sz="1800" b="0">
              <a:solidFill>
                <a:prstClr val="black"/>
              </a:solidFill>
              <a:latin typeface="Franklin Gothic Book"/>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pPr eaLnBrk="1" fontAlgn="auto" hangingPunct="1">
              <a:spcBef>
                <a:spcPts val="0"/>
              </a:spcBef>
              <a:spcAft>
                <a:spcPts val="0"/>
              </a:spcAft>
            </a:pPr>
            <a:endParaRPr lang="en-US" sz="1800" b="0">
              <a:solidFill>
                <a:prstClr val="black"/>
              </a:solidFill>
              <a:latin typeface="Franklin Gothic Book"/>
            </a:endParaRPr>
          </a:p>
        </p:txBody>
      </p:sp>
    </p:spTree>
    <p:extLst>
      <p:ext uri="{BB962C8B-B14F-4D97-AF65-F5344CB8AC3E}">
        <p14:creationId xmlns:p14="http://schemas.microsoft.com/office/powerpoint/2010/main" val="15372181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4.gi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4.gi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4.gif"/></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9.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4.gi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20.png"/><Relationship Id="rId4" Type="http://schemas.openxmlformats.org/officeDocument/2006/relationships/image" Target="../media/image4.gif"/></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21.png"/><Relationship Id="rId4" Type="http://schemas.openxmlformats.org/officeDocument/2006/relationships/image" Target="../media/image4.gi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4.gi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4.gi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5.xml"/><Relationship Id="rId5" Type="http://schemas.openxmlformats.org/officeDocument/2006/relationships/image" Target="../media/image19.emf"/><Relationship Id="rId4" Type="http://schemas.openxmlformats.org/officeDocument/2006/relationships/image" Target="../media/image18.emf"/></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4.gif"/></Relationships>
</file>

<file path=ppt/slides/_rels/slide2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3.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gif"/></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24.xml"/><Relationship Id="rId4" Type="http://schemas.openxmlformats.org/officeDocument/2006/relationships/image" Target="../media/image20.jp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21.gif"/><Relationship Id="rId4" Type="http://schemas.openxmlformats.org/officeDocument/2006/relationships/hyperlink" Target="http://www.usaid.gov/"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4.jpeg"/><Relationship Id="rId5" Type="http://schemas.openxmlformats.org/officeDocument/2006/relationships/image" Target="../media/image10.jpeg"/><Relationship Id="rId10" Type="http://schemas.openxmlformats.org/officeDocument/2006/relationships/image" Target="../media/image13.jpeg"/><Relationship Id="rId4" Type="http://schemas.openxmlformats.org/officeDocument/2006/relationships/notesSlide" Target="../notesSlides/notesSlide5.xml"/><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4.gi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4.gi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4.gif"/></Relationships>
</file>

<file path=ppt/slides/_rels/slide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Layout" Target="../slideLayouts/slideLayout2.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30" y="1"/>
            <a:ext cx="9109370" cy="2530494"/>
          </a:xfrm>
        </p:spPr>
        <p:txBody>
          <a:bodyPr>
            <a:noAutofit/>
          </a:bodyPr>
          <a:lstStyle/>
          <a:p>
            <a:pPr algn="ct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C</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onservation</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griculture</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in</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t>
            </a:r>
            <a:r>
              <a:rPr lang="en-US" b="1" cap="none" dirty="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E</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astern</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U</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ganda</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and</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w</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estern</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K</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enya</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ssessment</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of</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t>
            </a:r>
            <a:r>
              <a:rPr lang="en-US" b="1" cap="none" dirty="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B</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eneficiaries’</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b</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aseline</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s</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ocio-economic</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c</a:t>
            </a:r>
            <a:r>
              <a:rPr lang="en-US" b="1" cap="none"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onditions</a:t>
            </a:r>
            <a:r>
              <a:rPr lang="en-US" b="1" dirty="0" smtClean="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rPr>
              <a:t> </a:t>
            </a:r>
            <a:endParaRPr lang="en-US" b="1" dirty="0">
              <a:solidFill>
                <a:srgbClr val="000000"/>
              </a:solidFill>
              <a:effectLst>
                <a:outerShdw dir="4920000" sx="1000" sy="1000" algn="ctr" rotWithShape="0">
                  <a:srgbClr val="000000">
                    <a:alpha val="63000"/>
                  </a:srgbClr>
                </a:outerShdw>
                <a:reflection blurRad="127000" stA="22000" endPos="30000" dir="5400000" sy="-90000" algn="bl" rotWithShape="0"/>
              </a:effectLst>
              <a:latin typeface="Georgia" pitchFamily="18" charset="0"/>
              <a:cs typeface="Arial"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30" y="4018454"/>
            <a:ext cx="5680370" cy="2797861"/>
          </a:xfrm>
          <a:prstGeom prst="rect">
            <a:avLst/>
          </a:prstGeom>
          <a:ln>
            <a:noFill/>
          </a:ln>
          <a:effectLst>
            <a:softEdge rad="112500"/>
          </a:effectLst>
        </p:spPr>
      </p:pic>
      <p:sp>
        <p:nvSpPr>
          <p:cNvPr id="13" name="Text Box 5"/>
          <p:cNvSpPr txBox="1">
            <a:spLocks noChangeArrowheads="1"/>
          </p:cNvSpPr>
          <p:nvPr/>
        </p:nvSpPr>
        <p:spPr bwMode="auto">
          <a:xfrm>
            <a:off x="5715000" y="4914900"/>
            <a:ext cx="3276600" cy="1508105"/>
          </a:xfrm>
          <a:prstGeom prst="rect">
            <a:avLst/>
          </a:prstGeom>
          <a:noFill/>
          <a:ln w="9525">
            <a:noFill/>
            <a:miter lim="800000"/>
            <a:headEnd/>
            <a:tailEnd/>
          </a:ln>
          <a:effectLst/>
          <a:extLst/>
        </p:spPr>
        <p:txBody>
          <a:bodyPr wrap="square">
            <a:spAutoFit/>
          </a:bodyPr>
          <a:lstStyle/>
          <a:p>
            <a:pPr algn="ctr">
              <a:spcBef>
                <a:spcPct val="20000"/>
              </a:spcBef>
              <a:buClr>
                <a:schemeClr val="bg2"/>
              </a:buClr>
              <a:buFont typeface="Monotype Sorts" pitchFamily="2" charset="2"/>
              <a:buNone/>
            </a:pPr>
            <a:r>
              <a:rPr kumimoji="1" lang="en-US" sz="2000" b="0"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Committee Members</a:t>
            </a:r>
          </a:p>
          <a:p>
            <a:pPr algn="ctr">
              <a:spcBef>
                <a:spcPct val="20000"/>
              </a:spcBef>
              <a:buClr>
                <a:schemeClr val="bg2"/>
              </a:buClr>
              <a:buFont typeface="Monotype Sorts" pitchFamily="2" charset="2"/>
              <a:buNone/>
            </a:pPr>
            <a:r>
              <a:rPr kumimoji="1" lang="en-US" sz="2000" b="0"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Dr</a:t>
            </a:r>
            <a:r>
              <a:rPr kumimoji="1" lang="en-US" sz="2000" b="0" dirty="0">
                <a:solidFill>
                  <a:srgbClr val="000000"/>
                </a:solidFill>
                <a:effectLst>
                  <a:outerShdw blurRad="38100" dist="38100" dir="2700000" algn="tl">
                    <a:srgbClr val="000000">
                      <a:alpha val="43137"/>
                    </a:srgbClr>
                  </a:outerShdw>
                </a:effectLst>
                <a:latin typeface="Arial" pitchFamily="34" charset="0"/>
                <a:cs typeface="Arial" pitchFamily="34" charset="0"/>
              </a:rPr>
              <a:t>. </a:t>
            </a:r>
            <a:r>
              <a:rPr kumimoji="1" lang="en-US" sz="2000" b="0" dirty="0" err="1">
                <a:solidFill>
                  <a:srgbClr val="000000"/>
                </a:solidFill>
                <a:effectLst>
                  <a:outerShdw blurRad="38100" dist="38100" dir="2700000" algn="tl">
                    <a:srgbClr val="000000">
                      <a:alpha val="43137"/>
                    </a:srgbClr>
                  </a:outerShdw>
                </a:effectLst>
                <a:latin typeface="Arial" pitchFamily="34" charset="0"/>
                <a:cs typeface="Arial" pitchFamily="34" charset="0"/>
              </a:rPr>
              <a:t>Dannele</a:t>
            </a:r>
            <a:r>
              <a:rPr kumimoji="1" lang="en-US" sz="2000" b="0" dirty="0">
                <a:solidFill>
                  <a:srgbClr val="000000"/>
                </a:solidFill>
                <a:effectLst>
                  <a:outerShdw blurRad="38100" dist="38100" dir="2700000" algn="tl">
                    <a:srgbClr val="000000">
                      <a:alpha val="43137"/>
                    </a:srgbClr>
                  </a:outerShdw>
                </a:effectLst>
                <a:latin typeface="Arial" pitchFamily="34" charset="0"/>
                <a:cs typeface="Arial" pitchFamily="34" charset="0"/>
              </a:rPr>
              <a:t> </a:t>
            </a:r>
            <a:r>
              <a:rPr kumimoji="1" lang="en-US" sz="2000" b="0"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Peck (chair) </a:t>
            </a:r>
          </a:p>
          <a:p>
            <a:pPr algn="ctr">
              <a:spcBef>
                <a:spcPct val="20000"/>
              </a:spcBef>
              <a:buClr>
                <a:schemeClr val="bg2"/>
              </a:buClr>
              <a:buFont typeface="Monotype Sorts" pitchFamily="2" charset="2"/>
              <a:buNone/>
            </a:pPr>
            <a:r>
              <a:rPr kumimoji="1" lang="en-US" sz="2000" b="0"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Dr. Dale </a:t>
            </a:r>
            <a:r>
              <a:rPr kumimoji="1" lang="en-US" sz="2000" b="0" dirty="0" err="1" smtClean="0">
                <a:solidFill>
                  <a:srgbClr val="000000"/>
                </a:solidFill>
                <a:effectLst>
                  <a:outerShdw blurRad="38100" dist="38100" dir="2700000" algn="tl">
                    <a:srgbClr val="000000">
                      <a:alpha val="43137"/>
                    </a:srgbClr>
                  </a:outerShdw>
                </a:effectLst>
                <a:latin typeface="Arial" pitchFamily="34" charset="0"/>
                <a:cs typeface="Arial" pitchFamily="34" charset="0"/>
              </a:rPr>
              <a:t>Menkhaus</a:t>
            </a:r>
            <a:endParaRPr kumimoji="1" lang="en-US" sz="2000" b="0" dirty="0" smtClean="0">
              <a:solidFill>
                <a:srgbClr val="000000"/>
              </a:solidFill>
              <a:effectLst>
                <a:outerShdw blurRad="38100" dist="38100" dir="2700000" algn="tl">
                  <a:srgbClr val="000000">
                    <a:alpha val="43137"/>
                  </a:srgbClr>
                </a:outerShdw>
              </a:effectLst>
              <a:latin typeface="Arial" pitchFamily="34" charset="0"/>
              <a:cs typeface="Arial" pitchFamily="34" charset="0"/>
            </a:endParaRPr>
          </a:p>
          <a:p>
            <a:pPr algn="ctr">
              <a:spcBef>
                <a:spcPct val="20000"/>
              </a:spcBef>
              <a:buClr>
                <a:schemeClr val="bg2"/>
              </a:buClr>
              <a:buFont typeface="Monotype Sorts" pitchFamily="2" charset="2"/>
              <a:buNone/>
            </a:pPr>
            <a:r>
              <a:rPr kumimoji="1" lang="en-US" sz="2000" b="0"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Dr. Jay Norton</a:t>
            </a:r>
            <a:endParaRPr lang="en-US" sz="2000" b="0" dirty="0">
              <a:solidFill>
                <a:srgbClr val="000000"/>
              </a:solidFill>
              <a:effectLst>
                <a:outerShdw blurRad="38100" dist="38100" dir="2700000" algn="tl">
                  <a:srgbClr val="000000">
                    <a:alpha val="43137"/>
                  </a:srgbClr>
                </a:outerShdw>
              </a:effectLst>
              <a:latin typeface="Arial" pitchFamily="34" charset="0"/>
              <a:cs typeface="Arial" pitchFamily="34" charset="0"/>
            </a:endParaRPr>
          </a:p>
        </p:txBody>
      </p:sp>
      <p:sp>
        <p:nvSpPr>
          <p:cNvPr id="10" name="Rectangle 9"/>
          <p:cNvSpPr/>
          <p:nvPr/>
        </p:nvSpPr>
        <p:spPr>
          <a:xfrm>
            <a:off x="1600200" y="2454295"/>
            <a:ext cx="5562600" cy="1508105"/>
          </a:xfrm>
          <a:prstGeom prst="rect">
            <a:avLst/>
          </a:prstGeom>
        </p:spPr>
        <p:txBody>
          <a:bodyPr wrap="square">
            <a:spAutoFit/>
          </a:bodyPr>
          <a:lstStyle/>
          <a:p>
            <a:pPr algn="ctr">
              <a:spcBef>
                <a:spcPct val="20000"/>
              </a:spcBef>
              <a:buClr>
                <a:schemeClr val="bg2"/>
              </a:buClr>
              <a:buFont typeface="Monotype Sorts" pitchFamily="2" charset="2"/>
              <a:buNone/>
            </a:pPr>
            <a:r>
              <a:rPr kumimoji="1" lang="en-US" sz="2000" dirty="0">
                <a:effectLst>
                  <a:outerShdw blurRad="1270000" dist="38100" dir="2700000" algn="tl">
                    <a:srgbClr val="000000">
                      <a:alpha val="43137"/>
                    </a:srgbClr>
                  </a:outerShdw>
                </a:effectLst>
                <a:latin typeface="Arial" pitchFamily="34" charset="0"/>
                <a:cs typeface="Arial" pitchFamily="34" charset="0"/>
              </a:rPr>
              <a:t>Moses </a:t>
            </a:r>
            <a:r>
              <a:rPr kumimoji="1" lang="en-US" sz="2000" dirty="0" err="1">
                <a:effectLst>
                  <a:outerShdw blurRad="1270000" dist="38100" dir="2700000" algn="tl">
                    <a:srgbClr val="000000">
                      <a:alpha val="43137"/>
                    </a:srgbClr>
                  </a:outerShdw>
                </a:effectLst>
                <a:latin typeface="Arial" pitchFamily="34" charset="0"/>
                <a:cs typeface="Arial" pitchFamily="34" charset="0"/>
              </a:rPr>
              <a:t>Owori</a:t>
            </a:r>
            <a:endParaRPr kumimoji="1" lang="en-US" sz="2000" dirty="0">
              <a:effectLst>
                <a:outerShdw blurRad="1270000" dist="38100" dir="2700000" algn="tl">
                  <a:srgbClr val="000000">
                    <a:alpha val="43137"/>
                  </a:srgbClr>
                </a:outerShdw>
              </a:effectLst>
              <a:latin typeface="Arial" pitchFamily="34" charset="0"/>
              <a:cs typeface="Arial" pitchFamily="34" charset="0"/>
            </a:endParaRPr>
          </a:p>
          <a:p>
            <a:pPr algn="ctr">
              <a:spcBef>
                <a:spcPct val="20000"/>
              </a:spcBef>
              <a:buClr>
                <a:schemeClr val="bg2"/>
              </a:buClr>
              <a:buFont typeface="Monotype Sorts" pitchFamily="2" charset="2"/>
              <a:buNone/>
            </a:pPr>
            <a:r>
              <a:rPr kumimoji="1" lang="en-US" sz="2000" dirty="0" smtClean="0">
                <a:effectLst>
                  <a:outerShdw blurRad="1270000" dist="38100" dir="2700000" algn="tl">
                    <a:srgbClr val="000000">
                      <a:alpha val="43137"/>
                    </a:srgbClr>
                  </a:outerShdw>
                </a:effectLst>
                <a:latin typeface="Arial" pitchFamily="34" charset="0"/>
                <a:cs typeface="Arial" pitchFamily="34" charset="0"/>
              </a:rPr>
              <a:t>M.S</a:t>
            </a:r>
            <a:r>
              <a:rPr kumimoji="1" lang="en-US" sz="2000" dirty="0">
                <a:effectLst>
                  <a:outerShdw blurRad="1270000" dist="38100" dir="2700000" algn="tl">
                    <a:srgbClr val="000000">
                      <a:alpha val="43137"/>
                    </a:srgbClr>
                  </a:outerShdw>
                </a:effectLst>
                <a:latin typeface="Arial" pitchFamily="34" charset="0"/>
                <a:cs typeface="Arial" pitchFamily="34" charset="0"/>
              </a:rPr>
              <a:t>. Candidate</a:t>
            </a:r>
          </a:p>
          <a:p>
            <a:pPr algn="ctr">
              <a:spcBef>
                <a:spcPct val="20000"/>
              </a:spcBef>
              <a:buClr>
                <a:schemeClr val="bg2"/>
              </a:buClr>
              <a:buFont typeface="Monotype Sorts" pitchFamily="2" charset="2"/>
              <a:buNone/>
            </a:pPr>
            <a:r>
              <a:rPr kumimoji="1" lang="en-US" sz="2000" dirty="0" smtClean="0">
                <a:effectLst>
                  <a:outerShdw blurRad="1270000" dist="38100" dir="2700000" algn="tl">
                    <a:srgbClr val="000000">
                      <a:alpha val="43137"/>
                    </a:srgbClr>
                  </a:outerShdw>
                </a:effectLst>
                <a:latin typeface="Arial" pitchFamily="34" charset="0"/>
                <a:cs typeface="Arial" pitchFamily="34" charset="0"/>
              </a:rPr>
              <a:t>Agricultural </a:t>
            </a:r>
            <a:r>
              <a:rPr kumimoji="1" lang="en-US" sz="2000" dirty="0">
                <a:effectLst>
                  <a:outerShdw blurRad="1270000" dist="38100" dir="2700000" algn="tl">
                    <a:srgbClr val="000000">
                      <a:alpha val="43137"/>
                    </a:srgbClr>
                  </a:outerShdw>
                </a:effectLst>
                <a:latin typeface="Arial" pitchFamily="34" charset="0"/>
                <a:cs typeface="Arial" pitchFamily="34" charset="0"/>
              </a:rPr>
              <a:t>&amp; Applied Economics</a:t>
            </a:r>
          </a:p>
          <a:p>
            <a:pPr algn="ctr">
              <a:spcBef>
                <a:spcPct val="20000"/>
              </a:spcBef>
              <a:buClr>
                <a:schemeClr val="bg2"/>
              </a:buClr>
              <a:buFont typeface="Monotype Sorts" pitchFamily="2" charset="2"/>
              <a:buNone/>
            </a:pPr>
            <a:r>
              <a:rPr kumimoji="1" lang="en-US" sz="2000" dirty="0">
                <a:effectLst>
                  <a:outerShdw blurRad="1270000" dist="38100" dir="2700000" algn="tl">
                    <a:srgbClr val="000000">
                      <a:alpha val="43137"/>
                    </a:srgbClr>
                  </a:outerShdw>
                </a:effectLst>
                <a:latin typeface="Arial" pitchFamily="34" charset="0"/>
                <a:cs typeface="Arial" pitchFamily="34" charset="0"/>
              </a:rPr>
              <a:t>University of Wyoming</a:t>
            </a:r>
          </a:p>
        </p:txBody>
      </p:sp>
    </p:spTree>
    <p:extLst>
      <p:ext uri="{BB962C8B-B14F-4D97-AF65-F5344CB8AC3E}">
        <p14:creationId xmlns:p14="http://schemas.microsoft.com/office/powerpoint/2010/main" val="2726785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93772"/>
            <a:ext cx="9144000" cy="4893647"/>
          </a:xfrm>
          <a:prstGeom prst="rect">
            <a:avLst/>
          </a:prstGeom>
        </p:spPr>
        <p:txBody>
          <a:bodyPr wrap="square">
            <a:spAutoFit/>
          </a:bodyPr>
          <a:lstStyle/>
          <a:p>
            <a:pPr marL="457200" indent="-457200">
              <a:lnSpc>
                <a:spcPct val="150000"/>
              </a:lnSpc>
              <a:buBlip>
                <a:blip r:embed="rId4"/>
              </a:buBlip>
            </a:pPr>
            <a:r>
              <a:rPr lang="en-US" sz="3200" dirty="0" smtClean="0"/>
              <a:t>Minimizing tillage</a:t>
            </a:r>
          </a:p>
          <a:p>
            <a:pPr marL="914400" lvl="1" indent="-457200">
              <a:lnSpc>
                <a:spcPct val="150000"/>
              </a:lnSpc>
              <a:buBlip>
                <a:blip r:embed="rId4"/>
              </a:buBlip>
            </a:pPr>
            <a:r>
              <a:rPr lang="en-US" b="0" dirty="0" smtClean="0"/>
              <a:t>Lack of access to special equipment </a:t>
            </a:r>
            <a:r>
              <a:rPr lang="en-US" sz="1800" b="0" dirty="0" smtClean="0"/>
              <a:t>(</a:t>
            </a:r>
            <a:r>
              <a:rPr lang="en-US" sz="1800" b="0" dirty="0"/>
              <a:t>Pedro &amp; Silva 2001</a:t>
            </a:r>
            <a:r>
              <a:rPr lang="en-US" sz="1800" b="0" dirty="0" smtClean="0"/>
              <a:t>)</a:t>
            </a:r>
          </a:p>
          <a:p>
            <a:pPr marL="914400" lvl="1" indent="-457200">
              <a:lnSpc>
                <a:spcPct val="150000"/>
              </a:lnSpc>
              <a:buBlip>
                <a:blip r:embed="rId4"/>
              </a:buBlip>
            </a:pPr>
            <a:r>
              <a:rPr lang="en-US" b="0" dirty="0" smtClean="0"/>
              <a:t>Loss of tillage as traditional weed control method, which necessitates alternative weed control methods</a:t>
            </a:r>
          </a:p>
          <a:p>
            <a:pPr marL="457200" indent="-457200">
              <a:lnSpc>
                <a:spcPct val="150000"/>
              </a:lnSpc>
              <a:buBlip>
                <a:blip r:embed="rId4"/>
              </a:buBlip>
            </a:pPr>
            <a:r>
              <a:rPr lang="en-US" sz="3200" dirty="0" smtClean="0"/>
              <a:t>Leaving crop residues on farmland</a:t>
            </a:r>
          </a:p>
          <a:p>
            <a:pPr marL="914400" lvl="1" indent="-457200">
              <a:lnSpc>
                <a:spcPct val="150000"/>
              </a:lnSpc>
              <a:buBlip>
                <a:blip r:embed="rId4"/>
              </a:buBlip>
            </a:pPr>
            <a:r>
              <a:rPr lang="en-US" b="0" dirty="0" smtClean="0"/>
              <a:t>Competing use of crop residue </a:t>
            </a:r>
            <a:r>
              <a:rPr lang="en-US" sz="1800" b="0" dirty="0" smtClean="0"/>
              <a:t>(</a:t>
            </a:r>
            <a:r>
              <a:rPr lang="en-US" sz="1800" b="0" dirty="0" err="1"/>
              <a:t>Mulumba</a:t>
            </a:r>
            <a:r>
              <a:rPr lang="en-US" sz="1800" b="0" dirty="0"/>
              <a:t> and </a:t>
            </a:r>
            <a:r>
              <a:rPr lang="en-US" sz="1800" b="0" dirty="0" err="1"/>
              <a:t>Lal</a:t>
            </a:r>
            <a:r>
              <a:rPr lang="en-US" sz="1800" b="0" dirty="0"/>
              <a:t>, 2008</a:t>
            </a:r>
            <a:r>
              <a:rPr lang="en-US" sz="1800" b="0" dirty="0" smtClean="0"/>
              <a:t>)</a:t>
            </a:r>
          </a:p>
          <a:p>
            <a:pPr marL="914400" lvl="1" indent="-457200">
              <a:lnSpc>
                <a:spcPct val="150000"/>
              </a:lnSpc>
              <a:buBlip>
                <a:blip r:embed="rId4"/>
              </a:buBlip>
            </a:pPr>
            <a:r>
              <a:rPr lang="en-US" b="0" dirty="0" smtClean="0"/>
              <a:t>Burning during off-seasons </a:t>
            </a:r>
          </a:p>
          <a:p>
            <a:pPr marL="914400" lvl="1" indent="-457200">
              <a:lnSpc>
                <a:spcPct val="150000"/>
              </a:lnSpc>
              <a:buBlip>
                <a:blip r:embed="rId4"/>
              </a:buBlip>
            </a:pPr>
            <a:r>
              <a:rPr lang="en-US" b="0" dirty="0" smtClean="0"/>
              <a:t>Termites</a:t>
            </a:r>
            <a:endParaRPr lang="en-US" sz="2000" b="0" dirty="0"/>
          </a:p>
        </p:txBody>
      </p:sp>
      <p:sp>
        <p:nvSpPr>
          <p:cNvPr id="5" name="Rectangle 4"/>
          <p:cNvSpPr/>
          <p:nvPr/>
        </p:nvSpPr>
        <p:spPr>
          <a:xfrm>
            <a:off x="457200" y="381000"/>
            <a:ext cx="8686800" cy="646331"/>
          </a:xfrm>
          <a:prstGeom prst="rect">
            <a:avLst/>
          </a:prstGeom>
        </p:spPr>
        <p:txBody>
          <a:bodyPr wrap="square">
            <a:spAutoFit/>
          </a:bodyPr>
          <a:lstStyle/>
          <a:p>
            <a:pPr algn="ctr"/>
            <a:r>
              <a:rPr lang="en-US" sz="3600" dirty="0" smtClean="0">
                <a:effectLst>
                  <a:outerShdw blurRad="38100" dist="38100" dir="2700000" algn="tl">
                    <a:srgbClr val="000000">
                      <a:alpha val="43137"/>
                    </a:srgbClr>
                  </a:outerShdw>
                </a:effectLst>
                <a:latin typeface="Arial" pitchFamily="34" charset="0"/>
                <a:cs typeface="Arial" pitchFamily="34" charset="0"/>
              </a:rPr>
              <a:t>CHALLENGES TO ADOPTION OF CA </a:t>
            </a:r>
            <a:endParaRPr lang="en-US" sz="3600" dirty="0"/>
          </a:p>
        </p:txBody>
      </p:sp>
    </p:spTree>
    <p:custDataLst>
      <p:tags r:id="rId1"/>
    </p:custDataLst>
    <p:extLst>
      <p:ext uri="{BB962C8B-B14F-4D97-AF65-F5344CB8AC3E}">
        <p14:creationId xmlns:p14="http://schemas.microsoft.com/office/powerpoint/2010/main" val="6906356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
            <a:ext cx="9144000" cy="952500"/>
          </a:xfrm>
        </p:spPr>
        <p:txBody>
          <a:bodyPr>
            <a:noAutofit/>
          </a:bodyPr>
          <a:lstStyle/>
          <a:p>
            <a:pPr algn="ctr"/>
            <a:r>
              <a:rPr lang="en-US" b="1" dirty="0" smtClean="0">
                <a:solidFill>
                  <a:schemeClr val="tx1"/>
                </a:solidFill>
                <a:effectLst>
                  <a:reflection blurRad="1270000" stA="13000" endPos="55000" dir="5400000" sy="-90000" algn="bl" rotWithShape="0"/>
                </a:effectLst>
                <a:latin typeface="Arial" pitchFamily="34" charset="0"/>
                <a:cs typeface="Arial" pitchFamily="34" charset="0"/>
              </a:rPr>
              <a:t>Other factors that affect CA adoption</a:t>
            </a:r>
            <a:endParaRPr lang="en-US" dirty="0">
              <a:solidFill>
                <a:schemeClr val="tx1"/>
              </a:solidFill>
              <a:effectLst>
                <a:reflection blurRad="1270000" stA="13000" endPos="55000" dir="5400000" sy="-90000" algn="bl" rotWithShape="0"/>
              </a:effectLst>
              <a:latin typeface="Arial" pitchFamily="34" charset="0"/>
              <a:cs typeface="Arial" pitchFamily="34" charset="0"/>
            </a:endParaRPr>
          </a:p>
        </p:txBody>
      </p:sp>
      <p:sp>
        <p:nvSpPr>
          <p:cNvPr id="3" name="Content Placeholder 2"/>
          <p:cNvSpPr>
            <a:spLocks noGrp="1"/>
          </p:cNvSpPr>
          <p:nvPr>
            <p:ph idx="1"/>
          </p:nvPr>
        </p:nvSpPr>
        <p:spPr>
          <a:xfrm>
            <a:off x="0" y="1295400"/>
            <a:ext cx="9144000" cy="5486400"/>
          </a:xfrm>
        </p:spPr>
        <p:txBody>
          <a:bodyPr>
            <a:normAutofit/>
          </a:bodyPr>
          <a:lstStyle/>
          <a:p>
            <a:pPr>
              <a:buBlip>
                <a:blip r:embed="rId4"/>
              </a:buBlip>
            </a:pPr>
            <a:r>
              <a:rPr lang="en-US"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Socio-Economic factors</a:t>
            </a:r>
          </a:p>
          <a:p>
            <a:pPr lvl="1">
              <a:buBlip>
                <a:blip r:embed="rId4"/>
              </a:buBlip>
            </a:pPr>
            <a:r>
              <a:rPr lang="en-US" dirty="0" smtClean="0">
                <a:solidFill>
                  <a:schemeClr val="tx1"/>
                </a:solidFill>
                <a:latin typeface="Arial" pitchFamily="34" charset="0"/>
                <a:cs typeface="Arial" pitchFamily="34" charset="0"/>
              </a:rPr>
              <a:t>Education level &amp; perception </a:t>
            </a:r>
            <a:r>
              <a:rPr lang="en-US" dirty="0">
                <a:solidFill>
                  <a:schemeClr val="tx1"/>
                </a:solidFill>
                <a:latin typeface="Arial" pitchFamily="34" charset="0"/>
                <a:cs typeface="Arial" pitchFamily="34" charset="0"/>
              </a:rPr>
              <a:t>of CAPS </a:t>
            </a:r>
            <a:r>
              <a:rPr lang="en-US" dirty="0" smtClean="0">
                <a:solidFill>
                  <a:schemeClr val="tx1"/>
                </a:solidFill>
                <a:latin typeface="Arial" pitchFamily="34" charset="0"/>
                <a:cs typeface="Arial" pitchFamily="34" charset="0"/>
              </a:rPr>
              <a:t>benefits</a:t>
            </a:r>
            <a:endParaRPr lang="en-US" sz="1400" dirty="0" smtClean="0">
              <a:solidFill>
                <a:schemeClr val="tx1"/>
              </a:solidFill>
              <a:latin typeface="Arial" pitchFamily="34" charset="0"/>
              <a:cs typeface="Arial" pitchFamily="34" charset="0"/>
            </a:endParaRPr>
          </a:p>
          <a:p>
            <a:pPr lvl="1">
              <a:buBlip>
                <a:blip r:embed="rId4"/>
              </a:buBlip>
            </a:pPr>
            <a:r>
              <a:rPr lang="en-US" dirty="0">
                <a:solidFill>
                  <a:schemeClr val="tx1"/>
                </a:solidFill>
                <a:latin typeface="Arial" pitchFamily="34" charset="0"/>
                <a:cs typeface="Arial" pitchFamily="34" charset="0"/>
              </a:rPr>
              <a:t>Income </a:t>
            </a:r>
          </a:p>
          <a:p>
            <a:pPr lvl="1">
              <a:buBlip>
                <a:blip r:embed="rId4"/>
              </a:buBlip>
            </a:pPr>
            <a:r>
              <a:rPr lang="en-US" dirty="0" smtClean="0">
                <a:solidFill>
                  <a:schemeClr val="tx1"/>
                </a:solidFill>
                <a:latin typeface="Arial" pitchFamily="34" charset="0"/>
                <a:cs typeface="Arial" pitchFamily="34" charset="0"/>
              </a:rPr>
              <a:t>Participation in Ag. training </a:t>
            </a:r>
            <a:endParaRPr lang="en-US" sz="1400" dirty="0" smtClean="0">
              <a:solidFill>
                <a:schemeClr val="tx1"/>
              </a:solidFill>
              <a:latin typeface="Arial" pitchFamily="34" charset="0"/>
              <a:cs typeface="Arial" pitchFamily="34" charset="0"/>
            </a:endParaRPr>
          </a:p>
          <a:p>
            <a:pPr lvl="1">
              <a:buBlip>
                <a:blip r:embed="rId4"/>
              </a:buBlip>
            </a:pPr>
            <a:r>
              <a:rPr lang="en-US" dirty="0" smtClean="0">
                <a:solidFill>
                  <a:schemeClr val="tx1"/>
                </a:solidFill>
                <a:latin typeface="Arial" pitchFamily="34" charset="0"/>
                <a:cs typeface="Arial" pitchFamily="34" charset="0"/>
              </a:rPr>
              <a:t>Contact with public extension service providers</a:t>
            </a:r>
          </a:p>
          <a:p>
            <a:pPr>
              <a:buBlip>
                <a:blip r:embed="rId4"/>
              </a:buBlip>
            </a:pPr>
            <a:r>
              <a:rPr lang="en-US" b="1" dirty="0" smtClean="0">
                <a:solidFill>
                  <a:srgbClr val="000000"/>
                </a:solidFill>
                <a:latin typeface="Arial" pitchFamily="34" charset="0"/>
                <a:cs typeface="Arial" pitchFamily="34" charset="0"/>
              </a:rPr>
              <a:t>Physical factors</a:t>
            </a:r>
          </a:p>
          <a:p>
            <a:pPr lvl="1">
              <a:buBlip>
                <a:blip r:embed="rId4"/>
              </a:buBlip>
            </a:pPr>
            <a:r>
              <a:rPr lang="en-US" dirty="0">
                <a:solidFill>
                  <a:srgbClr val="000000"/>
                </a:solidFill>
                <a:latin typeface="Arial" pitchFamily="34" charset="0"/>
                <a:cs typeface="Arial" pitchFamily="34" charset="0"/>
              </a:rPr>
              <a:t>Access to land and labor</a:t>
            </a:r>
          </a:p>
          <a:p>
            <a:pPr lvl="1">
              <a:buBlip>
                <a:blip r:embed="rId4"/>
              </a:buBlip>
            </a:pPr>
            <a:r>
              <a:rPr lang="en-US" dirty="0" smtClean="0">
                <a:solidFill>
                  <a:srgbClr val="000000"/>
                </a:solidFill>
                <a:latin typeface="Arial" pitchFamily="34" charset="0"/>
                <a:cs typeface="Arial" pitchFamily="34" charset="0"/>
              </a:rPr>
              <a:t>Land tenure</a:t>
            </a:r>
          </a:p>
          <a:p>
            <a:pPr lvl="1">
              <a:buBlip>
                <a:blip r:embed="rId4"/>
              </a:buBlip>
            </a:pPr>
            <a:r>
              <a:rPr lang="en-US" dirty="0" smtClean="0">
                <a:solidFill>
                  <a:srgbClr val="000000"/>
                </a:solidFill>
                <a:latin typeface="Arial" pitchFamily="34" charset="0"/>
                <a:cs typeface="Arial" pitchFamily="34" charset="0"/>
              </a:rPr>
              <a:t>Perception of soil erosion</a:t>
            </a:r>
          </a:p>
          <a:p>
            <a:pPr lvl="1">
              <a:buBlip>
                <a:blip r:embed="rId4"/>
              </a:buBlip>
            </a:pPr>
            <a:r>
              <a:rPr lang="en-US" dirty="0" smtClean="0">
                <a:solidFill>
                  <a:srgbClr val="000000"/>
                </a:solidFill>
                <a:latin typeface="Arial" pitchFamily="34" charset="0"/>
                <a:cs typeface="Arial" pitchFamily="34" charset="0"/>
              </a:rPr>
              <a:t>Existing farming practices</a:t>
            </a:r>
          </a:p>
          <a:p>
            <a:pPr lvl="1">
              <a:buBlip>
                <a:blip r:embed="rId4"/>
              </a:buBlip>
            </a:pPr>
            <a:endParaRPr lang="en-US" dirty="0" smtClean="0">
              <a:solidFill>
                <a:srgbClr val="000000"/>
              </a:solidFill>
              <a:latin typeface="Arial" pitchFamily="34" charset="0"/>
              <a:cs typeface="Arial" pitchFamily="34" charset="0"/>
            </a:endParaRPr>
          </a:p>
          <a:p>
            <a:pPr lvl="1">
              <a:buBlip>
                <a:blip r:embed="rId4"/>
              </a:buBlip>
            </a:pPr>
            <a:endParaRPr lang="en-US" dirty="0" smtClean="0">
              <a:solidFill>
                <a:srgbClr val="000000"/>
              </a:solidFill>
              <a:latin typeface="Arial" pitchFamily="34" charset="0"/>
              <a:cs typeface="Arial" pitchFamily="34" charset="0"/>
            </a:endParaRPr>
          </a:p>
          <a:p>
            <a:pPr marL="0" indent="0">
              <a:buNone/>
            </a:pPr>
            <a:endParaRPr lang="en-US" sz="1800" dirty="0" smtClean="0">
              <a:solidFill>
                <a:srgbClr val="000000"/>
              </a:solidFill>
              <a:latin typeface="Arial" pitchFamily="34" charset="0"/>
              <a:cs typeface="Arial" pitchFamily="34" charset="0"/>
            </a:endParaRPr>
          </a:p>
          <a:p>
            <a:pPr marL="0" indent="0">
              <a:buNone/>
            </a:pPr>
            <a:endParaRPr lang="en-US" sz="1800" dirty="0" smtClean="0">
              <a:solidFill>
                <a:srgbClr val="000000"/>
              </a:solidFill>
              <a:latin typeface="Arial" pitchFamily="34" charset="0"/>
              <a:cs typeface="Arial" pitchFamily="34" charset="0"/>
            </a:endParaRPr>
          </a:p>
          <a:p>
            <a:pPr marL="0" indent="0">
              <a:buNone/>
            </a:pPr>
            <a:endParaRPr lang="en-US" sz="1800" dirty="0">
              <a:solidFill>
                <a:srgbClr val="000000"/>
              </a:solidFill>
              <a:latin typeface="Arial" pitchFamily="34" charset="0"/>
              <a:cs typeface="Arial" pitchFamily="34" charset="0"/>
            </a:endParaRPr>
          </a:p>
          <a:p>
            <a:endParaRPr lang="en-US" dirty="0" smtClean="0"/>
          </a:p>
          <a:p>
            <a:endParaRPr lang="en-US" b="1" dirty="0"/>
          </a:p>
          <a:p>
            <a:endParaRPr lang="en-US" dirty="0"/>
          </a:p>
        </p:txBody>
      </p:sp>
    </p:spTree>
    <p:custDataLst>
      <p:tags r:id="rId1"/>
    </p:custDataLst>
    <p:extLst>
      <p:ext uri="{BB962C8B-B14F-4D97-AF65-F5344CB8AC3E}">
        <p14:creationId xmlns:p14="http://schemas.microsoft.com/office/powerpoint/2010/main" val="32350550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lstStyle/>
          <a:p>
            <a:pPr algn="ctr"/>
            <a:r>
              <a:rPr lang="en-US" b="1" dirty="0" smtClean="0">
                <a:solidFill>
                  <a:schemeClr val="tx1"/>
                </a:solidFill>
                <a:effectLst>
                  <a:outerShdw blurRad="38100" dist="38100" dir="2700000" algn="tl">
                    <a:srgbClr val="000000">
                      <a:alpha val="43137"/>
                    </a:srgbClr>
                  </a:outerShdw>
                  <a:reflection blurRad="1270000" stA="48000" endA="300" endPos="55000" dir="5400000" sy="-90000" algn="bl" rotWithShape="0"/>
                </a:effectLst>
                <a:latin typeface="Arial" pitchFamily="34" charset="0"/>
                <a:cs typeface="Arial" pitchFamily="34" charset="0"/>
              </a:rPr>
              <a:t>Methods</a:t>
            </a:r>
            <a:endParaRPr lang="en-US" b="1" dirty="0">
              <a:solidFill>
                <a:schemeClr val="tx1"/>
              </a:solidFill>
              <a:effectLst>
                <a:outerShdw blurRad="38100" dist="38100" dir="2700000" algn="tl">
                  <a:srgbClr val="000000">
                    <a:alpha val="43137"/>
                  </a:srgbClr>
                </a:outerShdw>
                <a:reflection blurRad="1270000" stA="48000" endA="300" endPos="55000" dir="5400000" sy="-90000" algn="bl" rotWithShape="0"/>
              </a:effectLst>
              <a:latin typeface="Arial" pitchFamily="34" charset="0"/>
              <a:cs typeface="Arial" pitchFamily="34" charset="0"/>
            </a:endParaRPr>
          </a:p>
        </p:txBody>
      </p:sp>
      <p:sp>
        <p:nvSpPr>
          <p:cNvPr id="3" name="Content Placeholder 2"/>
          <p:cNvSpPr>
            <a:spLocks noGrp="1"/>
          </p:cNvSpPr>
          <p:nvPr>
            <p:ph idx="1"/>
          </p:nvPr>
        </p:nvSpPr>
        <p:spPr>
          <a:xfrm>
            <a:off x="457200" y="1066800"/>
            <a:ext cx="8686800" cy="5562600"/>
          </a:xfrm>
        </p:spPr>
        <p:txBody>
          <a:bodyPr/>
          <a:lstStyle/>
          <a:p>
            <a:pPr marL="342900" lvl="1" indent="-342900">
              <a:buBlip>
                <a:blip r:embed="rId4"/>
              </a:buBlip>
            </a:pPr>
            <a:r>
              <a:rPr lang="en-US" b="1" dirty="0" smtClean="0">
                <a:solidFill>
                  <a:schemeClr val="tx1"/>
                </a:solidFill>
                <a:latin typeface="Arial" pitchFamily="34" charset="0"/>
                <a:cs typeface="Arial" pitchFamily="34" charset="0"/>
              </a:rPr>
              <a:t>Data from household </a:t>
            </a:r>
            <a:r>
              <a:rPr lang="en-US" b="1" dirty="0">
                <a:solidFill>
                  <a:schemeClr val="tx1"/>
                </a:solidFill>
                <a:latin typeface="Arial" pitchFamily="34" charset="0"/>
                <a:cs typeface="Arial" pitchFamily="34" charset="0"/>
              </a:rPr>
              <a:t>baseline survey</a:t>
            </a:r>
          </a:p>
          <a:p>
            <a:pPr lvl="2">
              <a:buBlip>
                <a:blip r:embed="rId4"/>
              </a:buBlip>
            </a:pPr>
            <a:r>
              <a:rPr lang="en-US" sz="2800" dirty="0" smtClean="0">
                <a:solidFill>
                  <a:schemeClr val="tx1"/>
                </a:solidFill>
                <a:latin typeface="Arial" pitchFamily="34" charset="0"/>
                <a:cs typeface="Arial" pitchFamily="34" charset="0"/>
              </a:rPr>
              <a:t>Two stage stratified sampling (</a:t>
            </a:r>
            <a:r>
              <a:rPr lang="en-US" sz="2800" dirty="0" err="1" smtClean="0">
                <a:solidFill>
                  <a:schemeClr val="tx1"/>
                </a:solidFill>
                <a:latin typeface="Arial" pitchFamily="34" charset="0"/>
                <a:cs typeface="Arial" pitchFamily="34" charset="0"/>
              </a:rPr>
              <a:t>District</a:t>
            </a:r>
            <a:r>
              <a:rPr lang="en-US" sz="2800" dirty="0" err="1" smtClean="0">
                <a:solidFill>
                  <a:schemeClr val="tx1"/>
                </a:solidFill>
                <a:latin typeface="Arial" pitchFamily="34" charset="0"/>
                <a:cs typeface="Arial" pitchFamily="34" charset="0"/>
                <a:sym typeface="Wingdings" pitchFamily="2" charset="2"/>
              </a:rPr>
              <a:t>Sub-locationHHs</a:t>
            </a:r>
            <a:endParaRPr lang="en-US" sz="2800" dirty="0" smtClean="0">
              <a:solidFill>
                <a:schemeClr val="tx1"/>
              </a:solidFill>
              <a:latin typeface="Arial" pitchFamily="34" charset="0"/>
              <a:cs typeface="Arial" pitchFamily="34" charset="0"/>
              <a:sym typeface="Wingdings" pitchFamily="2" charset="2"/>
            </a:endParaRPr>
          </a:p>
          <a:p>
            <a:pPr lvl="2">
              <a:buBlip>
                <a:blip r:embed="rId4"/>
              </a:buBlip>
            </a:pPr>
            <a:r>
              <a:rPr lang="en-US" sz="2800" dirty="0" smtClean="0">
                <a:solidFill>
                  <a:schemeClr val="tx1"/>
                </a:solidFill>
                <a:latin typeface="Arial" pitchFamily="34" charset="0"/>
                <a:cs typeface="Arial" pitchFamily="34" charset="0"/>
                <a:sym typeface="Wingdings" pitchFamily="2" charset="2"/>
              </a:rPr>
              <a:t>790 HHs (202-Tororo, 200-Kap, 188-Bungoma, 200-Trans-Nzoia)</a:t>
            </a:r>
          </a:p>
          <a:p>
            <a:pPr lvl="2">
              <a:buBlip>
                <a:blip r:embed="rId4"/>
              </a:buBlip>
            </a:pPr>
            <a:r>
              <a:rPr lang="en-US" sz="2800" dirty="0" smtClean="0">
                <a:solidFill>
                  <a:schemeClr val="tx1"/>
                </a:solidFill>
                <a:latin typeface="Arial" pitchFamily="34" charset="0"/>
                <a:cs typeface="Arial" pitchFamily="34" charset="0"/>
                <a:sym typeface="Wingdings" pitchFamily="2" charset="2"/>
              </a:rPr>
              <a:t>Structured questionnaires</a:t>
            </a:r>
            <a:r>
              <a:rPr lang="en-US" sz="2800" dirty="0" smtClean="0">
                <a:solidFill>
                  <a:schemeClr val="tx1"/>
                </a:solidFill>
                <a:latin typeface="Arial" pitchFamily="34" charset="0"/>
                <a:cs typeface="Arial" pitchFamily="34" charset="0"/>
              </a:rPr>
              <a:t> </a:t>
            </a:r>
          </a:p>
          <a:p>
            <a:pPr lvl="2">
              <a:buBlip>
                <a:blip r:embed="rId4"/>
              </a:buBlip>
            </a:pPr>
            <a:r>
              <a:rPr lang="en-US" sz="2800" dirty="0" smtClean="0">
                <a:solidFill>
                  <a:schemeClr val="tx1"/>
                </a:solidFill>
                <a:latin typeface="Arial" pitchFamily="34" charset="0"/>
                <a:cs typeface="Arial" pitchFamily="34" charset="0"/>
              </a:rPr>
              <a:t>Focus Group Discussions</a:t>
            </a:r>
          </a:p>
          <a:p>
            <a:pPr>
              <a:buBlip>
                <a:blip r:embed="rId4"/>
              </a:buBlip>
            </a:pPr>
            <a:r>
              <a:rPr lang="en-US" b="1" dirty="0" smtClean="0">
                <a:solidFill>
                  <a:schemeClr val="tx1"/>
                </a:solidFill>
                <a:latin typeface="Arial" pitchFamily="34" charset="0"/>
                <a:cs typeface="Arial" pitchFamily="34" charset="0"/>
              </a:rPr>
              <a:t>Analysis</a:t>
            </a:r>
          </a:p>
          <a:p>
            <a:pPr marL="1028700" lvl="1" indent="-571500">
              <a:buClr>
                <a:schemeClr val="tx1"/>
              </a:buClr>
              <a:buFont typeface="+mj-lt"/>
              <a:buAutoNum type="romanUcPeriod"/>
            </a:pPr>
            <a:r>
              <a:rPr lang="en-US" dirty="0" smtClean="0">
                <a:solidFill>
                  <a:schemeClr val="tx1"/>
                </a:solidFill>
                <a:latin typeface="Arial" pitchFamily="34" charset="0"/>
                <a:cs typeface="Arial" pitchFamily="34" charset="0"/>
              </a:rPr>
              <a:t>Descriptive summary of survey data</a:t>
            </a:r>
          </a:p>
          <a:p>
            <a:pPr marL="1028700" lvl="1" indent="-571500">
              <a:buClr>
                <a:schemeClr val="tx1"/>
              </a:buClr>
              <a:buFont typeface="+mj-lt"/>
              <a:buAutoNum type="romanUcPeriod"/>
            </a:pPr>
            <a:r>
              <a:rPr lang="en-US" dirty="0" smtClean="0">
                <a:solidFill>
                  <a:schemeClr val="tx1"/>
                </a:solidFill>
                <a:latin typeface="Arial" pitchFamily="34" charset="0"/>
                <a:cs typeface="Arial" pitchFamily="34" charset="0"/>
              </a:rPr>
              <a:t>Crosstabs &amp; Paired sample comparison </a:t>
            </a:r>
          </a:p>
          <a:p>
            <a:pPr marL="1028700" lvl="1" indent="-571500">
              <a:buClr>
                <a:schemeClr val="tx1"/>
              </a:buClr>
              <a:buFont typeface="+mj-lt"/>
              <a:buAutoNum type="romanUcPeriod"/>
            </a:pPr>
            <a:r>
              <a:rPr lang="en-US" dirty="0" smtClean="0">
                <a:solidFill>
                  <a:schemeClr val="tx1"/>
                </a:solidFill>
                <a:latin typeface="Arial" pitchFamily="34" charset="0"/>
                <a:cs typeface="Arial" pitchFamily="34" charset="0"/>
              </a:rPr>
              <a:t>Binary Logistic regression</a:t>
            </a:r>
          </a:p>
          <a:p>
            <a:endParaRPr lang="en-US" dirty="0"/>
          </a:p>
        </p:txBody>
      </p:sp>
    </p:spTree>
    <p:custDataLst>
      <p:tags r:id="rId1"/>
    </p:custDataLst>
    <p:extLst>
      <p:ext uri="{BB962C8B-B14F-4D97-AF65-F5344CB8AC3E}">
        <p14:creationId xmlns:p14="http://schemas.microsoft.com/office/powerpoint/2010/main" val="3295013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838200"/>
          </a:xfrm>
        </p:spPr>
        <p:txBody>
          <a:bodyPr/>
          <a:lstStyle/>
          <a:p>
            <a:pPr algn="ctr"/>
            <a:r>
              <a:rPr lang="en-US" b="1" dirty="0" smtClean="0">
                <a:solidFill>
                  <a:schemeClr val="tx1"/>
                </a:solidFill>
                <a:effectLst>
                  <a:outerShdw blurRad="38100" dist="38100" dir="2700000" algn="tl">
                    <a:srgbClr val="000000">
                      <a:alpha val="43137"/>
                    </a:srgbClr>
                  </a:outerShdw>
                </a:effectLst>
              </a:rPr>
              <a:t>Method: Cross </a:t>
            </a:r>
            <a:r>
              <a:rPr lang="en-US" b="1" dirty="0">
                <a:solidFill>
                  <a:schemeClr val="tx1"/>
                </a:solidFill>
                <a:effectLst>
                  <a:outerShdw blurRad="38100" dist="38100" dir="2700000" algn="tl">
                    <a:srgbClr val="000000">
                      <a:alpha val="43137"/>
                    </a:srgbClr>
                  </a:outerShdw>
                </a:effectLst>
              </a:rPr>
              <a:t>tabulation </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1219200"/>
                <a:ext cx="8686800" cy="5638800"/>
              </a:xfrm>
            </p:spPr>
            <p:txBody>
              <a:bodyPr>
                <a:normAutofit fontScale="92500" lnSpcReduction="10000"/>
              </a:bodyPr>
              <a:lstStyle/>
              <a:p>
                <a:pPr>
                  <a:buBlip>
                    <a:blip r:embed="rId3"/>
                  </a:buBlip>
                </a:pPr>
                <a:r>
                  <a:rPr lang="en-US" sz="3500" b="1" dirty="0" smtClean="0">
                    <a:solidFill>
                      <a:schemeClr val="tx1"/>
                    </a:solidFill>
                  </a:rPr>
                  <a:t>Chi- square statistic used in cross tabulation is given by</a:t>
                </a:r>
              </a:p>
              <a:p>
                <a:pPr lvl="3" indent="-342900">
                  <a:buBlip>
                    <a:blip r:embed="rId3"/>
                  </a:buBlip>
                </a:pPr>
                <a:r>
                  <a:rPr lang="en-US" dirty="0" smtClean="0">
                    <a:solidFill>
                      <a:schemeClr val="tx1"/>
                    </a:solidFill>
                  </a:rPr>
                  <a:t> </a:t>
                </a:r>
                <a14:m>
                  <m:oMath xmlns:m="http://schemas.openxmlformats.org/officeDocument/2006/math">
                    <m:sSup>
                      <m:sSupPr>
                        <m:ctrlPr>
                          <a:rPr lang="en-US" i="1" smtClean="0">
                            <a:solidFill>
                              <a:schemeClr val="tx1"/>
                            </a:solidFill>
                            <a:latin typeface="Cambria Math"/>
                          </a:rPr>
                        </m:ctrlPr>
                      </m:sSupPr>
                      <m:e>
                        <m:r>
                          <m:rPr>
                            <m:sty m:val="p"/>
                          </m:rPr>
                          <a:rPr lang="en-US">
                            <a:solidFill>
                              <a:schemeClr val="tx1"/>
                            </a:solidFill>
                            <a:latin typeface="Cambria Math"/>
                          </a:rPr>
                          <m:t>χ</m:t>
                        </m:r>
                      </m:e>
                      <m:sup>
                        <m:r>
                          <a:rPr lang="en-US" i="1">
                            <a:solidFill>
                              <a:schemeClr val="tx1"/>
                            </a:solidFill>
                            <a:latin typeface="Cambria Math"/>
                          </a:rPr>
                          <m:t>2</m:t>
                        </m:r>
                      </m:sup>
                    </m:sSup>
                    <m:r>
                      <a:rPr lang="en-US" i="1" smtClean="0">
                        <a:solidFill>
                          <a:schemeClr val="tx1"/>
                        </a:solidFill>
                        <a:latin typeface="Cambria Math"/>
                      </a:rPr>
                      <m:t>=</m:t>
                    </m:r>
                    <m:nary>
                      <m:naryPr>
                        <m:chr m:val="∑"/>
                        <m:subHide m:val="on"/>
                        <m:supHide m:val="on"/>
                        <m:ctrlPr>
                          <a:rPr lang="en-US" i="1" smtClean="0">
                            <a:solidFill>
                              <a:schemeClr val="tx1"/>
                            </a:solidFill>
                            <a:latin typeface="Cambria Math"/>
                          </a:rPr>
                        </m:ctrlPr>
                      </m:naryPr>
                      <m:sub/>
                      <m:sup/>
                      <m:e>
                        <m:f>
                          <m:fPr>
                            <m:ctrlPr>
                              <a:rPr lang="en-US" i="1" smtClean="0">
                                <a:solidFill>
                                  <a:schemeClr val="tx1"/>
                                </a:solidFill>
                                <a:latin typeface="Cambria Math"/>
                              </a:rPr>
                            </m:ctrlPr>
                          </m:fPr>
                          <m:num>
                            <m:sSup>
                              <m:sSupPr>
                                <m:ctrlPr>
                                  <a:rPr lang="en-US" i="1" smtClean="0">
                                    <a:solidFill>
                                      <a:schemeClr val="tx1"/>
                                    </a:solidFill>
                                    <a:latin typeface="Cambria Math"/>
                                  </a:rPr>
                                </m:ctrlPr>
                              </m:sSupPr>
                              <m:e>
                                <m:d>
                                  <m:dPr>
                                    <m:ctrlPr>
                                      <a:rPr lang="en-US" i="1" smtClean="0">
                                        <a:solidFill>
                                          <a:schemeClr val="tx1"/>
                                        </a:solidFill>
                                        <a:latin typeface="Cambria Math"/>
                                      </a:rPr>
                                    </m:ctrlPr>
                                  </m:dPr>
                                  <m:e>
                                    <m:sSub>
                                      <m:sSubPr>
                                        <m:ctrlPr>
                                          <a:rPr lang="en-US" i="1" smtClean="0">
                                            <a:solidFill>
                                              <a:schemeClr val="tx1"/>
                                            </a:solidFill>
                                            <a:latin typeface="Cambria Math"/>
                                          </a:rPr>
                                        </m:ctrlPr>
                                      </m:sSubPr>
                                      <m:e>
                                        <m:r>
                                          <a:rPr lang="en-US" b="0" i="1" smtClean="0">
                                            <a:solidFill>
                                              <a:schemeClr val="tx1"/>
                                            </a:solidFill>
                                            <a:latin typeface="Cambria Math"/>
                                          </a:rPr>
                                          <m:t>𝑂</m:t>
                                        </m:r>
                                      </m:e>
                                      <m:sub>
                                        <m:r>
                                          <a:rPr lang="en-US" b="0" i="1" smtClean="0">
                                            <a:solidFill>
                                              <a:schemeClr val="tx1"/>
                                            </a:solidFill>
                                            <a:latin typeface="Cambria Math"/>
                                          </a:rPr>
                                          <m:t>𝑖𝑗</m:t>
                                        </m:r>
                                      </m:sub>
                                    </m:sSub>
                                    <m:r>
                                      <a:rPr lang="en-US" b="0" i="1" smtClean="0">
                                        <a:solidFill>
                                          <a:schemeClr val="tx1"/>
                                        </a:solidFill>
                                        <a:latin typeface="Cambria Math"/>
                                      </a:rPr>
                                      <m:t>−</m:t>
                                    </m:r>
                                    <m:sSub>
                                      <m:sSubPr>
                                        <m:ctrlPr>
                                          <a:rPr lang="en-US" b="0" i="1" smtClean="0">
                                            <a:solidFill>
                                              <a:schemeClr val="tx1"/>
                                            </a:solidFill>
                                            <a:latin typeface="Cambria Math"/>
                                          </a:rPr>
                                        </m:ctrlPr>
                                      </m:sSubPr>
                                      <m:e>
                                        <m:r>
                                          <a:rPr lang="en-US" b="0" i="1" smtClean="0">
                                            <a:solidFill>
                                              <a:schemeClr val="tx1"/>
                                            </a:solidFill>
                                            <a:latin typeface="Cambria Math"/>
                                          </a:rPr>
                                          <m:t>𝐸</m:t>
                                        </m:r>
                                      </m:e>
                                      <m:sub>
                                        <m:r>
                                          <a:rPr lang="en-US" b="0" i="1" smtClean="0">
                                            <a:solidFill>
                                              <a:schemeClr val="tx1"/>
                                            </a:solidFill>
                                            <a:latin typeface="Cambria Math"/>
                                          </a:rPr>
                                          <m:t>𝑖𝑗</m:t>
                                        </m:r>
                                      </m:sub>
                                    </m:sSub>
                                  </m:e>
                                </m:d>
                              </m:e>
                              <m:sup>
                                <m:r>
                                  <a:rPr lang="en-US" b="0" i="1" smtClean="0">
                                    <a:solidFill>
                                      <a:schemeClr val="tx1"/>
                                    </a:solidFill>
                                    <a:latin typeface="Cambria Math"/>
                                  </a:rPr>
                                  <m:t>2</m:t>
                                </m:r>
                              </m:sup>
                            </m:sSup>
                          </m:num>
                          <m:den>
                            <m:sSub>
                              <m:sSubPr>
                                <m:ctrlPr>
                                  <a:rPr lang="en-US" i="1" smtClean="0">
                                    <a:solidFill>
                                      <a:schemeClr val="tx1"/>
                                    </a:solidFill>
                                    <a:latin typeface="Cambria Math"/>
                                  </a:rPr>
                                </m:ctrlPr>
                              </m:sSubPr>
                              <m:e>
                                <m:r>
                                  <a:rPr lang="en-US" b="0" i="1" smtClean="0">
                                    <a:solidFill>
                                      <a:schemeClr val="tx1"/>
                                    </a:solidFill>
                                    <a:latin typeface="Cambria Math"/>
                                  </a:rPr>
                                  <m:t>𝐸</m:t>
                                </m:r>
                              </m:e>
                              <m:sub>
                                <m:r>
                                  <a:rPr lang="en-US" b="0" i="1" smtClean="0">
                                    <a:solidFill>
                                      <a:schemeClr val="tx1"/>
                                    </a:solidFill>
                                    <a:latin typeface="Cambria Math"/>
                                  </a:rPr>
                                  <m:t>𝑖𝑗</m:t>
                                </m:r>
                              </m:sub>
                            </m:sSub>
                          </m:den>
                        </m:f>
                      </m:e>
                    </m:nary>
                  </m:oMath>
                </a14:m>
                <a:endParaRPr lang="en-US" dirty="0" smtClean="0">
                  <a:solidFill>
                    <a:schemeClr val="tx1"/>
                  </a:solidFill>
                </a:endParaRPr>
              </a:p>
              <a:p>
                <a:pPr marL="857250" lvl="1" indent="-457200">
                  <a:buBlip>
                    <a:blip r:embed="rId3"/>
                  </a:buBlip>
                </a:pPr>
                <a:r>
                  <a:rPr lang="en-US" b="1" dirty="0" smtClean="0">
                    <a:solidFill>
                      <a:schemeClr val="tx1"/>
                    </a:solidFill>
                  </a:rPr>
                  <a:t>where</a:t>
                </a:r>
              </a:p>
              <a:p>
                <a:pPr marL="1257300" lvl="2" indent="-457200">
                  <a:buBlip>
                    <a:blip r:embed="rId3"/>
                  </a:buBlip>
                </a:pPr>
                <a14:m>
                  <m:oMath xmlns:m="http://schemas.openxmlformats.org/officeDocument/2006/math">
                    <m:sSub>
                      <m:sSubPr>
                        <m:ctrlPr>
                          <a:rPr lang="en-US" i="1" smtClean="0">
                            <a:solidFill>
                              <a:schemeClr val="tx1"/>
                            </a:solidFill>
                            <a:latin typeface="Cambria Math"/>
                          </a:rPr>
                        </m:ctrlPr>
                      </m:sSubPr>
                      <m:e>
                        <m:r>
                          <a:rPr lang="en-US" b="0" i="1" smtClean="0">
                            <a:solidFill>
                              <a:schemeClr val="tx1"/>
                            </a:solidFill>
                            <a:latin typeface="Cambria Math"/>
                          </a:rPr>
                          <m:t>𝑂</m:t>
                        </m:r>
                      </m:e>
                      <m:sub>
                        <m:r>
                          <a:rPr lang="en-US" b="0" i="1" smtClean="0">
                            <a:solidFill>
                              <a:schemeClr val="tx1"/>
                            </a:solidFill>
                            <a:latin typeface="Cambria Math"/>
                          </a:rPr>
                          <m:t>𝑖𝑗</m:t>
                        </m:r>
                      </m:sub>
                    </m:sSub>
                  </m:oMath>
                </a14:m>
                <a:r>
                  <a:rPr lang="en-US" dirty="0" smtClean="0">
                    <a:solidFill>
                      <a:schemeClr val="tx1"/>
                    </a:solidFill>
                  </a:rPr>
                  <a:t> is </a:t>
                </a:r>
                <a:r>
                  <a:rPr lang="en-US" baseline="30000" dirty="0" smtClean="0">
                    <a:solidFill>
                      <a:schemeClr val="tx1"/>
                    </a:solidFill>
                  </a:rPr>
                  <a:t> </a:t>
                </a:r>
                <a:r>
                  <a:rPr lang="en-US" dirty="0">
                    <a:solidFill>
                      <a:schemeClr val="tx1"/>
                    </a:solidFill>
                  </a:rPr>
                  <a:t>observed frequency, from the data, of HHs with characteristics </a:t>
                </a:r>
                <a:r>
                  <a:rPr lang="en-US" i="1" dirty="0" err="1">
                    <a:solidFill>
                      <a:schemeClr val="tx1"/>
                    </a:solidFill>
                  </a:rPr>
                  <a:t>i</a:t>
                </a:r>
                <a:r>
                  <a:rPr lang="en-US" i="1" dirty="0">
                    <a:solidFill>
                      <a:schemeClr val="tx1"/>
                    </a:solidFill>
                  </a:rPr>
                  <a:t> </a:t>
                </a:r>
                <a:r>
                  <a:rPr lang="en-US" dirty="0">
                    <a:solidFill>
                      <a:schemeClr val="tx1"/>
                    </a:solidFill>
                  </a:rPr>
                  <a:t>and </a:t>
                </a:r>
                <a:r>
                  <a:rPr lang="en-US" i="1" dirty="0" smtClean="0">
                    <a:solidFill>
                      <a:schemeClr val="tx1"/>
                    </a:solidFill>
                  </a:rPr>
                  <a:t>j</a:t>
                </a:r>
              </a:p>
              <a:p>
                <a:pPr marL="1257300" lvl="2" indent="-457200">
                  <a:buBlip>
                    <a:blip r:embed="rId3"/>
                  </a:buBlip>
                </a:pPr>
                <a14:m>
                  <m:oMath xmlns:m="http://schemas.openxmlformats.org/officeDocument/2006/math">
                    <m:sSub>
                      <m:sSubPr>
                        <m:ctrlPr>
                          <a:rPr lang="en-US" i="1" smtClean="0">
                            <a:solidFill>
                              <a:schemeClr val="tx1"/>
                            </a:solidFill>
                            <a:latin typeface="Cambria Math"/>
                          </a:rPr>
                        </m:ctrlPr>
                      </m:sSubPr>
                      <m:e>
                        <m:r>
                          <a:rPr lang="en-US" b="0" i="1" smtClean="0">
                            <a:solidFill>
                              <a:schemeClr val="tx1"/>
                            </a:solidFill>
                            <a:latin typeface="Cambria Math"/>
                          </a:rPr>
                          <m:t>𝐸</m:t>
                        </m:r>
                      </m:e>
                      <m:sub>
                        <m:r>
                          <a:rPr lang="en-US" b="0" i="1" smtClean="0">
                            <a:solidFill>
                              <a:schemeClr val="tx1"/>
                            </a:solidFill>
                            <a:latin typeface="Cambria Math"/>
                          </a:rPr>
                          <m:t>𝑖𝑗</m:t>
                        </m:r>
                      </m:sub>
                    </m:sSub>
                  </m:oMath>
                </a14:m>
                <a:r>
                  <a:rPr lang="en-US" dirty="0" smtClean="0">
                    <a:solidFill>
                      <a:schemeClr val="tx1"/>
                    </a:solidFill>
                  </a:rPr>
                  <a:t> is expected </a:t>
                </a:r>
                <a:r>
                  <a:rPr lang="en-US" dirty="0">
                    <a:solidFill>
                      <a:schemeClr val="tx1"/>
                    </a:solidFill>
                  </a:rPr>
                  <a:t>frequency for the cell in the </a:t>
                </a:r>
                <a:r>
                  <a:rPr lang="en-US" i="1" dirty="0" err="1">
                    <a:solidFill>
                      <a:schemeClr val="tx1"/>
                    </a:solidFill>
                  </a:rPr>
                  <a:t>i</a:t>
                </a:r>
                <a:r>
                  <a:rPr lang="en-US" baseline="30000" dirty="0" err="1">
                    <a:solidFill>
                      <a:schemeClr val="tx1"/>
                    </a:solidFill>
                  </a:rPr>
                  <a:t>th</a:t>
                </a:r>
                <a:r>
                  <a:rPr lang="en-US" dirty="0">
                    <a:solidFill>
                      <a:schemeClr val="tx1"/>
                    </a:solidFill>
                  </a:rPr>
                  <a:t> row and the </a:t>
                </a:r>
                <a:r>
                  <a:rPr lang="en-US" i="1" dirty="0" err="1">
                    <a:solidFill>
                      <a:schemeClr val="tx1"/>
                    </a:solidFill>
                  </a:rPr>
                  <a:t>j</a:t>
                </a:r>
                <a:r>
                  <a:rPr lang="en-US" baseline="30000" dirty="0" err="1">
                    <a:solidFill>
                      <a:schemeClr val="tx1"/>
                    </a:solidFill>
                  </a:rPr>
                  <a:t>th</a:t>
                </a:r>
                <a:r>
                  <a:rPr lang="en-US" dirty="0">
                    <a:solidFill>
                      <a:schemeClr val="tx1"/>
                    </a:solidFill>
                  </a:rPr>
                  <a:t> </a:t>
                </a:r>
                <a:r>
                  <a:rPr lang="en-US" dirty="0" smtClean="0">
                    <a:solidFill>
                      <a:schemeClr val="tx1"/>
                    </a:solidFill>
                  </a:rPr>
                  <a:t>column defined as</a:t>
                </a:r>
                <a:endParaRPr lang="en-US" i="1" dirty="0" smtClean="0">
                  <a:solidFill>
                    <a:schemeClr val="tx1"/>
                  </a:solidFill>
                  <a:latin typeface="Cambria Math"/>
                </a:endParaRPr>
              </a:p>
              <a:p>
                <a:pPr lvl="2" indent="-342900">
                  <a:buBlip>
                    <a:blip r:embed="rId3"/>
                  </a:buBlip>
                </a:pPr>
                <a14:m>
                  <m:oMath xmlns:m="http://schemas.openxmlformats.org/officeDocument/2006/math">
                    <m:sSub>
                      <m:sSubPr>
                        <m:ctrlPr>
                          <a:rPr lang="en-US" i="1" smtClean="0">
                            <a:solidFill>
                              <a:schemeClr val="tx1"/>
                            </a:solidFill>
                            <a:latin typeface="Cambria Math"/>
                          </a:rPr>
                        </m:ctrlPr>
                      </m:sSubPr>
                      <m:e>
                        <m:r>
                          <a:rPr lang="en-US" b="0" i="1" smtClean="0">
                            <a:solidFill>
                              <a:schemeClr val="tx1"/>
                            </a:solidFill>
                            <a:latin typeface="Cambria Math"/>
                          </a:rPr>
                          <m:t>𝐸</m:t>
                        </m:r>
                      </m:e>
                      <m:sub>
                        <m:r>
                          <a:rPr lang="en-US" b="0" i="1" smtClean="0">
                            <a:solidFill>
                              <a:schemeClr val="tx1"/>
                            </a:solidFill>
                            <a:latin typeface="Cambria Math"/>
                          </a:rPr>
                          <m:t>𝑖𝑗</m:t>
                        </m:r>
                      </m:sub>
                    </m:sSub>
                    <m:r>
                      <a:rPr lang="en-US" i="1" smtClean="0">
                        <a:solidFill>
                          <a:schemeClr val="tx1"/>
                        </a:solidFill>
                        <a:latin typeface="Cambria Math"/>
                      </a:rPr>
                      <m:t>=</m:t>
                    </m:r>
                    <m:f>
                      <m:fPr>
                        <m:ctrlPr>
                          <a:rPr lang="en-US" i="1" smtClean="0">
                            <a:solidFill>
                              <a:schemeClr val="tx1"/>
                            </a:solidFill>
                            <a:latin typeface="Cambria Math"/>
                          </a:rPr>
                        </m:ctrlPr>
                      </m:fPr>
                      <m:num>
                        <m:sSub>
                          <m:sSubPr>
                            <m:ctrlPr>
                              <a:rPr lang="en-US" i="1" smtClean="0">
                                <a:solidFill>
                                  <a:schemeClr val="tx1"/>
                                </a:solidFill>
                                <a:latin typeface="Cambria Math"/>
                              </a:rPr>
                            </m:ctrlPr>
                          </m:sSubPr>
                          <m:e>
                            <m:r>
                              <a:rPr lang="en-US" b="0" i="1" smtClean="0">
                                <a:solidFill>
                                  <a:schemeClr val="tx1"/>
                                </a:solidFill>
                                <a:latin typeface="Cambria Math"/>
                              </a:rPr>
                              <m:t>𝑇</m:t>
                            </m:r>
                          </m:e>
                          <m:sub>
                            <m:r>
                              <a:rPr lang="en-US" b="0" i="1" smtClean="0">
                                <a:solidFill>
                                  <a:schemeClr val="tx1"/>
                                </a:solidFill>
                                <a:latin typeface="Cambria Math"/>
                              </a:rPr>
                              <m:t>𝑖</m:t>
                            </m:r>
                          </m:sub>
                        </m:sSub>
                        <m:r>
                          <a:rPr lang="en-US" b="0" i="1" smtClean="0">
                            <a:solidFill>
                              <a:schemeClr val="tx1"/>
                            </a:solidFill>
                            <a:latin typeface="Cambria Math"/>
                          </a:rPr>
                          <m:t>−</m:t>
                        </m:r>
                        <m:sSub>
                          <m:sSubPr>
                            <m:ctrlPr>
                              <a:rPr lang="en-US" b="0" i="1" smtClean="0">
                                <a:solidFill>
                                  <a:schemeClr val="tx1"/>
                                </a:solidFill>
                                <a:latin typeface="Cambria Math"/>
                              </a:rPr>
                            </m:ctrlPr>
                          </m:sSubPr>
                          <m:e>
                            <m:r>
                              <a:rPr lang="en-US" b="0" i="1" smtClean="0">
                                <a:solidFill>
                                  <a:schemeClr val="tx1"/>
                                </a:solidFill>
                                <a:latin typeface="Cambria Math"/>
                              </a:rPr>
                              <m:t>𝑇</m:t>
                            </m:r>
                          </m:e>
                          <m:sub>
                            <m:r>
                              <a:rPr lang="en-US" b="0" i="1" smtClean="0">
                                <a:solidFill>
                                  <a:schemeClr val="tx1"/>
                                </a:solidFill>
                                <a:latin typeface="Cambria Math"/>
                              </a:rPr>
                              <m:t>𝑗</m:t>
                            </m:r>
                          </m:sub>
                        </m:sSub>
                      </m:num>
                      <m:den>
                        <m:r>
                          <a:rPr lang="en-US" b="0" i="1" smtClean="0">
                            <a:solidFill>
                              <a:schemeClr val="tx1"/>
                            </a:solidFill>
                            <a:latin typeface="Cambria Math"/>
                          </a:rPr>
                          <m:t>𝑁</m:t>
                        </m:r>
                      </m:den>
                    </m:f>
                  </m:oMath>
                </a14:m>
                <a:endParaRPr lang="en-US" dirty="0" smtClean="0">
                  <a:solidFill>
                    <a:schemeClr val="tx1"/>
                  </a:solidFill>
                </a:endParaRPr>
              </a:p>
              <a:p>
                <a:pPr marL="857250" lvl="1" indent="-457200">
                  <a:buBlip>
                    <a:blip r:embed="rId3"/>
                  </a:buBlip>
                </a:pPr>
                <a:r>
                  <a:rPr lang="en-US" b="1" dirty="0" smtClean="0">
                    <a:solidFill>
                      <a:schemeClr val="tx1"/>
                    </a:solidFill>
                  </a:rPr>
                  <a:t>Where</a:t>
                </a:r>
              </a:p>
              <a:p>
                <a:pPr lvl="2">
                  <a:buBlip>
                    <a:blip r:embed="rId3"/>
                  </a:buBlip>
                </a:pPr>
                <a14:m>
                  <m:oMath xmlns:m="http://schemas.openxmlformats.org/officeDocument/2006/math">
                    <m:sSub>
                      <m:sSubPr>
                        <m:ctrlPr>
                          <a:rPr lang="en-US" i="1" smtClean="0">
                            <a:solidFill>
                              <a:schemeClr val="tx1"/>
                            </a:solidFill>
                            <a:latin typeface="Cambria Math"/>
                          </a:rPr>
                        </m:ctrlPr>
                      </m:sSubPr>
                      <m:e>
                        <m:r>
                          <a:rPr lang="en-US" b="0" i="1" smtClean="0">
                            <a:solidFill>
                              <a:schemeClr val="tx1"/>
                            </a:solidFill>
                            <a:latin typeface="Cambria Math"/>
                          </a:rPr>
                          <m:t>𝑇</m:t>
                        </m:r>
                      </m:e>
                      <m:sub>
                        <m:r>
                          <a:rPr lang="en-US" b="0" i="1" smtClean="0">
                            <a:solidFill>
                              <a:schemeClr val="tx1"/>
                            </a:solidFill>
                            <a:latin typeface="Cambria Math"/>
                          </a:rPr>
                          <m:t>𝑖</m:t>
                        </m:r>
                      </m:sub>
                    </m:sSub>
                  </m:oMath>
                </a14:m>
                <a:r>
                  <a:rPr lang="en-US" dirty="0" smtClean="0">
                    <a:solidFill>
                      <a:schemeClr val="tx1"/>
                    </a:solidFill>
                  </a:rPr>
                  <a:t> is total </a:t>
                </a:r>
                <a:r>
                  <a:rPr lang="en-US" dirty="0">
                    <a:solidFill>
                      <a:schemeClr val="tx1"/>
                    </a:solidFill>
                  </a:rPr>
                  <a:t>number of counts in the </a:t>
                </a:r>
                <a:r>
                  <a:rPr lang="en-US" i="1" dirty="0" err="1">
                    <a:solidFill>
                      <a:schemeClr val="tx1"/>
                    </a:solidFill>
                  </a:rPr>
                  <a:t>i</a:t>
                </a:r>
                <a:r>
                  <a:rPr lang="en-US" baseline="30000" dirty="0" err="1">
                    <a:solidFill>
                      <a:schemeClr val="tx1"/>
                    </a:solidFill>
                  </a:rPr>
                  <a:t>th</a:t>
                </a:r>
                <a:r>
                  <a:rPr lang="en-US" dirty="0">
                    <a:solidFill>
                      <a:schemeClr val="tx1"/>
                    </a:solidFill>
                  </a:rPr>
                  <a:t> </a:t>
                </a:r>
                <a:r>
                  <a:rPr lang="en-US" dirty="0" smtClean="0">
                    <a:solidFill>
                      <a:schemeClr val="tx1"/>
                    </a:solidFill>
                  </a:rPr>
                  <a:t>row</a:t>
                </a:r>
                <a:endParaRPr lang="en-US" dirty="0">
                  <a:solidFill>
                    <a:schemeClr val="tx1"/>
                  </a:solidFill>
                </a:endParaRPr>
              </a:p>
              <a:p>
                <a:pPr lvl="2">
                  <a:buBlip>
                    <a:blip r:embed="rId3"/>
                  </a:buBlip>
                </a:pPr>
                <a14:m>
                  <m:oMath xmlns:m="http://schemas.openxmlformats.org/officeDocument/2006/math">
                    <m:sSub>
                      <m:sSubPr>
                        <m:ctrlPr>
                          <a:rPr lang="en-US" i="1" smtClean="0">
                            <a:solidFill>
                              <a:schemeClr val="tx1"/>
                            </a:solidFill>
                            <a:latin typeface="Cambria Math"/>
                          </a:rPr>
                        </m:ctrlPr>
                      </m:sSubPr>
                      <m:e>
                        <m:r>
                          <a:rPr lang="en-US" b="0" i="1" smtClean="0">
                            <a:solidFill>
                              <a:schemeClr val="tx1"/>
                            </a:solidFill>
                            <a:latin typeface="Cambria Math"/>
                          </a:rPr>
                          <m:t>𝑇</m:t>
                        </m:r>
                      </m:e>
                      <m:sub>
                        <m:r>
                          <a:rPr lang="en-US" b="0" i="1" smtClean="0">
                            <a:solidFill>
                              <a:schemeClr val="tx1"/>
                            </a:solidFill>
                            <a:latin typeface="Cambria Math"/>
                          </a:rPr>
                          <m:t>𝑗</m:t>
                        </m:r>
                      </m:sub>
                    </m:sSub>
                  </m:oMath>
                </a14:m>
                <a:r>
                  <a:rPr lang="en-US" i="1" dirty="0" smtClean="0">
                    <a:solidFill>
                      <a:schemeClr val="tx1"/>
                    </a:solidFill>
                    <a:latin typeface="Cambria Math"/>
                  </a:rPr>
                  <a:t> </a:t>
                </a:r>
                <a:r>
                  <a:rPr lang="en-US" dirty="0">
                    <a:solidFill>
                      <a:schemeClr val="tx1"/>
                    </a:solidFill>
                  </a:rPr>
                  <a:t>is total number of counts in the </a:t>
                </a:r>
                <a:r>
                  <a:rPr lang="en-US" i="1" dirty="0">
                    <a:solidFill>
                      <a:schemeClr val="tx1"/>
                    </a:solidFill>
                  </a:rPr>
                  <a:t>i</a:t>
                </a:r>
                <a:r>
                  <a:rPr lang="en-US" baseline="30000" dirty="0">
                    <a:solidFill>
                      <a:schemeClr val="tx1"/>
                    </a:solidFill>
                  </a:rPr>
                  <a:t>th</a:t>
                </a:r>
                <a:r>
                  <a:rPr lang="en-US" dirty="0">
                    <a:solidFill>
                      <a:schemeClr val="tx1"/>
                    </a:solidFill>
                  </a:rPr>
                  <a:t> row</a:t>
                </a:r>
                <a:endParaRPr lang="en-US" i="1" dirty="0" smtClean="0">
                  <a:solidFill>
                    <a:schemeClr val="tx1"/>
                  </a:solidFill>
                  <a:latin typeface="Cambria Math"/>
                </a:endParaRPr>
              </a:p>
              <a:p>
                <a:pPr lvl="2">
                  <a:buBlip>
                    <a:blip r:embed="rId3"/>
                  </a:buBlip>
                </a:pPr>
                <a14:m>
                  <m:oMath xmlns:m="http://schemas.openxmlformats.org/officeDocument/2006/math">
                    <m:r>
                      <a:rPr lang="en-US" i="1" smtClean="0">
                        <a:solidFill>
                          <a:schemeClr val="tx1"/>
                        </a:solidFill>
                        <a:latin typeface="Cambria Math"/>
                      </a:rPr>
                      <m:t>𝑁</m:t>
                    </m:r>
                  </m:oMath>
                </a14:m>
                <a:r>
                  <a:rPr lang="en-US" dirty="0" smtClean="0">
                    <a:solidFill>
                      <a:schemeClr val="tx1"/>
                    </a:solidFill>
                  </a:rPr>
                  <a:t> is total </a:t>
                </a:r>
                <a:r>
                  <a:rPr lang="en-US" dirty="0">
                    <a:solidFill>
                      <a:schemeClr val="tx1"/>
                    </a:solidFill>
                  </a:rPr>
                  <a:t>number of counts in the </a:t>
                </a:r>
                <a:r>
                  <a:rPr lang="en-US" dirty="0" smtClean="0">
                    <a:solidFill>
                      <a:schemeClr val="tx1"/>
                    </a:solidFill>
                  </a:rPr>
                  <a:t>table</a:t>
                </a:r>
              </a:p>
              <a:p>
                <a:pPr marL="914400" lvl="2" indent="0">
                  <a:buNone/>
                </a:pPr>
                <a:endParaRPr lang="en-US" dirty="0" smtClean="0">
                  <a:solidFill>
                    <a:schemeClr val="tx1"/>
                  </a:solidFill>
                </a:endParaRPr>
              </a:p>
              <a:p>
                <a:pPr lvl="1"/>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1219200"/>
                <a:ext cx="8686800" cy="5638800"/>
              </a:xfrm>
              <a:blipFill rotWithShape="1">
                <a:blip r:embed="rId4"/>
                <a:stretch>
                  <a:fillRect t="-2162" r="-772" b="-1081"/>
                </a:stretch>
              </a:blipFill>
            </p:spPr>
            <p:txBody>
              <a:bodyPr/>
              <a:lstStyle/>
              <a:p>
                <a:r>
                  <a:rPr lang="en-US">
                    <a:noFill/>
                  </a:rPr>
                  <a:t> </a:t>
                </a:r>
              </a:p>
            </p:txBody>
          </p:sp>
        </mc:Fallback>
      </mc:AlternateContent>
    </p:spTree>
    <p:extLst>
      <p:ext uri="{BB962C8B-B14F-4D97-AF65-F5344CB8AC3E}">
        <p14:creationId xmlns:p14="http://schemas.microsoft.com/office/powerpoint/2010/main" val="40187049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0" y="152400"/>
            <a:ext cx="9144000" cy="762000"/>
          </a:xfrm>
          <a:effectLst>
            <a:outerShdw blurRad="609600" dist="50800" dir="5400000" sx="46000" sy="46000" algn="ctr" rotWithShape="0">
              <a:srgbClr val="000000"/>
            </a:outerShdw>
          </a:effectLst>
        </p:spPr>
        <p:txBody>
          <a:bodyPr>
            <a:normAutofit fontScale="90000"/>
          </a:bodyPr>
          <a:lstStyle/>
          <a:p>
            <a:pPr algn="ctr"/>
            <a:r>
              <a:rPr lang="en-US" sz="3800" b="1" i="1" dirty="0">
                <a:solidFill>
                  <a:srgbClr val="4D4D4D"/>
                </a:solidFill>
                <a:effectLst>
                  <a:outerShdw blurRad="38100" dist="38100" dir="2700000" algn="tl">
                    <a:srgbClr val="C0C0C0"/>
                  </a:outerShdw>
                </a:effectLst>
                <a:latin typeface="Arial" charset="0"/>
              </a:rPr>
              <a:t>    </a:t>
            </a:r>
            <a:r>
              <a:rPr lang="en-US" sz="3800" b="1" dirty="0" smtClean="0">
                <a:solidFill>
                  <a:srgbClr val="000000"/>
                </a:solidFill>
                <a:effectLst>
                  <a:outerShdw blurRad="38100" dist="38100" dir="2700000" algn="tl">
                    <a:srgbClr val="C0C0C0"/>
                  </a:outerShdw>
                </a:effectLst>
                <a:latin typeface="Arial" charset="0"/>
              </a:rPr>
              <a:t>method: BINARY logistic Regression Model</a:t>
            </a:r>
            <a:endParaRPr lang="en-US" sz="3800" b="1" dirty="0">
              <a:solidFill>
                <a:srgbClr val="000000"/>
              </a:solidFill>
              <a:effectLst>
                <a:outerShdw blurRad="38100" dist="38100" dir="2700000" algn="tl">
                  <a:srgbClr val="C0C0C0"/>
                </a:outerShdw>
              </a:effectLst>
              <a:latin typeface="Arial" charset="0"/>
            </a:endParaRPr>
          </a:p>
        </p:txBody>
      </p:sp>
      <mc:AlternateContent xmlns:mc="http://schemas.openxmlformats.org/markup-compatibility/2006" xmlns:a14="http://schemas.microsoft.com/office/drawing/2010/main">
        <mc:Choice Requires="a14">
          <p:sp>
            <p:nvSpPr>
              <p:cNvPr id="2" name="Rectangle 1"/>
              <p:cNvSpPr/>
              <p:nvPr/>
            </p:nvSpPr>
            <p:spPr>
              <a:xfrm>
                <a:off x="0" y="1252150"/>
                <a:ext cx="9144000" cy="680251"/>
              </a:xfrm>
              <a:prstGeom prst="rect">
                <a:avLst/>
              </a:prstGeom>
            </p:spPr>
            <p:txBody>
              <a:bodyPr wrap="square">
                <a:spAutoFit/>
              </a:bodyPr>
              <a:lstStyle/>
              <a:p>
                <a:pPr marL="342900" indent="-342900">
                  <a:buBlip>
                    <a:blip r:embed="rId4"/>
                  </a:buBlip>
                </a:pPr>
                <a:r>
                  <a:rPr lang="en-US" dirty="0"/>
                  <a:t> </a:t>
                </a:r>
                <a14:m>
                  <m:oMath xmlns:m="http://schemas.openxmlformats.org/officeDocument/2006/math">
                    <m:r>
                      <m:rPr>
                        <m:sty m:val="p"/>
                      </m:rPr>
                      <a:rPr lang="en-US">
                        <a:latin typeface="Cambria Math"/>
                      </a:rPr>
                      <m:t>Ln</m:t>
                    </m:r>
                    <m:d>
                      <m:dPr>
                        <m:begChr m:val="["/>
                        <m:endChr m:val="]"/>
                        <m:ctrlPr>
                          <a:rPr lang="en-US" i="1">
                            <a:latin typeface="Cambria Math"/>
                          </a:rPr>
                        </m:ctrlPr>
                      </m:dPr>
                      <m:e>
                        <m:f>
                          <m:fPr>
                            <m:ctrlPr>
                              <a:rPr lang="en-US" i="1">
                                <a:latin typeface="Cambria Math"/>
                              </a:rPr>
                            </m:ctrlPr>
                          </m:fPr>
                          <m:num>
                            <m:sSub>
                              <m:sSubPr>
                                <m:ctrlPr>
                                  <a:rPr lang="en-US" i="1">
                                    <a:latin typeface="Cambria Math"/>
                                  </a:rPr>
                                </m:ctrlPr>
                              </m:sSubPr>
                              <m:e>
                                <m:r>
                                  <a:rPr lang="en-US" i="1">
                                    <a:latin typeface="Cambria Math"/>
                                  </a:rPr>
                                  <m:t>𝑃</m:t>
                                </m:r>
                              </m:e>
                              <m:sub>
                                <m:r>
                                  <a:rPr lang="en-US" i="1">
                                    <a:latin typeface="Cambria Math"/>
                                  </a:rPr>
                                  <m:t>𝑥</m:t>
                                </m:r>
                              </m:sub>
                            </m:sSub>
                          </m:num>
                          <m:den>
                            <m:r>
                              <a:rPr lang="en-US">
                                <a:latin typeface="Cambria Math"/>
                              </a:rPr>
                              <m:t>1</m:t>
                            </m:r>
                            <m:r>
                              <a:rPr lang="en-US" i="1">
                                <a:latin typeface="Cambria Math"/>
                              </a:rPr>
                              <m:t>−</m:t>
                            </m:r>
                            <m:sSub>
                              <m:sSubPr>
                                <m:ctrlPr>
                                  <a:rPr lang="en-US" i="1">
                                    <a:latin typeface="Cambria Math"/>
                                  </a:rPr>
                                </m:ctrlPr>
                              </m:sSubPr>
                              <m:e>
                                <m:r>
                                  <a:rPr lang="en-US" i="1">
                                    <a:latin typeface="Cambria Math"/>
                                  </a:rPr>
                                  <m:t>𝑃</m:t>
                                </m:r>
                              </m:e>
                              <m:sub>
                                <m:r>
                                  <a:rPr lang="en-US" i="1">
                                    <a:latin typeface="Cambria Math"/>
                                  </a:rPr>
                                  <m:t>𝑥</m:t>
                                </m:r>
                              </m:sub>
                            </m:sSub>
                          </m:den>
                        </m:f>
                      </m:e>
                    </m:d>
                    <m:r>
                      <a:rPr lang="en-US">
                        <a:latin typeface="Cambria Math"/>
                      </a:rPr>
                      <m:t>=</m:t>
                    </m:r>
                    <m:sSub>
                      <m:sSubPr>
                        <m:ctrlPr>
                          <a:rPr lang="en-US" i="1">
                            <a:latin typeface="Cambria Math"/>
                          </a:rPr>
                        </m:ctrlPr>
                      </m:sSubPr>
                      <m:e>
                        <m:r>
                          <m:rPr>
                            <m:sty m:val="p"/>
                          </m:rPr>
                          <a:rPr lang="en-US">
                            <a:latin typeface="Cambria Math"/>
                          </a:rPr>
                          <m:t>β</m:t>
                        </m:r>
                      </m:e>
                      <m:sub>
                        <m:r>
                          <a:rPr lang="en-US" i="1">
                            <a:latin typeface="Cambria Math"/>
                          </a:rPr>
                          <m:t>0</m:t>
                        </m:r>
                      </m:sub>
                    </m:sSub>
                    <m:r>
                      <a:rPr lang="en-US">
                        <a:latin typeface="Cambria Math"/>
                      </a:rPr>
                      <m:t>+</m:t>
                    </m:r>
                    <m:sSub>
                      <m:sSubPr>
                        <m:ctrlPr>
                          <a:rPr lang="en-US" i="1">
                            <a:latin typeface="Cambria Math"/>
                          </a:rPr>
                        </m:ctrlPr>
                      </m:sSubPr>
                      <m:e>
                        <m:r>
                          <m:rPr>
                            <m:sty m:val="p"/>
                          </m:rPr>
                          <a:rPr lang="en-US">
                            <a:latin typeface="Cambria Math"/>
                          </a:rPr>
                          <m:t>β</m:t>
                        </m:r>
                      </m:e>
                      <m:sub>
                        <m:r>
                          <a:rPr lang="en-US" i="1">
                            <a:latin typeface="Cambria Math"/>
                          </a:rPr>
                          <m:t>1</m:t>
                        </m:r>
                      </m:sub>
                    </m:sSub>
                    <m:sSub>
                      <m:sSubPr>
                        <m:ctrlPr>
                          <a:rPr lang="en-US" i="1">
                            <a:latin typeface="Cambria Math"/>
                          </a:rPr>
                        </m:ctrlPr>
                      </m:sSubPr>
                      <m:e>
                        <m:r>
                          <m:rPr>
                            <m:sty m:val="p"/>
                          </m:rPr>
                          <a:rPr lang="en-US">
                            <a:latin typeface="Cambria Math"/>
                          </a:rPr>
                          <m:t>X</m:t>
                        </m:r>
                      </m:e>
                      <m:sub>
                        <m:r>
                          <a:rPr lang="en-US" i="1">
                            <a:latin typeface="Cambria Math"/>
                          </a:rPr>
                          <m:t>1</m:t>
                        </m:r>
                        <m:r>
                          <a:rPr lang="en-US" i="1">
                            <a:latin typeface="Cambria Math"/>
                          </a:rPr>
                          <m:t>𝑖</m:t>
                        </m:r>
                      </m:sub>
                    </m:sSub>
                    <m:r>
                      <a:rPr lang="en-US">
                        <a:latin typeface="Cambria Math"/>
                      </a:rPr>
                      <m:t>+</m:t>
                    </m:r>
                    <m:sSub>
                      <m:sSubPr>
                        <m:ctrlPr>
                          <a:rPr lang="en-US" i="1">
                            <a:latin typeface="Cambria Math"/>
                          </a:rPr>
                        </m:ctrlPr>
                      </m:sSubPr>
                      <m:e>
                        <m:r>
                          <m:rPr>
                            <m:sty m:val="p"/>
                          </m:rPr>
                          <a:rPr lang="en-US">
                            <a:latin typeface="Cambria Math"/>
                          </a:rPr>
                          <m:t>β</m:t>
                        </m:r>
                      </m:e>
                      <m:sub>
                        <m:r>
                          <a:rPr lang="en-US" i="1">
                            <a:latin typeface="Cambria Math"/>
                          </a:rPr>
                          <m:t>2</m:t>
                        </m:r>
                      </m:sub>
                    </m:sSub>
                    <m:sSub>
                      <m:sSubPr>
                        <m:ctrlPr>
                          <a:rPr lang="en-US" i="1">
                            <a:latin typeface="Cambria Math"/>
                          </a:rPr>
                        </m:ctrlPr>
                      </m:sSubPr>
                      <m:e>
                        <m:r>
                          <m:rPr>
                            <m:sty m:val="p"/>
                          </m:rPr>
                          <a:rPr lang="en-US">
                            <a:latin typeface="Cambria Math"/>
                          </a:rPr>
                          <m:t>X</m:t>
                        </m:r>
                      </m:e>
                      <m:sub>
                        <m:r>
                          <a:rPr lang="en-US" i="1">
                            <a:latin typeface="Cambria Math"/>
                          </a:rPr>
                          <m:t>2</m:t>
                        </m:r>
                        <m:r>
                          <a:rPr lang="en-US" i="1">
                            <a:latin typeface="Cambria Math"/>
                          </a:rPr>
                          <m:t>𝑖</m:t>
                        </m:r>
                      </m:sub>
                    </m:sSub>
                    <m:r>
                      <a:rPr lang="en-US">
                        <a:latin typeface="Cambria Math"/>
                      </a:rPr>
                      <m:t>+…+</m:t>
                    </m:r>
                    <m:sSub>
                      <m:sSubPr>
                        <m:ctrlPr>
                          <a:rPr lang="en-US" i="1">
                            <a:latin typeface="Cambria Math"/>
                          </a:rPr>
                        </m:ctrlPr>
                      </m:sSubPr>
                      <m:e>
                        <m:r>
                          <m:rPr>
                            <m:sty m:val="p"/>
                          </m:rPr>
                          <a:rPr lang="en-US">
                            <a:latin typeface="Cambria Math"/>
                          </a:rPr>
                          <m:t>β</m:t>
                        </m:r>
                      </m:e>
                      <m:sub>
                        <m:r>
                          <a:rPr lang="en-US" i="1">
                            <a:latin typeface="Cambria Math"/>
                          </a:rPr>
                          <m:t>𝑘</m:t>
                        </m:r>
                      </m:sub>
                    </m:sSub>
                    <m:sSub>
                      <m:sSubPr>
                        <m:ctrlPr>
                          <a:rPr lang="en-US" i="1">
                            <a:latin typeface="Cambria Math"/>
                          </a:rPr>
                        </m:ctrlPr>
                      </m:sSubPr>
                      <m:e>
                        <m:r>
                          <m:rPr>
                            <m:sty m:val="p"/>
                          </m:rPr>
                          <a:rPr lang="en-US">
                            <a:latin typeface="Cambria Math"/>
                          </a:rPr>
                          <m:t>X</m:t>
                        </m:r>
                      </m:e>
                      <m:sub>
                        <m:r>
                          <a:rPr lang="en-US" i="1">
                            <a:latin typeface="Cambria Math"/>
                          </a:rPr>
                          <m:t>𝑘𝑖</m:t>
                        </m:r>
                      </m:sub>
                    </m:sSub>
                    <m:r>
                      <a:rPr lang="en-US">
                        <a:latin typeface="Cambria Math"/>
                      </a:rPr>
                      <m:t>+</m:t>
                    </m:r>
                    <m:r>
                      <m:rPr>
                        <m:sty m:val="p"/>
                      </m:rPr>
                      <a:rPr lang="en-US">
                        <a:latin typeface="Cambria Math"/>
                      </a:rPr>
                      <m:t>e</m:t>
                    </m:r>
                  </m:oMath>
                </a14:m>
                <a:r>
                  <a:rPr lang="en-US" dirty="0" smtClean="0"/>
                  <a:t> </a:t>
                </a:r>
                <a:r>
                  <a:rPr lang="en-US" b="0" dirty="0"/>
                  <a:t>(Agresti, 1996)</a:t>
                </a:r>
                <a:endParaRPr lang="en-US" dirty="0"/>
              </a:p>
            </p:txBody>
          </p:sp>
        </mc:Choice>
        <mc:Fallback xmlns="">
          <p:sp>
            <p:nvSpPr>
              <p:cNvPr id="2" name="Rectangle 1"/>
              <p:cNvSpPr>
                <a:spLocks noRot="1" noChangeAspect="1" noMove="1" noResize="1" noEditPoints="1" noAdjustHandles="1" noChangeArrowheads="1" noChangeShapeType="1" noTextEdit="1"/>
              </p:cNvSpPr>
              <p:nvPr/>
            </p:nvSpPr>
            <p:spPr>
              <a:xfrm>
                <a:off x="0" y="1252150"/>
                <a:ext cx="9144000" cy="680251"/>
              </a:xfrm>
              <a:prstGeom prst="rect">
                <a:avLst/>
              </a:prstGeom>
              <a:blipFill rotWithShape="1">
                <a:blip r:embed="rId5"/>
                <a:stretch>
                  <a:fillRect b="-89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591065" y="2158693"/>
                <a:ext cx="7772399" cy="1626214"/>
              </a:xfrm>
              <a:prstGeom prst="rect">
                <a:avLst/>
              </a:prstGeom>
            </p:spPr>
            <p:txBody>
              <a:bodyPr wrap="square">
                <a:spAutoFit/>
              </a:bodyPr>
              <a:lstStyle/>
              <a:p>
                <a:pPr marL="342900" indent="-342900">
                  <a:buBlip>
                    <a:blip r:embed="rId4"/>
                  </a:buBlip>
                </a:pP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𝑃</m:t>
                            </m:r>
                          </m:e>
                          <m:sub>
                            <m:r>
                              <a:rPr lang="en-US" i="1">
                                <a:latin typeface="Cambria Math"/>
                              </a:rPr>
                              <m:t>𝒙</m:t>
                            </m:r>
                          </m:sub>
                        </m:sSub>
                      </m:num>
                      <m:den>
                        <m:r>
                          <a:rPr lang="en-US">
                            <a:latin typeface="Cambria Math"/>
                          </a:rPr>
                          <m:t>1</m:t>
                        </m:r>
                        <m:r>
                          <a:rPr lang="en-US" i="1">
                            <a:latin typeface="Cambria Math"/>
                          </a:rPr>
                          <m:t>−</m:t>
                        </m:r>
                        <m:sSub>
                          <m:sSubPr>
                            <m:ctrlPr>
                              <a:rPr lang="en-US" i="1">
                                <a:latin typeface="Cambria Math"/>
                              </a:rPr>
                            </m:ctrlPr>
                          </m:sSubPr>
                          <m:e>
                            <m:r>
                              <a:rPr lang="en-US" i="1">
                                <a:latin typeface="Cambria Math"/>
                              </a:rPr>
                              <m:t>𝑃</m:t>
                            </m:r>
                          </m:e>
                          <m:sub>
                            <m:r>
                              <a:rPr lang="en-US" i="1">
                                <a:latin typeface="Cambria Math"/>
                              </a:rPr>
                              <m:t>𝒙</m:t>
                            </m:r>
                          </m:sub>
                        </m:sSub>
                      </m:den>
                    </m:f>
                  </m:oMath>
                </a14:m>
                <a:r>
                  <a:rPr lang="en-US" dirty="0"/>
                  <a:t> is the ‘odds ratio’ </a:t>
                </a:r>
                <a:r>
                  <a:rPr lang="en-US" dirty="0" smtClean="0"/>
                  <a:t>(a measure of effect size)</a:t>
                </a:r>
              </a:p>
              <a:p>
                <a:endParaRPr lang="en-US" i="1" dirty="0"/>
              </a:p>
              <a:p>
                <a:pPr marL="342900" indent="-342900">
                  <a:buBlip>
                    <a:blip r:embed="rId4"/>
                  </a:buBlip>
                </a:pPr>
                <a14:m>
                  <m:oMath xmlns:m="http://schemas.openxmlformats.org/officeDocument/2006/math">
                    <m:r>
                      <a:rPr lang="en-US" i="1">
                        <a:latin typeface="Cambria Math"/>
                      </a:rPr>
                      <m:t>𝐿𝑛</m:t>
                    </m:r>
                    <m:d>
                      <m:dPr>
                        <m:begChr m:val="["/>
                        <m:endChr m:val="]"/>
                        <m:ctrlPr>
                          <a:rPr lang="en-US" i="1">
                            <a:latin typeface="Cambria Math"/>
                          </a:rPr>
                        </m:ctrlPr>
                      </m:dPr>
                      <m:e>
                        <m:f>
                          <m:fPr>
                            <m:ctrlPr>
                              <a:rPr lang="en-US" i="1">
                                <a:latin typeface="Cambria Math"/>
                              </a:rPr>
                            </m:ctrlPr>
                          </m:fPr>
                          <m:num>
                            <m:sSub>
                              <m:sSubPr>
                                <m:ctrlPr>
                                  <a:rPr lang="en-US" i="1">
                                    <a:latin typeface="Cambria Math"/>
                                  </a:rPr>
                                </m:ctrlPr>
                              </m:sSubPr>
                              <m:e>
                                <m:r>
                                  <a:rPr lang="en-US" i="1">
                                    <a:latin typeface="Cambria Math"/>
                                  </a:rPr>
                                  <m:t>𝑃</m:t>
                                </m:r>
                              </m:e>
                              <m:sub>
                                <m:r>
                                  <a:rPr lang="en-US" i="1">
                                    <a:latin typeface="Cambria Math"/>
                                  </a:rPr>
                                  <m:t>𝒙</m:t>
                                </m:r>
                              </m:sub>
                            </m:sSub>
                          </m:num>
                          <m:den>
                            <m:r>
                              <a:rPr lang="en-US">
                                <a:latin typeface="Cambria Math"/>
                              </a:rPr>
                              <m:t>1</m:t>
                            </m:r>
                            <m:r>
                              <a:rPr lang="en-US" i="1">
                                <a:latin typeface="Cambria Math"/>
                              </a:rPr>
                              <m:t>−</m:t>
                            </m:r>
                            <m:sSub>
                              <m:sSubPr>
                                <m:ctrlPr>
                                  <a:rPr lang="en-US" i="1">
                                    <a:latin typeface="Cambria Math"/>
                                  </a:rPr>
                                </m:ctrlPr>
                              </m:sSubPr>
                              <m:e>
                                <m:r>
                                  <a:rPr lang="en-US" i="1">
                                    <a:latin typeface="Cambria Math"/>
                                  </a:rPr>
                                  <m:t>𝑃</m:t>
                                </m:r>
                              </m:e>
                              <m:sub>
                                <m:r>
                                  <a:rPr lang="en-US" i="1">
                                    <a:latin typeface="Cambria Math"/>
                                  </a:rPr>
                                  <m:t>𝒙</m:t>
                                </m:r>
                              </m:sub>
                            </m:sSub>
                          </m:den>
                        </m:f>
                      </m:e>
                    </m:d>
                  </m:oMath>
                </a14:m>
                <a:r>
                  <a:rPr lang="en-US" dirty="0"/>
                  <a:t> is the log of the odds ratio, or the ’</a:t>
                </a:r>
                <a:r>
                  <a:rPr lang="en-US" dirty="0" err="1"/>
                  <a:t>logit</a:t>
                </a:r>
                <a:r>
                  <a:rPr lang="en-US" dirty="0"/>
                  <a:t>’</a:t>
                </a:r>
              </a:p>
            </p:txBody>
          </p:sp>
        </mc:Choice>
        <mc:Fallback xmlns="">
          <p:sp>
            <p:nvSpPr>
              <p:cNvPr id="3" name="Rectangle 2"/>
              <p:cNvSpPr>
                <a:spLocks noRot="1" noChangeAspect="1" noMove="1" noResize="1" noEditPoints="1" noAdjustHandles="1" noChangeArrowheads="1" noChangeShapeType="1" noTextEdit="1"/>
              </p:cNvSpPr>
              <p:nvPr/>
            </p:nvSpPr>
            <p:spPr>
              <a:xfrm>
                <a:off x="591065" y="2158693"/>
                <a:ext cx="7772399" cy="162621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562233" y="4252611"/>
                <a:ext cx="8688860" cy="830997"/>
              </a:xfrm>
              <a:prstGeom prst="rect">
                <a:avLst/>
              </a:prstGeom>
            </p:spPr>
            <p:txBody>
              <a:bodyPr wrap="square">
                <a:spAutoFit/>
              </a:bodyPr>
              <a:lstStyle/>
              <a:p>
                <a:pPr marL="342900" indent="-342900">
                  <a:buBlip>
                    <a:blip r:embed="rId4"/>
                  </a:buBlip>
                </a:pPr>
                <a14:m>
                  <m:oMath xmlns:m="http://schemas.openxmlformats.org/officeDocument/2006/math">
                    <m:sSub>
                      <m:sSubPr>
                        <m:ctrlPr>
                          <a:rPr lang="en-US" b="0" i="1" smtClean="0">
                            <a:latin typeface="Cambria Math"/>
                          </a:rPr>
                        </m:ctrlPr>
                      </m:sSubPr>
                      <m:e>
                        <m:r>
                          <a:rPr lang="en-US" b="0" i="1">
                            <a:latin typeface="Cambria Math"/>
                          </a:rPr>
                          <m:t>𝑃</m:t>
                        </m:r>
                      </m:e>
                      <m:sub>
                        <m:r>
                          <a:rPr lang="en-US" b="0" i="1">
                            <a:latin typeface="Cambria Math"/>
                          </a:rPr>
                          <m:t>𝑥</m:t>
                        </m:r>
                      </m:sub>
                    </m:sSub>
                  </m:oMath>
                </a14:m>
                <a:r>
                  <a:rPr lang="en-US" b="0" dirty="0"/>
                  <a:t> = 1/[1 + </a:t>
                </a:r>
                <a:r>
                  <a:rPr lang="en-US" b="0" dirty="0" err="1"/>
                  <a:t>exp</a:t>
                </a:r>
                <a:r>
                  <a:rPr lang="en-US" b="0" dirty="0"/>
                  <a:t>(-</a:t>
                </a:r>
                <a14:m>
                  <m:oMath xmlns:m="http://schemas.openxmlformats.org/officeDocument/2006/math">
                    <m:sSub>
                      <m:sSubPr>
                        <m:ctrlPr>
                          <a:rPr lang="en-US" b="0" i="1" smtClean="0">
                            <a:latin typeface="Cambria Math"/>
                          </a:rPr>
                        </m:ctrlPr>
                      </m:sSubPr>
                      <m:e>
                        <m:r>
                          <m:rPr>
                            <m:sty m:val="p"/>
                          </m:rPr>
                          <a:rPr lang="en-US" b="0">
                            <a:latin typeface="Cambria Math"/>
                          </a:rPr>
                          <m:t>β</m:t>
                        </m:r>
                      </m:e>
                      <m:sub>
                        <m:r>
                          <a:rPr lang="en-US" b="0" i="1">
                            <a:latin typeface="Cambria Math"/>
                          </a:rPr>
                          <m:t>0</m:t>
                        </m:r>
                      </m:sub>
                    </m:sSub>
                  </m:oMath>
                </a14:m>
                <a:r>
                  <a:rPr lang="en-US" b="0" dirty="0"/>
                  <a:t> - </a:t>
                </a:r>
                <a:r>
                  <a:rPr lang="en-US" b="0" i="1" dirty="0">
                    <a:sym typeface="Symbol"/>
                  </a:rPr>
                  <a:t></a:t>
                </a:r>
                <a:r>
                  <a:rPr lang="en-US" b="0" i="1" dirty="0"/>
                  <a:t> </a:t>
                </a:r>
                <a:r>
                  <a:rPr lang="en-US" b="0" dirty="0"/>
                  <a:t>X</a:t>
                </a:r>
                <a:r>
                  <a:rPr lang="en-US" b="0" dirty="0" smtClean="0"/>
                  <a:t>)] is estimated probability of adoption</a:t>
                </a:r>
                <a:endParaRPr lang="en-US" b="0" dirty="0"/>
              </a:p>
            </p:txBody>
          </p:sp>
        </mc:Choice>
        <mc:Fallback xmlns="">
          <p:sp>
            <p:nvSpPr>
              <p:cNvPr id="4" name="Rectangle 3"/>
              <p:cNvSpPr>
                <a:spLocks noRot="1" noChangeAspect="1" noMove="1" noResize="1" noEditPoints="1" noAdjustHandles="1" noChangeArrowheads="1" noChangeShapeType="1" noTextEdit="1"/>
              </p:cNvSpPr>
              <p:nvPr/>
            </p:nvSpPr>
            <p:spPr>
              <a:xfrm>
                <a:off x="562233" y="4252611"/>
                <a:ext cx="8688860" cy="830997"/>
              </a:xfrm>
              <a:prstGeom prst="rect">
                <a:avLst/>
              </a:prstGeom>
              <a:blipFill rotWithShape="1">
                <a:blip r:embed="rId7"/>
                <a:stretch>
                  <a:fillRect t="-5882" b="-16912"/>
                </a:stretch>
              </a:blipFill>
            </p:spPr>
            <p:txBody>
              <a:bodyPr/>
              <a:lstStyle/>
              <a:p>
                <a:r>
                  <a:rPr lang="en-US">
                    <a:noFill/>
                  </a:rPr>
                  <a:t> </a:t>
                </a:r>
              </a:p>
            </p:txBody>
          </p:sp>
        </mc:Fallback>
      </mc:AlternateContent>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609600"/>
          </a:xfrm>
        </p:spPr>
        <p:txBody>
          <a:bodyPr>
            <a:noAutofit/>
          </a:bodyPr>
          <a:lstStyle/>
          <a:p>
            <a:pPr algn="ctr"/>
            <a:r>
              <a:rPr lang="en-US" b="1" dirty="0" smtClean="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Empirical regression model</a:t>
            </a:r>
            <a:endPar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0595" y="1066800"/>
                <a:ext cx="9144000" cy="5486400"/>
              </a:xfrm>
            </p:spPr>
            <p:txBody>
              <a:bodyPr>
                <a:normAutofit/>
              </a:bodyPr>
              <a:lstStyle/>
              <a:p>
                <a:pPr>
                  <a:lnSpc>
                    <a:spcPct val="150000"/>
                  </a:lnSpc>
                  <a:buBlip>
                    <a:blip r:embed="rId4"/>
                  </a:buBlip>
                </a:pPr>
                <a14:m>
                  <m:oMath xmlns:m="http://schemas.openxmlformats.org/officeDocument/2006/math">
                    <m:r>
                      <m:rPr>
                        <m:sty m:val="p"/>
                      </m:rPr>
                      <a:rPr lang="en-US" smtClean="0">
                        <a:solidFill>
                          <a:srgbClr val="000000"/>
                        </a:solidFill>
                        <a:latin typeface="Cambria Math"/>
                      </a:rPr>
                      <m:t>Ln</m:t>
                    </m:r>
                    <m:d>
                      <m:dPr>
                        <m:begChr m:val="["/>
                        <m:endChr m:val="]"/>
                        <m:ctrlPr>
                          <a:rPr lang="en-US" i="1">
                            <a:solidFill>
                              <a:srgbClr val="000000"/>
                            </a:solidFill>
                            <a:latin typeface="Cambria Math"/>
                          </a:rPr>
                        </m:ctrlPr>
                      </m:dPr>
                      <m:e>
                        <m:f>
                          <m:fPr>
                            <m:ctrlPr>
                              <a:rPr lang="en-US" i="1">
                                <a:solidFill>
                                  <a:srgbClr val="000000"/>
                                </a:solidFill>
                                <a:latin typeface="Cambria Math"/>
                              </a:rPr>
                            </m:ctrlPr>
                          </m:fPr>
                          <m:num>
                            <m:sSub>
                              <m:sSubPr>
                                <m:ctrlPr>
                                  <a:rPr lang="en-US" i="1">
                                    <a:solidFill>
                                      <a:srgbClr val="000000"/>
                                    </a:solidFill>
                                    <a:latin typeface="Cambria Math"/>
                                  </a:rPr>
                                </m:ctrlPr>
                              </m:sSubPr>
                              <m:e>
                                <m:r>
                                  <a:rPr lang="en-US" i="1">
                                    <a:solidFill>
                                      <a:srgbClr val="000000"/>
                                    </a:solidFill>
                                    <a:latin typeface="Cambria Math"/>
                                  </a:rPr>
                                  <m:t>𝑃</m:t>
                                </m:r>
                              </m:e>
                              <m:sub>
                                <m:r>
                                  <a:rPr lang="en-US" b="1" i="1">
                                    <a:solidFill>
                                      <a:srgbClr val="000000"/>
                                    </a:solidFill>
                                    <a:latin typeface="Cambria Math"/>
                                  </a:rPr>
                                  <m:t>𝒙</m:t>
                                </m:r>
                              </m:sub>
                            </m:sSub>
                          </m:num>
                          <m:den>
                            <m:r>
                              <a:rPr lang="en-US">
                                <a:solidFill>
                                  <a:srgbClr val="000000"/>
                                </a:solidFill>
                                <a:latin typeface="Cambria Math"/>
                              </a:rPr>
                              <m:t>1</m:t>
                            </m:r>
                            <m:r>
                              <a:rPr lang="en-US" i="1">
                                <a:solidFill>
                                  <a:srgbClr val="000000"/>
                                </a:solidFill>
                                <a:latin typeface="Cambria Math"/>
                              </a:rPr>
                              <m:t>−</m:t>
                            </m:r>
                            <m:sSub>
                              <m:sSubPr>
                                <m:ctrlPr>
                                  <a:rPr lang="en-US" i="1">
                                    <a:solidFill>
                                      <a:srgbClr val="000000"/>
                                    </a:solidFill>
                                    <a:latin typeface="Cambria Math"/>
                                  </a:rPr>
                                </m:ctrlPr>
                              </m:sSubPr>
                              <m:e>
                                <m:r>
                                  <a:rPr lang="en-US" i="1">
                                    <a:solidFill>
                                      <a:srgbClr val="000000"/>
                                    </a:solidFill>
                                    <a:latin typeface="Cambria Math"/>
                                  </a:rPr>
                                  <m:t>𝑃</m:t>
                                </m:r>
                              </m:e>
                              <m:sub>
                                <m:r>
                                  <a:rPr lang="en-US" b="1" i="1">
                                    <a:solidFill>
                                      <a:srgbClr val="000000"/>
                                    </a:solidFill>
                                    <a:latin typeface="Cambria Math"/>
                                  </a:rPr>
                                  <m:t>𝒙</m:t>
                                </m:r>
                              </m:sub>
                            </m:sSub>
                          </m:den>
                        </m:f>
                      </m:e>
                    </m:d>
                    <m:r>
                      <a:rPr lang="en-US">
                        <a:solidFill>
                          <a:srgbClr val="000000"/>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0</m:t>
                        </m:r>
                      </m:sub>
                    </m:sSub>
                    <m:r>
                      <a:rPr lang="en-US">
                        <a:solidFill>
                          <a:srgbClr val="000000"/>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1</m:t>
                        </m:r>
                      </m:sub>
                    </m:sSub>
                    <m:sSub>
                      <m:sSubPr>
                        <m:ctrlPr>
                          <a:rPr lang="en-US" i="1">
                            <a:solidFill>
                              <a:srgbClr val="000000"/>
                            </a:solidFill>
                            <a:latin typeface="Cambria Math"/>
                          </a:rPr>
                        </m:ctrlPr>
                      </m:sSubPr>
                      <m:e>
                        <m:r>
                          <m:rPr>
                            <m:sty m:val="p"/>
                          </m:rPr>
                          <a:rPr lang="en-US">
                            <a:solidFill>
                              <a:srgbClr val="000000"/>
                            </a:solidFill>
                            <a:latin typeface="Cambria Math"/>
                          </a:rPr>
                          <m:t>X</m:t>
                        </m:r>
                      </m:e>
                      <m:sub>
                        <m:r>
                          <a:rPr lang="en-US" i="1">
                            <a:solidFill>
                              <a:srgbClr val="000000"/>
                            </a:solidFill>
                            <a:latin typeface="Cambria Math"/>
                          </a:rPr>
                          <m:t>1</m:t>
                        </m:r>
                        <m:r>
                          <a:rPr lang="en-US" i="1">
                            <a:solidFill>
                              <a:srgbClr val="000000"/>
                            </a:solidFill>
                            <a:latin typeface="Cambria Math"/>
                          </a:rPr>
                          <m:t>𝑖</m:t>
                        </m:r>
                      </m:sub>
                    </m:sSub>
                    <m:r>
                      <a:rPr lang="en-US">
                        <a:solidFill>
                          <a:srgbClr val="000000"/>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2</m:t>
                        </m:r>
                      </m:sub>
                    </m:sSub>
                    <m:sSub>
                      <m:sSubPr>
                        <m:ctrlPr>
                          <a:rPr lang="en-US" i="1">
                            <a:solidFill>
                              <a:srgbClr val="000000"/>
                            </a:solidFill>
                            <a:latin typeface="Cambria Math"/>
                          </a:rPr>
                        </m:ctrlPr>
                      </m:sSubPr>
                      <m:e>
                        <m:r>
                          <m:rPr>
                            <m:sty m:val="p"/>
                          </m:rPr>
                          <a:rPr lang="en-US">
                            <a:solidFill>
                              <a:srgbClr val="000000"/>
                            </a:solidFill>
                            <a:latin typeface="Cambria Math"/>
                          </a:rPr>
                          <m:t>X</m:t>
                        </m:r>
                      </m:e>
                      <m:sub>
                        <m:r>
                          <a:rPr lang="en-US" i="1">
                            <a:solidFill>
                              <a:srgbClr val="000000"/>
                            </a:solidFill>
                            <a:latin typeface="Cambria Math"/>
                          </a:rPr>
                          <m:t>2</m:t>
                        </m:r>
                        <m:r>
                          <a:rPr lang="en-US" i="1">
                            <a:solidFill>
                              <a:srgbClr val="000000"/>
                            </a:solidFill>
                            <a:latin typeface="Cambria Math"/>
                          </a:rPr>
                          <m:t>𝑖</m:t>
                        </m:r>
                      </m:sub>
                    </m:sSub>
                    <m:r>
                      <a:rPr lang="en-US">
                        <a:solidFill>
                          <a:srgbClr val="000000"/>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𝑘</m:t>
                        </m:r>
                      </m:sub>
                    </m:sSub>
                    <m:sSub>
                      <m:sSubPr>
                        <m:ctrlPr>
                          <a:rPr lang="en-US" i="1">
                            <a:solidFill>
                              <a:srgbClr val="000000"/>
                            </a:solidFill>
                            <a:latin typeface="Cambria Math"/>
                          </a:rPr>
                        </m:ctrlPr>
                      </m:sSubPr>
                      <m:e>
                        <m:r>
                          <m:rPr>
                            <m:sty m:val="p"/>
                          </m:rPr>
                          <a:rPr lang="en-US">
                            <a:solidFill>
                              <a:srgbClr val="000000"/>
                            </a:solidFill>
                            <a:latin typeface="Cambria Math"/>
                          </a:rPr>
                          <m:t>X</m:t>
                        </m:r>
                      </m:e>
                      <m:sub>
                        <m:r>
                          <a:rPr lang="en-US" i="1">
                            <a:solidFill>
                              <a:srgbClr val="000000"/>
                            </a:solidFill>
                            <a:latin typeface="Cambria Math"/>
                          </a:rPr>
                          <m:t>𝑘𝑖</m:t>
                        </m:r>
                      </m:sub>
                    </m:sSub>
                    <m:r>
                      <a:rPr lang="en-US">
                        <a:solidFill>
                          <a:srgbClr val="000000"/>
                        </a:solidFill>
                        <a:latin typeface="Cambria Math"/>
                      </a:rPr>
                      <m:t>+</m:t>
                    </m:r>
                    <m:r>
                      <m:rPr>
                        <m:sty m:val="p"/>
                      </m:rPr>
                      <a:rPr lang="en-US">
                        <a:solidFill>
                          <a:srgbClr val="000000"/>
                        </a:solidFill>
                        <a:latin typeface="Cambria Math"/>
                      </a:rPr>
                      <m:t>e</m:t>
                    </m:r>
                  </m:oMath>
                </a14:m>
                <a:endParaRPr lang="en-US" dirty="0">
                  <a:solidFill>
                    <a:srgbClr val="000000"/>
                  </a:solidFill>
                </a:endParaRPr>
              </a:p>
              <a:p>
                <a:pPr lvl="1">
                  <a:lnSpc>
                    <a:spcPct val="150000"/>
                  </a:lnSpc>
                  <a:buBlip>
                    <a:blip r:embed="rId4"/>
                  </a:buBlip>
                </a:pPr>
                <a:r>
                  <a:rPr lang="en-US" dirty="0" smtClean="0">
                    <a:solidFill>
                      <a:srgbClr val="000000"/>
                    </a:solidFill>
                  </a:rPr>
                  <a:t>Dependent: </a:t>
                </a:r>
                <a:r>
                  <a:rPr lang="en-US" dirty="0">
                    <a:solidFill>
                      <a:srgbClr val="000000"/>
                    </a:solidFill>
                  </a:rPr>
                  <a:t>1 if CA was learned and being practiced by the HH at time of survey, </a:t>
                </a:r>
                <a:r>
                  <a:rPr lang="en-US" dirty="0" smtClean="0">
                    <a:solidFill>
                      <a:srgbClr val="000000"/>
                    </a:solidFill>
                  </a:rPr>
                  <a:t>0 </a:t>
                </a:r>
                <a:r>
                  <a:rPr lang="en-US" dirty="0">
                    <a:solidFill>
                      <a:srgbClr val="000000"/>
                    </a:solidFill>
                  </a:rPr>
                  <a:t>if CA was learned but </a:t>
                </a:r>
                <a:r>
                  <a:rPr lang="en-US" dirty="0" smtClean="0">
                    <a:solidFill>
                      <a:srgbClr val="000000"/>
                    </a:solidFill>
                  </a:rPr>
                  <a:t>was </a:t>
                </a:r>
                <a:r>
                  <a:rPr lang="en-US" dirty="0">
                    <a:solidFill>
                      <a:srgbClr val="000000"/>
                    </a:solidFill>
                  </a:rPr>
                  <a:t>not being </a:t>
                </a:r>
                <a:r>
                  <a:rPr lang="en-US" dirty="0" smtClean="0">
                    <a:solidFill>
                      <a:srgbClr val="000000"/>
                    </a:solidFill>
                  </a:rPr>
                  <a:t>practiced</a:t>
                </a:r>
              </a:p>
              <a:p>
                <a:pPr lvl="1">
                  <a:lnSpc>
                    <a:spcPct val="150000"/>
                  </a:lnSpc>
                  <a:buBlip>
                    <a:blip r:embed="rId4"/>
                  </a:buBlip>
                </a:pPr>
                <a:r>
                  <a:rPr lang="en-US" dirty="0" smtClean="0">
                    <a:solidFill>
                      <a:srgbClr val="000000"/>
                    </a:solidFill>
                  </a:rPr>
                  <a:t>Independent: continuous and categorical variables</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0595" y="1066800"/>
                <a:ext cx="9144000" cy="5486400"/>
              </a:xfrm>
              <a:blipFill rotWithShape="1">
                <a:blip r:embed="rId5"/>
                <a:stretch>
                  <a:fillRect r="-2067"/>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386955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0" y="1066800"/>
                <a:ext cx="9144000" cy="5791200"/>
              </a:xfrm>
            </p:spPr>
            <p:txBody>
              <a:bodyPr>
                <a:normAutofit/>
              </a:bodyPr>
              <a:lstStyle/>
              <a:p>
                <a:pPr>
                  <a:buBlip>
                    <a:blip r:embed="rId4"/>
                  </a:buBlip>
                </a:pPr>
                <a:r>
                  <a:rPr lang="en-US" dirty="0" smtClean="0">
                    <a:solidFill>
                      <a:schemeClr val="tx1"/>
                    </a:solidFill>
                  </a:rPr>
                  <a:t>Given </a:t>
                </a:r>
                <a14:m>
                  <m:oMath xmlns:m="http://schemas.openxmlformats.org/officeDocument/2006/math">
                    <m:r>
                      <a:rPr lang="en-US" i="1">
                        <a:solidFill>
                          <a:schemeClr val="tx1"/>
                        </a:solidFill>
                        <a:latin typeface="Cambria Math"/>
                      </a:rPr>
                      <m:t> </m:t>
                    </m:r>
                    <m:r>
                      <a:rPr lang="en-US" i="1">
                        <a:solidFill>
                          <a:schemeClr val="tx1"/>
                        </a:solidFill>
                        <a:latin typeface="Cambria Math"/>
                      </a:rPr>
                      <m:t>𝐿𝑛</m:t>
                    </m:r>
                    <m:d>
                      <m:dPr>
                        <m:begChr m:val="["/>
                        <m:endChr m:val="]"/>
                        <m:ctrlPr>
                          <a:rPr lang="en-US" i="1">
                            <a:solidFill>
                              <a:schemeClr val="tx1"/>
                            </a:solidFill>
                            <a:latin typeface="Cambria Math"/>
                          </a:rPr>
                        </m:ctrlPr>
                      </m:dPr>
                      <m:e>
                        <m:f>
                          <m:fPr>
                            <m:ctrlPr>
                              <a:rPr lang="en-US" i="1">
                                <a:solidFill>
                                  <a:schemeClr val="tx1"/>
                                </a:solidFill>
                                <a:latin typeface="Cambria Math"/>
                              </a:rPr>
                            </m:ctrlPr>
                          </m:fPr>
                          <m:num>
                            <m:sSub>
                              <m:sSubPr>
                                <m:ctrlPr>
                                  <a:rPr lang="en-US" i="1">
                                    <a:solidFill>
                                      <a:schemeClr val="tx1"/>
                                    </a:solidFill>
                                    <a:latin typeface="Cambria Math"/>
                                  </a:rPr>
                                </m:ctrlPr>
                              </m:sSubPr>
                              <m:e>
                                <m:r>
                                  <a:rPr lang="en-US" i="1">
                                    <a:solidFill>
                                      <a:schemeClr val="tx1"/>
                                    </a:solidFill>
                                    <a:latin typeface="Cambria Math"/>
                                  </a:rPr>
                                  <m:t>𝑃</m:t>
                                </m:r>
                              </m:e>
                              <m:sub>
                                <m:r>
                                  <a:rPr lang="en-US" b="1" i="1">
                                    <a:solidFill>
                                      <a:schemeClr val="tx1"/>
                                    </a:solidFill>
                                    <a:latin typeface="Cambria Math"/>
                                  </a:rPr>
                                  <m:t>𝒙</m:t>
                                </m:r>
                              </m:sub>
                            </m:sSub>
                          </m:num>
                          <m:den>
                            <m:r>
                              <a:rPr lang="en-US">
                                <a:solidFill>
                                  <a:schemeClr val="tx1"/>
                                </a:solidFill>
                                <a:latin typeface="Cambria Math"/>
                              </a:rPr>
                              <m:t>1</m:t>
                            </m:r>
                            <m:r>
                              <a:rPr lang="en-US" i="1">
                                <a:solidFill>
                                  <a:schemeClr val="tx1"/>
                                </a:solidFill>
                                <a:latin typeface="Cambria Math"/>
                              </a:rPr>
                              <m:t>−</m:t>
                            </m:r>
                            <m:sSub>
                              <m:sSubPr>
                                <m:ctrlPr>
                                  <a:rPr lang="en-US" i="1">
                                    <a:solidFill>
                                      <a:schemeClr val="tx1"/>
                                    </a:solidFill>
                                    <a:latin typeface="Cambria Math"/>
                                  </a:rPr>
                                </m:ctrlPr>
                              </m:sSubPr>
                              <m:e>
                                <m:r>
                                  <a:rPr lang="en-US" i="1">
                                    <a:solidFill>
                                      <a:schemeClr val="tx1"/>
                                    </a:solidFill>
                                    <a:latin typeface="Cambria Math"/>
                                  </a:rPr>
                                  <m:t>𝑃</m:t>
                                </m:r>
                              </m:e>
                              <m:sub>
                                <m:r>
                                  <a:rPr lang="en-US" b="1" i="1">
                                    <a:solidFill>
                                      <a:schemeClr val="tx1"/>
                                    </a:solidFill>
                                    <a:latin typeface="Cambria Math"/>
                                  </a:rPr>
                                  <m:t>𝒙</m:t>
                                </m:r>
                              </m:sub>
                            </m:sSub>
                          </m:den>
                        </m:f>
                      </m:e>
                    </m:d>
                    <m:r>
                      <a:rPr lang="en-US" i="1">
                        <a:solidFill>
                          <a:schemeClr val="tx1"/>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0</m:t>
                        </m:r>
                      </m:sub>
                    </m:sSub>
                    <m:r>
                      <a:rPr lang="en-US">
                        <a:solidFill>
                          <a:srgbClr val="000000"/>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1</m:t>
                        </m:r>
                      </m:sub>
                    </m:sSub>
                    <m:sSub>
                      <m:sSubPr>
                        <m:ctrlPr>
                          <a:rPr lang="en-US" i="1">
                            <a:solidFill>
                              <a:srgbClr val="000000"/>
                            </a:solidFill>
                            <a:latin typeface="Cambria Math"/>
                          </a:rPr>
                        </m:ctrlPr>
                      </m:sSubPr>
                      <m:e>
                        <m:r>
                          <m:rPr>
                            <m:sty m:val="p"/>
                          </m:rPr>
                          <a:rPr lang="en-US">
                            <a:solidFill>
                              <a:srgbClr val="000000"/>
                            </a:solidFill>
                            <a:latin typeface="Cambria Math"/>
                          </a:rPr>
                          <m:t>X</m:t>
                        </m:r>
                      </m:e>
                      <m:sub>
                        <m:r>
                          <a:rPr lang="en-US" i="1">
                            <a:solidFill>
                              <a:srgbClr val="000000"/>
                            </a:solidFill>
                            <a:latin typeface="Cambria Math"/>
                          </a:rPr>
                          <m:t>1</m:t>
                        </m:r>
                        <m:r>
                          <a:rPr lang="en-US" i="1">
                            <a:solidFill>
                              <a:srgbClr val="000000"/>
                            </a:solidFill>
                            <a:latin typeface="Cambria Math"/>
                          </a:rPr>
                          <m:t>𝑖</m:t>
                        </m:r>
                      </m:sub>
                    </m:sSub>
                    <m:r>
                      <a:rPr lang="en-US">
                        <a:solidFill>
                          <a:srgbClr val="000000"/>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2</m:t>
                        </m:r>
                      </m:sub>
                    </m:sSub>
                    <m:sSub>
                      <m:sSubPr>
                        <m:ctrlPr>
                          <a:rPr lang="en-US" i="1">
                            <a:solidFill>
                              <a:srgbClr val="000000"/>
                            </a:solidFill>
                            <a:latin typeface="Cambria Math"/>
                          </a:rPr>
                        </m:ctrlPr>
                      </m:sSubPr>
                      <m:e>
                        <m:r>
                          <m:rPr>
                            <m:sty m:val="p"/>
                          </m:rPr>
                          <a:rPr lang="en-US">
                            <a:solidFill>
                              <a:srgbClr val="000000"/>
                            </a:solidFill>
                            <a:latin typeface="Cambria Math"/>
                          </a:rPr>
                          <m:t>X</m:t>
                        </m:r>
                      </m:e>
                      <m:sub>
                        <m:r>
                          <a:rPr lang="en-US" i="1">
                            <a:solidFill>
                              <a:srgbClr val="000000"/>
                            </a:solidFill>
                            <a:latin typeface="Cambria Math"/>
                          </a:rPr>
                          <m:t>2</m:t>
                        </m:r>
                        <m:r>
                          <a:rPr lang="en-US" i="1">
                            <a:solidFill>
                              <a:srgbClr val="000000"/>
                            </a:solidFill>
                            <a:latin typeface="Cambria Math"/>
                          </a:rPr>
                          <m:t>𝑖</m:t>
                        </m:r>
                      </m:sub>
                    </m:sSub>
                    <m:r>
                      <a:rPr lang="en-US">
                        <a:solidFill>
                          <a:srgbClr val="000000"/>
                        </a:solidFill>
                        <a:latin typeface="Cambria Math"/>
                      </a:rPr>
                      <m:t>+…+</m:t>
                    </m:r>
                    <m:sSub>
                      <m:sSubPr>
                        <m:ctrlPr>
                          <a:rPr lang="en-US" i="1">
                            <a:solidFill>
                              <a:srgbClr val="000000"/>
                            </a:solidFill>
                            <a:latin typeface="Cambria Math"/>
                          </a:rPr>
                        </m:ctrlPr>
                      </m:sSubPr>
                      <m:e>
                        <m:r>
                          <m:rPr>
                            <m:sty m:val="p"/>
                          </m:rPr>
                          <a:rPr lang="en-US">
                            <a:solidFill>
                              <a:srgbClr val="000000"/>
                            </a:solidFill>
                            <a:latin typeface="Cambria Math"/>
                          </a:rPr>
                          <m:t>β</m:t>
                        </m:r>
                      </m:e>
                      <m:sub>
                        <m:r>
                          <a:rPr lang="en-US" i="1">
                            <a:solidFill>
                              <a:srgbClr val="000000"/>
                            </a:solidFill>
                            <a:latin typeface="Cambria Math"/>
                          </a:rPr>
                          <m:t>𝑘</m:t>
                        </m:r>
                      </m:sub>
                    </m:sSub>
                    <m:sSub>
                      <m:sSubPr>
                        <m:ctrlPr>
                          <a:rPr lang="en-US" i="1" smtClean="0">
                            <a:solidFill>
                              <a:srgbClr val="000000"/>
                            </a:solidFill>
                            <a:latin typeface="Cambria Math"/>
                          </a:rPr>
                        </m:ctrlPr>
                      </m:sSubPr>
                      <m:e>
                        <m:r>
                          <m:rPr>
                            <m:sty m:val="p"/>
                          </m:rPr>
                          <a:rPr lang="en-US">
                            <a:solidFill>
                              <a:srgbClr val="000000"/>
                            </a:solidFill>
                            <a:latin typeface="Cambria Math"/>
                          </a:rPr>
                          <m:t>X</m:t>
                        </m:r>
                      </m:e>
                      <m:sub>
                        <m:r>
                          <a:rPr lang="en-US" i="1">
                            <a:solidFill>
                              <a:srgbClr val="000000"/>
                            </a:solidFill>
                            <a:latin typeface="Cambria Math"/>
                          </a:rPr>
                          <m:t>𝑘𝑖</m:t>
                        </m:r>
                      </m:sub>
                    </m:sSub>
                    <m:r>
                      <a:rPr lang="en-US">
                        <a:solidFill>
                          <a:srgbClr val="000000"/>
                        </a:solidFill>
                        <a:latin typeface="Cambria Math"/>
                      </a:rPr>
                      <m:t>+</m:t>
                    </m:r>
                    <m:r>
                      <m:rPr>
                        <m:sty m:val="p"/>
                      </m:rPr>
                      <a:rPr lang="en-US">
                        <a:solidFill>
                          <a:srgbClr val="000000"/>
                        </a:solidFill>
                        <a:latin typeface="Cambria Math"/>
                      </a:rPr>
                      <m:t>e</m:t>
                    </m:r>
                  </m:oMath>
                </a14:m>
                <a:endParaRPr lang="en-US" dirty="0">
                  <a:solidFill>
                    <a:srgbClr val="000000"/>
                  </a:solidFill>
                </a:endParaRPr>
              </a:p>
              <a:p>
                <a:pPr>
                  <a:buBlip>
                    <a:blip r:embed="rId4"/>
                  </a:buBlip>
                </a:pPr>
                <a:r>
                  <a:rPr lang="en-US" dirty="0" smtClean="0">
                    <a:solidFill>
                      <a:schemeClr val="tx1"/>
                    </a:solidFill>
                  </a:rPr>
                  <a:t>Slope </a:t>
                </a:r>
                <a:r>
                  <a:rPr lang="en-US" dirty="0">
                    <a:solidFill>
                      <a:schemeClr val="tx1"/>
                    </a:solidFill>
                  </a:rPr>
                  <a:t>coefficient, </a:t>
                </a:r>
                <a:r>
                  <a:rPr lang="en-US" i="1" dirty="0" smtClean="0">
                    <a:solidFill>
                      <a:schemeClr val="tx1"/>
                    </a:solidFill>
                    <a:sym typeface="Symbol"/>
                  </a:rPr>
                  <a:t></a:t>
                </a:r>
                <a:r>
                  <a:rPr lang="en-US" i="1" baseline="-25000" dirty="0" smtClean="0">
                    <a:solidFill>
                      <a:schemeClr val="tx1"/>
                    </a:solidFill>
                  </a:rPr>
                  <a:t>k</a:t>
                </a:r>
                <a:r>
                  <a:rPr lang="en-US" i="1" dirty="0" smtClean="0">
                    <a:solidFill>
                      <a:schemeClr val="tx1"/>
                    </a:solidFill>
                  </a:rPr>
                  <a:t>,</a:t>
                </a:r>
                <a:r>
                  <a:rPr lang="en-US" dirty="0" smtClean="0">
                    <a:solidFill>
                      <a:schemeClr val="tx1"/>
                    </a:solidFill>
                  </a:rPr>
                  <a:t> </a:t>
                </a:r>
                <a:r>
                  <a:rPr lang="en-US" dirty="0">
                    <a:solidFill>
                      <a:schemeClr val="tx1"/>
                    </a:solidFill>
                  </a:rPr>
                  <a:t>is </a:t>
                </a:r>
                <a:r>
                  <a:rPr lang="en-US" dirty="0" smtClean="0">
                    <a:solidFill>
                      <a:schemeClr val="tx1"/>
                    </a:solidFill>
                  </a:rPr>
                  <a:t>magnitude </a:t>
                </a:r>
                <a:r>
                  <a:rPr lang="en-US" dirty="0">
                    <a:solidFill>
                      <a:schemeClr val="tx1"/>
                    </a:solidFill>
                  </a:rPr>
                  <a:t>of change in the "log odds" as </a:t>
                </a:r>
                <a:r>
                  <a:rPr lang="en-US" i="1" dirty="0" err="1" smtClean="0">
                    <a:solidFill>
                      <a:schemeClr val="tx1"/>
                    </a:solidFill>
                  </a:rPr>
                  <a:t>X</a:t>
                </a:r>
                <a:r>
                  <a:rPr lang="en-US" i="1" baseline="-25000" dirty="0" err="1" smtClean="0">
                    <a:solidFill>
                      <a:schemeClr val="tx1"/>
                    </a:solidFill>
                  </a:rPr>
                  <a:t>k</a:t>
                </a:r>
                <a:r>
                  <a:rPr lang="en-US" dirty="0" smtClean="0">
                    <a:solidFill>
                      <a:schemeClr val="tx1"/>
                    </a:solidFill>
                  </a:rPr>
                  <a:t> changes</a:t>
                </a:r>
                <a:endParaRPr lang="en-US" dirty="0">
                  <a:solidFill>
                    <a:srgbClr val="000000"/>
                  </a:solidFill>
                </a:endParaRPr>
              </a:p>
              <a:p>
                <a:pPr>
                  <a:buBlip>
                    <a:blip r:embed="rId4"/>
                  </a:buBlip>
                </a:pPr>
                <a:r>
                  <a:rPr lang="en-US" dirty="0" smtClean="0">
                    <a:solidFill>
                      <a:schemeClr val="tx1"/>
                    </a:solidFill>
                  </a:rPr>
                  <a:t>Odds ratio=</a:t>
                </a:r>
                <a14:m>
                  <m:oMath xmlns:m="http://schemas.openxmlformats.org/officeDocument/2006/math">
                    <m:d>
                      <m:dPr>
                        <m:begChr m:val="["/>
                        <m:endChr m:val="]"/>
                        <m:ctrlPr>
                          <a:rPr lang="en-US" i="1">
                            <a:solidFill>
                              <a:schemeClr val="tx1"/>
                            </a:solidFill>
                            <a:latin typeface="Cambria Math"/>
                          </a:rPr>
                        </m:ctrlPr>
                      </m:dPr>
                      <m:e>
                        <m:f>
                          <m:fPr>
                            <m:ctrlPr>
                              <a:rPr lang="en-US" i="1">
                                <a:solidFill>
                                  <a:schemeClr val="tx1"/>
                                </a:solidFill>
                                <a:latin typeface="Cambria Math"/>
                              </a:rPr>
                            </m:ctrlPr>
                          </m:fPr>
                          <m:num>
                            <m:sSub>
                              <m:sSubPr>
                                <m:ctrlPr>
                                  <a:rPr lang="en-US" i="1">
                                    <a:solidFill>
                                      <a:schemeClr val="tx1"/>
                                    </a:solidFill>
                                    <a:latin typeface="Cambria Math"/>
                                  </a:rPr>
                                </m:ctrlPr>
                              </m:sSubPr>
                              <m:e>
                                <m:r>
                                  <a:rPr lang="en-US" i="1">
                                    <a:solidFill>
                                      <a:schemeClr val="tx1"/>
                                    </a:solidFill>
                                    <a:latin typeface="Cambria Math"/>
                                  </a:rPr>
                                  <m:t>𝑃</m:t>
                                </m:r>
                              </m:e>
                              <m:sub>
                                <m:r>
                                  <a:rPr lang="en-US" b="1" i="1">
                                    <a:solidFill>
                                      <a:schemeClr val="tx1"/>
                                    </a:solidFill>
                                    <a:latin typeface="Cambria Math"/>
                                  </a:rPr>
                                  <m:t>𝒙</m:t>
                                </m:r>
                              </m:sub>
                            </m:sSub>
                          </m:num>
                          <m:den>
                            <m:r>
                              <a:rPr lang="en-US">
                                <a:solidFill>
                                  <a:schemeClr val="tx1"/>
                                </a:solidFill>
                                <a:latin typeface="Cambria Math"/>
                              </a:rPr>
                              <m:t>1</m:t>
                            </m:r>
                            <m:r>
                              <a:rPr lang="en-US" i="1">
                                <a:solidFill>
                                  <a:schemeClr val="tx1"/>
                                </a:solidFill>
                                <a:latin typeface="Cambria Math"/>
                              </a:rPr>
                              <m:t>−</m:t>
                            </m:r>
                            <m:sSub>
                              <m:sSubPr>
                                <m:ctrlPr>
                                  <a:rPr lang="en-US" i="1">
                                    <a:solidFill>
                                      <a:schemeClr val="tx1"/>
                                    </a:solidFill>
                                    <a:latin typeface="Cambria Math"/>
                                  </a:rPr>
                                </m:ctrlPr>
                              </m:sSubPr>
                              <m:e>
                                <m:r>
                                  <a:rPr lang="en-US" i="1">
                                    <a:solidFill>
                                      <a:schemeClr val="tx1"/>
                                    </a:solidFill>
                                    <a:latin typeface="Cambria Math"/>
                                  </a:rPr>
                                  <m:t>𝑃</m:t>
                                </m:r>
                              </m:e>
                              <m:sub>
                                <m:r>
                                  <a:rPr lang="en-US" b="1" i="1">
                                    <a:solidFill>
                                      <a:schemeClr val="tx1"/>
                                    </a:solidFill>
                                    <a:latin typeface="Cambria Math"/>
                                  </a:rPr>
                                  <m:t>𝒙</m:t>
                                </m:r>
                              </m:sub>
                            </m:sSub>
                          </m:den>
                        </m:f>
                      </m:e>
                    </m:d>
                    <m:r>
                      <a:rPr lang="en-US" i="1">
                        <a:solidFill>
                          <a:schemeClr val="tx1"/>
                        </a:solidFill>
                        <a:latin typeface="Cambria Math"/>
                      </a:rPr>
                      <m:t>=</m:t>
                    </m:r>
                    <m:r>
                      <a:rPr lang="en-US" i="1">
                        <a:solidFill>
                          <a:schemeClr val="tx1"/>
                        </a:solidFill>
                        <a:latin typeface="Cambria Math"/>
                        <a:sym typeface="Symbol"/>
                      </a:rPr>
                      <m:t></m:t>
                    </m:r>
                    <m:r>
                      <m:rPr>
                        <m:sty m:val="p"/>
                      </m:rPr>
                      <a:rPr lang="en-US">
                        <a:solidFill>
                          <a:schemeClr val="tx1"/>
                        </a:solidFill>
                        <a:latin typeface="Cambria Math"/>
                      </a:rPr>
                      <m:t>exp</m:t>
                    </m:r>
                    <m:r>
                      <a:rPr lang="en-US" i="1">
                        <a:solidFill>
                          <a:schemeClr val="tx1"/>
                        </a:solidFill>
                        <a:latin typeface="Cambria Math"/>
                      </a:rPr>
                      <m:t>(</m:t>
                    </m:r>
                    <m:sSub>
                      <m:sSubPr>
                        <m:ctrlPr>
                          <a:rPr lang="en-US" i="1">
                            <a:solidFill>
                              <a:schemeClr val="tx1"/>
                            </a:solidFill>
                            <a:latin typeface="Cambria Math"/>
                          </a:rPr>
                        </m:ctrlPr>
                      </m:sSubPr>
                      <m:e>
                        <m:r>
                          <m:rPr>
                            <m:sty m:val="p"/>
                          </m:rPr>
                          <a:rPr lang="en-US">
                            <a:solidFill>
                              <a:schemeClr val="tx1"/>
                            </a:solidFill>
                            <a:latin typeface="Cambria Math"/>
                          </a:rPr>
                          <m:t>β</m:t>
                        </m:r>
                      </m:e>
                      <m:sub>
                        <m:r>
                          <a:rPr lang="en-US" i="1">
                            <a:solidFill>
                              <a:schemeClr val="tx1"/>
                            </a:solidFill>
                            <a:latin typeface="Cambria Math"/>
                          </a:rPr>
                          <m:t>0</m:t>
                        </m:r>
                      </m:sub>
                    </m:sSub>
                    <m:r>
                      <a:rPr lang="en-US">
                        <a:solidFill>
                          <a:schemeClr val="tx1"/>
                        </a:solidFill>
                        <a:latin typeface="Cambria Math"/>
                      </a:rPr>
                      <m:t> +</m:t>
                    </m:r>
                    <m:r>
                      <m:rPr>
                        <m:sty m:val="p"/>
                      </m:rPr>
                      <a:rPr lang="en-US">
                        <a:solidFill>
                          <a:srgbClr val="000000"/>
                        </a:solidFill>
                        <a:latin typeface="Cambria Math"/>
                      </a:rPr>
                      <m:t>βX</m:t>
                    </m:r>
                    <m:r>
                      <a:rPr lang="en-US">
                        <a:solidFill>
                          <a:srgbClr val="000000"/>
                        </a:solidFill>
                        <a:latin typeface="Cambria Math"/>
                      </a:rPr>
                      <m:t>+</m:t>
                    </m:r>
                    <m:r>
                      <m:rPr>
                        <m:sty m:val="p"/>
                      </m:rPr>
                      <a:rPr lang="en-US">
                        <a:solidFill>
                          <a:srgbClr val="000000"/>
                        </a:solidFill>
                        <a:latin typeface="Cambria Math"/>
                      </a:rPr>
                      <m:t>e</m:t>
                    </m:r>
                    <m:r>
                      <a:rPr lang="en-US">
                        <a:solidFill>
                          <a:schemeClr val="tx1"/>
                        </a:solidFill>
                        <a:latin typeface="Cambria Math"/>
                      </a:rPr>
                      <m:t>)</m:t>
                    </m:r>
                  </m:oMath>
                </a14:m>
                <a:endParaRPr lang="en-US" dirty="0">
                  <a:solidFill>
                    <a:schemeClr val="tx1"/>
                  </a:solidFill>
                  <a:latin typeface="Times New Roman" pitchFamily="18" charset="0"/>
                </a:endParaRPr>
              </a:p>
              <a:p>
                <a:pPr>
                  <a:buBlip>
                    <a:blip r:embed="rId4"/>
                  </a:buBlip>
                </a:pPr>
                <a14:m>
                  <m:oMath xmlns:m="http://schemas.openxmlformats.org/officeDocument/2006/math">
                    <m:r>
                      <m:rPr>
                        <m:nor/>
                      </m:rPr>
                      <a:rPr lang="en-US" dirty="0">
                        <a:solidFill>
                          <a:schemeClr val="tx1"/>
                        </a:solidFill>
                        <a:latin typeface="Times New Roman" pitchFamily="18" charset="0"/>
                      </a:rPr>
                      <m:t>exp</m:t>
                    </m:r>
                    <m:r>
                      <m:rPr>
                        <m:nor/>
                      </m:rPr>
                      <a:rPr lang="en-US" dirty="0">
                        <a:solidFill>
                          <a:schemeClr val="tx1"/>
                        </a:solidFill>
                        <a:latin typeface="Times New Roman" pitchFamily="18" charset="0"/>
                      </a:rPr>
                      <m:t>(</m:t>
                    </m:r>
                    <m:r>
                      <m:rPr>
                        <m:nor/>
                      </m:rPr>
                      <a:rPr lang="en-US" i="1" dirty="0">
                        <a:solidFill>
                          <a:schemeClr val="tx1"/>
                        </a:solidFill>
                        <a:latin typeface="Times New Roman" pitchFamily="18" charset="0"/>
                        <a:sym typeface="Symbol"/>
                      </a:rPr>
                      <m:t></m:t>
                    </m:r>
                    <m:r>
                      <m:rPr>
                        <m:nor/>
                      </m:rPr>
                      <a:rPr lang="en-US" i="1" baseline="-25000" dirty="0">
                        <a:solidFill>
                          <a:schemeClr val="tx1"/>
                        </a:solidFill>
                        <a:latin typeface="Times New Roman" pitchFamily="18" charset="0"/>
                      </a:rPr>
                      <m:t>k</m:t>
                    </m:r>
                    <m:r>
                      <m:rPr>
                        <m:nor/>
                      </m:rPr>
                      <a:rPr lang="en-US" dirty="0">
                        <a:solidFill>
                          <a:schemeClr val="tx1"/>
                        </a:solidFill>
                        <a:latin typeface="Times New Roman" pitchFamily="18" charset="0"/>
                      </a:rPr>
                      <m:t>)</m:t>
                    </m:r>
                  </m:oMath>
                </a14:m>
                <a:r>
                  <a:rPr lang="en-US" dirty="0"/>
                  <a:t>, </a:t>
                </a:r>
                <a:r>
                  <a:rPr lang="en-US" dirty="0" smtClean="0"/>
                  <a:t>is </a:t>
                </a:r>
                <a:r>
                  <a:rPr lang="en-US" dirty="0"/>
                  <a:t>odds </a:t>
                </a:r>
                <a:r>
                  <a:rPr lang="en-US" dirty="0" smtClean="0"/>
                  <a:t>ratio</a:t>
                </a:r>
                <a:endParaRPr lang="en-US" dirty="0"/>
              </a:p>
              <a:p>
                <a:pPr>
                  <a:buBlip>
                    <a:blip r:embed="rId4"/>
                  </a:buBlip>
                </a:pPr>
                <a:r>
                  <a:rPr lang="en-US" dirty="0" smtClean="0">
                    <a:solidFill>
                      <a:schemeClr val="tx1"/>
                    </a:solidFill>
                  </a:rPr>
                  <a:t>Wald </a:t>
                </a:r>
                <a:r>
                  <a:rPr lang="en-US" dirty="0">
                    <a:solidFill>
                      <a:schemeClr val="tx1"/>
                    </a:solidFill>
                  </a:rPr>
                  <a:t>statistic for </a:t>
                </a:r>
                <a:r>
                  <a:rPr lang="en-US" dirty="0">
                    <a:solidFill>
                      <a:schemeClr val="tx1"/>
                    </a:solidFill>
                    <a:sym typeface="Symbol"/>
                  </a:rPr>
                  <a:t></a:t>
                </a:r>
                <a:r>
                  <a:rPr lang="en-US" i="1" baseline="-25000" dirty="0">
                    <a:solidFill>
                      <a:schemeClr val="tx1"/>
                    </a:solidFill>
                  </a:rPr>
                  <a:t>k</a:t>
                </a:r>
                <a:r>
                  <a:rPr lang="en-US" dirty="0">
                    <a:solidFill>
                      <a:schemeClr val="tx1"/>
                    </a:solidFill>
                  </a:rPr>
                  <a:t> </a:t>
                </a:r>
                <a14:m>
                  <m:oMath xmlns:m="http://schemas.openxmlformats.org/officeDocument/2006/math">
                    <m:r>
                      <a:rPr lang="en-US" i="1">
                        <a:solidFill>
                          <a:schemeClr val="tx1"/>
                        </a:solidFill>
                        <a:latin typeface="Cambria Math"/>
                      </a:rPr>
                      <m:t>=</m:t>
                    </m:r>
                    <m:sSup>
                      <m:sSupPr>
                        <m:ctrlPr>
                          <a:rPr lang="en-US" i="1">
                            <a:solidFill>
                              <a:schemeClr val="tx1"/>
                            </a:solidFill>
                            <a:latin typeface="Cambria Math"/>
                          </a:rPr>
                        </m:ctrlPr>
                      </m:sSupPr>
                      <m:e>
                        <m:d>
                          <m:dPr>
                            <m:begChr m:val="["/>
                            <m:endChr m:val="]"/>
                            <m:ctrlPr>
                              <a:rPr lang="en-US" i="1">
                                <a:solidFill>
                                  <a:schemeClr val="tx1"/>
                                </a:solidFill>
                                <a:latin typeface="Cambria Math"/>
                              </a:rPr>
                            </m:ctrlPr>
                          </m:dPr>
                          <m:e>
                            <m:f>
                              <m:fPr>
                                <m:ctrlPr>
                                  <a:rPr lang="en-US" i="1">
                                    <a:solidFill>
                                      <a:schemeClr val="tx1"/>
                                    </a:solidFill>
                                    <a:latin typeface="Cambria Math"/>
                                  </a:rPr>
                                </m:ctrlPr>
                              </m:fPr>
                              <m:num>
                                <m:sSub>
                                  <m:sSubPr>
                                    <m:ctrlPr>
                                      <a:rPr lang="en-US" i="1">
                                        <a:solidFill>
                                          <a:schemeClr val="tx1"/>
                                        </a:solidFill>
                                        <a:latin typeface="Cambria Math"/>
                                      </a:rPr>
                                    </m:ctrlPr>
                                  </m:sSubPr>
                                  <m:e>
                                    <m:r>
                                      <a:rPr lang="en-US" i="1">
                                        <a:solidFill>
                                          <a:schemeClr val="tx1"/>
                                        </a:solidFill>
                                        <a:latin typeface="Cambria Math"/>
                                        <a:sym typeface="Symbol"/>
                                      </a:rPr>
                                      <m:t></m:t>
                                    </m:r>
                                  </m:e>
                                  <m:sub>
                                    <m:r>
                                      <a:rPr lang="en-US" i="1">
                                        <a:solidFill>
                                          <a:schemeClr val="tx1"/>
                                        </a:solidFill>
                                        <a:latin typeface="Cambria Math"/>
                                      </a:rPr>
                                      <m:t>𝑘</m:t>
                                    </m:r>
                                  </m:sub>
                                </m:sSub>
                              </m:num>
                              <m:den>
                                <m:r>
                                  <a:rPr lang="en-US" i="1">
                                    <a:solidFill>
                                      <a:schemeClr val="tx1"/>
                                    </a:solidFill>
                                    <a:latin typeface="Cambria Math"/>
                                  </a:rPr>
                                  <m:t>𝑠</m:t>
                                </m:r>
                                <m:r>
                                  <a:rPr lang="en-US" i="1">
                                    <a:solidFill>
                                      <a:schemeClr val="tx1"/>
                                    </a:solidFill>
                                    <a:latin typeface="Cambria Math"/>
                                  </a:rPr>
                                  <m:t>.</m:t>
                                </m:r>
                                <m:r>
                                  <a:rPr lang="en-US" i="1">
                                    <a:solidFill>
                                      <a:schemeClr val="tx1"/>
                                    </a:solidFill>
                                    <a:latin typeface="Cambria Math"/>
                                  </a:rPr>
                                  <m:t>𝑒</m:t>
                                </m:r>
                                <m:r>
                                  <a:rPr lang="en-US" i="1">
                                    <a:solidFill>
                                      <a:schemeClr val="tx1"/>
                                    </a:solidFill>
                                    <a:latin typeface="Cambria Math"/>
                                  </a:rPr>
                                  <m:t>.</m:t>
                                </m:r>
                                <m:sSub>
                                  <m:sSubPr>
                                    <m:ctrlPr>
                                      <a:rPr lang="en-US" i="1">
                                        <a:solidFill>
                                          <a:schemeClr val="tx1"/>
                                        </a:solidFill>
                                        <a:latin typeface="Cambria Math"/>
                                      </a:rPr>
                                    </m:ctrlPr>
                                  </m:sSubPr>
                                  <m:e>
                                    <m:r>
                                      <a:rPr lang="en-US" i="1">
                                        <a:solidFill>
                                          <a:schemeClr val="tx1"/>
                                        </a:solidFill>
                                        <a:latin typeface="Cambria Math"/>
                                        <a:sym typeface="Symbol"/>
                                      </a:rPr>
                                      <m:t></m:t>
                                    </m:r>
                                  </m:e>
                                  <m:sub>
                                    <m:r>
                                      <a:rPr lang="en-US" i="1">
                                        <a:solidFill>
                                          <a:schemeClr val="tx1"/>
                                        </a:solidFill>
                                        <a:latin typeface="Cambria Math"/>
                                      </a:rPr>
                                      <m:t>𝑘</m:t>
                                    </m:r>
                                  </m:sub>
                                </m:sSub>
                              </m:den>
                            </m:f>
                          </m:e>
                        </m:d>
                      </m:e>
                      <m:sup>
                        <m:r>
                          <a:rPr lang="en-US" i="1">
                            <a:solidFill>
                              <a:schemeClr val="tx1"/>
                            </a:solidFill>
                            <a:latin typeface="Cambria Math"/>
                          </a:rPr>
                          <m:t>2</m:t>
                        </m:r>
                      </m:sup>
                    </m:sSup>
                    <m:r>
                      <a:rPr lang="en-US">
                        <a:solidFill>
                          <a:schemeClr val="tx1"/>
                        </a:solidFill>
                        <a:latin typeface="Cambria Math"/>
                      </a:rPr>
                      <m:t> </m:t>
                    </m:r>
                  </m:oMath>
                </a14:m>
                <a:r>
                  <a:rPr lang="en-US" dirty="0" smtClean="0">
                    <a:solidFill>
                      <a:schemeClr val="tx1"/>
                    </a:solidFill>
                  </a:rPr>
                  <a:t>distributed </a:t>
                </a:r>
                <a:r>
                  <a:rPr lang="en-US" dirty="0">
                    <a:solidFill>
                      <a:schemeClr val="tx1"/>
                    </a:solidFill>
                  </a:rPr>
                  <a:t>chi-square with 1 degree of freedom</a:t>
                </a:r>
              </a:p>
              <a:p>
                <a:pPr>
                  <a:buBlip>
                    <a:blip r:embed="rId4"/>
                  </a:buBlip>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0" y="1066800"/>
                <a:ext cx="9144000" cy="5791200"/>
              </a:xfrm>
              <a:blipFill rotWithShape="1">
                <a:blip r:embed="rId5"/>
                <a:stretch>
                  <a:fillRect b="-316"/>
                </a:stretch>
              </a:blipFill>
            </p:spPr>
            <p:txBody>
              <a:bodyPr/>
              <a:lstStyle/>
              <a:p>
                <a:r>
                  <a:rPr lang="en-US">
                    <a:noFill/>
                  </a:rPr>
                  <a:t> </a:t>
                </a:r>
              </a:p>
            </p:txBody>
          </p:sp>
        </mc:Fallback>
      </mc:AlternateContent>
      <p:sp>
        <p:nvSpPr>
          <p:cNvPr id="2" name="Rectangle 1"/>
          <p:cNvSpPr/>
          <p:nvPr/>
        </p:nvSpPr>
        <p:spPr>
          <a:xfrm>
            <a:off x="1094407" y="403654"/>
            <a:ext cx="7716856" cy="646331"/>
          </a:xfrm>
          <a:prstGeom prst="rect">
            <a:avLst/>
          </a:prstGeom>
        </p:spPr>
        <p:txBody>
          <a:bodyPr wrap="none">
            <a:spAutoFit/>
          </a:bodyPr>
          <a:lstStyle/>
          <a:p>
            <a:pPr algn="ctr"/>
            <a:r>
              <a:rPr lang="en-US" sz="3600" dirty="0" smtClean="0">
                <a:solidFill>
                  <a:srgbClr val="000000"/>
                </a:solidFill>
                <a:effectLst>
                  <a:outerShdw blurRad="38100" dist="38100" dir="2700000" algn="tl">
                    <a:srgbClr val="000000">
                      <a:alpha val="43137"/>
                    </a:srgbClr>
                  </a:outerShdw>
                </a:effectLst>
              </a:rPr>
              <a:t>EMPIRICAL REGRESSION MODEL</a:t>
            </a:r>
            <a:endParaRPr lang="en-US" sz="3600" dirty="0">
              <a:solidFill>
                <a:srgbClr val="000000"/>
              </a:solidFill>
              <a:effectLst>
                <a:outerShdw blurRad="38100" dist="38100" dir="2700000" algn="tl">
                  <a:srgbClr val="000000">
                    <a:alpha val="43137"/>
                  </a:srgbClr>
                </a:outerShdw>
              </a:effectLst>
            </a:endParaRPr>
          </a:p>
        </p:txBody>
      </p:sp>
    </p:spTree>
    <p:custDataLst>
      <p:tags r:id="rId1"/>
    </p:custDataLst>
    <p:extLst>
      <p:ext uri="{BB962C8B-B14F-4D97-AF65-F5344CB8AC3E}">
        <p14:creationId xmlns:p14="http://schemas.microsoft.com/office/powerpoint/2010/main" val="2138259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9" name="Rectangle 9"/>
          <p:cNvSpPr>
            <a:spLocks noChangeArrowheads="1"/>
          </p:cNvSpPr>
          <p:nvPr/>
        </p:nvSpPr>
        <p:spPr bwMode="auto">
          <a:xfrm>
            <a:off x="152400" y="152400"/>
            <a:ext cx="8972550" cy="762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b"/>
          <a:lstStyle/>
          <a:p>
            <a:pPr algn="ctr"/>
            <a:r>
              <a:rPr kumimoji="1" lang="en-US" sz="4400" i="1" dirty="0">
                <a:solidFill>
                  <a:srgbClr val="4D4D4D"/>
                </a:solidFill>
                <a:effectLst>
                  <a:outerShdw blurRad="38100" dist="38100" dir="2700000" algn="tl">
                    <a:srgbClr val="C0C0C0"/>
                  </a:outerShdw>
                </a:effectLst>
              </a:rPr>
              <a:t>   </a:t>
            </a:r>
            <a:endParaRPr kumimoji="1" lang="en-US" sz="3600" dirty="0">
              <a:solidFill>
                <a:srgbClr val="000000"/>
              </a:solidFill>
              <a:effectLst>
                <a:outerShdw blurRad="38100" dist="38100" dir="2700000" algn="tl">
                  <a:srgbClr val="C0C0C0"/>
                </a:outerShdw>
              </a:effectLst>
            </a:endParaRPr>
          </a:p>
        </p:txBody>
      </p:sp>
      <p:sp>
        <p:nvSpPr>
          <p:cNvPr id="3" name="Title 2"/>
          <p:cNvSpPr>
            <a:spLocks noGrp="1"/>
          </p:cNvSpPr>
          <p:nvPr>
            <p:ph type="title"/>
          </p:nvPr>
        </p:nvSpPr>
        <p:spPr>
          <a:xfrm>
            <a:off x="30892" y="-304800"/>
            <a:ext cx="9220200" cy="1371600"/>
          </a:xfrm>
        </p:spPr>
        <p:txBody>
          <a:bodyPr>
            <a:normAutofit fontScale="90000"/>
          </a:bodyPr>
          <a:lstStyle/>
          <a:p>
            <a:pPr algn="ctr"/>
            <a:r>
              <a:rPr kumimoji="1" lang="en-US" sz="3200" dirty="0" smtClean="0">
                <a:solidFill>
                  <a:srgbClr val="000000"/>
                </a:solidFill>
                <a:effectLst>
                  <a:outerShdw blurRad="38100" dist="38100" dir="2700000" algn="tl">
                    <a:srgbClr val="C0C0C0"/>
                  </a:outerShdw>
                </a:effectLst>
              </a:rPr>
              <a:t/>
            </a:r>
            <a:br>
              <a:rPr kumimoji="1" lang="en-US" sz="3200" dirty="0" smtClean="0">
                <a:solidFill>
                  <a:srgbClr val="000000"/>
                </a:solidFill>
                <a:effectLst>
                  <a:outerShdw blurRad="38100" dist="38100" dir="2700000" algn="tl">
                    <a:srgbClr val="C0C0C0"/>
                  </a:outerShdw>
                </a:effectLst>
              </a:rPr>
            </a:br>
            <a:r>
              <a:rPr kumimoji="1" lang="en-US" sz="3200" dirty="0" smtClean="0">
                <a:solidFill>
                  <a:srgbClr val="000000"/>
                </a:solidFill>
                <a:effectLst>
                  <a:outerShdw blurRad="38100" dist="38100" dir="2700000" algn="tl">
                    <a:srgbClr val="C0C0C0"/>
                  </a:outerShdw>
                </a:effectLst>
              </a:rPr>
              <a:t>RESULTS I DESCRIPTIVE SUMMARY OF </a:t>
            </a:r>
            <a:r>
              <a:rPr lang="en-US" sz="3200" dirty="0" smtClean="0">
                <a:solidFill>
                  <a:schemeClr val="tx1"/>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HH characteristics BY DISTRICT </a:t>
            </a:r>
            <a:endParaRPr lang="en-US" sz="3200" dirty="0">
              <a:solidFill>
                <a:schemeClr val="tx1"/>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59227192"/>
              </p:ext>
            </p:extLst>
          </p:nvPr>
        </p:nvGraphicFramePr>
        <p:xfrm>
          <a:off x="304801" y="1447802"/>
          <a:ext cx="8382000" cy="4993633"/>
        </p:xfrm>
        <a:graphic>
          <a:graphicData uri="http://schemas.openxmlformats.org/drawingml/2006/table">
            <a:tbl>
              <a:tblPr firstRow="1" bandRow="1">
                <a:tableStyleId>{5C22544A-7EE6-4342-B048-85BDC9FD1C3A}</a:tableStyleId>
              </a:tblPr>
              <a:tblGrid>
                <a:gridCol w="2103987"/>
                <a:gridCol w="1147638"/>
                <a:gridCol w="1417374"/>
                <a:gridCol w="1250625"/>
                <a:gridCol w="1167250"/>
                <a:gridCol w="1295126"/>
              </a:tblGrid>
              <a:tr h="587557">
                <a:tc>
                  <a:txBody>
                    <a:bodyPr/>
                    <a:lstStyle/>
                    <a:p>
                      <a:pPr marL="0" marR="0">
                        <a:spcBef>
                          <a:spcPts val="0"/>
                        </a:spcBef>
                        <a:spcAft>
                          <a:spcPts val="0"/>
                        </a:spcAft>
                      </a:pPr>
                      <a:r>
                        <a:rPr lang="en-US" sz="2400" dirty="0" smtClean="0">
                          <a:solidFill>
                            <a:schemeClr val="tx1"/>
                          </a:solidFill>
                          <a:effectLst/>
                          <a:latin typeface="Arial" pitchFamily="34" charset="0"/>
                          <a:ea typeface="Calibri"/>
                          <a:cs typeface="Arial" pitchFamily="34" charset="0"/>
                        </a:rPr>
                        <a:t>Description</a:t>
                      </a:r>
                      <a:endParaRPr lang="en-US" sz="2400" dirty="0">
                        <a:solidFill>
                          <a:schemeClr val="tx1"/>
                        </a:solidFill>
                        <a:effectLst/>
                        <a:latin typeface="Arial" pitchFamily="34" charset="0"/>
                        <a:ea typeface="Calibri"/>
                        <a:cs typeface="Arial" pitchFamily="34" charset="0"/>
                      </a:endParaRPr>
                    </a:p>
                  </a:txBody>
                  <a:tcPr marL="68580" marR="68580" marT="0" marB="0"/>
                </a:tc>
                <a:tc>
                  <a:txBody>
                    <a:bodyPr/>
                    <a:lstStyle/>
                    <a:p>
                      <a:pPr marL="0" marR="0" algn="ctr">
                        <a:spcBef>
                          <a:spcPts val="0"/>
                        </a:spcBef>
                        <a:spcAft>
                          <a:spcPts val="0"/>
                        </a:spcAft>
                      </a:pPr>
                      <a:r>
                        <a:rPr lang="en-US" sz="2400" dirty="0" smtClean="0">
                          <a:solidFill>
                            <a:schemeClr val="tx1"/>
                          </a:solidFill>
                          <a:effectLst/>
                          <a:latin typeface="Arial" pitchFamily="34" charset="0"/>
                          <a:ea typeface="Calibri"/>
                          <a:cs typeface="Arial" pitchFamily="34" charset="0"/>
                        </a:rPr>
                        <a:t>Toro</a:t>
                      </a:r>
                      <a:endParaRPr lang="en-US" sz="2400" dirty="0">
                        <a:solidFill>
                          <a:schemeClr val="tx1"/>
                        </a:solidFill>
                        <a:effectLst/>
                        <a:latin typeface="Arial" pitchFamily="34" charset="0"/>
                        <a:ea typeface="Calibri"/>
                        <a:cs typeface="Arial" pitchFamily="34" charset="0"/>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Arial" pitchFamily="34" charset="0"/>
                          <a:ea typeface="Calibri"/>
                          <a:cs typeface="Arial" pitchFamily="34" charset="0"/>
                        </a:rPr>
                        <a:t>Kap</a:t>
                      </a:r>
                      <a:endParaRPr lang="en-US" sz="2400" dirty="0">
                        <a:solidFill>
                          <a:schemeClr val="tx1"/>
                        </a:solidFill>
                        <a:effectLst/>
                        <a:latin typeface="Arial" pitchFamily="34" charset="0"/>
                        <a:ea typeface="Calibri"/>
                        <a:cs typeface="Arial" pitchFamily="34" charset="0"/>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Arial" pitchFamily="34" charset="0"/>
                          <a:ea typeface="Calibri"/>
                          <a:cs typeface="Arial" pitchFamily="34" charset="0"/>
                        </a:rPr>
                        <a:t>Bungo</a:t>
                      </a:r>
                      <a:endParaRPr lang="en-US" sz="2400" dirty="0">
                        <a:solidFill>
                          <a:schemeClr val="tx1"/>
                        </a:solidFill>
                        <a:effectLst/>
                        <a:latin typeface="Arial" pitchFamily="34" charset="0"/>
                        <a:ea typeface="Calibri"/>
                        <a:cs typeface="Arial" pitchFamily="34" charset="0"/>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Arial" pitchFamily="34" charset="0"/>
                          <a:ea typeface="Calibri"/>
                          <a:cs typeface="Arial" pitchFamily="34" charset="0"/>
                        </a:rPr>
                        <a:t>Nzoia</a:t>
                      </a:r>
                      <a:endParaRPr lang="en-US" sz="2400" dirty="0">
                        <a:solidFill>
                          <a:schemeClr val="tx1"/>
                        </a:solidFill>
                        <a:effectLst/>
                        <a:latin typeface="Arial" pitchFamily="34" charset="0"/>
                        <a:ea typeface="Calibri"/>
                        <a:cs typeface="Arial" pitchFamily="34" charset="0"/>
                      </a:endParaRPr>
                    </a:p>
                  </a:txBody>
                  <a:tcPr marL="68580" marR="68580" marT="0" marB="0"/>
                </a:tc>
                <a:tc>
                  <a:txBody>
                    <a:bodyPr/>
                    <a:lstStyle/>
                    <a:p>
                      <a:pPr marL="0" marR="0" algn="ctr">
                        <a:spcBef>
                          <a:spcPts val="0"/>
                        </a:spcBef>
                        <a:spcAft>
                          <a:spcPts val="0"/>
                        </a:spcAft>
                      </a:pPr>
                      <a:r>
                        <a:rPr lang="en-US" sz="2400" dirty="0" smtClean="0">
                          <a:solidFill>
                            <a:schemeClr val="tx1"/>
                          </a:solidFill>
                          <a:effectLst/>
                          <a:latin typeface="Arial" pitchFamily="34" charset="0"/>
                          <a:ea typeface="Calibri"/>
                          <a:cs typeface="Arial" pitchFamily="34" charset="0"/>
                        </a:rPr>
                        <a:t>Pooled</a:t>
                      </a:r>
                      <a:endParaRPr lang="en-US" sz="2400" dirty="0">
                        <a:solidFill>
                          <a:schemeClr val="tx1"/>
                        </a:solidFill>
                        <a:effectLst/>
                        <a:latin typeface="Arial" pitchFamily="34" charset="0"/>
                        <a:ea typeface="Calibri"/>
                        <a:cs typeface="Arial" pitchFamily="34" charset="0"/>
                      </a:endParaRPr>
                    </a:p>
                  </a:txBody>
                  <a:tcPr marL="68580" marR="68580" marT="0" marB="0"/>
                </a:tc>
              </a:tr>
              <a:tr h="862127">
                <a:tc>
                  <a:txBody>
                    <a:bodyPr/>
                    <a:lstStyle/>
                    <a:p>
                      <a:pPr marL="0" marR="0">
                        <a:spcBef>
                          <a:spcPts val="0"/>
                        </a:spcBef>
                        <a:spcAft>
                          <a:spcPts val="0"/>
                        </a:spcAft>
                      </a:pPr>
                      <a:r>
                        <a:rPr lang="en-US" sz="2000" dirty="0" smtClean="0">
                          <a:effectLst/>
                          <a:latin typeface="Arial" pitchFamily="34" charset="0"/>
                          <a:ea typeface="Times New Roman"/>
                          <a:cs typeface="Arial" pitchFamily="34" charset="0"/>
                        </a:rPr>
                        <a:t>Male HH heads </a:t>
                      </a:r>
                      <a:r>
                        <a:rPr lang="en-US" sz="2000" dirty="0">
                          <a:effectLst/>
                          <a:latin typeface="Arial" pitchFamily="34" charset="0"/>
                          <a:ea typeface="Times New Roman"/>
                          <a:cs typeface="Arial" pitchFamily="34" charset="0"/>
                        </a:rPr>
                        <a:t>(%)</a:t>
                      </a:r>
                      <a:endParaRPr lang="en-US" sz="20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84.5</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95.0</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a:effectLst/>
                          <a:latin typeface="Arial" pitchFamily="34" charset="0"/>
                          <a:ea typeface="Times New Roman"/>
                          <a:cs typeface="Arial" pitchFamily="34" charset="0"/>
                        </a:rPr>
                        <a:t>91.0</a:t>
                      </a:r>
                      <a:endParaRPr lang="en-US" sz="240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80.5</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87.6</a:t>
                      </a:r>
                      <a:endParaRPr lang="en-US" sz="2400" dirty="0">
                        <a:effectLst/>
                        <a:latin typeface="Arial" pitchFamily="34" charset="0"/>
                        <a:ea typeface="Calibri"/>
                        <a:cs typeface="Arial" pitchFamily="34" charset="0"/>
                      </a:endParaRPr>
                    </a:p>
                  </a:txBody>
                  <a:tcPr marL="76648" marR="76648" marT="0" marB="0"/>
                </a:tc>
              </a:tr>
              <a:tr h="689701">
                <a:tc>
                  <a:txBody>
                    <a:bodyPr/>
                    <a:lstStyle/>
                    <a:p>
                      <a:pPr marL="0" marR="0">
                        <a:spcBef>
                          <a:spcPts val="0"/>
                        </a:spcBef>
                        <a:spcAft>
                          <a:spcPts val="0"/>
                        </a:spcAft>
                      </a:pPr>
                      <a:r>
                        <a:rPr lang="en-US" sz="2000" dirty="0">
                          <a:effectLst/>
                          <a:latin typeface="Arial" pitchFamily="34" charset="0"/>
                          <a:ea typeface="Times New Roman"/>
                          <a:cs typeface="Arial" pitchFamily="34" charset="0"/>
                        </a:rPr>
                        <a:t>Female </a:t>
                      </a:r>
                      <a:r>
                        <a:rPr lang="en-US" sz="2000" dirty="0" smtClean="0">
                          <a:effectLst/>
                          <a:latin typeface="Arial" pitchFamily="34" charset="0"/>
                          <a:ea typeface="Times New Roman"/>
                          <a:cs typeface="Arial" pitchFamily="34" charset="0"/>
                        </a:rPr>
                        <a:t>HH heads (%)</a:t>
                      </a:r>
                      <a:endParaRPr lang="en-US" sz="20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15.8</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5.0</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9.0</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a:effectLst/>
                          <a:latin typeface="Arial" pitchFamily="34" charset="0"/>
                          <a:ea typeface="Times New Roman"/>
                          <a:cs typeface="Arial" pitchFamily="34" charset="0"/>
                        </a:rPr>
                        <a:t>19.5</a:t>
                      </a:r>
                      <a:endParaRPr lang="en-US" sz="240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12.4</a:t>
                      </a:r>
                      <a:endParaRPr lang="en-US" sz="2400" dirty="0">
                        <a:effectLst/>
                        <a:latin typeface="Arial" pitchFamily="34" charset="0"/>
                        <a:ea typeface="Calibri"/>
                        <a:cs typeface="Arial" pitchFamily="34" charset="0"/>
                      </a:endParaRPr>
                    </a:p>
                  </a:txBody>
                  <a:tcPr marL="76648" marR="76648" marT="0" marB="0"/>
                </a:tc>
              </a:tr>
              <a:tr h="931874">
                <a:tc>
                  <a:txBody>
                    <a:bodyPr/>
                    <a:lstStyle/>
                    <a:p>
                      <a:pPr marL="0" marR="0">
                        <a:spcBef>
                          <a:spcPts val="0"/>
                        </a:spcBef>
                        <a:spcAft>
                          <a:spcPts val="0"/>
                        </a:spcAft>
                      </a:pPr>
                      <a:r>
                        <a:rPr lang="en-US" sz="2000" dirty="0" smtClean="0">
                          <a:effectLst/>
                          <a:latin typeface="Arial" pitchFamily="34" charset="0"/>
                          <a:ea typeface="Times New Roman"/>
                          <a:cs typeface="Arial" pitchFamily="34" charset="0"/>
                        </a:rPr>
                        <a:t>Av. HH age </a:t>
                      </a:r>
                      <a:r>
                        <a:rPr lang="en-US" sz="2000" dirty="0">
                          <a:effectLst/>
                          <a:latin typeface="Arial" pitchFamily="34" charset="0"/>
                          <a:ea typeface="Times New Roman"/>
                          <a:cs typeface="Arial" pitchFamily="34" charset="0"/>
                        </a:rPr>
                        <a:t>(years)</a:t>
                      </a:r>
                      <a:endParaRPr lang="en-US" sz="20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47.4</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42.2</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47.3</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50.8</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46.8</a:t>
                      </a:r>
                      <a:endParaRPr lang="en-US" sz="2400" dirty="0">
                        <a:effectLst/>
                        <a:latin typeface="Arial" pitchFamily="34" charset="0"/>
                        <a:ea typeface="Calibri"/>
                        <a:cs typeface="Arial" pitchFamily="34" charset="0"/>
                      </a:endParaRPr>
                    </a:p>
                  </a:txBody>
                  <a:tcPr marL="76648" marR="76648" marT="0" marB="0"/>
                </a:tc>
              </a:tr>
              <a:tr h="1077659">
                <a:tc>
                  <a:txBody>
                    <a:bodyPr/>
                    <a:lstStyle/>
                    <a:p>
                      <a:pPr marL="0" marR="0">
                        <a:spcBef>
                          <a:spcPts val="0"/>
                        </a:spcBef>
                        <a:spcAft>
                          <a:spcPts val="0"/>
                        </a:spcAft>
                      </a:pPr>
                      <a:r>
                        <a:rPr lang="en-US" sz="2000" dirty="0">
                          <a:effectLst/>
                          <a:latin typeface="Arial" pitchFamily="34" charset="0"/>
                          <a:ea typeface="Times New Roman"/>
                          <a:cs typeface="Arial" pitchFamily="34" charset="0"/>
                        </a:rPr>
                        <a:t>Primary </a:t>
                      </a:r>
                      <a:r>
                        <a:rPr lang="en-US" sz="2000" dirty="0" smtClean="0">
                          <a:effectLst/>
                          <a:latin typeface="Arial" pitchFamily="34" charset="0"/>
                          <a:ea typeface="Times New Roman"/>
                          <a:cs typeface="Arial" pitchFamily="34" charset="0"/>
                        </a:rPr>
                        <a:t>education</a:t>
                      </a:r>
                      <a:r>
                        <a:rPr lang="en-US" sz="2000" baseline="0" dirty="0" smtClean="0">
                          <a:effectLst/>
                          <a:latin typeface="Arial" pitchFamily="34" charset="0"/>
                          <a:ea typeface="Times New Roman"/>
                          <a:cs typeface="Arial" pitchFamily="34" charset="0"/>
                        </a:rPr>
                        <a:t> </a:t>
                      </a:r>
                      <a:r>
                        <a:rPr lang="en-US" sz="2000" dirty="0" smtClean="0">
                          <a:effectLst/>
                          <a:latin typeface="Arial" pitchFamily="34" charset="0"/>
                          <a:ea typeface="Times New Roman"/>
                          <a:cs typeface="Arial" pitchFamily="34" charset="0"/>
                        </a:rPr>
                        <a:t>or</a:t>
                      </a:r>
                      <a:r>
                        <a:rPr lang="en-US" sz="2000" baseline="0" dirty="0" smtClean="0">
                          <a:effectLst/>
                          <a:latin typeface="Arial" pitchFamily="34" charset="0"/>
                          <a:ea typeface="Times New Roman"/>
                          <a:cs typeface="Arial" pitchFamily="34" charset="0"/>
                        </a:rPr>
                        <a:t> </a:t>
                      </a:r>
                      <a:r>
                        <a:rPr lang="en-US" sz="2000" dirty="0" smtClean="0">
                          <a:effectLst/>
                          <a:latin typeface="Arial" pitchFamily="34" charset="0"/>
                          <a:ea typeface="Times New Roman"/>
                          <a:cs typeface="Arial" pitchFamily="34" charset="0"/>
                        </a:rPr>
                        <a:t>below </a:t>
                      </a:r>
                      <a:r>
                        <a:rPr lang="en-US" sz="2000" dirty="0">
                          <a:effectLst/>
                          <a:latin typeface="Arial" pitchFamily="34" charset="0"/>
                          <a:ea typeface="Times New Roman"/>
                          <a:cs typeface="Arial" pitchFamily="34" charset="0"/>
                        </a:rPr>
                        <a:t>(%)</a:t>
                      </a:r>
                      <a:endParaRPr lang="en-US" sz="20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a:effectLst/>
                          <a:latin typeface="Arial" pitchFamily="34" charset="0"/>
                          <a:ea typeface="Times New Roman"/>
                          <a:cs typeface="Arial" pitchFamily="34" charset="0"/>
                        </a:rPr>
                        <a:t>78.2</a:t>
                      </a:r>
                      <a:endParaRPr lang="en-US" sz="240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a:effectLst/>
                          <a:latin typeface="Arial" pitchFamily="34" charset="0"/>
                          <a:ea typeface="Times New Roman"/>
                          <a:cs typeface="Arial" pitchFamily="34" charset="0"/>
                        </a:rPr>
                        <a:t>64.5</a:t>
                      </a:r>
                      <a:endParaRPr lang="en-US" sz="240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48.4</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37.5</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57.3</a:t>
                      </a:r>
                      <a:endParaRPr lang="en-US" sz="2400" dirty="0">
                        <a:effectLst/>
                        <a:latin typeface="Arial" pitchFamily="34" charset="0"/>
                        <a:ea typeface="Calibri"/>
                        <a:cs typeface="Arial" pitchFamily="34" charset="0"/>
                      </a:endParaRPr>
                    </a:p>
                  </a:txBody>
                  <a:tcPr marL="76648" marR="76648" marT="0" marB="0"/>
                </a:tc>
              </a:tr>
              <a:tr h="844715">
                <a:tc>
                  <a:txBody>
                    <a:bodyPr/>
                    <a:lstStyle/>
                    <a:p>
                      <a:pPr marL="0" marR="0">
                        <a:spcBef>
                          <a:spcPts val="0"/>
                        </a:spcBef>
                        <a:spcAft>
                          <a:spcPts val="0"/>
                        </a:spcAft>
                      </a:pPr>
                      <a:r>
                        <a:rPr lang="en-US" sz="2000" dirty="0">
                          <a:effectLst/>
                          <a:latin typeface="Arial" pitchFamily="34" charset="0"/>
                          <a:ea typeface="Times New Roman"/>
                          <a:cs typeface="Arial" pitchFamily="34" charset="0"/>
                        </a:rPr>
                        <a:t>Post </a:t>
                      </a:r>
                      <a:r>
                        <a:rPr lang="en-US" sz="2000" dirty="0" smtClean="0">
                          <a:effectLst/>
                          <a:latin typeface="Arial" pitchFamily="34" charset="0"/>
                          <a:ea typeface="Times New Roman"/>
                          <a:cs typeface="Arial" pitchFamily="34" charset="0"/>
                        </a:rPr>
                        <a:t>education primary </a:t>
                      </a:r>
                      <a:r>
                        <a:rPr lang="en-US" sz="2000" dirty="0">
                          <a:effectLst/>
                          <a:latin typeface="Arial" pitchFamily="34" charset="0"/>
                          <a:ea typeface="Times New Roman"/>
                          <a:cs typeface="Arial" pitchFamily="34" charset="0"/>
                        </a:rPr>
                        <a:t>(%)</a:t>
                      </a:r>
                      <a:endParaRPr lang="en-US" sz="20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21.8</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35.5</a:t>
                      </a:r>
                      <a:endParaRPr lang="en-US" sz="2400" dirty="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a:effectLst/>
                          <a:latin typeface="Arial" pitchFamily="34" charset="0"/>
                          <a:ea typeface="Times New Roman"/>
                          <a:cs typeface="Arial" pitchFamily="34" charset="0"/>
                        </a:rPr>
                        <a:t>51.6</a:t>
                      </a:r>
                      <a:endParaRPr lang="en-US" sz="240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a:effectLst/>
                          <a:latin typeface="Arial" pitchFamily="34" charset="0"/>
                          <a:ea typeface="Times New Roman"/>
                          <a:cs typeface="Arial" pitchFamily="34" charset="0"/>
                        </a:rPr>
                        <a:t>62.5</a:t>
                      </a:r>
                      <a:endParaRPr lang="en-US" sz="2400">
                        <a:effectLst/>
                        <a:latin typeface="Arial" pitchFamily="34" charset="0"/>
                        <a:ea typeface="Calibri"/>
                        <a:cs typeface="Arial" pitchFamily="34" charset="0"/>
                      </a:endParaRPr>
                    </a:p>
                  </a:txBody>
                  <a:tcPr marL="76648" marR="76648" marT="0" marB="0"/>
                </a:tc>
                <a:tc>
                  <a:txBody>
                    <a:bodyPr/>
                    <a:lstStyle/>
                    <a:p>
                      <a:pPr marL="0" marR="0" algn="ctr">
                        <a:spcBef>
                          <a:spcPts val="0"/>
                        </a:spcBef>
                        <a:spcAft>
                          <a:spcPts val="0"/>
                        </a:spcAft>
                      </a:pPr>
                      <a:r>
                        <a:rPr lang="en-US" sz="2400" dirty="0">
                          <a:effectLst/>
                          <a:latin typeface="Arial" pitchFamily="34" charset="0"/>
                          <a:ea typeface="Times New Roman"/>
                          <a:cs typeface="Arial" pitchFamily="34" charset="0"/>
                        </a:rPr>
                        <a:t>42.7</a:t>
                      </a:r>
                      <a:endParaRPr lang="en-US" sz="2400" dirty="0">
                        <a:effectLst/>
                        <a:latin typeface="Arial" pitchFamily="34" charset="0"/>
                        <a:ea typeface="Calibri"/>
                        <a:cs typeface="Arial" pitchFamily="34" charset="0"/>
                      </a:endParaRPr>
                    </a:p>
                  </a:txBody>
                  <a:tcPr marL="76648" marR="76648" marT="0" marB="0"/>
                </a:tc>
              </a:tr>
            </a:tbl>
          </a:graphicData>
        </a:graphic>
      </p:graphicFrame>
      <p:sp>
        <p:nvSpPr>
          <p:cNvPr id="9" name="TextBox 8"/>
          <p:cNvSpPr txBox="1"/>
          <p:nvPr/>
        </p:nvSpPr>
        <p:spPr>
          <a:xfrm>
            <a:off x="3910914" y="2895600"/>
            <a:ext cx="2057400" cy="461665"/>
          </a:xfrm>
          <a:prstGeom prst="rect">
            <a:avLst/>
          </a:prstGeom>
          <a:noFill/>
          <a:ln w="38100" cmpd="sng">
            <a:solidFill>
              <a:srgbClr val="FF0000"/>
            </a:solidFill>
          </a:ln>
        </p:spPr>
        <p:txBody>
          <a:bodyPr wrap="square" rtlCol="0">
            <a:spAutoFit/>
          </a:bodyPr>
          <a:lstStyle/>
          <a:p>
            <a:endParaRPr lang="en-US" dirty="0"/>
          </a:p>
        </p:txBody>
      </p:sp>
      <p:sp>
        <p:nvSpPr>
          <p:cNvPr id="10" name="Oval 9"/>
          <p:cNvSpPr/>
          <p:nvPr/>
        </p:nvSpPr>
        <p:spPr>
          <a:xfrm>
            <a:off x="2590800" y="2895600"/>
            <a:ext cx="914400" cy="461665"/>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477000" y="2895600"/>
            <a:ext cx="838200" cy="461665"/>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935495" y="5486400"/>
            <a:ext cx="2527986" cy="6858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686800" cy="838200"/>
          </a:xfrm>
        </p:spPr>
        <p:txBody>
          <a:bodyPr>
            <a:normAutofit fontScale="90000"/>
          </a:bodyPr>
          <a:lstStyle/>
          <a:p>
            <a:pPr algn="ctr"/>
            <a:r>
              <a:rPr kumimoji="1" lang="en-US" dirty="0">
                <a:solidFill>
                  <a:srgbClr val="000000"/>
                </a:solidFill>
                <a:effectLst>
                  <a:outerShdw blurRad="38100" dist="38100" dir="2700000" algn="tl">
                    <a:srgbClr val="C0C0C0"/>
                  </a:outerShdw>
                </a:effectLst>
              </a:rPr>
              <a:t>RESULTS I DESCRIPTIVE SUMMARY OF </a:t>
            </a:r>
            <a:r>
              <a:rPr lang="en-US" dirty="0">
                <a:solidFill>
                  <a:schemeClr val="tx1"/>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HH characteristics BY DISTRICT</a:t>
            </a:r>
            <a:endParaRPr lang="en-US" b="1" dirty="0">
              <a:solidFill>
                <a:srgbClr val="000000"/>
              </a:solidFill>
              <a:effectLst>
                <a:outerShdw blurRad="38100" dist="38100" dir="2700000" algn="tl">
                  <a:srgbClr val="000000">
                    <a:alpha val="43137"/>
                  </a:srgbClr>
                </a:outerShdw>
                <a:reflection blurRad="12700" stA="12000" endPos="55000" dir="5400000" sy="-90000" algn="bl" rotWithShape="0"/>
              </a:effectLst>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219460431"/>
              </p:ext>
            </p:extLst>
          </p:nvPr>
        </p:nvGraphicFramePr>
        <p:xfrm>
          <a:off x="1" y="1143000"/>
          <a:ext cx="9143999" cy="5714999"/>
        </p:xfrm>
        <a:graphic>
          <a:graphicData uri="http://schemas.openxmlformats.org/drawingml/2006/table">
            <a:tbl>
              <a:tblPr firstRow="1" bandRow="1">
                <a:tableStyleId>{5C22544A-7EE6-4342-B048-85BDC9FD1C3A}</a:tableStyleId>
              </a:tblPr>
              <a:tblGrid>
                <a:gridCol w="3016577"/>
                <a:gridCol w="1225484"/>
                <a:gridCol w="1131216"/>
                <a:gridCol w="1319753"/>
                <a:gridCol w="1131216"/>
                <a:gridCol w="1319753"/>
              </a:tblGrid>
              <a:tr h="845570">
                <a:tc>
                  <a:txBody>
                    <a:bodyPr/>
                    <a:lstStyle/>
                    <a:p>
                      <a:pPr marL="0" marR="0">
                        <a:spcBef>
                          <a:spcPts val="0"/>
                        </a:spcBef>
                        <a:spcAft>
                          <a:spcPts val="0"/>
                        </a:spcAft>
                      </a:pPr>
                      <a:r>
                        <a:rPr lang="en-US" sz="2400" dirty="0" smtClean="0">
                          <a:solidFill>
                            <a:schemeClr val="tx1"/>
                          </a:solidFill>
                          <a:effectLst/>
                          <a:latin typeface="Calibri"/>
                          <a:ea typeface="Calibri"/>
                          <a:cs typeface="Times New Roman"/>
                        </a:rPr>
                        <a:t>Variable</a:t>
                      </a:r>
                      <a:endParaRPr lang="en-US" sz="2400" dirty="0">
                        <a:solidFill>
                          <a:schemeClr val="tx1"/>
                        </a:solidFill>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Calibri"/>
                          <a:ea typeface="Calibri"/>
                          <a:cs typeface="Times New Roman"/>
                        </a:rPr>
                        <a:t>T’ro</a:t>
                      </a:r>
                      <a:endParaRPr lang="en-US" sz="2400" dirty="0">
                        <a:solidFill>
                          <a:schemeClr val="tx1"/>
                        </a:solidFill>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Calibri"/>
                          <a:ea typeface="Calibri"/>
                          <a:cs typeface="Times New Roman"/>
                        </a:rPr>
                        <a:t>Kap</a:t>
                      </a:r>
                      <a:endParaRPr lang="en-US" sz="2400" dirty="0">
                        <a:solidFill>
                          <a:schemeClr val="tx1"/>
                        </a:solidFill>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Calibri"/>
                          <a:ea typeface="Calibri"/>
                          <a:cs typeface="Times New Roman"/>
                        </a:rPr>
                        <a:t>Bugo</a:t>
                      </a:r>
                      <a:endParaRPr lang="en-US" sz="2400" dirty="0">
                        <a:solidFill>
                          <a:schemeClr val="tx1"/>
                        </a:solidFill>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Calibri"/>
                          <a:ea typeface="Calibri"/>
                          <a:cs typeface="Times New Roman"/>
                        </a:rPr>
                        <a:t>Nzoia</a:t>
                      </a:r>
                      <a:endParaRPr lang="en-US" sz="2400" dirty="0">
                        <a:solidFill>
                          <a:schemeClr val="tx1"/>
                        </a:solidFill>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400" dirty="0" smtClean="0">
                          <a:solidFill>
                            <a:schemeClr val="tx1"/>
                          </a:solidFill>
                          <a:effectLst/>
                          <a:latin typeface="Calibri"/>
                          <a:ea typeface="Calibri"/>
                          <a:cs typeface="Times New Roman"/>
                        </a:rPr>
                        <a:t>Pooled</a:t>
                      </a:r>
                      <a:endParaRPr lang="en-US" sz="2400" dirty="0">
                        <a:solidFill>
                          <a:schemeClr val="tx1"/>
                        </a:solidFill>
                        <a:effectLst/>
                        <a:latin typeface="Calibri"/>
                        <a:ea typeface="Calibri"/>
                        <a:cs typeface="Times New Roman"/>
                      </a:endParaRPr>
                    </a:p>
                  </a:txBody>
                  <a:tcPr marL="68580" marR="68580" marT="0" marB="0"/>
                </a:tc>
              </a:tr>
              <a:tr h="780563">
                <a:tc>
                  <a:txBody>
                    <a:bodyPr/>
                    <a:lstStyle/>
                    <a:p>
                      <a:pPr marL="0" marR="0">
                        <a:spcBef>
                          <a:spcPts val="0"/>
                        </a:spcBef>
                        <a:spcAft>
                          <a:spcPts val="0"/>
                        </a:spcAft>
                      </a:pPr>
                      <a:r>
                        <a:rPr lang="en-US" sz="2400" dirty="0">
                          <a:effectLst/>
                          <a:latin typeface="Times New Roman"/>
                          <a:ea typeface="Times New Roman"/>
                          <a:cs typeface="Times New Roman"/>
                        </a:rPr>
                        <a:t>Crop production (%)</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85.5</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90.5</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75.9</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61.0</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70.6</a:t>
                      </a:r>
                      <a:endParaRPr lang="en-US" sz="2400" dirty="0">
                        <a:effectLst/>
                        <a:latin typeface="Calibri"/>
                        <a:ea typeface="Calibri"/>
                        <a:cs typeface="Times New Roman"/>
                      </a:endParaRPr>
                    </a:p>
                  </a:txBody>
                  <a:tcPr marL="68580" marR="68580" marT="0" marB="0" anchor="ctr"/>
                </a:tc>
              </a:tr>
              <a:tr h="837004">
                <a:tc>
                  <a:txBody>
                    <a:bodyPr/>
                    <a:lstStyle/>
                    <a:p>
                      <a:pPr marL="0" marR="0">
                        <a:spcBef>
                          <a:spcPts val="0"/>
                        </a:spcBef>
                        <a:spcAft>
                          <a:spcPts val="0"/>
                        </a:spcAft>
                      </a:pPr>
                      <a:r>
                        <a:rPr lang="en-US" sz="2400" dirty="0">
                          <a:effectLst/>
                          <a:latin typeface="Times New Roman"/>
                          <a:ea typeface="Times New Roman"/>
                          <a:cs typeface="Times New Roman"/>
                        </a:rPr>
                        <a:t>Salaried work (%)</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14.4</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9.0</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19.1</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30.0</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18.1</a:t>
                      </a:r>
                      <a:endParaRPr lang="en-US" sz="2400" dirty="0">
                        <a:effectLst/>
                        <a:latin typeface="Calibri"/>
                        <a:ea typeface="Calibri"/>
                        <a:cs typeface="Times New Roman"/>
                      </a:endParaRPr>
                    </a:p>
                  </a:txBody>
                  <a:tcPr marL="68580" marR="68580" marT="0" marB="0" anchor="ctr"/>
                </a:tc>
              </a:tr>
              <a:tr h="1065186">
                <a:tc>
                  <a:txBody>
                    <a:bodyPr/>
                    <a:lstStyle/>
                    <a:p>
                      <a:pPr marL="0" marR="0">
                        <a:spcBef>
                          <a:spcPts val="0"/>
                        </a:spcBef>
                        <a:spcAft>
                          <a:spcPts val="0"/>
                        </a:spcAft>
                      </a:pPr>
                      <a:r>
                        <a:rPr lang="en-US" sz="2400" dirty="0">
                          <a:effectLst/>
                          <a:latin typeface="Times New Roman"/>
                          <a:ea typeface="Times New Roman"/>
                          <a:cs typeface="Times New Roman"/>
                        </a:rPr>
                        <a:t>Total land accessed (acres)</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4.7</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3.9</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3.5</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9.3</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5.3</a:t>
                      </a:r>
                      <a:endParaRPr lang="en-US" sz="2400" dirty="0">
                        <a:effectLst/>
                        <a:latin typeface="Calibri"/>
                        <a:ea typeface="Calibri"/>
                        <a:cs typeface="Times New Roman"/>
                      </a:endParaRPr>
                    </a:p>
                  </a:txBody>
                  <a:tcPr marL="68580" marR="68580" marT="0" marB="0" anchor="ctr"/>
                </a:tc>
              </a:tr>
              <a:tr h="1140420">
                <a:tc>
                  <a:txBody>
                    <a:bodyPr/>
                    <a:lstStyle/>
                    <a:p>
                      <a:pPr marL="0" marR="0">
                        <a:spcBef>
                          <a:spcPts val="0"/>
                        </a:spcBef>
                        <a:spcAft>
                          <a:spcPts val="0"/>
                        </a:spcAft>
                      </a:pPr>
                      <a:r>
                        <a:rPr lang="en-US" sz="2400" dirty="0">
                          <a:effectLst/>
                          <a:latin typeface="Times New Roman"/>
                          <a:ea typeface="Times New Roman"/>
                          <a:cs typeface="Times New Roman"/>
                        </a:rPr>
                        <a:t>Total land cultivated (acres)</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3.4</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2.8</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a:effectLst/>
                          <a:latin typeface="Times New Roman"/>
                          <a:ea typeface="Times New Roman"/>
                          <a:cs typeface="Times New Roman"/>
                        </a:rPr>
                        <a:t>2.6</a:t>
                      </a:r>
                      <a:endParaRPr lang="en-US" sz="240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5.9</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3.7</a:t>
                      </a:r>
                      <a:endParaRPr lang="en-US" sz="2400" dirty="0">
                        <a:effectLst/>
                        <a:latin typeface="Calibri"/>
                        <a:ea typeface="Calibri"/>
                        <a:cs typeface="Times New Roman"/>
                      </a:endParaRPr>
                    </a:p>
                  </a:txBody>
                  <a:tcPr marL="68580" marR="68580" marT="0" marB="0" anchor="ctr"/>
                </a:tc>
              </a:tr>
              <a:tr h="1046256">
                <a:tc>
                  <a:txBody>
                    <a:bodyPr/>
                    <a:lstStyle/>
                    <a:p>
                      <a:pPr marL="0" marR="0">
                        <a:spcBef>
                          <a:spcPts val="0"/>
                        </a:spcBef>
                        <a:spcAft>
                          <a:spcPts val="0"/>
                        </a:spcAft>
                      </a:pPr>
                      <a:r>
                        <a:rPr lang="en-US" sz="2400" dirty="0">
                          <a:effectLst/>
                          <a:latin typeface="Times New Roman"/>
                          <a:ea typeface="Times New Roman"/>
                          <a:cs typeface="Times New Roman"/>
                        </a:rPr>
                        <a:t>Use improved seed (%)</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37.6</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79.5</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97.0</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89.5</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a:effectLst/>
                          <a:latin typeface="Times New Roman"/>
                          <a:ea typeface="Times New Roman"/>
                          <a:cs typeface="Times New Roman"/>
                        </a:rPr>
                        <a:t>74.1</a:t>
                      </a:r>
                      <a:endParaRPr lang="en-US" sz="2400" dirty="0">
                        <a:effectLst/>
                        <a:latin typeface="Calibri"/>
                        <a:ea typeface="Calibri"/>
                        <a:cs typeface="Times New Roman"/>
                      </a:endParaRPr>
                    </a:p>
                  </a:txBody>
                  <a:tcPr marL="68580" marR="68580" marT="0" marB="0" anchor="ctr"/>
                </a:tc>
              </a:tr>
            </a:tbl>
          </a:graphicData>
        </a:graphic>
      </p:graphicFrame>
      <p:sp>
        <p:nvSpPr>
          <p:cNvPr id="3" name="Oval 2"/>
          <p:cNvSpPr/>
          <p:nvPr/>
        </p:nvSpPr>
        <p:spPr>
          <a:xfrm>
            <a:off x="6934200" y="2057400"/>
            <a:ext cx="685800" cy="609600"/>
          </a:xfrm>
          <a:prstGeom prst="ellipse">
            <a:avLst/>
          </a:pr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6934200" y="4876800"/>
            <a:ext cx="685800" cy="609600"/>
          </a:xfrm>
          <a:prstGeom prst="ellipse">
            <a:avLst/>
          </a:pr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934200" y="3810000"/>
            <a:ext cx="685800" cy="609600"/>
          </a:xfrm>
          <a:prstGeom prst="ellipse">
            <a:avLst/>
          </a:pr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276600" y="6019800"/>
            <a:ext cx="838200" cy="609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934200" y="2895600"/>
            <a:ext cx="685800" cy="609600"/>
          </a:xfrm>
          <a:prstGeom prst="ellipse">
            <a:avLst/>
          </a:pr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43400" y="6019800"/>
            <a:ext cx="914400" cy="6096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467350" y="6019800"/>
            <a:ext cx="914400" cy="6096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705600" y="6019800"/>
            <a:ext cx="914400" cy="6096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121526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685800"/>
          </a:xfrm>
        </p:spPr>
        <p:txBody>
          <a:bodyPr>
            <a:normAutofit fontScale="90000"/>
          </a:bodyPr>
          <a:lstStyle/>
          <a:p>
            <a:pPr algn="ctr"/>
            <a:r>
              <a:rPr kumimoji="1" lang="en-US" dirty="0">
                <a:solidFill>
                  <a:srgbClr val="000000"/>
                </a:solidFill>
                <a:effectLst>
                  <a:outerShdw blurRad="38100" dist="38100" dir="2700000" algn="tl">
                    <a:srgbClr val="C0C0C0"/>
                  </a:outerShdw>
                </a:effectLst>
              </a:rPr>
              <a:t>RESULTS I DESCRIPTIVE SUMMARY OF </a:t>
            </a:r>
            <a:r>
              <a:rPr lang="en-US" dirty="0">
                <a:solidFill>
                  <a:schemeClr val="tx1"/>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HH characteristics BY DISTRICT</a:t>
            </a:r>
            <a:endPar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endParaRPr>
          </a:p>
        </p:txBody>
      </p:sp>
      <p:graphicFrame>
        <p:nvGraphicFramePr>
          <p:cNvPr id="4" name="Content Placeholder 4"/>
          <p:cNvGraphicFramePr>
            <a:graphicFrameLocks noGrp="1"/>
          </p:cNvGraphicFramePr>
          <p:nvPr>
            <p:ph idx="1"/>
            <p:extLst>
              <p:ext uri="{D42A27DB-BD31-4B8C-83A1-F6EECF244321}">
                <p14:modId xmlns:p14="http://schemas.microsoft.com/office/powerpoint/2010/main" val="1597642526"/>
              </p:ext>
            </p:extLst>
          </p:nvPr>
        </p:nvGraphicFramePr>
        <p:xfrm>
          <a:off x="152399" y="1142996"/>
          <a:ext cx="8686800" cy="4937531"/>
        </p:xfrm>
        <a:graphic>
          <a:graphicData uri="http://schemas.openxmlformats.org/drawingml/2006/table">
            <a:tbl>
              <a:tblPr firstRow="1" bandRow="1">
                <a:tableStyleId>{5C22544A-7EE6-4342-B048-85BDC9FD1C3A}</a:tableStyleId>
              </a:tblPr>
              <a:tblGrid>
                <a:gridCol w="3733801"/>
                <a:gridCol w="914400"/>
                <a:gridCol w="914400"/>
                <a:gridCol w="990600"/>
                <a:gridCol w="990600"/>
                <a:gridCol w="1142999"/>
              </a:tblGrid>
              <a:tr h="514206">
                <a:tc>
                  <a:txBody>
                    <a:bodyPr/>
                    <a:lstStyle/>
                    <a:p>
                      <a:pPr marL="0" marR="0">
                        <a:spcBef>
                          <a:spcPts val="0"/>
                        </a:spcBef>
                        <a:spcAft>
                          <a:spcPts val="0"/>
                        </a:spcAft>
                      </a:pPr>
                      <a:endParaRPr lang="en-US" sz="24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spcBef>
                          <a:spcPts val="0"/>
                        </a:spcBef>
                        <a:spcAft>
                          <a:spcPts val="0"/>
                        </a:spcAft>
                      </a:pPr>
                      <a:r>
                        <a:rPr lang="en-US" sz="2400" dirty="0" smtClean="0">
                          <a:solidFill>
                            <a:schemeClr val="tx1"/>
                          </a:solidFill>
                          <a:effectLst/>
                          <a:latin typeface="Times New Roman" pitchFamily="18" charset="0"/>
                          <a:ea typeface="Calibri"/>
                          <a:cs typeface="Times New Roman" pitchFamily="18" charset="0"/>
                        </a:rPr>
                        <a:t>Toro</a:t>
                      </a:r>
                      <a:endParaRPr lang="en-US" sz="24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Times New Roman" pitchFamily="18" charset="0"/>
                          <a:ea typeface="Calibri"/>
                          <a:cs typeface="Times New Roman" pitchFamily="18" charset="0"/>
                        </a:rPr>
                        <a:t>Kap</a:t>
                      </a:r>
                      <a:endParaRPr lang="en-US" sz="24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Times New Roman" pitchFamily="18" charset="0"/>
                          <a:ea typeface="Calibri"/>
                          <a:cs typeface="Times New Roman" pitchFamily="18" charset="0"/>
                        </a:rPr>
                        <a:t>Bugo</a:t>
                      </a:r>
                      <a:endParaRPr lang="en-US" sz="24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spcBef>
                          <a:spcPts val="0"/>
                        </a:spcBef>
                        <a:spcAft>
                          <a:spcPts val="0"/>
                        </a:spcAft>
                      </a:pPr>
                      <a:r>
                        <a:rPr lang="en-US" sz="2400" dirty="0" err="1" smtClean="0">
                          <a:solidFill>
                            <a:schemeClr val="tx1"/>
                          </a:solidFill>
                          <a:effectLst/>
                          <a:latin typeface="Times New Roman" pitchFamily="18" charset="0"/>
                          <a:ea typeface="Calibri"/>
                          <a:cs typeface="Times New Roman" pitchFamily="18" charset="0"/>
                        </a:rPr>
                        <a:t>Nzoia</a:t>
                      </a:r>
                      <a:endParaRPr lang="en-US" sz="2400" dirty="0">
                        <a:solidFill>
                          <a:schemeClr val="tx1"/>
                        </a:solidFill>
                        <a:effectLst/>
                        <a:latin typeface="Times New Roman" pitchFamily="18" charset="0"/>
                        <a:ea typeface="Calibri"/>
                        <a:cs typeface="Times New Roman" pitchFamily="18" charset="0"/>
                      </a:endParaRPr>
                    </a:p>
                  </a:txBody>
                  <a:tcPr marL="68580" marR="68580" marT="0" marB="0"/>
                </a:tc>
                <a:tc>
                  <a:txBody>
                    <a:bodyPr/>
                    <a:lstStyle/>
                    <a:p>
                      <a:pPr marL="0" marR="0" algn="ctr">
                        <a:spcBef>
                          <a:spcPts val="0"/>
                        </a:spcBef>
                        <a:spcAft>
                          <a:spcPts val="0"/>
                        </a:spcAft>
                      </a:pPr>
                      <a:r>
                        <a:rPr lang="en-US" sz="2400" dirty="0" smtClean="0">
                          <a:solidFill>
                            <a:schemeClr val="tx1"/>
                          </a:solidFill>
                          <a:effectLst/>
                          <a:latin typeface="Times New Roman" pitchFamily="18" charset="0"/>
                          <a:ea typeface="Calibri"/>
                          <a:cs typeface="Times New Roman" pitchFamily="18" charset="0"/>
                        </a:rPr>
                        <a:t>Pooled</a:t>
                      </a:r>
                      <a:endParaRPr lang="en-US" sz="2400" dirty="0">
                        <a:solidFill>
                          <a:schemeClr val="tx1"/>
                        </a:solidFill>
                        <a:effectLst/>
                        <a:latin typeface="Times New Roman" pitchFamily="18" charset="0"/>
                        <a:ea typeface="Calibri"/>
                        <a:cs typeface="Times New Roman" pitchFamily="18" charset="0"/>
                      </a:endParaRPr>
                    </a:p>
                  </a:txBody>
                  <a:tcPr marL="68580" marR="68580" marT="0" marB="0"/>
                </a:tc>
              </a:tr>
              <a:tr h="702343">
                <a:tc>
                  <a:txBody>
                    <a:bodyPr/>
                    <a:lstStyle/>
                    <a:p>
                      <a:pPr marL="0" marR="0">
                        <a:spcBef>
                          <a:spcPts val="0"/>
                        </a:spcBef>
                        <a:spcAft>
                          <a:spcPts val="0"/>
                        </a:spcAft>
                      </a:pPr>
                      <a:r>
                        <a:rPr lang="en-US" sz="2400" dirty="0">
                          <a:effectLst/>
                          <a:latin typeface="Times New Roman" pitchFamily="18" charset="0"/>
                          <a:ea typeface="Times New Roman"/>
                          <a:cs typeface="Times New Roman" pitchFamily="18" charset="0"/>
                        </a:rPr>
                        <a:t>Use inorganic fertilizer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0.00</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27.0</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78.7</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a:effectLst/>
                          <a:latin typeface="Times New Roman" pitchFamily="18" charset="0"/>
                          <a:ea typeface="Times New Roman"/>
                          <a:cs typeface="Times New Roman" pitchFamily="18" charset="0"/>
                        </a:rPr>
                        <a:t>78.5</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45.4</a:t>
                      </a:r>
                      <a:endParaRPr lang="en-US" sz="2400" dirty="0">
                        <a:effectLst/>
                        <a:latin typeface="Times New Roman" pitchFamily="18" charset="0"/>
                        <a:ea typeface="Calibri"/>
                        <a:cs typeface="Times New Roman" pitchFamily="18" charset="0"/>
                      </a:endParaRPr>
                    </a:p>
                  </a:txBody>
                  <a:tcPr marL="68580" marR="68580" marT="0" marB="0" anchor="ctr"/>
                </a:tc>
              </a:tr>
              <a:tr h="695170">
                <a:tc>
                  <a:txBody>
                    <a:bodyPr/>
                    <a:lstStyle/>
                    <a:p>
                      <a:pPr marL="0" marR="0">
                        <a:spcBef>
                          <a:spcPts val="0"/>
                        </a:spcBef>
                        <a:spcAft>
                          <a:spcPts val="0"/>
                        </a:spcAft>
                      </a:pPr>
                      <a:r>
                        <a:rPr lang="en-US" sz="2400" dirty="0" smtClean="0">
                          <a:solidFill>
                            <a:srgbClr val="000000"/>
                          </a:solidFill>
                          <a:effectLst/>
                          <a:latin typeface="Times New Roman" pitchFamily="18" charset="0"/>
                          <a:ea typeface="Times New Roman"/>
                          <a:cs typeface="Times New Roman" pitchFamily="18" charset="0"/>
                        </a:rPr>
                        <a:t>Av maize </a:t>
                      </a:r>
                      <a:r>
                        <a:rPr lang="en-US" sz="2400" dirty="0">
                          <a:solidFill>
                            <a:srgbClr val="000000"/>
                          </a:solidFill>
                          <a:effectLst/>
                          <a:latin typeface="Times New Roman" pitchFamily="18" charset="0"/>
                          <a:ea typeface="Times New Roman"/>
                          <a:cs typeface="Times New Roman" pitchFamily="18" charset="0"/>
                        </a:rPr>
                        <a:t>yield (kg/ha)</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solidFill>
                            <a:srgbClr val="000000"/>
                          </a:solidFill>
                          <a:effectLst/>
                          <a:latin typeface="Times New Roman" pitchFamily="18" charset="0"/>
                          <a:ea typeface="Times New Roman"/>
                          <a:cs typeface="Times New Roman" pitchFamily="18" charset="0"/>
                        </a:rPr>
                        <a:t>263</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solidFill>
                            <a:srgbClr val="000000"/>
                          </a:solidFill>
                          <a:effectLst/>
                          <a:latin typeface="Times New Roman" pitchFamily="18" charset="0"/>
                          <a:ea typeface="Times New Roman"/>
                          <a:cs typeface="Times New Roman" pitchFamily="18" charset="0"/>
                        </a:rPr>
                        <a:t>2500</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solidFill>
                            <a:srgbClr val="000000"/>
                          </a:solidFill>
                          <a:effectLst/>
                          <a:latin typeface="Times New Roman" pitchFamily="18" charset="0"/>
                          <a:ea typeface="Times New Roman"/>
                          <a:cs typeface="Times New Roman" pitchFamily="18" charset="0"/>
                        </a:rPr>
                        <a:t>997</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solidFill>
                            <a:srgbClr val="000000"/>
                          </a:solidFill>
                          <a:effectLst/>
                          <a:latin typeface="Times New Roman" pitchFamily="18" charset="0"/>
                          <a:ea typeface="Times New Roman"/>
                          <a:cs typeface="Times New Roman" pitchFamily="18" charset="0"/>
                        </a:rPr>
                        <a:t>4641</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solidFill>
                            <a:srgbClr val="000000"/>
                          </a:solidFill>
                          <a:effectLst/>
                          <a:latin typeface="Times New Roman" pitchFamily="18" charset="0"/>
                          <a:ea typeface="Times New Roman"/>
                          <a:cs typeface="Times New Roman" pitchFamily="18" charset="0"/>
                        </a:rPr>
                        <a:t>2113</a:t>
                      </a:r>
                      <a:endParaRPr lang="en-US" sz="2400" dirty="0">
                        <a:solidFill>
                          <a:srgbClr val="000000"/>
                        </a:solidFill>
                        <a:effectLst/>
                        <a:latin typeface="Times New Roman" pitchFamily="18" charset="0"/>
                        <a:ea typeface="Calibri"/>
                        <a:cs typeface="Times New Roman" pitchFamily="18" charset="0"/>
                      </a:endParaRPr>
                    </a:p>
                  </a:txBody>
                  <a:tcPr marL="68580" marR="68580" marT="0" marB="0" anchor="ctr"/>
                </a:tc>
              </a:tr>
              <a:tr h="695170">
                <a:tc>
                  <a:txBody>
                    <a:bodyPr/>
                    <a:lstStyle/>
                    <a:p>
                      <a:pPr marL="0" marR="0">
                        <a:spcBef>
                          <a:spcPts val="0"/>
                        </a:spcBef>
                        <a:spcAft>
                          <a:spcPts val="0"/>
                        </a:spcAft>
                      </a:pPr>
                      <a:r>
                        <a:rPr lang="en-US" sz="2400" dirty="0" smtClean="0">
                          <a:effectLst/>
                          <a:latin typeface="Times New Roman" pitchFamily="18" charset="0"/>
                          <a:ea typeface="Times New Roman"/>
                          <a:cs typeface="Times New Roman" pitchFamily="18" charset="0"/>
                        </a:rPr>
                        <a:t>HH learned/heard </a:t>
                      </a:r>
                      <a:r>
                        <a:rPr lang="en-US" sz="2400" dirty="0">
                          <a:effectLst/>
                          <a:latin typeface="Times New Roman" pitchFamily="18" charset="0"/>
                          <a:ea typeface="Times New Roman"/>
                          <a:cs typeface="Times New Roman" pitchFamily="18" charset="0"/>
                        </a:rPr>
                        <a:t>of CA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34.3</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37.0</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32.8</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a:effectLst/>
                          <a:latin typeface="Times New Roman" pitchFamily="18" charset="0"/>
                          <a:ea typeface="Times New Roman"/>
                          <a:cs typeface="Times New Roman" pitchFamily="18" charset="0"/>
                        </a:rPr>
                        <a:t>33.5</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34.5</a:t>
                      </a:r>
                      <a:endParaRPr lang="en-US" sz="2400" dirty="0">
                        <a:effectLst/>
                        <a:latin typeface="Times New Roman" pitchFamily="18" charset="0"/>
                        <a:ea typeface="Calibri"/>
                        <a:cs typeface="Times New Roman" pitchFamily="18" charset="0"/>
                      </a:endParaRPr>
                    </a:p>
                  </a:txBody>
                  <a:tcPr marL="68580" marR="68580" marT="0" marB="0" anchor="ctr"/>
                </a:tc>
              </a:tr>
              <a:tr h="745915">
                <a:tc>
                  <a:txBody>
                    <a:bodyPr/>
                    <a:lstStyle/>
                    <a:p>
                      <a:pPr marL="0" marR="0">
                        <a:spcBef>
                          <a:spcPts val="0"/>
                        </a:spcBef>
                        <a:spcAft>
                          <a:spcPts val="0"/>
                        </a:spcAft>
                      </a:pPr>
                      <a:r>
                        <a:rPr lang="en-US" sz="2400" dirty="0" smtClean="0">
                          <a:effectLst/>
                          <a:latin typeface="Times New Roman" pitchFamily="18" charset="0"/>
                          <a:ea typeface="Times New Roman"/>
                          <a:cs typeface="Times New Roman" pitchFamily="18" charset="0"/>
                        </a:rPr>
                        <a:t>Reside in Temporary </a:t>
                      </a:r>
                      <a:r>
                        <a:rPr lang="en-US" sz="2400" dirty="0">
                          <a:effectLst/>
                          <a:latin typeface="Times New Roman" pitchFamily="18" charset="0"/>
                          <a:ea typeface="Times New Roman"/>
                          <a:cs typeface="Times New Roman" pitchFamily="18" charset="0"/>
                        </a:rPr>
                        <a:t>house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a:effectLst/>
                          <a:latin typeface="Times New Roman" pitchFamily="18" charset="0"/>
                          <a:ea typeface="Times New Roman"/>
                          <a:cs typeface="Times New Roman" pitchFamily="18" charset="0"/>
                        </a:rPr>
                        <a:t>32.2</a:t>
                      </a:r>
                      <a:endParaRPr lang="en-US" sz="240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35.0</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14.4</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0</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20.5</a:t>
                      </a:r>
                      <a:endParaRPr lang="en-US" sz="2400" dirty="0">
                        <a:effectLst/>
                        <a:latin typeface="Times New Roman" pitchFamily="18" charset="0"/>
                        <a:ea typeface="Calibri"/>
                        <a:cs typeface="Times New Roman" pitchFamily="18" charset="0"/>
                      </a:endParaRPr>
                    </a:p>
                  </a:txBody>
                  <a:tcPr marL="68580" marR="68580" marT="0" marB="0" anchor="ctr"/>
                </a:tc>
              </a:tr>
              <a:tr h="762000">
                <a:tc>
                  <a:txBody>
                    <a:bodyPr/>
                    <a:lstStyle/>
                    <a:p>
                      <a:pPr marL="0" marR="0">
                        <a:spcBef>
                          <a:spcPts val="0"/>
                        </a:spcBef>
                        <a:spcAft>
                          <a:spcPts val="0"/>
                        </a:spcAft>
                      </a:pPr>
                      <a:r>
                        <a:rPr lang="en-US" sz="2400" dirty="0" smtClean="0">
                          <a:effectLst/>
                          <a:latin typeface="Times New Roman" pitchFamily="18" charset="0"/>
                          <a:ea typeface="Times New Roman"/>
                          <a:cs typeface="Times New Roman" pitchFamily="18" charset="0"/>
                        </a:rPr>
                        <a:t>Reside Semi-permanent </a:t>
                      </a:r>
                      <a:r>
                        <a:rPr lang="en-US" sz="2400" dirty="0">
                          <a:effectLst/>
                          <a:latin typeface="Times New Roman" pitchFamily="18" charset="0"/>
                          <a:ea typeface="Times New Roman"/>
                          <a:cs typeface="Times New Roman" pitchFamily="18" charset="0"/>
                        </a:rPr>
                        <a:t>house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48.5</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62.0</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71.8</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56.5</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59.5</a:t>
                      </a:r>
                      <a:endParaRPr lang="en-US" sz="2400" dirty="0">
                        <a:effectLst/>
                        <a:latin typeface="Times New Roman" pitchFamily="18" charset="0"/>
                        <a:ea typeface="Calibri"/>
                        <a:cs typeface="Times New Roman" pitchFamily="18" charset="0"/>
                      </a:endParaRPr>
                    </a:p>
                  </a:txBody>
                  <a:tcPr marL="68580" marR="68580" marT="0" marB="0" anchor="ctr"/>
                </a:tc>
              </a:tr>
              <a:tr h="822727">
                <a:tc>
                  <a:txBody>
                    <a:bodyPr/>
                    <a:lstStyle/>
                    <a:p>
                      <a:pPr marL="0" marR="0">
                        <a:spcBef>
                          <a:spcPts val="0"/>
                        </a:spcBef>
                        <a:spcAft>
                          <a:spcPts val="0"/>
                        </a:spcAft>
                      </a:pPr>
                      <a:r>
                        <a:rPr lang="en-US" sz="2400" dirty="0" smtClean="0">
                          <a:effectLst/>
                          <a:latin typeface="Times New Roman" pitchFamily="18" charset="0"/>
                          <a:ea typeface="Times New Roman"/>
                          <a:cs typeface="Times New Roman" pitchFamily="18" charset="0"/>
                        </a:rPr>
                        <a:t>Reside</a:t>
                      </a:r>
                      <a:r>
                        <a:rPr lang="en-US" sz="2400" baseline="0" dirty="0" smtClean="0">
                          <a:effectLst/>
                          <a:latin typeface="Times New Roman" pitchFamily="18" charset="0"/>
                          <a:ea typeface="Times New Roman"/>
                          <a:cs typeface="Times New Roman" pitchFamily="18" charset="0"/>
                        </a:rPr>
                        <a:t> </a:t>
                      </a:r>
                      <a:r>
                        <a:rPr lang="en-US" sz="2400" dirty="0" smtClean="0">
                          <a:effectLst/>
                          <a:latin typeface="Times New Roman" pitchFamily="18" charset="0"/>
                          <a:ea typeface="Times New Roman"/>
                          <a:cs typeface="Times New Roman" pitchFamily="18" charset="0"/>
                        </a:rPr>
                        <a:t>Permanent </a:t>
                      </a:r>
                      <a:r>
                        <a:rPr lang="en-US" sz="2400" dirty="0">
                          <a:effectLst/>
                          <a:latin typeface="Times New Roman" pitchFamily="18" charset="0"/>
                          <a:ea typeface="Times New Roman"/>
                          <a:cs typeface="Times New Roman" pitchFamily="18" charset="0"/>
                        </a:rPr>
                        <a:t>house (%)</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18.8</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1.5</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11.7</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42.5</a:t>
                      </a:r>
                      <a:endParaRPr lang="en-US" sz="2400" dirty="0">
                        <a:effectLst/>
                        <a:latin typeface="Times New Roman" pitchFamily="18" charset="0"/>
                        <a:ea typeface="Calibri"/>
                        <a:cs typeface="Times New Roman" pitchFamily="18" charset="0"/>
                      </a:endParaRPr>
                    </a:p>
                  </a:txBody>
                  <a:tcPr marL="68580" marR="68580" marT="0" marB="0" anchor="ctr"/>
                </a:tc>
                <a:tc>
                  <a:txBody>
                    <a:bodyPr/>
                    <a:lstStyle/>
                    <a:p>
                      <a:pPr marL="0" marR="0" algn="ctr">
                        <a:spcBef>
                          <a:spcPts val="0"/>
                        </a:spcBef>
                        <a:spcAft>
                          <a:spcPts val="0"/>
                        </a:spcAft>
                      </a:pPr>
                      <a:r>
                        <a:rPr lang="en-US" sz="2400" dirty="0">
                          <a:effectLst/>
                          <a:latin typeface="Times New Roman" pitchFamily="18" charset="0"/>
                          <a:ea typeface="Times New Roman"/>
                          <a:cs typeface="Times New Roman" pitchFamily="18" charset="0"/>
                        </a:rPr>
                        <a:t>18.7</a:t>
                      </a:r>
                      <a:endParaRPr lang="en-US" sz="2400" dirty="0">
                        <a:effectLst/>
                        <a:latin typeface="Times New Roman" pitchFamily="18" charset="0"/>
                        <a:ea typeface="Calibri"/>
                        <a:cs typeface="Times New Roman" pitchFamily="18" charset="0"/>
                      </a:endParaRPr>
                    </a:p>
                  </a:txBody>
                  <a:tcPr marL="68580" marR="68580" marT="0" marB="0" anchor="ctr"/>
                </a:tc>
              </a:tr>
            </a:tbl>
          </a:graphicData>
        </a:graphic>
      </p:graphicFrame>
      <p:sp>
        <p:nvSpPr>
          <p:cNvPr id="6" name="Rounded Rectangle 5"/>
          <p:cNvSpPr/>
          <p:nvPr/>
        </p:nvSpPr>
        <p:spPr>
          <a:xfrm>
            <a:off x="4876800" y="2514600"/>
            <a:ext cx="762000" cy="3810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6781800" y="2514600"/>
            <a:ext cx="762000" cy="3810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3962400" y="2362200"/>
            <a:ext cx="8382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867400" y="2362200"/>
            <a:ext cx="762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962400" y="1828800"/>
            <a:ext cx="1676400" cy="381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005649" y="3962400"/>
            <a:ext cx="1676400" cy="381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1228449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Text Box 6"/>
          <p:cNvSpPr txBox="1">
            <a:spLocks noChangeArrowheads="1"/>
          </p:cNvSpPr>
          <p:nvPr/>
        </p:nvSpPr>
        <p:spPr bwMode="auto">
          <a:xfrm>
            <a:off x="-121508" y="1123950"/>
            <a:ext cx="9296400" cy="2693045"/>
          </a:xfrm>
          <a:prstGeom prst="rect">
            <a:avLst/>
          </a:prstGeom>
          <a:solidFill>
            <a:schemeClr val="accent2">
              <a:lumMod val="60000"/>
              <a:lumOff val="40000"/>
              <a:alpha val="39999"/>
            </a:schemeClr>
          </a:solidFill>
          <a:ln>
            <a:noFill/>
          </a:ln>
          <a:effectLst/>
          <a:extLst/>
        </p:spPr>
        <p:txBody>
          <a:bodyPr wrap="square">
            <a:spAutoFit/>
          </a:bodyPr>
          <a:lstStyle>
            <a:lvl1pPr marL="231775" indent="-231775">
              <a:tabLst>
                <a:tab pos="3822700" algn="l"/>
              </a:tabLst>
              <a:defRPr sz="2400">
                <a:solidFill>
                  <a:schemeClr val="tx1"/>
                </a:solidFill>
                <a:latin typeface="Times New Roman" pitchFamily="18" charset="0"/>
              </a:defRPr>
            </a:lvl1pPr>
            <a:lvl2pPr marL="846138" indent="-225425">
              <a:tabLst>
                <a:tab pos="3822700" algn="l"/>
              </a:tabLst>
              <a:defRPr sz="2400">
                <a:solidFill>
                  <a:schemeClr val="tx1"/>
                </a:solidFill>
                <a:latin typeface="Times New Roman" pitchFamily="18" charset="0"/>
              </a:defRPr>
            </a:lvl2pPr>
            <a:lvl3pPr marL="1265238">
              <a:tabLst>
                <a:tab pos="3822700" algn="l"/>
              </a:tabLst>
              <a:defRPr sz="2400">
                <a:solidFill>
                  <a:schemeClr val="tx1"/>
                </a:solidFill>
                <a:latin typeface="Times New Roman" pitchFamily="18" charset="0"/>
              </a:defRPr>
            </a:lvl3pPr>
            <a:lvl4pPr marL="1379538">
              <a:tabLst>
                <a:tab pos="3822700" algn="l"/>
              </a:tabLst>
              <a:defRPr sz="2400">
                <a:solidFill>
                  <a:schemeClr val="tx1"/>
                </a:solidFill>
                <a:latin typeface="Times New Roman" pitchFamily="18" charset="0"/>
              </a:defRPr>
            </a:lvl4pPr>
            <a:lvl5pPr>
              <a:tabLst>
                <a:tab pos="3822700" algn="l"/>
              </a:tabLst>
              <a:defRPr sz="2400">
                <a:solidFill>
                  <a:schemeClr val="tx1"/>
                </a:solidFill>
                <a:latin typeface="Times New Roman" pitchFamily="18" charset="0"/>
              </a:defRPr>
            </a:lvl5pPr>
            <a:lvl6pPr eaLnBrk="0" fontAlgn="base" hangingPunct="0">
              <a:spcBef>
                <a:spcPct val="0"/>
              </a:spcBef>
              <a:spcAft>
                <a:spcPct val="0"/>
              </a:spcAft>
              <a:tabLst>
                <a:tab pos="3822700" algn="l"/>
              </a:tabLst>
              <a:defRPr sz="2400">
                <a:solidFill>
                  <a:schemeClr val="tx1"/>
                </a:solidFill>
                <a:latin typeface="Times New Roman" pitchFamily="18" charset="0"/>
              </a:defRPr>
            </a:lvl6pPr>
            <a:lvl7pPr eaLnBrk="0" fontAlgn="base" hangingPunct="0">
              <a:spcBef>
                <a:spcPct val="0"/>
              </a:spcBef>
              <a:spcAft>
                <a:spcPct val="0"/>
              </a:spcAft>
              <a:tabLst>
                <a:tab pos="3822700" algn="l"/>
              </a:tabLst>
              <a:defRPr sz="2400">
                <a:solidFill>
                  <a:schemeClr val="tx1"/>
                </a:solidFill>
                <a:latin typeface="Times New Roman" pitchFamily="18" charset="0"/>
              </a:defRPr>
            </a:lvl7pPr>
            <a:lvl8pPr eaLnBrk="0" fontAlgn="base" hangingPunct="0">
              <a:spcBef>
                <a:spcPct val="0"/>
              </a:spcBef>
              <a:spcAft>
                <a:spcPct val="0"/>
              </a:spcAft>
              <a:tabLst>
                <a:tab pos="3822700" algn="l"/>
              </a:tabLst>
              <a:defRPr sz="2400">
                <a:solidFill>
                  <a:schemeClr val="tx1"/>
                </a:solidFill>
                <a:latin typeface="Times New Roman" pitchFamily="18" charset="0"/>
              </a:defRPr>
            </a:lvl8pPr>
            <a:lvl9pPr eaLnBrk="0" fontAlgn="base" hangingPunct="0">
              <a:spcBef>
                <a:spcPct val="0"/>
              </a:spcBef>
              <a:spcAft>
                <a:spcPct val="0"/>
              </a:spcAft>
              <a:tabLst>
                <a:tab pos="3822700" algn="l"/>
              </a:tabLst>
              <a:defRPr sz="2400">
                <a:solidFill>
                  <a:schemeClr val="tx1"/>
                </a:solidFill>
                <a:latin typeface="Times New Roman" pitchFamily="18" charset="0"/>
              </a:defRPr>
            </a:lvl9pPr>
          </a:lstStyle>
          <a:p>
            <a:pPr marL="457200" indent="-457200">
              <a:lnSpc>
                <a:spcPct val="125000"/>
              </a:lnSpc>
              <a:spcBef>
                <a:spcPct val="50000"/>
              </a:spcBef>
              <a:buSzPct val="75000"/>
              <a:buBlip>
                <a:blip r:embed="rId4"/>
              </a:buBlip>
            </a:pPr>
            <a:r>
              <a:rPr lang="en-US" sz="2600" dirty="0" smtClean="0">
                <a:solidFill>
                  <a:srgbClr val="000000"/>
                </a:solidFill>
                <a:effectLst>
                  <a:outerShdw blurRad="38100" dist="38100" dir="2700000" algn="tl">
                    <a:srgbClr val="000000">
                      <a:alpha val="43137"/>
                    </a:srgbClr>
                  </a:outerShdw>
                </a:effectLst>
                <a:latin typeface="Arial" charset="0"/>
              </a:rPr>
              <a:t>Continued degradation of soil </a:t>
            </a:r>
            <a:r>
              <a:rPr lang="en-US" sz="2600" dirty="0">
                <a:solidFill>
                  <a:srgbClr val="000000"/>
                </a:solidFill>
                <a:effectLst>
                  <a:outerShdw blurRad="38100" dist="38100" dir="2700000" algn="tl">
                    <a:srgbClr val="000000">
                      <a:alpha val="43137"/>
                    </a:srgbClr>
                  </a:outerShdw>
                </a:effectLst>
                <a:latin typeface="Arial" charset="0"/>
              </a:rPr>
              <a:t>fertility </a:t>
            </a:r>
            <a:r>
              <a:rPr lang="en-US" sz="2600" dirty="0" smtClean="0">
                <a:solidFill>
                  <a:srgbClr val="000000"/>
                </a:solidFill>
                <a:effectLst>
                  <a:outerShdw blurRad="38100" dist="38100" dir="2700000" algn="tl">
                    <a:srgbClr val="000000">
                      <a:alpha val="43137"/>
                    </a:srgbClr>
                  </a:outerShdw>
                </a:effectLst>
                <a:latin typeface="Arial" charset="0"/>
              </a:rPr>
              <a:t>in SSA</a:t>
            </a:r>
          </a:p>
          <a:p>
            <a:pPr marL="457200" indent="-457200">
              <a:lnSpc>
                <a:spcPct val="125000"/>
              </a:lnSpc>
              <a:spcBef>
                <a:spcPct val="50000"/>
              </a:spcBef>
              <a:buSzPct val="75000"/>
              <a:buBlip>
                <a:blip r:embed="rId4"/>
              </a:buBlip>
            </a:pPr>
            <a:r>
              <a:rPr lang="en-US" sz="2600" dirty="0" smtClean="0">
                <a:solidFill>
                  <a:srgbClr val="000000"/>
                </a:solidFill>
                <a:effectLst>
                  <a:outerShdw blurRad="38100" dist="38100" dir="2700000" algn="tl">
                    <a:srgbClr val="000000">
                      <a:alpha val="43137"/>
                    </a:srgbClr>
                  </a:outerShdw>
                </a:effectLst>
                <a:latin typeface="Arial" charset="0"/>
              </a:rPr>
              <a:t>Low uptake conservation agriculture (CA)technologies</a:t>
            </a:r>
            <a:endParaRPr lang="en-US" sz="2600" dirty="0">
              <a:solidFill>
                <a:srgbClr val="000000"/>
              </a:solidFill>
              <a:effectLst>
                <a:outerShdw blurRad="38100" dist="38100" dir="2700000" algn="tl">
                  <a:srgbClr val="000000">
                    <a:alpha val="43137"/>
                  </a:srgbClr>
                </a:outerShdw>
              </a:effectLst>
              <a:latin typeface="Arial" charset="0"/>
            </a:endParaRPr>
          </a:p>
          <a:p>
            <a:pPr marL="457200" indent="-457200">
              <a:lnSpc>
                <a:spcPct val="125000"/>
              </a:lnSpc>
              <a:spcBef>
                <a:spcPct val="50000"/>
              </a:spcBef>
              <a:buSzPct val="75000"/>
              <a:buBlip>
                <a:blip r:embed="rId4"/>
              </a:buBlip>
            </a:pPr>
            <a:r>
              <a:rPr lang="en-US" sz="2600" dirty="0" smtClean="0">
                <a:solidFill>
                  <a:srgbClr val="000000"/>
                </a:solidFill>
                <a:effectLst>
                  <a:outerShdw blurRad="38100" dist="38100" dir="2700000" algn="tl">
                    <a:srgbClr val="000000">
                      <a:alpha val="43137"/>
                    </a:srgbClr>
                  </a:outerShdw>
                </a:effectLst>
                <a:latin typeface="Arial" charset="0"/>
              </a:rPr>
              <a:t>SANREM/CAPS; same technologies, “new approach”</a:t>
            </a:r>
            <a:endParaRPr lang="en-US" sz="2600" dirty="0">
              <a:solidFill>
                <a:srgbClr val="000000"/>
              </a:solidFill>
              <a:effectLst>
                <a:outerShdw blurRad="38100" dist="38100" dir="2700000" algn="tl">
                  <a:srgbClr val="000000">
                    <a:alpha val="43137"/>
                  </a:srgbClr>
                </a:outerShdw>
              </a:effectLst>
              <a:latin typeface="Arial" charset="0"/>
            </a:endParaRPr>
          </a:p>
          <a:p>
            <a:pPr marL="457200" indent="-457200">
              <a:lnSpc>
                <a:spcPct val="125000"/>
              </a:lnSpc>
              <a:spcBef>
                <a:spcPct val="50000"/>
              </a:spcBef>
              <a:buSzPct val="75000"/>
              <a:buBlip>
                <a:blip r:embed="rId4"/>
              </a:buBlip>
            </a:pPr>
            <a:r>
              <a:rPr lang="en-US" sz="2600" dirty="0" smtClean="0">
                <a:solidFill>
                  <a:srgbClr val="000000"/>
                </a:solidFill>
                <a:effectLst>
                  <a:outerShdw blurRad="38100" dist="38100" dir="2700000" algn="tl">
                    <a:srgbClr val="000000">
                      <a:alpha val="43137"/>
                    </a:srgbClr>
                  </a:outerShdw>
                </a:effectLst>
                <a:latin typeface="Arial" charset="0"/>
              </a:rPr>
              <a:t>Need for deeper understanding of baseline condition</a:t>
            </a:r>
            <a:endParaRPr lang="en-US" sz="2600" dirty="0">
              <a:solidFill>
                <a:srgbClr val="000000"/>
              </a:solidFill>
              <a:effectLst>
                <a:outerShdw blurRad="38100" dist="38100" dir="2700000" algn="tl">
                  <a:srgbClr val="000000">
                    <a:alpha val="43137"/>
                  </a:srgbClr>
                </a:outerShdw>
              </a:effectLst>
              <a:latin typeface="Arial" charset="0"/>
            </a:endParaRPr>
          </a:p>
        </p:txBody>
      </p:sp>
      <p:sp>
        <p:nvSpPr>
          <p:cNvPr id="8199" name="Rectangle 7"/>
          <p:cNvSpPr>
            <a:spLocks noGrp="1" noChangeArrowheads="1"/>
          </p:cNvSpPr>
          <p:nvPr>
            <p:ph type="title"/>
          </p:nvPr>
        </p:nvSpPr>
        <p:spPr>
          <a:xfrm>
            <a:off x="228600" y="0"/>
            <a:ext cx="8610600" cy="990600"/>
          </a:xfrm>
        </p:spPr>
        <p:txBody>
          <a:bodyPr>
            <a:normAutofit/>
          </a:bodyPr>
          <a:lstStyle/>
          <a:p>
            <a:pPr algn="ctr"/>
            <a:r>
              <a:rPr lang="en-US" sz="4000" b="1" dirty="0">
                <a:solidFill>
                  <a:srgbClr val="4D4D4D"/>
                </a:solidFill>
                <a:latin typeface="Arial" charset="0"/>
              </a:rPr>
              <a:t>  </a:t>
            </a:r>
            <a:r>
              <a:rPr lang="en-US" b="1" dirty="0">
                <a:solidFill>
                  <a:srgbClr val="000000"/>
                </a:solidFill>
                <a:effectLst>
                  <a:outerShdw blurRad="38100" dist="38100" dir="2700000" algn="tl">
                    <a:srgbClr val="C0C0C0"/>
                  </a:outerShdw>
                </a:effectLst>
                <a:latin typeface="Arial" charset="0"/>
              </a:rPr>
              <a:t>Motivation</a:t>
            </a:r>
          </a:p>
        </p:txBody>
      </p:sp>
      <p:sp>
        <p:nvSpPr>
          <p:cNvPr id="8212" name="Text Box 20"/>
          <p:cNvSpPr txBox="1">
            <a:spLocks noChangeArrowheads="1"/>
          </p:cNvSpPr>
          <p:nvPr/>
        </p:nvSpPr>
        <p:spPr bwMode="auto">
          <a:xfrm>
            <a:off x="533400" y="3962400"/>
            <a:ext cx="8153400" cy="2677656"/>
          </a:xfrm>
          <a:prstGeom prst="rect">
            <a:avLst/>
          </a:prstGeom>
          <a:solidFill>
            <a:srgbClr val="B1C3B1">
              <a:alpha val="80000"/>
            </a:srgbClr>
          </a:solidFill>
          <a:ln w="38100">
            <a:solidFill>
              <a:schemeClr val="tx1"/>
            </a:solidFill>
            <a:miter lim="800000"/>
            <a:headEnd/>
            <a:tailEnd/>
          </a:ln>
          <a:effectLst/>
          <a:extLst/>
        </p:spPr>
        <p:txBody>
          <a:bodyPr wrap="square">
            <a:spAutoFit/>
          </a:bodyPr>
          <a:lstStyle>
            <a:lvl1pPr marL="231775" indent="-231775">
              <a:tabLst>
                <a:tab pos="3822700" algn="l"/>
              </a:tabLst>
              <a:defRPr sz="2400">
                <a:solidFill>
                  <a:schemeClr val="tx1"/>
                </a:solidFill>
                <a:latin typeface="Times New Roman" pitchFamily="18" charset="0"/>
              </a:defRPr>
            </a:lvl1pPr>
            <a:lvl2pPr marL="846138" indent="-225425">
              <a:tabLst>
                <a:tab pos="3822700" algn="l"/>
              </a:tabLst>
              <a:defRPr sz="2400">
                <a:solidFill>
                  <a:schemeClr val="tx1"/>
                </a:solidFill>
                <a:latin typeface="Times New Roman" pitchFamily="18" charset="0"/>
              </a:defRPr>
            </a:lvl2pPr>
            <a:lvl3pPr marL="1265238">
              <a:tabLst>
                <a:tab pos="3822700" algn="l"/>
              </a:tabLst>
              <a:defRPr sz="2400">
                <a:solidFill>
                  <a:schemeClr val="tx1"/>
                </a:solidFill>
                <a:latin typeface="Times New Roman" pitchFamily="18" charset="0"/>
              </a:defRPr>
            </a:lvl3pPr>
            <a:lvl4pPr marL="1379538">
              <a:tabLst>
                <a:tab pos="3822700" algn="l"/>
              </a:tabLst>
              <a:defRPr sz="2400">
                <a:solidFill>
                  <a:schemeClr val="tx1"/>
                </a:solidFill>
                <a:latin typeface="Times New Roman" pitchFamily="18" charset="0"/>
              </a:defRPr>
            </a:lvl4pPr>
            <a:lvl5pPr>
              <a:tabLst>
                <a:tab pos="3822700" algn="l"/>
              </a:tabLst>
              <a:defRPr sz="2400">
                <a:solidFill>
                  <a:schemeClr val="tx1"/>
                </a:solidFill>
                <a:latin typeface="Times New Roman" pitchFamily="18" charset="0"/>
              </a:defRPr>
            </a:lvl5pPr>
            <a:lvl6pPr eaLnBrk="0" fontAlgn="base" hangingPunct="0">
              <a:spcBef>
                <a:spcPct val="0"/>
              </a:spcBef>
              <a:spcAft>
                <a:spcPct val="0"/>
              </a:spcAft>
              <a:tabLst>
                <a:tab pos="3822700" algn="l"/>
              </a:tabLst>
              <a:defRPr sz="2400">
                <a:solidFill>
                  <a:schemeClr val="tx1"/>
                </a:solidFill>
                <a:latin typeface="Times New Roman" pitchFamily="18" charset="0"/>
              </a:defRPr>
            </a:lvl6pPr>
            <a:lvl7pPr eaLnBrk="0" fontAlgn="base" hangingPunct="0">
              <a:spcBef>
                <a:spcPct val="0"/>
              </a:spcBef>
              <a:spcAft>
                <a:spcPct val="0"/>
              </a:spcAft>
              <a:tabLst>
                <a:tab pos="3822700" algn="l"/>
              </a:tabLst>
              <a:defRPr sz="2400">
                <a:solidFill>
                  <a:schemeClr val="tx1"/>
                </a:solidFill>
                <a:latin typeface="Times New Roman" pitchFamily="18" charset="0"/>
              </a:defRPr>
            </a:lvl7pPr>
            <a:lvl8pPr eaLnBrk="0" fontAlgn="base" hangingPunct="0">
              <a:spcBef>
                <a:spcPct val="0"/>
              </a:spcBef>
              <a:spcAft>
                <a:spcPct val="0"/>
              </a:spcAft>
              <a:tabLst>
                <a:tab pos="3822700" algn="l"/>
              </a:tabLst>
              <a:defRPr sz="2400">
                <a:solidFill>
                  <a:schemeClr val="tx1"/>
                </a:solidFill>
                <a:latin typeface="Times New Roman" pitchFamily="18" charset="0"/>
              </a:defRPr>
            </a:lvl8pPr>
            <a:lvl9pPr eaLnBrk="0" fontAlgn="base" hangingPunct="0">
              <a:spcBef>
                <a:spcPct val="0"/>
              </a:spcBef>
              <a:spcAft>
                <a:spcPct val="0"/>
              </a:spcAft>
              <a:tabLst>
                <a:tab pos="3822700" algn="l"/>
              </a:tabLst>
              <a:defRPr sz="2400">
                <a:solidFill>
                  <a:schemeClr val="tx1"/>
                </a:solidFill>
                <a:latin typeface="Times New Roman" pitchFamily="18" charset="0"/>
              </a:defRPr>
            </a:lvl9pPr>
          </a:lstStyle>
          <a:p>
            <a:pPr algn="ctr">
              <a:spcBef>
                <a:spcPct val="50000"/>
              </a:spcBef>
              <a:buSzPct val="75000"/>
              <a:buFont typeface="Wingdings" pitchFamily="2" charset="2"/>
              <a:buNone/>
            </a:pPr>
            <a:r>
              <a:rPr lang="en-US" dirty="0" smtClean="0">
                <a:solidFill>
                  <a:srgbClr val="000000"/>
                </a:solidFill>
                <a:latin typeface="Arial" charset="0"/>
              </a:rPr>
              <a:t>CAPS a “panacea” for SSA production problems </a:t>
            </a:r>
            <a:endParaRPr lang="en-US" dirty="0">
              <a:solidFill>
                <a:srgbClr val="000000"/>
              </a:solidFill>
              <a:latin typeface="Arial" charset="0"/>
            </a:endParaRPr>
          </a:p>
          <a:p>
            <a:pPr algn="ctr">
              <a:spcBef>
                <a:spcPct val="50000"/>
              </a:spcBef>
              <a:buSzPct val="75000"/>
              <a:buFont typeface="Wingdings" pitchFamily="2" charset="2"/>
              <a:buNone/>
            </a:pPr>
            <a:r>
              <a:rPr lang="en-US" dirty="0" smtClean="0">
                <a:solidFill>
                  <a:srgbClr val="000000"/>
                </a:solidFill>
                <a:latin typeface="Arial" charset="0"/>
                <a:sym typeface="Wingdings 3" pitchFamily="18" charset="2"/>
              </a:rPr>
              <a:t>?</a:t>
            </a:r>
            <a:endParaRPr lang="en-US" dirty="0">
              <a:solidFill>
                <a:srgbClr val="000000"/>
              </a:solidFill>
              <a:latin typeface="Arial" charset="0"/>
              <a:sym typeface="Wingdings 3" pitchFamily="18" charset="2"/>
            </a:endParaRPr>
          </a:p>
          <a:p>
            <a:pPr algn="ctr">
              <a:spcBef>
                <a:spcPct val="50000"/>
              </a:spcBef>
              <a:buSzPct val="75000"/>
              <a:buFont typeface="Wingdings" pitchFamily="2" charset="2"/>
              <a:buNone/>
            </a:pPr>
            <a:r>
              <a:rPr lang="en-US" dirty="0" smtClean="0">
                <a:solidFill>
                  <a:srgbClr val="000000"/>
                </a:solidFill>
                <a:latin typeface="Arial" charset="0"/>
              </a:rPr>
              <a:t>Reverse soil degradation + Increase productivity</a:t>
            </a:r>
          </a:p>
          <a:p>
            <a:pPr algn="ctr">
              <a:spcBef>
                <a:spcPct val="50000"/>
              </a:spcBef>
              <a:buSzPct val="75000"/>
            </a:pPr>
            <a:r>
              <a:rPr lang="en-US" dirty="0">
                <a:solidFill>
                  <a:srgbClr val="000000"/>
                </a:solidFill>
                <a:latin typeface="Arial" charset="0"/>
                <a:sym typeface="Wingdings 3" pitchFamily="18" charset="2"/>
              </a:rPr>
              <a:t>?</a:t>
            </a:r>
          </a:p>
          <a:p>
            <a:pPr algn="ctr">
              <a:spcBef>
                <a:spcPct val="50000"/>
              </a:spcBef>
              <a:buSzPct val="75000"/>
              <a:buFont typeface="Wingdings" pitchFamily="2" charset="2"/>
              <a:buNone/>
            </a:pPr>
            <a:r>
              <a:rPr lang="en-US" dirty="0" smtClean="0">
                <a:solidFill>
                  <a:srgbClr val="000000"/>
                </a:solidFill>
                <a:latin typeface="Arial" charset="0"/>
                <a:sym typeface="Wingdings" pitchFamily="2" charset="2"/>
              </a:rPr>
              <a:t>“Food Security</a:t>
            </a:r>
            <a:r>
              <a:rPr lang="en-US" dirty="0" smtClean="0">
                <a:solidFill>
                  <a:srgbClr val="000000"/>
                </a:solidFill>
                <a:latin typeface="Arial" charset="0"/>
              </a:rPr>
              <a:t>”</a:t>
            </a:r>
            <a:endParaRPr lang="en-US" dirty="0">
              <a:solidFill>
                <a:srgbClr val="000000"/>
              </a:solidFill>
              <a:latin typeface="Arial"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19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819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8212">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8212">
                                            <p:txEl>
                                              <p:pRg st="1" end="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82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8212">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82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uiExpand="1" build="p" bldLvl="2" autoUpdateAnimBg="0"/>
      <p:bldP spid="8212" grpId="0" build="p" bldLvl="2"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9388"/>
            <a:ext cx="9144000" cy="838200"/>
          </a:xfrm>
        </p:spPr>
        <p:txBody>
          <a:bodyPr>
            <a:normAutofit fontScale="90000"/>
          </a:bodyPr>
          <a:lstStyle/>
          <a:p>
            <a:pPr algn="ctr"/>
            <a:r>
              <a:rPr lang="en-US" b="1" dirty="0" smtClean="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Results II: Crosstabs/paired sample </a:t>
            </a:r>
            <a:endPar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612509174"/>
              </p:ext>
            </p:extLst>
          </p:nvPr>
        </p:nvGraphicFramePr>
        <p:xfrm>
          <a:off x="152400" y="1935892"/>
          <a:ext cx="8839199" cy="4551014"/>
        </p:xfrm>
        <a:graphic>
          <a:graphicData uri="http://schemas.openxmlformats.org/drawingml/2006/table">
            <a:tbl>
              <a:tblPr firstRow="1" firstCol="1" bandRow="1">
                <a:tableStyleId>{5C22544A-7EE6-4342-B048-85BDC9FD1C3A}</a:tableStyleId>
              </a:tblPr>
              <a:tblGrid>
                <a:gridCol w="1841502"/>
                <a:gridCol w="2120898"/>
                <a:gridCol w="2057400"/>
                <a:gridCol w="1371600"/>
                <a:gridCol w="1447799"/>
              </a:tblGrid>
              <a:tr h="676515">
                <a:tc>
                  <a:txBody>
                    <a:bodyPr/>
                    <a:lstStyle/>
                    <a:p>
                      <a:pPr marL="0" marR="0">
                        <a:spcBef>
                          <a:spcPts val="0"/>
                        </a:spcBef>
                        <a:spcAft>
                          <a:spcPts val="0"/>
                        </a:spcAft>
                      </a:pPr>
                      <a:r>
                        <a:rPr lang="en-US" sz="2400" b="1" dirty="0" smtClean="0">
                          <a:solidFill>
                            <a:srgbClr val="000000"/>
                          </a:solidFill>
                          <a:effectLst/>
                        </a:rPr>
                        <a:t>Variable</a:t>
                      </a:r>
                      <a:endParaRPr lang="en-US" sz="2400" b="1" dirty="0">
                        <a:solidFill>
                          <a:srgbClr val="000000"/>
                        </a:solidFill>
                        <a:effectLst/>
                        <a:latin typeface="Calibri"/>
                        <a:ea typeface="Calibri"/>
                        <a:cs typeface="Times New Roman"/>
                      </a:endParaRPr>
                    </a:p>
                  </a:txBody>
                  <a:tcPr marL="68580" marR="68580" marT="0" marB="0" anchor="b"/>
                </a:tc>
                <a:tc>
                  <a:txBody>
                    <a:bodyPr/>
                    <a:lstStyle/>
                    <a:p>
                      <a:pPr marL="0" marR="0">
                        <a:spcBef>
                          <a:spcPts val="0"/>
                        </a:spcBef>
                        <a:spcAft>
                          <a:spcPts val="0"/>
                        </a:spcAft>
                      </a:pPr>
                      <a:r>
                        <a:rPr lang="en-US" sz="2400" b="1" dirty="0">
                          <a:solidFill>
                            <a:srgbClr val="000000"/>
                          </a:solidFill>
                          <a:effectLst/>
                        </a:rPr>
                        <a:t>Description</a:t>
                      </a:r>
                      <a:endParaRPr lang="en-US" sz="2400" b="1" dirty="0">
                        <a:solidFill>
                          <a:srgbClr val="000000"/>
                        </a:solidFill>
                        <a:effectLst/>
                        <a:latin typeface="Calibri"/>
                        <a:ea typeface="Calibri"/>
                        <a:cs typeface="Times New Roman"/>
                      </a:endParaRPr>
                    </a:p>
                  </a:txBody>
                  <a:tcPr marL="68580" marR="68580" marT="0" marB="0" anchor="b"/>
                </a:tc>
                <a:tc>
                  <a:txBody>
                    <a:bodyPr/>
                    <a:lstStyle/>
                    <a:p>
                      <a:pPr marL="0" marR="0" algn="ctr">
                        <a:spcBef>
                          <a:spcPts val="0"/>
                        </a:spcBef>
                        <a:spcAft>
                          <a:spcPts val="0"/>
                        </a:spcAft>
                      </a:pPr>
                      <a:r>
                        <a:rPr lang="en-US" sz="2400" b="1">
                          <a:solidFill>
                            <a:srgbClr val="000000"/>
                          </a:solidFill>
                          <a:effectLst/>
                        </a:rPr>
                        <a:t>Non-adopters (N=149)</a:t>
                      </a:r>
                      <a:endParaRPr lang="en-US" sz="2400" b="1">
                        <a:solidFill>
                          <a:srgbClr val="000000"/>
                        </a:solidFill>
                        <a:effectLst/>
                        <a:latin typeface="Calibri"/>
                        <a:ea typeface="Calibri"/>
                        <a:cs typeface="Times New Roman"/>
                      </a:endParaRPr>
                    </a:p>
                  </a:txBody>
                  <a:tcPr marL="68580" marR="68580" marT="0" marB="0" anchor="b"/>
                </a:tc>
                <a:tc>
                  <a:txBody>
                    <a:bodyPr/>
                    <a:lstStyle/>
                    <a:p>
                      <a:pPr marL="0" marR="0" algn="ctr">
                        <a:spcBef>
                          <a:spcPts val="0"/>
                        </a:spcBef>
                        <a:spcAft>
                          <a:spcPts val="0"/>
                        </a:spcAft>
                      </a:pPr>
                      <a:r>
                        <a:rPr lang="en-US" sz="2400" b="1">
                          <a:solidFill>
                            <a:srgbClr val="000000"/>
                          </a:solidFill>
                          <a:effectLst/>
                        </a:rPr>
                        <a:t>Adopters</a:t>
                      </a:r>
                    </a:p>
                    <a:p>
                      <a:pPr marL="0" marR="0" algn="ctr">
                        <a:spcBef>
                          <a:spcPts val="0"/>
                        </a:spcBef>
                        <a:spcAft>
                          <a:spcPts val="0"/>
                        </a:spcAft>
                      </a:pPr>
                      <a:r>
                        <a:rPr lang="en-US" sz="2400" b="1">
                          <a:solidFill>
                            <a:srgbClr val="000000"/>
                          </a:solidFill>
                          <a:effectLst/>
                        </a:rPr>
                        <a:t>(N=118)</a:t>
                      </a:r>
                      <a:endParaRPr lang="en-US" sz="2400" b="1">
                        <a:solidFill>
                          <a:srgbClr val="000000"/>
                        </a:solidFill>
                        <a:effectLst/>
                        <a:latin typeface="Calibri"/>
                        <a:ea typeface="Calibri"/>
                        <a:cs typeface="Times New Roman"/>
                      </a:endParaRPr>
                    </a:p>
                  </a:txBody>
                  <a:tcPr marL="68580" marR="68580" marT="0" marB="0" anchor="b"/>
                </a:tc>
                <a:tc>
                  <a:txBody>
                    <a:bodyPr/>
                    <a:lstStyle/>
                    <a:p>
                      <a:pPr marL="0" marR="0" algn="ctr">
                        <a:spcBef>
                          <a:spcPts val="0"/>
                        </a:spcBef>
                        <a:spcAft>
                          <a:spcPts val="0"/>
                        </a:spcAft>
                      </a:pPr>
                      <a:r>
                        <a:rPr lang="en-US" sz="2400" b="1" dirty="0" smtClean="0">
                          <a:solidFill>
                            <a:srgbClr val="000000"/>
                          </a:solidFill>
                          <a:effectLst/>
                        </a:rPr>
                        <a:t>Sig. </a:t>
                      </a:r>
                    </a:p>
                    <a:p>
                      <a:pPr marL="0" marR="0" algn="ctr">
                        <a:spcBef>
                          <a:spcPts val="0"/>
                        </a:spcBef>
                        <a:spcAft>
                          <a:spcPts val="0"/>
                        </a:spcAft>
                      </a:pPr>
                      <a:r>
                        <a:rPr lang="en-US" sz="2400" b="1" dirty="0" smtClean="0">
                          <a:solidFill>
                            <a:srgbClr val="000000"/>
                          </a:solidFill>
                          <a:effectLst/>
                        </a:rPr>
                        <a:t>(95%</a:t>
                      </a:r>
                      <a:r>
                        <a:rPr lang="en-US" sz="2400" b="1" baseline="0" dirty="0" smtClean="0">
                          <a:solidFill>
                            <a:srgbClr val="000000"/>
                          </a:solidFill>
                          <a:effectLst/>
                        </a:rPr>
                        <a:t> C.I</a:t>
                      </a:r>
                      <a:r>
                        <a:rPr lang="en-US" sz="2400" b="1" dirty="0" smtClean="0">
                          <a:solidFill>
                            <a:srgbClr val="000000"/>
                          </a:solidFill>
                          <a:effectLst/>
                        </a:rPr>
                        <a:t>)</a:t>
                      </a:r>
                      <a:endParaRPr lang="en-US" sz="2400" b="1" dirty="0">
                        <a:solidFill>
                          <a:srgbClr val="000000"/>
                        </a:solidFill>
                        <a:effectLst/>
                        <a:latin typeface="Calibri"/>
                        <a:ea typeface="Calibri"/>
                        <a:cs typeface="Times New Roman"/>
                      </a:endParaRPr>
                    </a:p>
                  </a:txBody>
                  <a:tcPr marL="68580" marR="68580" marT="0" marB="0" anchor="b"/>
                </a:tc>
              </a:tr>
              <a:tr h="566238">
                <a:tc rowSpan="2">
                  <a:txBody>
                    <a:bodyPr/>
                    <a:lstStyle/>
                    <a:p>
                      <a:pPr marL="0" marR="0">
                        <a:spcBef>
                          <a:spcPts val="0"/>
                        </a:spcBef>
                        <a:spcAft>
                          <a:spcPts val="0"/>
                        </a:spcAft>
                      </a:pPr>
                      <a:r>
                        <a:rPr lang="en-US" sz="2400" b="0" dirty="0">
                          <a:solidFill>
                            <a:srgbClr val="000000"/>
                          </a:solidFill>
                          <a:effectLst/>
                        </a:rPr>
                        <a:t>Education</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spcBef>
                          <a:spcPts val="0"/>
                        </a:spcBef>
                        <a:spcAft>
                          <a:spcPts val="0"/>
                        </a:spcAft>
                      </a:pPr>
                      <a:r>
                        <a:rPr lang="en-US" sz="2400" b="0" dirty="0">
                          <a:solidFill>
                            <a:srgbClr val="000000"/>
                          </a:solidFill>
                          <a:effectLst/>
                        </a:rPr>
                        <a:t>Primary</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smtClean="0">
                          <a:solidFill>
                            <a:srgbClr val="000000"/>
                          </a:solidFill>
                          <a:effectLst/>
                        </a:rPr>
                        <a:t>75 </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smtClean="0">
                          <a:solidFill>
                            <a:srgbClr val="000000"/>
                          </a:solidFill>
                          <a:effectLst/>
                        </a:rPr>
                        <a:t>65 </a:t>
                      </a:r>
                      <a:endParaRPr lang="en-US" sz="2400" b="0" dirty="0">
                        <a:solidFill>
                          <a:srgbClr val="000000"/>
                        </a:solidFill>
                        <a:effectLst/>
                        <a:latin typeface="Calibri"/>
                        <a:ea typeface="Calibri"/>
                        <a:cs typeface="Times New Roman"/>
                      </a:endParaRPr>
                    </a:p>
                  </a:txBody>
                  <a:tcPr marL="68580" marR="68580" marT="0" marB="0" anchor="ctr"/>
                </a:tc>
                <a:tc rowSpan="2">
                  <a:txBody>
                    <a:bodyPr/>
                    <a:lstStyle/>
                    <a:p>
                      <a:pPr marL="0" marR="0" algn="ctr">
                        <a:spcBef>
                          <a:spcPts val="0"/>
                        </a:spcBef>
                        <a:spcAft>
                          <a:spcPts val="0"/>
                        </a:spcAft>
                      </a:pPr>
                      <a:r>
                        <a:rPr lang="en-US" sz="2400" b="0" dirty="0" smtClean="0">
                          <a:solidFill>
                            <a:srgbClr val="000000"/>
                          </a:solidFill>
                          <a:effectLst/>
                        </a:rPr>
                        <a:t>0.258</a:t>
                      </a:r>
                      <a:endParaRPr lang="en-US" sz="2400" b="0" dirty="0">
                        <a:solidFill>
                          <a:srgbClr val="000000"/>
                        </a:solidFill>
                        <a:effectLst/>
                        <a:latin typeface="Calibri"/>
                        <a:ea typeface="Calibri"/>
                        <a:cs typeface="Times New Roman"/>
                      </a:endParaRPr>
                    </a:p>
                  </a:txBody>
                  <a:tcPr marL="68580" marR="68580" marT="0" marB="0" anchor="ctr"/>
                </a:tc>
              </a:tr>
              <a:tr h="566238">
                <a:tc vMerge="1">
                  <a:txBody>
                    <a:bodyPr/>
                    <a:lstStyle/>
                    <a:p>
                      <a:endParaRPr lang="en-US"/>
                    </a:p>
                  </a:txBody>
                  <a:tcPr/>
                </a:tc>
                <a:tc>
                  <a:txBody>
                    <a:bodyPr/>
                    <a:lstStyle/>
                    <a:p>
                      <a:pPr marL="0" marR="0">
                        <a:spcBef>
                          <a:spcPts val="0"/>
                        </a:spcBef>
                        <a:spcAft>
                          <a:spcPts val="0"/>
                        </a:spcAft>
                      </a:pPr>
                      <a:r>
                        <a:rPr lang="en-US" sz="2400" b="0" dirty="0">
                          <a:solidFill>
                            <a:srgbClr val="000000"/>
                          </a:solidFill>
                          <a:effectLst/>
                        </a:rPr>
                        <a:t>Post primary</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smtClean="0">
                          <a:solidFill>
                            <a:srgbClr val="000000"/>
                          </a:solidFill>
                          <a:effectLst/>
                        </a:rPr>
                        <a:t>74 </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smtClean="0">
                          <a:solidFill>
                            <a:srgbClr val="000000"/>
                          </a:solidFill>
                          <a:effectLst/>
                        </a:rPr>
                        <a:t>53 </a:t>
                      </a:r>
                      <a:endParaRPr lang="en-US" sz="2400" b="0" dirty="0">
                        <a:solidFill>
                          <a:srgbClr val="000000"/>
                        </a:solidFill>
                        <a:effectLst/>
                        <a:latin typeface="Calibri"/>
                        <a:ea typeface="Calibri"/>
                        <a:cs typeface="Times New Roman"/>
                      </a:endParaRPr>
                    </a:p>
                  </a:txBody>
                  <a:tcPr marL="68580" marR="68580" marT="0" marB="0" anchor="ctr"/>
                </a:tc>
                <a:tc vMerge="1">
                  <a:txBody>
                    <a:bodyPr/>
                    <a:lstStyle/>
                    <a:p>
                      <a:endParaRPr lang="en-US"/>
                    </a:p>
                  </a:txBody>
                  <a:tcPr/>
                </a:tc>
              </a:tr>
              <a:tr h="798412">
                <a:tc>
                  <a:txBody>
                    <a:bodyPr/>
                    <a:lstStyle/>
                    <a:p>
                      <a:pPr marL="0" marR="0">
                        <a:spcBef>
                          <a:spcPts val="0"/>
                        </a:spcBef>
                        <a:spcAft>
                          <a:spcPts val="0"/>
                        </a:spcAft>
                      </a:pPr>
                      <a:r>
                        <a:rPr lang="en-US" sz="2400" b="0" dirty="0" smtClean="0">
                          <a:solidFill>
                            <a:srgbClr val="000000"/>
                          </a:solidFill>
                          <a:effectLst/>
                        </a:rPr>
                        <a:t>HH size</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spcBef>
                          <a:spcPts val="0"/>
                        </a:spcBef>
                        <a:spcAft>
                          <a:spcPts val="0"/>
                        </a:spcAft>
                      </a:pPr>
                      <a:r>
                        <a:rPr lang="en-US" sz="2400" b="0" dirty="0" smtClean="0">
                          <a:solidFill>
                            <a:srgbClr val="000000"/>
                          </a:solidFill>
                          <a:effectLst/>
                        </a:rPr>
                        <a:t>Av. # </a:t>
                      </a:r>
                      <a:r>
                        <a:rPr lang="en-US" sz="2400" b="0" dirty="0">
                          <a:solidFill>
                            <a:srgbClr val="000000"/>
                          </a:solidFill>
                          <a:effectLst/>
                        </a:rPr>
                        <a:t>of people in HH</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a:solidFill>
                            <a:srgbClr val="000000"/>
                          </a:solidFill>
                          <a:effectLst/>
                        </a:rPr>
                        <a:t>7.27</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a:solidFill>
                            <a:srgbClr val="000000"/>
                          </a:solidFill>
                          <a:effectLst/>
                        </a:rPr>
                        <a:t>7.58</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smtClean="0">
                          <a:solidFill>
                            <a:srgbClr val="000000"/>
                          </a:solidFill>
                          <a:effectLst/>
                        </a:rPr>
                        <a:t>0.44</a:t>
                      </a:r>
                      <a:endParaRPr lang="en-US" sz="2400" b="0" dirty="0">
                        <a:solidFill>
                          <a:srgbClr val="000000"/>
                        </a:solidFill>
                        <a:effectLst/>
                        <a:latin typeface="Calibri"/>
                        <a:ea typeface="Calibri"/>
                        <a:cs typeface="Times New Roman"/>
                      </a:endParaRPr>
                    </a:p>
                  </a:txBody>
                  <a:tcPr marL="68580" marR="68580" marT="0" marB="0" anchor="ctr"/>
                </a:tc>
              </a:tr>
              <a:tr h="1212091">
                <a:tc>
                  <a:txBody>
                    <a:bodyPr/>
                    <a:lstStyle/>
                    <a:p>
                      <a:pPr marL="0" marR="0">
                        <a:spcBef>
                          <a:spcPts val="0"/>
                        </a:spcBef>
                        <a:spcAft>
                          <a:spcPts val="0"/>
                        </a:spcAft>
                      </a:pPr>
                      <a:r>
                        <a:rPr lang="en-US" sz="2400" b="0" dirty="0" err="1" smtClean="0">
                          <a:solidFill>
                            <a:srgbClr val="000000"/>
                          </a:solidFill>
                          <a:effectLst/>
                        </a:rPr>
                        <a:t>Actv</a:t>
                      </a:r>
                      <a:r>
                        <a:rPr lang="en-US" sz="2400" b="0" dirty="0" smtClean="0">
                          <a:solidFill>
                            <a:srgbClr val="000000"/>
                          </a:solidFill>
                          <a:effectLst/>
                        </a:rPr>
                        <a:t>. HH members</a:t>
                      </a:r>
                      <a:endParaRPr lang="en-US" sz="2400" b="0" dirty="0">
                        <a:solidFill>
                          <a:srgbClr val="000000"/>
                        </a:solidFill>
                        <a:effectLst/>
                      </a:endParaRPr>
                    </a:p>
                    <a:p>
                      <a:pPr marL="0" marR="0">
                        <a:spcBef>
                          <a:spcPts val="0"/>
                        </a:spcBef>
                        <a:spcAft>
                          <a:spcPts val="0"/>
                        </a:spcAft>
                      </a:pPr>
                      <a:r>
                        <a:rPr lang="en-US" sz="2400" b="0" dirty="0">
                          <a:solidFill>
                            <a:srgbClr val="000000"/>
                          </a:solidFill>
                          <a:effectLst/>
                        </a:rPr>
                        <a:t> </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spcBef>
                          <a:spcPts val="0"/>
                        </a:spcBef>
                        <a:spcAft>
                          <a:spcPts val="0"/>
                        </a:spcAft>
                      </a:pPr>
                      <a:r>
                        <a:rPr lang="en-US" sz="2400" b="0" dirty="0" smtClean="0">
                          <a:solidFill>
                            <a:srgbClr val="000000"/>
                          </a:solidFill>
                          <a:effectLst/>
                        </a:rPr>
                        <a:t>AV. #r</a:t>
                      </a:r>
                      <a:r>
                        <a:rPr lang="en-US" sz="2400" b="0" baseline="0" dirty="0" smtClean="0">
                          <a:solidFill>
                            <a:srgbClr val="000000"/>
                          </a:solidFill>
                          <a:effectLst/>
                        </a:rPr>
                        <a:t> of </a:t>
                      </a:r>
                      <a:r>
                        <a:rPr lang="en-US" sz="2400" b="0" dirty="0" smtClean="0">
                          <a:solidFill>
                            <a:srgbClr val="000000"/>
                          </a:solidFill>
                          <a:effectLst/>
                        </a:rPr>
                        <a:t>active </a:t>
                      </a:r>
                      <a:r>
                        <a:rPr lang="en-US" sz="2400" b="0" dirty="0">
                          <a:solidFill>
                            <a:srgbClr val="000000"/>
                          </a:solidFill>
                          <a:effectLst/>
                        </a:rPr>
                        <a:t>HH </a:t>
                      </a:r>
                      <a:r>
                        <a:rPr lang="en-US" sz="2400" b="0" dirty="0" smtClean="0">
                          <a:solidFill>
                            <a:srgbClr val="000000"/>
                          </a:solidFill>
                          <a:effectLst/>
                        </a:rPr>
                        <a:t>members </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a:solidFill>
                            <a:srgbClr val="000000"/>
                          </a:solidFill>
                          <a:effectLst/>
                        </a:rPr>
                        <a:t>3.38</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smtClean="0">
                          <a:solidFill>
                            <a:srgbClr val="000000"/>
                          </a:solidFill>
                          <a:effectLst/>
                        </a:rPr>
                        <a:t>3.08</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smtClean="0">
                          <a:solidFill>
                            <a:srgbClr val="000000"/>
                          </a:solidFill>
                          <a:effectLst/>
                        </a:rPr>
                        <a:t>0.320</a:t>
                      </a:r>
                      <a:endParaRPr lang="en-US" sz="2400" b="0" dirty="0">
                        <a:solidFill>
                          <a:srgbClr val="000000"/>
                        </a:solidFill>
                        <a:effectLst/>
                        <a:latin typeface="Calibri"/>
                        <a:ea typeface="Calibri"/>
                        <a:cs typeface="Times New Roman"/>
                      </a:endParaRPr>
                    </a:p>
                  </a:txBody>
                  <a:tcPr marL="68580" marR="68580" marT="0" marB="0" anchor="ctr"/>
                </a:tc>
              </a:tr>
              <a:tr h="676515">
                <a:tc>
                  <a:txBody>
                    <a:bodyPr/>
                    <a:lstStyle/>
                    <a:p>
                      <a:pPr marL="0" marR="0">
                        <a:spcBef>
                          <a:spcPts val="0"/>
                        </a:spcBef>
                        <a:spcAft>
                          <a:spcPts val="0"/>
                        </a:spcAft>
                      </a:pPr>
                      <a:r>
                        <a:rPr lang="en-US" sz="2400" b="0" dirty="0">
                          <a:solidFill>
                            <a:srgbClr val="000000"/>
                          </a:solidFill>
                          <a:effectLst/>
                        </a:rPr>
                        <a:t>HH-head Age </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spcBef>
                          <a:spcPts val="0"/>
                        </a:spcBef>
                        <a:spcAft>
                          <a:spcPts val="0"/>
                        </a:spcAft>
                      </a:pPr>
                      <a:r>
                        <a:rPr lang="en-US" sz="2400" b="0" dirty="0" smtClean="0">
                          <a:solidFill>
                            <a:srgbClr val="000000"/>
                          </a:solidFill>
                          <a:effectLst/>
                        </a:rPr>
                        <a:t>Av. </a:t>
                      </a:r>
                      <a:r>
                        <a:rPr lang="en-US" sz="2400" b="0" dirty="0">
                          <a:solidFill>
                            <a:srgbClr val="000000"/>
                          </a:solidFill>
                          <a:effectLst/>
                        </a:rPr>
                        <a:t>a</a:t>
                      </a:r>
                      <a:r>
                        <a:rPr lang="en-US" sz="2400" b="0" dirty="0" smtClean="0">
                          <a:solidFill>
                            <a:srgbClr val="000000"/>
                          </a:solidFill>
                          <a:effectLst/>
                        </a:rPr>
                        <a:t>ge (years)</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a:solidFill>
                            <a:srgbClr val="000000"/>
                          </a:solidFill>
                          <a:effectLst/>
                        </a:rPr>
                        <a:t>45.8</a:t>
                      </a:r>
                      <a:endParaRPr lang="en-US" sz="2400" b="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a:solidFill>
                            <a:srgbClr val="000000"/>
                          </a:solidFill>
                          <a:effectLst/>
                        </a:rPr>
                        <a:t>46.2</a:t>
                      </a:r>
                      <a:endParaRPr lang="en-US" sz="2400" b="0" dirty="0">
                        <a:solidFill>
                          <a:srgbClr val="000000"/>
                        </a:solidFill>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b="0" dirty="0">
                          <a:solidFill>
                            <a:srgbClr val="000000"/>
                          </a:solidFill>
                          <a:effectLst/>
                        </a:rPr>
                        <a:t>0.816</a:t>
                      </a:r>
                      <a:r>
                        <a:rPr lang="en-US" sz="2400" b="0" baseline="30000" dirty="0">
                          <a:solidFill>
                            <a:srgbClr val="000000"/>
                          </a:solidFill>
                          <a:effectLst/>
                        </a:rPr>
                        <a:t> </a:t>
                      </a:r>
                      <a:endParaRPr lang="en-US" sz="2400" b="0" dirty="0">
                        <a:solidFill>
                          <a:srgbClr val="000000"/>
                        </a:solidFill>
                        <a:effectLst/>
                        <a:latin typeface="Calibri"/>
                        <a:ea typeface="Calibri"/>
                        <a:cs typeface="Times New Roman"/>
                      </a:endParaRPr>
                    </a:p>
                  </a:txBody>
                  <a:tcPr marL="68580" marR="68580" marT="0" marB="0" anchor="ctr"/>
                </a:tc>
              </a:tr>
            </a:tbl>
          </a:graphicData>
        </a:graphic>
      </p:graphicFrame>
      <p:sp>
        <p:nvSpPr>
          <p:cNvPr id="4" name="Title 1"/>
          <p:cNvSpPr txBox="1">
            <a:spLocks/>
          </p:cNvSpPr>
          <p:nvPr/>
        </p:nvSpPr>
        <p:spPr>
          <a:xfrm>
            <a:off x="32951" y="1066800"/>
            <a:ext cx="7772400" cy="838200"/>
          </a:xfrm>
          <a:prstGeom prst="rect">
            <a:avLst/>
          </a:prstGeom>
        </p:spPr>
        <p:txBody>
          <a:bodyPr vert="horz" anchor="ctr">
            <a:normAutofit fontScale="97500"/>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fontAlgn="auto">
              <a:spcAft>
                <a:spcPts val="0"/>
              </a:spcAft>
            </a:pPr>
            <a:endPar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endParaRPr>
          </a:p>
        </p:txBody>
      </p:sp>
      <p:sp>
        <p:nvSpPr>
          <p:cNvPr id="5" name="Rectangle 4"/>
          <p:cNvSpPr/>
          <p:nvPr/>
        </p:nvSpPr>
        <p:spPr>
          <a:xfrm>
            <a:off x="148281" y="1246648"/>
            <a:ext cx="8839200" cy="584775"/>
          </a:xfrm>
          <a:prstGeom prst="rect">
            <a:avLst/>
          </a:prstGeom>
        </p:spPr>
        <p:txBody>
          <a:bodyPr wrap="square">
            <a:spAutoFit/>
          </a:bodyPr>
          <a:lstStyle/>
          <a:p>
            <a:pPr lvl="0" algn="ctr" eaLnBrk="1" fontAlgn="auto" hangingPunct="1">
              <a:spcAft>
                <a:spcPts val="0"/>
              </a:spcAft>
            </a:pPr>
            <a:r>
              <a:rPr lang="en-US" sz="3200" cap="all" dirty="0" err="1">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ea typeface="+mj-ea"/>
                <a:cs typeface="Arial" pitchFamily="34" charset="0"/>
              </a:rPr>
              <a:t>ca</a:t>
            </a:r>
            <a:r>
              <a:rPr lang="en-US" sz="3200" cap="all"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ea typeface="+mj-ea"/>
                <a:cs typeface="Arial" pitchFamily="34" charset="0"/>
              </a:rPr>
              <a:t> adopters </a:t>
            </a:r>
            <a:r>
              <a:rPr lang="en-US" sz="3200" cap="all" dirty="0" smtClean="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ea typeface="+mj-ea"/>
                <a:cs typeface="Arial" pitchFamily="34" charset="0"/>
              </a:rPr>
              <a:t>vs. </a:t>
            </a:r>
            <a:r>
              <a:rPr lang="en-US" sz="3200" cap="all"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ea typeface="+mj-ea"/>
                <a:cs typeface="Arial" pitchFamily="34" charset="0"/>
              </a:rPr>
              <a:t>non-adopters</a:t>
            </a:r>
          </a:p>
        </p:txBody>
      </p:sp>
      <p:sp>
        <p:nvSpPr>
          <p:cNvPr id="7" name="Oval 6"/>
          <p:cNvSpPr/>
          <p:nvPr/>
        </p:nvSpPr>
        <p:spPr>
          <a:xfrm>
            <a:off x="7696200" y="3886200"/>
            <a:ext cx="1066800" cy="6096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96200" y="4876800"/>
            <a:ext cx="1066800" cy="6096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743567" y="5791200"/>
            <a:ext cx="1066800" cy="6096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7696200" y="2971800"/>
            <a:ext cx="1114167"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60493085"/>
              </p:ext>
            </p:extLst>
          </p:nvPr>
        </p:nvGraphicFramePr>
        <p:xfrm>
          <a:off x="381000" y="1371600"/>
          <a:ext cx="8229600" cy="4604528"/>
        </p:xfrm>
        <a:graphic>
          <a:graphicData uri="http://schemas.openxmlformats.org/drawingml/2006/table">
            <a:tbl>
              <a:tblPr>
                <a:tableStyleId>{5C22544A-7EE6-4342-B048-85BDC9FD1C3A}</a:tableStyleId>
              </a:tblPr>
              <a:tblGrid>
                <a:gridCol w="4191000"/>
                <a:gridCol w="2286000"/>
                <a:gridCol w="1752600"/>
              </a:tblGrid>
              <a:tr h="1098029">
                <a:tc>
                  <a:txBody>
                    <a:bodyPr/>
                    <a:lstStyle/>
                    <a:p>
                      <a:pPr marL="0" marR="0">
                        <a:lnSpc>
                          <a:spcPct val="115000"/>
                        </a:lnSpc>
                        <a:spcBef>
                          <a:spcPts val="0"/>
                        </a:spcBef>
                        <a:spcAft>
                          <a:spcPts val="0"/>
                        </a:spcAft>
                      </a:pPr>
                      <a:r>
                        <a:rPr lang="en-US" sz="2800" b="1" dirty="0" smtClean="0">
                          <a:effectLst/>
                          <a:latin typeface="+mn-lt"/>
                          <a:ea typeface="+mn-ea"/>
                          <a:cs typeface="+mn-cs"/>
                        </a:rPr>
                        <a:t>How often do you</a:t>
                      </a:r>
                      <a:r>
                        <a:rPr lang="en-US" sz="2800" b="1" baseline="0" dirty="0" smtClean="0">
                          <a:effectLst/>
                          <a:latin typeface="+mn-lt"/>
                          <a:ea typeface="+mn-ea"/>
                          <a:cs typeface="+mn-cs"/>
                        </a:rPr>
                        <a:t> interact with extension officer</a:t>
                      </a:r>
                      <a:endParaRPr lang="en-US" sz="2800" b="1" dirty="0">
                        <a:effectLst/>
                        <a:latin typeface="Calibri"/>
                        <a:ea typeface="Calibri"/>
                        <a:cs typeface="Times New Roman"/>
                      </a:endParaRPr>
                    </a:p>
                  </a:txBody>
                  <a:tcPr marL="0" marR="0" marT="0" marB="0" anchor="ctr">
                    <a:solidFill>
                      <a:schemeClr val="bg2">
                        <a:lumMod val="75000"/>
                      </a:schemeClr>
                    </a:solidFill>
                  </a:tcPr>
                </a:tc>
                <a:tc>
                  <a:txBody>
                    <a:bodyPr/>
                    <a:lstStyle/>
                    <a:p>
                      <a:pPr marL="0" marR="0" algn="ctr">
                        <a:lnSpc>
                          <a:spcPct val="115000"/>
                        </a:lnSpc>
                        <a:spcBef>
                          <a:spcPts val="0"/>
                        </a:spcBef>
                        <a:spcAft>
                          <a:spcPts val="0"/>
                        </a:spcAft>
                      </a:pPr>
                      <a:r>
                        <a:rPr lang="en-US" sz="2800" b="1" dirty="0" smtClean="0">
                          <a:effectLst/>
                        </a:rPr>
                        <a:t>Non-adopters</a:t>
                      </a:r>
                    </a:p>
                    <a:p>
                      <a:pPr marL="0" marR="0" algn="ctr">
                        <a:lnSpc>
                          <a:spcPct val="115000"/>
                        </a:lnSpc>
                        <a:spcBef>
                          <a:spcPts val="0"/>
                        </a:spcBef>
                        <a:spcAft>
                          <a:spcPts val="0"/>
                        </a:spcAft>
                      </a:pPr>
                      <a:r>
                        <a:rPr lang="en-US" sz="2800" b="1" dirty="0" smtClean="0">
                          <a:effectLst/>
                          <a:latin typeface="Calibri"/>
                          <a:ea typeface="Calibri"/>
                          <a:cs typeface="Times New Roman"/>
                        </a:rPr>
                        <a:t>N=62</a:t>
                      </a:r>
                      <a:endParaRPr lang="en-US" sz="2800" b="1" dirty="0">
                        <a:effectLst/>
                        <a:latin typeface="Calibri"/>
                        <a:ea typeface="Calibri"/>
                        <a:cs typeface="Times New Roman"/>
                      </a:endParaRPr>
                    </a:p>
                  </a:txBody>
                  <a:tcPr marL="0" marR="0" marT="0" marB="0" anchor="b">
                    <a:solidFill>
                      <a:schemeClr val="bg2">
                        <a:lumMod val="75000"/>
                      </a:schemeClr>
                    </a:solidFill>
                  </a:tcPr>
                </a:tc>
                <a:tc>
                  <a:txBody>
                    <a:bodyPr/>
                    <a:lstStyle/>
                    <a:p>
                      <a:pPr marL="0" marR="0" algn="ctr">
                        <a:lnSpc>
                          <a:spcPct val="115000"/>
                        </a:lnSpc>
                        <a:spcBef>
                          <a:spcPts val="0"/>
                        </a:spcBef>
                        <a:spcAft>
                          <a:spcPts val="0"/>
                        </a:spcAft>
                      </a:pPr>
                      <a:r>
                        <a:rPr lang="en-US" sz="2800" b="1" dirty="0" smtClean="0">
                          <a:effectLst/>
                        </a:rPr>
                        <a:t>Adopters</a:t>
                      </a:r>
                    </a:p>
                    <a:p>
                      <a:pPr marL="0" marR="0" algn="ctr">
                        <a:lnSpc>
                          <a:spcPct val="115000"/>
                        </a:lnSpc>
                        <a:spcBef>
                          <a:spcPts val="0"/>
                        </a:spcBef>
                        <a:spcAft>
                          <a:spcPts val="0"/>
                        </a:spcAft>
                      </a:pPr>
                      <a:r>
                        <a:rPr lang="en-US" sz="2800" b="1" dirty="0" smtClean="0">
                          <a:effectLst/>
                          <a:latin typeface="Calibri"/>
                          <a:ea typeface="Calibri"/>
                          <a:cs typeface="Times New Roman"/>
                        </a:rPr>
                        <a:t>N=30</a:t>
                      </a:r>
                      <a:endParaRPr lang="en-US" sz="2800" b="1" dirty="0">
                        <a:effectLst/>
                        <a:latin typeface="Calibri"/>
                        <a:ea typeface="Calibri"/>
                        <a:cs typeface="Times New Roman"/>
                      </a:endParaRPr>
                    </a:p>
                  </a:txBody>
                  <a:tcPr marL="0" marR="0" marT="0" marB="0" anchor="b">
                    <a:solidFill>
                      <a:schemeClr val="bg2">
                        <a:lumMod val="75000"/>
                      </a:schemeClr>
                    </a:solidFill>
                  </a:tcPr>
                </a:tc>
              </a:tr>
              <a:tr h="577071">
                <a:tc>
                  <a:txBody>
                    <a:bodyPr/>
                    <a:lstStyle/>
                    <a:p>
                      <a:pPr marL="0" marR="0">
                        <a:lnSpc>
                          <a:spcPct val="115000"/>
                        </a:lnSpc>
                        <a:spcBef>
                          <a:spcPts val="0"/>
                        </a:spcBef>
                        <a:spcAft>
                          <a:spcPts val="0"/>
                        </a:spcAft>
                      </a:pPr>
                      <a:r>
                        <a:rPr lang="en-US" sz="2800" dirty="0">
                          <a:effectLst/>
                        </a:rPr>
                        <a:t>Never</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14 (23%)</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3 (10%)</a:t>
                      </a:r>
                      <a:endParaRPr lang="en-US" sz="2800" dirty="0">
                        <a:effectLst/>
                        <a:latin typeface="Calibri"/>
                        <a:ea typeface="Calibri"/>
                        <a:cs typeface="Times New Roman"/>
                      </a:endParaRPr>
                    </a:p>
                  </a:txBody>
                  <a:tcPr marL="0" marR="0" marT="0" marB="0"/>
                </a:tc>
              </a:tr>
              <a:tr h="577071">
                <a:tc>
                  <a:txBody>
                    <a:bodyPr/>
                    <a:lstStyle/>
                    <a:p>
                      <a:pPr marL="0" marR="0">
                        <a:lnSpc>
                          <a:spcPct val="115000"/>
                        </a:lnSpc>
                        <a:spcBef>
                          <a:spcPts val="0"/>
                        </a:spcBef>
                        <a:spcAft>
                          <a:spcPts val="0"/>
                        </a:spcAft>
                      </a:pPr>
                      <a:r>
                        <a:rPr lang="en-US" sz="2800" dirty="0">
                          <a:effectLst/>
                        </a:rPr>
                        <a:t>Weekly</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4 (6%)</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3 (10%)</a:t>
                      </a:r>
                      <a:endParaRPr lang="en-US" sz="2800" dirty="0">
                        <a:effectLst/>
                        <a:latin typeface="Calibri"/>
                        <a:ea typeface="Calibri"/>
                        <a:cs typeface="Times New Roman"/>
                      </a:endParaRPr>
                    </a:p>
                  </a:txBody>
                  <a:tcPr marL="0" marR="0" marT="0" marB="0"/>
                </a:tc>
              </a:tr>
              <a:tr h="577071">
                <a:tc>
                  <a:txBody>
                    <a:bodyPr/>
                    <a:lstStyle/>
                    <a:p>
                      <a:pPr marL="0" marR="0">
                        <a:lnSpc>
                          <a:spcPct val="115000"/>
                        </a:lnSpc>
                        <a:spcBef>
                          <a:spcPts val="0"/>
                        </a:spcBef>
                        <a:spcAft>
                          <a:spcPts val="0"/>
                        </a:spcAft>
                      </a:pPr>
                      <a:r>
                        <a:rPr lang="en-US" sz="2800" dirty="0">
                          <a:effectLst/>
                        </a:rPr>
                        <a:t>Biweekly</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5 (8%)</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4 (13%)</a:t>
                      </a:r>
                      <a:endParaRPr lang="en-US" sz="2800" dirty="0">
                        <a:effectLst/>
                        <a:latin typeface="Calibri"/>
                        <a:ea typeface="Calibri"/>
                        <a:cs typeface="Times New Roman"/>
                      </a:endParaRPr>
                    </a:p>
                  </a:txBody>
                  <a:tcPr marL="0" marR="0" marT="0" marB="0"/>
                </a:tc>
              </a:tr>
              <a:tr h="621144">
                <a:tc>
                  <a:txBody>
                    <a:bodyPr/>
                    <a:lstStyle/>
                    <a:p>
                      <a:pPr marL="0" marR="0">
                        <a:lnSpc>
                          <a:spcPct val="115000"/>
                        </a:lnSpc>
                        <a:spcBef>
                          <a:spcPts val="0"/>
                        </a:spcBef>
                        <a:spcAft>
                          <a:spcPts val="0"/>
                        </a:spcAft>
                      </a:pPr>
                      <a:r>
                        <a:rPr lang="en-US" sz="2800" dirty="0">
                          <a:effectLst/>
                        </a:rPr>
                        <a:t>Monthly</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9 (15%)</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8 (27%)</a:t>
                      </a:r>
                      <a:endParaRPr lang="en-US" sz="2800" dirty="0">
                        <a:effectLst/>
                        <a:latin typeface="Calibri"/>
                        <a:ea typeface="Calibri"/>
                        <a:cs typeface="Times New Roman"/>
                      </a:endParaRPr>
                    </a:p>
                  </a:txBody>
                  <a:tcPr marL="0" marR="0" marT="0" marB="0"/>
                </a:tc>
              </a:tr>
              <a:tr h="577071">
                <a:tc>
                  <a:txBody>
                    <a:bodyPr/>
                    <a:lstStyle/>
                    <a:p>
                      <a:pPr marL="0" marR="0">
                        <a:lnSpc>
                          <a:spcPct val="115000"/>
                        </a:lnSpc>
                        <a:spcBef>
                          <a:spcPts val="0"/>
                        </a:spcBef>
                        <a:spcAft>
                          <a:spcPts val="0"/>
                        </a:spcAft>
                      </a:pPr>
                      <a:r>
                        <a:rPr lang="en-US" sz="2800" dirty="0">
                          <a:effectLst/>
                        </a:rPr>
                        <a:t>Seasonally</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29 (47%)</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7 (23%)</a:t>
                      </a:r>
                      <a:endParaRPr lang="en-US" sz="2800" dirty="0">
                        <a:effectLst/>
                        <a:latin typeface="Calibri"/>
                        <a:ea typeface="Calibri"/>
                        <a:cs typeface="Times New Roman"/>
                      </a:endParaRPr>
                    </a:p>
                  </a:txBody>
                  <a:tcPr marL="0" marR="0" marT="0" marB="0"/>
                </a:tc>
              </a:tr>
              <a:tr h="577071">
                <a:tc>
                  <a:txBody>
                    <a:bodyPr/>
                    <a:lstStyle/>
                    <a:p>
                      <a:pPr marL="0" marR="0">
                        <a:lnSpc>
                          <a:spcPct val="115000"/>
                        </a:lnSpc>
                        <a:spcBef>
                          <a:spcPts val="0"/>
                        </a:spcBef>
                        <a:spcAft>
                          <a:spcPts val="0"/>
                        </a:spcAft>
                      </a:pPr>
                      <a:r>
                        <a:rPr lang="en-US" sz="2800" dirty="0">
                          <a:effectLst/>
                        </a:rPr>
                        <a:t>Yearly</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1 (2%)</a:t>
                      </a:r>
                      <a:endParaRPr lang="en-US" sz="2800" dirty="0">
                        <a:effectLst/>
                        <a:latin typeface="Calibri"/>
                        <a:ea typeface="Calibri"/>
                        <a:cs typeface="Times New Roman"/>
                      </a:endParaRPr>
                    </a:p>
                  </a:txBody>
                  <a:tcPr marL="0" marR="0" marT="0" marB="0"/>
                </a:tc>
                <a:tc>
                  <a:txBody>
                    <a:bodyPr/>
                    <a:lstStyle/>
                    <a:p>
                      <a:pPr marL="0" marR="0" algn="ctr">
                        <a:lnSpc>
                          <a:spcPct val="115000"/>
                        </a:lnSpc>
                        <a:spcBef>
                          <a:spcPts val="0"/>
                        </a:spcBef>
                        <a:spcAft>
                          <a:spcPts val="0"/>
                        </a:spcAft>
                      </a:pPr>
                      <a:r>
                        <a:rPr lang="en-US" sz="2800" dirty="0" smtClean="0">
                          <a:effectLst/>
                        </a:rPr>
                        <a:t>5 (17%)</a:t>
                      </a:r>
                      <a:endParaRPr lang="en-US" sz="2800" dirty="0">
                        <a:effectLst/>
                        <a:latin typeface="Calibri"/>
                        <a:ea typeface="Calibri"/>
                        <a:cs typeface="Times New Roman"/>
                      </a:endParaRPr>
                    </a:p>
                  </a:txBody>
                  <a:tcPr marL="0" marR="0" marT="0" marB="0"/>
                </a:tc>
              </a:tr>
            </a:tbl>
          </a:graphicData>
        </a:graphic>
      </p:graphicFrame>
      <p:sp>
        <p:nvSpPr>
          <p:cNvPr id="3" name="Title 2"/>
          <p:cNvSpPr>
            <a:spLocks noGrp="1"/>
          </p:cNvSpPr>
          <p:nvPr>
            <p:ph type="title"/>
          </p:nvPr>
        </p:nvSpPr>
        <p:spPr>
          <a:xfrm>
            <a:off x="647700" y="152400"/>
            <a:ext cx="7772400" cy="827088"/>
          </a:xfrm>
        </p:spPr>
        <p:txBody>
          <a:bodyPr>
            <a:normAutofit fontScale="90000"/>
          </a:bodyPr>
          <a:lstStyle/>
          <a:p>
            <a:pPr algn="ctr"/>
            <a:r>
              <a:rPr lang="en-US" b="1" dirty="0" err="1">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ca</a:t>
            </a:r>
            <a:r>
              <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 adopters </a:t>
            </a:r>
            <a:r>
              <a:rPr lang="en-US" b="1" dirty="0" smtClean="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vs. </a:t>
            </a:r>
            <a:r>
              <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non-adopters</a:t>
            </a:r>
          </a:p>
        </p:txBody>
      </p:sp>
      <p:sp>
        <p:nvSpPr>
          <p:cNvPr id="4" name="Title 2"/>
          <p:cNvSpPr txBox="1">
            <a:spLocks/>
          </p:cNvSpPr>
          <p:nvPr/>
        </p:nvSpPr>
        <p:spPr>
          <a:xfrm>
            <a:off x="381000" y="6248400"/>
            <a:ext cx="7772400" cy="381000"/>
          </a:xfrm>
          <a:prstGeom prst="rect">
            <a:avLst/>
          </a:prstGeom>
        </p:spPr>
        <p:txBody>
          <a:bodyPr vert="horz" anchor="ctr">
            <a:normAutofit fontScale="60000" lnSpcReduction="20000"/>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pPr algn="ctr" fontAlgn="auto">
              <a:spcAft>
                <a:spcPts val="0"/>
              </a:spcAft>
            </a:pPr>
            <a:r>
              <a:rPr lang="en-US" dirty="0" smtClean="0">
                <a:effectLst/>
              </a:rPr>
              <a:t>Sig</a:t>
            </a:r>
            <a:r>
              <a:rPr lang="en-US" dirty="0">
                <a:effectLst/>
              </a:rPr>
              <a:t>. (2-sided) = .015,</a:t>
            </a:r>
            <a:endPar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Autofit/>
          </a:bodyPr>
          <a:lstStyle/>
          <a:p>
            <a:pPr algn="ctr"/>
            <a:r>
              <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Results </a:t>
            </a:r>
            <a:r>
              <a:rPr lang="en-US" b="1" dirty="0" smtClean="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III: Binary logistic </a:t>
            </a:r>
            <a:r>
              <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regression </a:t>
            </a:r>
            <a:r>
              <a:rPr lang="en-US" b="1" dirty="0" smtClean="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Parameter </a:t>
            </a:r>
            <a:r>
              <a:rPr lang="en-US" b="1"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rPr>
              <a:t>estimates </a:t>
            </a:r>
            <a:endParaRPr lang="en-US" dirty="0">
              <a:solidFill>
                <a:srgbClr val="000000"/>
              </a:solidFill>
              <a:effectLst>
                <a:outerShdw blurRad="38100" dist="38100" dir="2700000" algn="tl">
                  <a:srgbClr val="000000">
                    <a:alpha val="43137"/>
                  </a:srgbClr>
                </a:outerShdw>
                <a:reflection blurRad="12700" stA="0" endPos="55000" dir="5400000" sy="-90000" algn="bl" rotWithShape="0"/>
              </a:effectLst>
              <a:latin typeface="Arial" pitchFamily="34" charset="0"/>
              <a:cs typeface="Arial"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03557259"/>
              </p:ext>
            </p:extLst>
          </p:nvPr>
        </p:nvGraphicFramePr>
        <p:xfrm>
          <a:off x="152399" y="1371612"/>
          <a:ext cx="8763001" cy="5143829"/>
        </p:xfrm>
        <a:graphic>
          <a:graphicData uri="http://schemas.openxmlformats.org/drawingml/2006/table">
            <a:tbl>
              <a:tblPr firstRow="1" firstCol="1" bandRow="1">
                <a:tableStyleId>{5C22544A-7EE6-4342-B048-85BDC9FD1C3A}</a:tableStyleId>
              </a:tblPr>
              <a:tblGrid>
                <a:gridCol w="3581401"/>
                <a:gridCol w="2667000"/>
                <a:gridCol w="2514600"/>
              </a:tblGrid>
              <a:tr h="838188">
                <a:tc>
                  <a:txBody>
                    <a:bodyPr/>
                    <a:lstStyle/>
                    <a:p>
                      <a:pPr marL="0" marR="0">
                        <a:lnSpc>
                          <a:spcPct val="115000"/>
                        </a:lnSpc>
                        <a:spcBef>
                          <a:spcPts val="0"/>
                        </a:spcBef>
                        <a:spcAft>
                          <a:spcPts val="0"/>
                        </a:spcAft>
                      </a:pPr>
                      <a:r>
                        <a:rPr lang="en-US" sz="2400" dirty="0">
                          <a:solidFill>
                            <a:srgbClr val="000000"/>
                          </a:solidFill>
                          <a:effectLst/>
                        </a:rPr>
                        <a:t>Variable</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smtClean="0">
                          <a:solidFill>
                            <a:srgbClr val="000000"/>
                          </a:solidFill>
                          <a:effectLst/>
                        </a:rPr>
                        <a:t>B (std. </a:t>
                      </a:r>
                      <a:r>
                        <a:rPr lang="en-US" sz="2400" dirty="0">
                          <a:solidFill>
                            <a:srgbClr val="000000"/>
                          </a:solidFill>
                          <a:effectLst/>
                        </a:rPr>
                        <a:t>error)</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smtClean="0">
                          <a:solidFill>
                            <a:srgbClr val="000000"/>
                          </a:solidFill>
                          <a:effectLst/>
                        </a:rPr>
                        <a:t>Odds ratio or </a:t>
                      </a:r>
                      <a:r>
                        <a:rPr lang="en-US" sz="2400" dirty="0" err="1" smtClean="0">
                          <a:solidFill>
                            <a:srgbClr val="000000"/>
                          </a:solidFill>
                          <a:effectLst/>
                        </a:rPr>
                        <a:t>Exp</a:t>
                      </a:r>
                      <a:r>
                        <a:rPr lang="en-US" sz="2400" dirty="0" smtClean="0">
                          <a:solidFill>
                            <a:srgbClr val="000000"/>
                          </a:solidFill>
                          <a:effectLst/>
                        </a:rPr>
                        <a:t>(B</a:t>
                      </a:r>
                      <a:r>
                        <a:rPr lang="en-US" sz="2400" dirty="0">
                          <a:solidFill>
                            <a:srgbClr val="000000"/>
                          </a:solidFill>
                          <a:effectLst/>
                        </a:rPr>
                        <a:t>) </a:t>
                      </a:r>
                      <a:r>
                        <a:rPr lang="en-US" sz="2400" dirty="0" smtClean="0">
                          <a:solidFill>
                            <a:srgbClr val="000000"/>
                          </a:solidFill>
                          <a:effectLst/>
                        </a:rPr>
                        <a:t> </a:t>
                      </a:r>
                      <a:endParaRPr lang="en-US" sz="2400" dirty="0">
                        <a:solidFill>
                          <a:srgbClr val="000000"/>
                        </a:solidFill>
                        <a:effectLst/>
                        <a:latin typeface="Times New Roman"/>
                        <a:ea typeface="Times New Roman"/>
                      </a:endParaRPr>
                    </a:p>
                  </a:txBody>
                  <a:tcPr marL="6347" marR="6347" marT="6347" marB="0"/>
                </a:tc>
              </a:tr>
              <a:tr h="530365">
                <a:tc>
                  <a:txBody>
                    <a:bodyPr/>
                    <a:lstStyle/>
                    <a:p>
                      <a:pPr marL="0" marR="0">
                        <a:lnSpc>
                          <a:spcPct val="115000"/>
                        </a:lnSpc>
                        <a:spcBef>
                          <a:spcPts val="0"/>
                        </a:spcBef>
                        <a:spcAft>
                          <a:spcPts val="0"/>
                        </a:spcAft>
                      </a:pPr>
                      <a:r>
                        <a:rPr lang="en-US" sz="2400" b="0" dirty="0">
                          <a:solidFill>
                            <a:srgbClr val="000000"/>
                          </a:solidFill>
                          <a:effectLst/>
                        </a:rPr>
                        <a:t>AGE</a:t>
                      </a:r>
                      <a:endParaRPr lang="en-US" sz="2400" b="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a:solidFill>
                            <a:srgbClr val="000000"/>
                          </a:solidFill>
                          <a:effectLst/>
                        </a:rPr>
                        <a:t>-.019   (0.015)</a:t>
                      </a:r>
                      <a:endParaRPr lang="en-US" sz="240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0.982</a:t>
                      </a:r>
                      <a:endParaRPr lang="en-US" sz="2400" dirty="0">
                        <a:solidFill>
                          <a:srgbClr val="000000"/>
                        </a:solidFill>
                        <a:effectLst/>
                        <a:latin typeface="Times New Roman"/>
                        <a:ea typeface="Times New Roman"/>
                      </a:endParaRPr>
                    </a:p>
                  </a:txBody>
                  <a:tcPr marL="6347" marR="6347" marT="6347" marB="0" anchor="ctr"/>
                </a:tc>
              </a:tr>
              <a:tr h="530365">
                <a:tc>
                  <a:txBody>
                    <a:bodyPr/>
                    <a:lstStyle/>
                    <a:p>
                      <a:pPr marL="0" marR="0">
                        <a:lnSpc>
                          <a:spcPct val="115000"/>
                        </a:lnSpc>
                        <a:spcBef>
                          <a:spcPts val="0"/>
                        </a:spcBef>
                        <a:spcAft>
                          <a:spcPts val="0"/>
                        </a:spcAft>
                      </a:pPr>
                      <a:r>
                        <a:rPr lang="en-US" sz="2400" b="0" dirty="0">
                          <a:solidFill>
                            <a:srgbClr val="000000"/>
                          </a:solidFill>
                          <a:effectLst/>
                        </a:rPr>
                        <a:t>GENDER(MALE)</a:t>
                      </a:r>
                      <a:endParaRPr lang="en-US" sz="2400" b="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-.059   (0.625)</a:t>
                      </a:r>
                      <a:endParaRPr lang="en-US" sz="240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0.943</a:t>
                      </a:r>
                      <a:endParaRPr lang="en-US" sz="2400" dirty="0">
                        <a:solidFill>
                          <a:srgbClr val="000000"/>
                        </a:solidFill>
                        <a:effectLst/>
                        <a:latin typeface="Times New Roman"/>
                        <a:ea typeface="Times New Roman"/>
                      </a:endParaRPr>
                    </a:p>
                  </a:txBody>
                  <a:tcPr marL="6347" marR="6347" marT="6347" marB="0" anchor="ctr"/>
                </a:tc>
              </a:tr>
              <a:tr h="530365">
                <a:tc>
                  <a:txBody>
                    <a:bodyPr/>
                    <a:lstStyle/>
                    <a:p>
                      <a:pPr marL="0" marR="0">
                        <a:lnSpc>
                          <a:spcPct val="115000"/>
                        </a:lnSpc>
                        <a:spcBef>
                          <a:spcPts val="0"/>
                        </a:spcBef>
                        <a:spcAft>
                          <a:spcPts val="0"/>
                        </a:spcAft>
                      </a:pPr>
                      <a:r>
                        <a:rPr lang="en-US" sz="2400" b="0" dirty="0">
                          <a:solidFill>
                            <a:srgbClr val="000000"/>
                          </a:solidFill>
                          <a:effectLst/>
                        </a:rPr>
                        <a:t>HOUSE_TYPE</a:t>
                      </a:r>
                      <a:r>
                        <a:rPr lang="en-US" sz="2400" b="0" baseline="30000" dirty="0">
                          <a:solidFill>
                            <a:srgbClr val="000000"/>
                          </a:solidFill>
                          <a:effectLst/>
                        </a:rPr>
                        <a:t> </a:t>
                      </a:r>
                      <a:endParaRPr lang="en-US" sz="2400" b="0" dirty="0">
                        <a:solidFill>
                          <a:srgbClr val="000000"/>
                        </a:solidFill>
                        <a:effectLst/>
                        <a:latin typeface="Times New Roman"/>
                        <a:ea typeface="Times New Roman"/>
                      </a:endParaRPr>
                    </a:p>
                  </a:txBody>
                  <a:tcPr marL="6347" marR="6347" marT="6347" marB="0" anchor="ctr"/>
                </a:tc>
                <a:tc>
                  <a:txBody>
                    <a:bodyPr/>
                    <a:lstStyle/>
                    <a:p>
                      <a:pPr algn="ctr">
                        <a:lnSpc>
                          <a:spcPct val="115000"/>
                        </a:lnSpc>
                      </a:pPr>
                      <a:endParaRPr lang="en-US" sz="2400" dirty="0">
                        <a:solidFill>
                          <a:srgbClr val="000000"/>
                        </a:solidFill>
                        <a:effectLst/>
                        <a:latin typeface="Calibri"/>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 </a:t>
                      </a:r>
                      <a:endParaRPr lang="en-US" sz="2400" dirty="0">
                        <a:solidFill>
                          <a:srgbClr val="000000"/>
                        </a:solidFill>
                        <a:effectLst/>
                        <a:latin typeface="Times New Roman"/>
                        <a:ea typeface="Times New Roman"/>
                      </a:endParaRPr>
                    </a:p>
                  </a:txBody>
                  <a:tcPr marL="6347" marR="6347" marT="6347" marB="0" anchor="ctr"/>
                </a:tc>
              </a:tr>
              <a:tr h="530365">
                <a:tc>
                  <a:txBody>
                    <a:bodyPr/>
                    <a:lstStyle/>
                    <a:p>
                      <a:pPr marL="0" marR="0">
                        <a:lnSpc>
                          <a:spcPct val="115000"/>
                        </a:lnSpc>
                        <a:spcBef>
                          <a:spcPts val="0"/>
                        </a:spcBef>
                        <a:spcAft>
                          <a:spcPts val="0"/>
                        </a:spcAft>
                      </a:pPr>
                      <a:r>
                        <a:rPr lang="en-US" sz="2400" b="0" dirty="0">
                          <a:solidFill>
                            <a:srgbClr val="000000"/>
                          </a:solidFill>
                          <a:effectLst/>
                        </a:rPr>
                        <a:t>  Temporary</a:t>
                      </a:r>
                      <a:endParaRPr lang="en-US" sz="2400" b="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-.565   (0.658)</a:t>
                      </a:r>
                      <a:endParaRPr lang="en-US" sz="240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0.568</a:t>
                      </a:r>
                      <a:endParaRPr lang="en-US" sz="2400" dirty="0">
                        <a:solidFill>
                          <a:srgbClr val="000000"/>
                        </a:solidFill>
                        <a:effectLst/>
                        <a:latin typeface="Times New Roman"/>
                        <a:ea typeface="Times New Roman"/>
                      </a:endParaRPr>
                    </a:p>
                  </a:txBody>
                  <a:tcPr marL="6347" marR="6347" marT="6347" marB="0" anchor="ctr"/>
                </a:tc>
              </a:tr>
              <a:tr h="583679">
                <a:tc>
                  <a:txBody>
                    <a:bodyPr/>
                    <a:lstStyle/>
                    <a:p>
                      <a:pPr marL="0" marR="0">
                        <a:lnSpc>
                          <a:spcPct val="115000"/>
                        </a:lnSpc>
                        <a:spcBef>
                          <a:spcPts val="0"/>
                        </a:spcBef>
                        <a:spcAft>
                          <a:spcPts val="0"/>
                        </a:spcAft>
                      </a:pPr>
                      <a:r>
                        <a:rPr lang="en-US" sz="2400" b="0">
                          <a:solidFill>
                            <a:srgbClr val="000000"/>
                          </a:solidFill>
                          <a:effectLst/>
                        </a:rPr>
                        <a:t>  Semi-permanent</a:t>
                      </a:r>
                      <a:endParaRPr lang="en-US" sz="2400" b="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-.592   (0.487)</a:t>
                      </a:r>
                      <a:endParaRPr lang="en-US" sz="240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0.553</a:t>
                      </a:r>
                      <a:endParaRPr lang="en-US" sz="2400" dirty="0">
                        <a:solidFill>
                          <a:srgbClr val="000000"/>
                        </a:solidFill>
                        <a:effectLst/>
                        <a:latin typeface="Times New Roman"/>
                        <a:ea typeface="Times New Roman"/>
                      </a:endParaRPr>
                    </a:p>
                  </a:txBody>
                  <a:tcPr marL="6347" marR="6347" marT="6347" marB="0" anchor="ctr"/>
                </a:tc>
              </a:tr>
              <a:tr h="530365">
                <a:tc>
                  <a:txBody>
                    <a:bodyPr/>
                    <a:lstStyle/>
                    <a:p>
                      <a:pPr marL="0" marR="0">
                        <a:lnSpc>
                          <a:spcPct val="115000"/>
                        </a:lnSpc>
                        <a:spcBef>
                          <a:spcPts val="0"/>
                        </a:spcBef>
                        <a:spcAft>
                          <a:spcPts val="0"/>
                        </a:spcAft>
                      </a:pPr>
                      <a:r>
                        <a:rPr lang="en-US" sz="2400" b="0">
                          <a:solidFill>
                            <a:srgbClr val="000000"/>
                          </a:solidFill>
                          <a:effectLst/>
                        </a:rPr>
                        <a:t>FERTILIZER</a:t>
                      </a:r>
                      <a:endParaRPr lang="en-US" sz="2400" b="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-.844   (0.505)</a:t>
                      </a:r>
                      <a:endParaRPr lang="en-US" sz="240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smtClean="0">
                          <a:solidFill>
                            <a:srgbClr val="000000"/>
                          </a:solidFill>
                          <a:effectLst/>
                        </a:rPr>
                        <a:t>0.430</a:t>
                      </a:r>
                      <a:endParaRPr lang="en-US" sz="2400" dirty="0">
                        <a:solidFill>
                          <a:srgbClr val="000000"/>
                        </a:solidFill>
                        <a:effectLst/>
                        <a:latin typeface="Times New Roman"/>
                        <a:ea typeface="Times New Roman"/>
                      </a:endParaRPr>
                    </a:p>
                  </a:txBody>
                  <a:tcPr marL="6347" marR="6347" marT="6347" marB="0" anchor="ctr"/>
                </a:tc>
              </a:tr>
              <a:tr h="530365">
                <a:tc>
                  <a:txBody>
                    <a:bodyPr/>
                    <a:lstStyle/>
                    <a:p>
                      <a:pPr marL="0" marR="0">
                        <a:lnSpc>
                          <a:spcPct val="115000"/>
                        </a:lnSpc>
                        <a:spcBef>
                          <a:spcPts val="0"/>
                        </a:spcBef>
                        <a:spcAft>
                          <a:spcPts val="0"/>
                        </a:spcAft>
                      </a:pPr>
                      <a:r>
                        <a:rPr lang="en-US" sz="2400" b="0">
                          <a:solidFill>
                            <a:srgbClr val="000000"/>
                          </a:solidFill>
                          <a:effectLst/>
                        </a:rPr>
                        <a:t>SEED</a:t>
                      </a:r>
                      <a:endParaRPr lang="en-US" sz="2400" b="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.861    (0.476)</a:t>
                      </a:r>
                      <a:endParaRPr lang="en-US" sz="240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smtClean="0">
                          <a:solidFill>
                            <a:srgbClr val="000000"/>
                          </a:solidFill>
                          <a:effectLst/>
                        </a:rPr>
                        <a:t>2.365</a:t>
                      </a:r>
                      <a:endParaRPr lang="en-US" sz="2400" dirty="0">
                        <a:solidFill>
                          <a:srgbClr val="000000"/>
                        </a:solidFill>
                        <a:effectLst/>
                        <a:latin typeface="Times New Roman"/>
                        <a:ea typeface="Times New Roman"/>
                      </a:endParaRPr>
                    </a:p>
                  </a:txBody>
                  <a:tcPr marL="6347" marR="6347" marT="6347" marB="0" anchor="ctr"/>
                </a:tc>
              </a:tr>
              <a:tr h="530365">
                <a:tc>
                  <a:txBody>
                    <a:bodyPr/>
                    <a:lstStyle/>
                    <a:p>
                      <a:pPr marL="0" marR="0">
                        <a:lnSpc>
                          <a:spcPct val="115000"/>
                        </a:lnSpc>
                        <a:spcBef>
                          <a:spcPts val="0"/>
                        </a:spcBef>
                        <a:spcAft>
                          <a:spcPts val="0"/>
                        </a:spcAft>
                      </a:pPr>
                      <a:r>
                        <a:rPr lang="en-US" sz="2400" b="0" dirty="0">
                          <a:solidFill>
                            <a:srgbClr val="000000"/>
                          </a:solidFill>
                          <a:effectLst/>
                        </a:rPr>
                        <a:t>HIRE_LABOR</a:t>
                      </a:r>
                      <a:endParaRPr lang="en-US" sz="2400" b="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a:solidFill>
                            <a:srgbClr val="000000"/>
                          </a:solidFill>
                          <a:effectLst/>
                        </a:rPr>
                        <a:t>-1.043 (0.431)</a:t>
                      </a:r>
                      <a:endParaRPr lang="en-US" sz="2400" dirty="0">
                        <a:solidFill>
                          <a:srgbClr val="000000"/>
                        </a:solidFill>
                        <a:effectLst/>
                        <a:latin typeface="Times New Roman"/>
                        <a:ea typeface="Times New Roman"/>
                      </a:endParaRPr>
                    </a:p>
                  </a:txBody>
                  <a:tcPr marL="6347" marR="6347" marT="6347" marB="0" anchor="ctr"/>
                </a:tc>
                <a:tc>
                  <a:txBody>
                    <a:bodyPr/>
                    <a:lstStyle/>
                    <a:p>
                      <a:pPr marL="0" marR="0" algn="ctr">
                        <a:lnSpc>
                          <a:spcPct val="115000"/>
                        </a:lnSpc>
                        <a:spcBef>
                          <a:spcPts val="0"/>
                        </a:spcBef>
                        <a:spcAft>
                          <a:spcPts val="0"/>
                        </a:spcAft>
                      </a:pPr>
                      <a:r>
                        <a:rPr lang="en-US" sz="2400" dirty="0" smtClean="0">
                          <a:solidFill>
                            <a:srgbClr val="000000"/>
                          </a:solidFill>
                          <a:effectLst/>
                        </a:rPr>
                        <a:t>0.352</a:t>
                      </a:r>
                      <a:endParaRPr lang="en-US" sz="2400" dirty="0">
                        <a:solidFill>
                          <a:srgbClr val="000000"/>
                        </a:solidFill>
                        <a:effectLst/>
                        <a:latin typeface="Times New Roman"/>
                        <a:ea typeface="Times New Roman"/>
                      </a:endParaRPr>
                    </a:p>
                  </a:txBody>
                  <a:tcPr marL="6347" marR="6347" marT="6347" marB="0" anchor="ctr"/>
                </a:tc>
              </a:tr>
            </a:tbl>
          </a:graphicData>
        </a:graphic>
      </p:graphicFrame>
      <p:sp>
        <p:nvSpPr>
          <p:cNvPr id="3" name="Oval 2"/>
          <p:cNvSpPr/>
          <p:nvPr/>
        </p:nvSpPr>
        <p:spPr>
          <a:xfrm>
            <a:off x="7086600" y="4953000"/>
            <a:ext cx="1143000" cy="4572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086600" y="5486400"/>
            <a:ext cx="1143000" cy="4572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086600" y="6015681"/>
            <a:ext cx="1143000" cy="4572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079578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762000"/>
          </a:xfrm>
        </p:spPr>
        <p:txBody>
          <a:bodyPr>
            <a:normAutofit/>
          </a:bodyPr>
          <a:lstStyle/>
          <a:p>
            <a:pPr algn="ctr"/>
            <a:r>
              <a:rPr lang="en-US" b="1" dirty="0">
                <a:solidFill>
                  <a:schemeClr val="tx1"/>
                </a:solidFill>
                <a:effectLst>
                  <a:reflection blurRad="12700" stA="0" endPos="55000" dir="5400000" sy="-90000" algn="bl" rotWithShape="0"/>
                </a:effectLst>
                <a:latin typeface="Arial" pitchFamily="34" charset="0"/>
                <a:cs typeface="Arial" pitchFamily="34" charset="0"/>
              </a:rPr>
              <a:t>Parameter </a:t>
            </a:r>
            <a:r>
              <a:rPr lang="en-US" b="1" dirty="0" smtClean="0">
                <a:solidFill>
                  <a:schemeClr val="tx1"/>
                </a:solidFill>
                <a:effectLst>
                  <a:reflection blurRad="12700" stA="0" endPos="55000" dir="5400000" sy="-90000" algn="bl" rotWithShape="0"/>
                </a:effectLst>
                <a:latin typeface="Arial" pitchFamily="34" charset="0"/>
                <a:cs typeface="Arial" pitchFamily="34" charset="0"/>
              </a:rPr>
              <a:t>estimates cont’d</a:t>
            </a:r>
            <a:endParaRPr lang="en-US" dirty="0">
              <a:solidFill>
                <a:schemeClr val="tx1"/>
              </a:solidFill>
              <a:effectLst>
                <a:reflection blurRad="12700" stA="0" endPos="55000" dir="5400000" sy="-90000" algn="bl" rotWithShape="0"/>
              </a:effectLst>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167972017"/>
              </p:ext>
            </p:extLst>
          </p:nvPr>
        </p:nvGraphicFramePr>
        <p:xfrm>
          <a:off x="152400" y="1219200"/>
          <a:ext cx="8763000" cy="5405310"/>
        </p:xfrm>
        <a:graphic>
          <a:graphicData uri="http://schemas.openxmlformats.org/drawingml/2006/table">
            <a:tbl>
              <a:tblPr firstRow="1" firstCol="1" bandRow="1">
                <a:tableStyleId>{5C22544A-7EE6-4342-B048-85BDC9FD1C3A}</a:tableStyleId>
              </a:tblPr>
              <a:tblGrid>
                <a:gridCol w="4062677"/>
                <a:gridCol w="3169983"/>
                <a:gridCol w="1530340"/>
              </a:tblGrid>
              <a:tr h="775515">
                <a:tc>
                  <a:txBody>
                    <a:bodyPr/>
                    <a:lstStyle/>
                    <a:p>
                      <a:pPr marL="0" marR="0">
                        <a:lnSpc>
                          <a:spcPct val="115000"/>
                        </a:lnSpc>
                        <a:spcBef>
                          <a:spcPts val="0"/>
                        </a:spcBef>
                        <a:spcAft>
                          <a:spcPts val="0"/>
                        </a:spcAft>
                      </a:pPr>
                      <a:r>
                        <a:rPr lang="en-US" sz="2400" dirty="0">
                          <a:solidFill>
                            <a:srgbClr val="000000"/>
                          </a:solidFill>
                          <a:effectLst/>
                        </a:rPr>
                        <a:t>Variable</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B</a:t>
                      </a:r>
                    </a:p>
                    <a:p>
                      <a:pPr marL="0" marR="0" algn="ctr">
                        <a:lnSpc>
                          <a:spcPct val="115000"/>
                        </a:lnSpc>
                        <a:spcBef>
                          <a:spcPts val="0"/>
                        </a:spcBef>
                        <a:spcAft>
                          <a:spcPts val="0"/>
                        </a:spcAft>
                      </a:pPr>
                      <a:r>
                        <a:rPr lang="en-US" sz="2400" dirty="0">
                          <a:solidFill>
                            <a:srgbClr val="000000"/>
                          </a:solidFill>
                          <a:effectLst/>
                        </a:rPr>
                        <a:t>(standard error)</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err="1">
                          <a:solidFill>
                            <a:srgbClr val="000000"/>
                          </a:solidFill>
                          <a:effectLst/>
                        </a:rPr>
                        <a:t>Exp</a:t>
                      </a:r>
                      <a:r>
                        <a:rPr lang="en-US" sz="2400" dirty="0">
                          <a:solidFill>
                            <a:srgbClr val="000000"/>
                          </a:solidFill>
                          <a:effectLst/>
                        </a:rPr>
                        <a:t>(B) </a:t>
                      </a:r>
                      <a:endParaRPr lang="en-US" sz="2400" dirty="0">
                        <a:solidFill>
                          <a:srgbClr val="000000"/>
                        </a:solidFill>
                        <a:effectLst/>
                        <a:latin typeface="Times New Roman"/>
                        <a:ea typeface="Times New Roman"/>
                      </a:endParaRPr>
                    </a:p>
                  </a:txBody>
                  <a:tcPr marL="6347" marR="6347" marT="6347" marB="0"/>
                </a:tc>
              </a:tr>
              <a:tr h="600205">
                <a:tc>
                  <a:txBody>
                    <a:bodyPr/>
                    <a:lstStyle/>
                    <a:p>
                      <a:pPr marL="0" marR="0">
                        <a:lnSpc>
                          <a:spcPct val="115000"/>
                        </a:lnSpc>
                        <a:spcBef>
                          <a:spcPts val="0"/>
                        </a:spcBef>
                        <a:spcAft>
                          <a:spcPts val="0"/>
                        </a:spcAft>
                      </a:pPr>
                      <a:r>
                        <a:rPr lang="en-US" sz="2400" b="0" dirty="0">
                          <a:solidFill>
                            <a:srgbClr val="000000"/>
                          </a:solidFill>
                          <a:effectLst/>
                        </a:rPr>
                        <a:t>TRACTOR</a:t>
                      </a:r>
                      <a:endParaRPr lang="en-US" sz="2400" b="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a:solidFill>
                            <a:srgbClr val="000000"/>
                          </a:solidFill>
                          <a:effectLst/>
                        </a:rPr>
                        <a:t>-.708   (0.796)</a:t>
                      </a:r>
                      <a:endParaRPr lang="en-US" sz="240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0.493</a:t>
                      </a:r>
                      <a:endParaRPr lang="en-US" sz="2400" dirty="0">
                        <a:solidFill>
                          <a:srgbClr val="000000"/>
                        </a:solidFill>
                        <a:effectLst/>
                        <a:latin typeface="Times New Roman"/>
                        <a:ea typeface="Times New Roman"/>
                      </a:endParaRPr>
                    </a:p>
                  </a:txBody>
                  <a:tcPr marL="6347" marR="6347" marT="6347" marB="0"/>
                </a:tc>
              </a:tr>
              <a:tr h="672285">
                <a:tc>
                  <a:txBody>
                    <a:bodyPr/>
                    <a:lstStyle/>
                    <a:p>
                      <a:pPr marL="0" marR="0">
                        <a:lnSpc>
                          <a:spcPct val="115000"/>
                        </a:lnSpc>
                        <a:spcBef>
                          <a:spcPts val="0"/>
                        </a:spcBef>
                        <a:spcAft>
                          <a:spcPts val="0"/>
                        </a:spcAft>
                      </a:pPr>
                      <a:r>
                        <a:rPr lang="en-US" sz="2400" b="0" dirty="0">
                          <a:solidFill>
                            <a:srgbClr val="000000"/>
                          </a:solidFill>
                          <a:effectLst/>
                        </a:rPr>
                        <a:t>EXPERIENCE</a:t>
                      </a:r>
                      <a:endParaRPr lang="en-US" sz="2400" b="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.487    (0.224)</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smtClean="0">
                          <a:solidFill>
                            <a:srgbClr val="000000"/>
                          </a:solidFill>
                          <a:effectLst/>
                        </a:rPr>
                        <a:t>1.628</a:t>
                      </a:r>
                      <a:endParaRPr lang="en-US" sz="2400" dirty="0">
                        <a:solidFill>
                          <a:srgbClr val="000000"/>
                        </a:solidFill>
                        <a:effectLst/>
                        <a:latin typeface="Times New Roman"/>
                        <a:ea typeface="Times New Roman"/>
                      </a:endParaRPr>
                    </a:p>
                  </a:txBody>
                  <a:tcPr marL="6347" marR="6347" marT="6347" marB="0"/>
                </a:tc>
              </a:tr>
              <a:tr h="658770">
                <a:tc>
                  <a:txBody>
                    <a:bodyPr/>
                    <a:lstStyle/>
                    <a:p>
                      <a:pPr marL="0" marR="0">
                        <a:lnSpc>
                          <a:spcPct val="115000"/>
                        </a:lnSpc>
                        <a:spcBef>
                          <a:spcPts val="0"/>
                        </a:spcBef>
                        <a:spcAft>
                          <a:spcPts val="0"/>
                        </a:spcAft>
                      </a:pPr>
                      <a:r>
                        <a:rPr lang="en-US" sz="2400" b="0" dirty="0">
                          <a:solidFill>
                            <a:srgbClr val="000000"/>
                          </a:solidFill>
                          <a:effectLst/>
                        </a:rPr>
                        <a:t>EXTENSION</a:t>
                      </a:r>
                      <a:endParaRPr lang="en-US" sz="2400" b="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-.198   (0.384)</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a:solidFill>
                            <a:srgbClr val="000000"/>
                          </a:solidFill>
                          <a:effectLst/>
                        </a:rPr>
                        <a:t>0.820</a:t>
                      </a:r>
                      <a:endParaRPr lang="en-US" sz="2400">
                        <a:solidFill>
                          <a:srgbClr val="000000"/>
                        </a:solidFill>
                        <a:effectLst/>
                        <a:latin typeface="Times New Roman"/>
                        <a:ea typeface="Times New Roman"/>
                      </a:endParaRPr>
                    </a:p>
                  </a:txBody>
                  <a:tcPr marL="6347" marR="6347" marT="6347" marB="0"/>
                </a:tc>
              </a:tr>
              <a:tr h="569055">
                <a:tc>
                  <a:txBody>
                    <a:bodyPr/>
                    <a:lstStyle/>
                    <a:p>
                      <a:pPr marL="0" marR="0">
                        <a:lnSpc>
                          <a:spcPct val="115000"/>
                        </a:lnSpc>
                        <a:spcBef>
                          <a:spcPts val="0"/>
                        </a:spcBef>
                        <a:spcAft>
                          <a:spcPts val="0"/>
                        </a:spcAft>
                      </a:pPr>
                      <a:r>
                        <a:rPr lang="en-US" sz="2400" b="0" dirty="0" smtClean="0">
                          <a:solidFill>
                            <a:srgbClr val="000000"/>
                          </a:solidFill>
                          <a:effectLst/>
                        </a:rPr>
                        <a:t>LOCATION</a:t>
                      </a:r>
                      <a:endParaRPr lang="en-US" sz="2400" b="0" dirty="0">
                        <a:solidFill>
                          <a:srgbClr val="000000"/>
                        </a:solidFill>
                        <a:effectLst/>
                        <a:latin typeface="Times New Roman"/>
                        <a:ea typeface="Times New Roman"/>
                      </a:endParaRPr>
                    </a:p>
                  </a:txBody>
                  <a:tcPr marL="6347" marR="6347" marT="6347" marB="0"/>
                </a:tc>
                <a:tc>
                  <a:txBody>
                    <a:bodyPr/>
                    <a:lstStyle/>
                    <a:p>
                      <a:pPr>
                        <a:lnSpc>
                          <a:spcPct val="115000"/>
                        </a:lnSpc>
                      </a:pPr>
                      <a:endParaRPr lang="en-US" sz="2400" dirty="0">
                        <a:solidFill>
                          <a:srgbClr val="000000"/>
                        </a:solidFill>
                        <a:effectLst/>
                        <a:latin typeface="Calibri"/>
                      </a:endParaRPr>
                    </a:p>
                  </a:txBody>
                  <a:tcPr marL="6347" marR="6347" marT="6347" marB="0"/>
                </a:tc>
                <a:tc>
                  <a:txBody>
                    <a:bodyPr/>
                    <a:lstStyle/>
                    <a:p>
                      <a:pPr marL="0" marR="0" algn="ctr">
                        <a:lnSpc>
                          <a:spcPct val="115000"/>
                        </a:lnSpc>
                        <a:spcBef>
                          <a:spcPts val="0"/>
                        </a:spcBef>
                        <a:spcAft>
                          <a:spcPts val="0"/>
                        </a:spcAft>
                      </a:pPr>
                      <a:r>
                        <a:rPr lang="en-US" sz="2400">
                          <a:solidFill>
                            <a:srgbClr val="000000"/>
                          </a:solidFill>
                          <a:effectLst/>
                        </a:rPr>
                        <a:t> </a:t>
                      </a:r>
                      <a:endParaRPr lang="en-US" sz="2400">
                        <a:solidFill>
                          <a:srgbClr val="000000"/>
                        </a:solidFill>
                        <a:effectLst/>
                        <a:latin typeface="Times New Roman"/>
                        <a:ea typeface="Times New Roman"/>
                      </a:endParaRPr>
                    </a:p>
                  </a:txBody>
                  <a:tcPr marL="6347" marR="6347" marT="6347" marB="0"/>
                </a:tc>
              </a:tr>
              <a:tr h="685800">
                <a:tc>
                  <a:txBody>
                    <a:bodyPr/>
                    <a:lstStyle/>
                    <a:p>
                      <a:pPr marL="0" marR="0">
                        <a:lnSpc>
                          <a:spcPct val="115000"/>
                        </a:lnSpc>
                        <a:spcBef>
                          <a:spcPts val="0"/>
                        </a:spcBef>
                        <a:spcAft>
                          <a:spcPts val="0"/>
                        </a:spcAft>
                      </a:pPr>
                      <a:r>
                        <a:rPr lang="en-US" sz="2400" b="0" dirty="0" smtClean="0">
                          <a:solidFill>
                            <a:srgbClr val="000000"/>
                          </a:solidFill>
                          <a:effectLst/>
                        </a:rPr>
                        <a:t>  </a:t>
                      </a:r>
                      <a:r>
                        <a:rPr lang="en-US" sz="2400" b="0" dirty="0" err="1" smtClean="0">
                          <a:solidFill>
                            <a:srgbClr val="000000"/>
                          </a:solidFill>
                          <a:effectLst/>
                        </a:rPr>
                        <a:t>Tororo</a:t>
                      </a:r>
                      <a:r>
                        <a:rPr lang="en-US" sz="2400" b="0" dirty="0" smtClean="0">
                          <a:solidFill>
                            <a:srgbClr val="000000"/>
                          </a:solidFill>
                          <a:effectLst/>
                        </a:rPr>
                        <a:t> </a:t>
                      </a:r>
                      <a:endParaRPr lang="en-US" sz="2400" b="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a:solidFill>
                            <a:srgbClr val="000000"/>
                          </a:solidFill>
                          <a:effectLst/>
                        </a:rPr>
                        <a:t>-1.780 (0.864)</a:t>
                      </a:r>
                      <a:endParaRPr lang="en-US" sz="240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smtClean="0">
                          <a:solidFill>
                            <a:srgbClr val="000000"/>
                          </a:solidFill>
                          <a:effectLst/>
                        </a:rPr>
                        <a:t>0.169</a:t>
                      </a:r>
                      <a:endParaRPr lang="en-US" sz="2400" dirty="0">
                        <a:solidFill>
                          <a:srgbClr val="000000"/>
                        </a:solidFill>
                        <a:effectLst/>
                        <a:latin typeface="Times New Roman"/>
                        <a:ea typeface="Times New Roman"/>
                      </a:endParaRPr>
                    </a:p>
                  </a:txBody>
                  <a:tcPr marL="6347" marR="6347" marT="6347" marB="0"/>
                </a:tc>
              </a:tr>
              <a:tr h="685800">
                <a:tc>
                  <a:txBody>
                    <a:bodyPr/>
                    <a:lstStyle/>
                    <a:p>
                      <a:pPr marL="0" marR="0">
                        <a:lnSpc>
                          <a:spcPct val="115000"/>
                        </a:lnSpc>
                        <a:spcBef>
                          <a:spcPts val="0"/>
                        </a:spcBef>
                        <a:spcAft>
                          <a:spcPts val="0"/>
                        </a:spcAft>
                      </a:pPr>
                      <a:r>
                        <a:rPr lang="en-US" sz="2400" b="0" dirty="0" smtClean="0">
                          <a:solidFill>
                            <a:srgbClr val="000000"/>
                          </a:solidFill>
                          <a:effectLst/>
                        </a:rPr>
                        <a:t>  </a:t>
                      </a:r>
                      <a:r>
                        <a:rPr lang="en-US" sz="2400" b="0" dirty="0" err="1" smtClean="0">
                          <a:solidFill>
                            <a:srgbClr val="000000"/>
                          </a:solidFill>
                          <a:effectLst/>
                        </a:rPr>
                        <a:t>Kapchorwa</a:t>
                      </a:r>
                      <a:r>
                        <a:rPr lang="en-US" sz="2400" b="0" dirty="0" smtClean="0">
                          <a:solidFill>
                            <a:srgbClr val="000000"/>
                          </a:solidFill>
                          <a:effectLst/>
                        </a:rPr>
                        <a:t> </a:t>
                      </a:r>
                      <a:endParaRPr lang="en-US" sz="2400" b="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-.644   (0.847)</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0.525</a:t>
                      </a:r>
                      <a:endParaRPr lang="en-US" sz="2400" dirty="0">
                        <a:solidFill>
                          <a:srgbClr val="000000"/>
                        </a:solidFill>
                        <a:effectLst/>
                        <a:latin typeface="Times New Roman"/>
                        <a:ea typeface="Times New Roman"/>
                      </a:endParaRPr>
                    </a:p>
                  </a:txBody>
                  <a:tcPr marL="6347" marR="6347" marT="6347" marB="0"/>
                </a:tc>
              </a:tr>
              <a:tr h="685800">
                <a:tc>
                  <a:txBody>
                    <a:bodyPr/>
                    <a:lstStyle/>
                    <a:p>
                      <a:pPr marL="0" marR="0">
                        <a:lnSpc>
                          <a:spcPct val="115000"/>
                        </a:lnSpc>
                        <a:spcBef>
                          <a:spcPts val="0"/>
                        </a:spcBef>
                        <a:spcAft>
                          <a:spcPts val="0"/>
                        </a:spcAft>
                      </a:pPr>
                      <a:r>
                        <a:rPr lang="en-US" sz="2400" b="0" dirty="0" smtClean="0">
                          <a:solidFill>
                            <a:srgbClr val="000000"/>
                          </a:solidFill>
                          <a:effectLst/>
                        </a:rPr>
                        <a:t>  </a:t>
                      </a:r>
                      <a:r>
                        <a:rPr lang="en-US" sz="2400" b="0" dirty="0" err="1" smtClean="0">
                          <a:solidFill>
                            <a:srgbClr val="000000"/>
                          </a:solidFill>
                          <a:effectLst/>
                        </a:rPr>
                        <a:t>Bungoma</a:t>
                      </a:r>
                      <a:r>
                        <a:rPr lang="en-US" sz="2400" b="0" dirty="0" smtClean="0">
                          <a:solidFill>
                            <a:srgbClr val="000000"/>
                          </a:solidFill>
                          <a:effectLst/>
                        </a:rPr>
                        <a:t> </a:t>
                      </a:r>
                      <a:endParaRPr lang="en-US" sz="2400" b="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.846    (0.978)</a:t>
                      </a:r>
                      <a:endParaRPr lang="en-US" sz="2400" dirty="0">
                        <a:solidFill>
                          <a:srgbClr val="000000"/>
                        </a:solidFill>
                        <a:effectLst/>
                        <a:latin typeface="Times New Roman"/>
                        <a:ea typeface="Times New Roman"/>
                      </a:endParaRPr>
                    </a:p>
                  </a:txBody>
                  <a:tcPr marL="6347" marR="6347" marT="6347" marB="0"/>
                </a:tc>
                <a:tc>
                  <a:txBody>
                    <a:bodyPr/>
                    <a:lstStyle/>
                    <a:p>
                      <a:pPr marL="0" marR="0" algn="ctr">
                        <a:lnSpc>
                          <a:spcPct val="115000"/>
                        </a:lnSpc>
                        <a:spcBef>
                          <a:spcPts val="0"/>
                        </a:spcBef>
                        <a:spcAft>
                          <a:spcPts val="0"/>
                        </a:spcAft>
                      </a:pPr>
                      <a:r>
                        <a:rPr lang="en-US" sz="2400" dirty="0">
                          <a:solidFill>
                            <a:srgbClr val="000000"/>
                          </a:solidFill>
                          <a:effectLst/>
                        </a:rPr>
                        <a:t>2.330</a:t>
                      </a:r>
                      <a:endParaRPr lang="en-US" sz="2400" dirty="0">
                        <a:solidFill>
                          <a:srgbClr val="000000"/>
                        </a:solidFill>
                        <a:effectLst/>
                        <a:latin typeface="Times New Roman"/>
                        <a:ea typeface="Times New Roman"/>
                      </a:endParaRPr>
                    </a:p>
                  </a:txBody>
                  <a:tcPr marL="6347" marR="6347" marT="6347" marB="0"/>
                </a:tc>
              </a:tr>
            </a:tbl>
          </a:graphicData>
        </a:graphic>
      </p:graphicFrame>
      <p:sp>
        <p:nvSpPr>
          <p:cNvPr id="5" name="Oval 4"/>
          <p:cNvSpPr/>
          <p:nvPr/>
        </p:nvSpPr>
        <p:spPr>
          <a:xfrm>
            <a:off x="7620000" y="4572000"/>
            <a:ext cx="990600" cy="4572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620000" y="2667000"/>
            <a:ext cx="990600" cy="457200"/>
          </a:xfrm>
          <a:prstGeom prst="ellipse">
            <a:avLst/>
          </a:prstGeom>
          <a:noFill/>
          <a:ln>
            <a:solidFill>
              <a:srgbClr val="CC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231146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7772400" cy="990600"/>
          </a:xfrm>
        </p:spPr>
        <p:txBody>
          <a:bodyPr>
            <a:normAutofit/>
          </a:bodyPr>
          <a:lstStyle/>
          <a:p>
            <a:pPr algn="ctr"/>
            <a:r>
              <a:rPr lang="en-US" b="1"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Summary OF FINDINGS</a:t>
            </a:r>
            <a:endParaRPr lang="en-US" b="1" dirty="0">
              <a:solidFill>
                <a:srgbClr val="00000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152400" y="1600200"/>
            <a:ext cx="8839200" cy="5105400"/>
          </a:xfrm>
        </p:spPr>
        <p:txBody>
          <a:bodyPr>
            <a:normAutofit/>
          </a:bodyPr>
          <a:lstStyle/>
          <a:p>
            <a:pPr>
              <a:lnSpc>
                <a:spcPct val="150000"/>
              </a:lnSpc>
              <a:buBlip>
                <a:blip r:embed="rId4"/>
              </a:buBlip>
            </a:pPr>
            <a:r>
              <a:rPr lang="en-US" b="1" dirty="0" smtClean="0">
                <a:solidFill>
                  <a:schemeClr val="tx1"/>
                </a:solidFill>
                <a:latin typeface="Arial" pitchFamily="34" charset="0"/>
                <a:cs typeface="Arial" pitchFamily="34" charset="0"/>
              </a:rPr>
              <a:t>Positive effect on likelihood of adoption</a:t>
            </a:r>
          </a:p>
          <a:p>
            <a:pPr lvl="1">
              <a:lnSpc>
                <a:spcPct val="150000"/>
              </a:lnSpc>
              <a:buBlip>
                <a:blip r:embed="rId4"/>
              </a:buBlip>
            </a:pPr>
            <a:r>
              <a:rPr lang="en-US" sz="2600" dirty="0" smtClean="0">
                <a:solidFill>
                  <a:schemeClr val="tx1"/>
                </a:solidFill>
                <a:latin typeface="Arial" pitchFamily="34" charset="0"/>
                <a:cs typeface="Arial" pitchFamily="34" charset="0"/>
              </a:rPr>
              <a:t>Use of improved seed </a:t>
            </a:r>
            <a:r>
              <a:rPr lang="en-US" sz="1800" dirty="0" smtClean="0">
                <a:solidFill>
                  <a:schemeClr val="tx1"/>
                </a:solidFill>
                <a:latin typeface="Arial" pitchFamily="34" charset="0"/>
                <a:cs typeface="Arial" pitchFamily="34" charset="0"/>
              </a:rPr>
              <a:t>(consistent with literature)</a:t>
            </a:r>
          </a:p>
          <a:p>
            <a:pPr lvl="1">
              <a:lnSpc>
                <a:spcPct val="150000"/>
              </a:lnSpc>
              <a:buBlip>
                <a:blip r:embed="rId4"/>
              </a:buBlip>
            </a:pPr>
            <a:r>
              <a:rPr lang="en-US" sz="2600" dirty="0" smtClean="0">
                <a:solidFill>
                  <a:schemeClr val="tx1"/>
                </a:solidFill>
                <a:latin typeface="Arial" pitchFamily="34" charset="0"/>
                <a:cs typeface="Arial" pitchFamily="34" charset="0"/>
              </a:rPr>
              <a:t>Experience (years of farming) </a:t>
            </a:r>
            <a:r>
              <a:rPr lang="en-US" sz="1900" dirty="0" smtClean="0">
                <a:solidFill>
                  <a:schemeClr val="tx1"/>
                </a:solidFill>
                <a:latin typeface="Arial" pitchFamily="34" charset="0"/>
                <a:cs typeface="Arial" pitchFamily="34" charset="0"/>
              </a:rPr>
              <a:t>(inconclusive with literature)</a:t>
            </a:r>
          </a:p>
          <a:p>
            <a:pPr>
              <a:lnSpc>
                <a:spcPct val="150000"/>
              </a:lnSpc>
              <a:buBlip>
                <a:blip r:embed="rId4"/>
              </a:buBlip>
            </a:pPr>
            <a:r>
              <a:rPr lang="en-US" b="1" dirty="0" smtClean="0">
                <a:solidFill>
                  <a:schemeClr val="tx1"/>
                </a:solidFill>
                <a:latin typeface="Arial" pitchFamily="34" charset="0"/>
                <a:cs typeface="Arial" pitchFamily="34" charset="0"/>
              </a:rPr>
              <a:t>Negative </a:t>
            </a:r>
            <a:r>
              <a:rPr lang="en-US" b="1" dirty="0">
                <a:solidFill>
                  <a:schemeClr val="tx1"/>
                </a:solidFill>
                <a:latin typeface="Arial" pitchFamily="34" charset="0"/>
                <a:cs typeface="Arial" pitchFamily="34" charset="0"/>
              </a:rPr>
              <a:t>effect on likelihood of adoption</a:t>
            </a:r>
            <a:endParaRPr lang="en-US" b="1" dirty="0" smtClean="0">
              <a:solidFill>
                <a:schemeClr val="tx1"/>
              </a:solidFill>
              <a:latin typeface="Arial" pitchFamily="34" charset="0"/>
              <a:cs typeface="Arial" pitchFamily="34" charset="0"/>
            </a:endParaRPr>
          </a:p>
          <a:p>
            <a:pPr lvl="1">
              <a:lnSpc>
                <a:spcPct val="150000"/>
              </a:lnSpc>
              <a:buBlip>
                <a:blip r:embed="rId4"/>
              </a:buBlip>
            </a:pPr>
            <a:r>
              <a:rPr lang="en-US" sz="2600" dirty="0" smtClean="0">
                <a:solidFill>
                  <a:schemeClr val="tx1"/>
                </a:solidFill>
                <a:latin typeface="Arial" pitchFamily="34" charset="0"/>
                <a:cs typeface="Arial" pitchFamily="34" charset="0"/>
              </a:rPr>
              <a:t>Being located in </a:t>
            </a:r>
            <a:r>
              <a:rPr lang="en-US" sz="2600" dirty="0" err="1" smtClean="0">
                <a:solidFill>
                  <a:schemeClr val="tx1"/>
                </a:solidFill>
                <a:latin typeface="Arial" pitchFamily="34" charset="0"/>
                <a:cs typeface="Arial" pitchFamily="34" charset="0"/>
              </a:rPr>
              <a:t>Tororo</a:t>
            </a:r>
            <a:endParaRPr lang="en-US" sz="2600" dirty="0" smtClean="0">
              <a:solidFill>
                <a:schemeClr val="tx1"/>
              </a:solidFill>
              <a:latin typeface="Arial" pitchFamily="34" charset="0"/>
              <a:cs typeface="Arial" pitchFamily="34" charset="0"/>
            </a:endParaRPr>
          </a:p>
          <a:p>
            <a:pPr lvl="1">
              <a:lnSpc>
                <a:spcPct val="150000"/>
              </a:lnSpc>
              <a:buBlip>
                <a:blip r:embed="rId4"/>
              </a:buBlip>
            </a:pPr>
            <a:r>
              <a:rPr lang="en-US" sz="2600" dirty="0" smtClean="0">
                <a:solidFill>
                  <a:schemeClr val="tx1"/>
                </a:solidFill>
                <a:latin typeface="Arial" pitchFamily="34" charset="0"/>
                <a:cs typeface="Arial" pitchFamily="34" charset="0"/>
              </a:rPr>
              <a:t>Fertilizer use</a:t>
            </a:r>
          </a:p>
          <a:p>
            <a:pPr lvl="1">
              <a:lnSpc>
                <a:spcPct val="150000"/>
              </a:lnSpc>
              <a:buBlip>
                <a:blip r:embed="rId4"/>
              </a:buBlip>
            </a:pPr>
            <a:r>
              <a:rPr lang="en-US" sz="2600" dirty="0" smtClean="0">
                <a:solidFill>
                  <a:schemeClr val="tx1"/>
                </a:solidFill>
                <a:latin typeface="Arial" pitchFamily="34" charset="0"/>
                <a:cs typeface="Arial" pitchFamily="34" charset="0"/>
              </a:rPr>
              <a:t>Use of hired labor </a:t>
            </a:r>
            <a:endParaRPr lang="en-US" sz="2600" dirty="0">
              <a:solidFill>
                <a:schemeClr val="tx1"/>
              </a:solidFill>
              <a:latin typeface="Arial" pitchFamily="34" charset="0"/>
              <a:cs typeface="Arial" pitchFamily="34" charset="0"/>
            </a:endParaRPr>
          </a:p>
        </p:txBody>
      </p:sp>
      <p:sp>
        <p:nvSpPr>
          <p:cNvPr id="4" name="Rectangle 3"/>
          <p:cNvSpPr/>
          <p:nvPr/>
        </p:nvSpPr>
        <p:spPr>
          <a:xfrm>
            <a:off x="261551" y="990600"/>
            <a:ext cx="4532010" cy="584775"/>
          </a:xfrm>
          <a:prstGeom prst="rect">
            <a:avLst/>
          </a:prstGeom>
        </p:spPr>
        <p:txBody>
          <a:bodyPr wrap="none">
            <a:spAutoFit/>
          </a:bodyPr>
          <a:lstStyle/>
          <a:p>
            <a:r>
              <a:rPr lang="en-US" sz="3200"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III. Logistic regression</a:t>
            </a:r>
            <a:endParaRPr lang="en-US" sz="3200" dirty="0"/>
          </a:p>
        </p:txBody>
      </p:sp>
    </p:spTree>
    <p:custDataLst>
      <p:tags r:id="rId1"/>
    </p:custDataLst>
    <p:extLst>
      <p:ext uri="{BB962C8B-B14F-4D97-AF65-F5344CB8AC3E}">
        <p14:creationId xmlns:p14="http://schemas.microsoft.com/office/powerpoint/2010/main" val="3811997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62000"/>
          </a:xfrm>
        </p:spPr>
        <p:txBody>
          <a:bodyPr>
            <a:noAutofit/>
          </a:bodyPr>
          <a:lstStyle/>
          <a:p>
            <a:pPr algn="ctr"/>
            <a:r>
              <a:rPr lang="en-US" b="1"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Analysis</a:t>
            </a:r>
            <a:endParaRPr lang="en-US" b="1" dirty="0">
              <a:solidFill>
                <a:srgbClr val="000000"/>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38100" y="1676400"/>
            <a:ext cx="8991600" cy="5015130"/>
          </a:xfrm>
        </p:spPr>
        <p:txBody>
          <a:bodyPr/>
          <a:lstStyle/>
          <a:p>
            <a:pPr>
              <a:lnSpc>
                <a:spcPct val="150000"/>
              </a:lnSpc>
              <a:buBlip>
                <a:blip r:embed="rId4"/>
              </a:buBlip>
            </a:pPr>
            <a:r>
              <a:rPr lang="en-US" b="1" dirty="0" smtClean="0">
                <a:solidFill>
                  <a:schemeClr val="tx1"/>
                </a:solidFill>
                <a:latin typeface="Arial" pitchFamily="34" charset="0"/>
                <a:cs typeface="Arial" pitchFamily="34" charset="0"/>
              </a:rPr>
              <a:t>Positive correlation with adoption</a:t>
            </a:r>
          </a:p>
          <a:p>
            <a:pPr lvl="1">
              <a:lnSpc>
                <a:spcPct val="150000"/>
              </a:lnSpc>
              <a:buBlip>
                <a:blip r:embed="rId4"/>
              </a:buBlip>
            </a:pPr>
            <a:r>
              <a:rPr lang="en-US" sz="2400" dirty="0">
                <a:solidFill>
                  <a:schemeClr val="tx1"/>
                </a:solidFill>
                <a:latin typeface="Arial" pitchFamily="34" charset="0"/>
                <a:cs typeface="Arial" pitchFamily="34" charset="0"/>
              </a:rPr>
              <a:t>P</a:t>
            </a:r>
            <a:r>
              <a:rPr lang="en-US" sz="2400" dirty="0" smtClean="0">
                <a:solidFill>
                  <a:schemeClr val="tx1"/>
                </a:solidFill>
                <a:latin typeface="Arial" pitchFamily="34" charset="0"/>
                <a:cs typeface="Arial" pitchFamily="34" charset="0"/>
              </a:rPr>
              <a:t>articipation in technology trials</a:t>
            </a:r>
          </a:p>
          <a:p>
            <a:pPr lvl="1">
              <a:lnSpc>
                <a:spcPct val="150000"/>
              </a:lnSpc>
              <a:buBlip>
                <a:blip r:embed="rId4"/>
              </a:buBlip>
            </a:pPr>
            <a:r>
              <a:rPr lang="en-US" sz="2400" dirty="0" smtClean="0">
                <a:solidFill>
                  <a:schemeClr val="tx1"/>
                </a:solidFill>
                <a:latin typeface="Arial" pitchFamily="34" charset="0"/>
                <a:cs typeface="Arial" pitchFamily="34" charset="0"/>
              </a:rPr>
              <a:t>Land ownership</a:t>
            </a:r>
          </a:p>
          <a:p>
            <a:pPr>
              <a:lnSpc>
                <a:spcPct val="150000"/>
              </a:lnSpc>
              <a:buBlip>
                <a:blip r:embed="rId4"/>
              </a:buBlip>
            </a:pPr>
            <a:r>
              <a:rPr lang="en-US" b="1" dirty="0">
                <a:solidFill>
                  <a:schemeClr val="tx1"/>
                </a:solidFill>
                <a:latin typeface="Arial" pitchFamily="34" charset="0"/>
                <a:cs typeface="Arial" pitchFamily="34" charset="0"/>
              </a:rPr>
              <a:t>Negative correlation with adoption</a:t>
            </a:r>
            <a:endParaRPr lang="en-US" b="1" dirty="0" smtClean="0">
              <a:solidFill>
                <a:schemeClr val="tx1"/>
              </a:solidFill>
              <a:latin typeface="Arial" pitchFamily="34" charset="0"/>
              <a:cs typeface="Arial" pitchFamily="34" charset="0"/>
            </a:endParaRPr>
          </a:p>
          <a:p>
            <a:pPr lvl="1">
              <a:lnSpc>
                <a:spcPct val="150000"/>
              </a:lnSpc>
              <a:buBlip>
                <a:blip r:embed="rId4"/>
              </a:buBlip>
            </a:pPr>
            <a:r>
              <a:rPr lang="en-US" sz="2400" dirty="0" smtClean="0">
                <a:solidFill>
                  <a:schemeClr val="tx1"/>
                </a:solidFill>
                <a:latin typeface="Arial" pitchFamily="34" charset="0"/>
                <a:cs typeface="Arial" pitchFamily="34" charset="0"/>
              </a:rPr>
              <a:t>Contact with government extension agents</a:t>
            </a:r>
          </a:p>
          <a:p>
            <a:pPr lvl="1">
              <a:lnSpc>
                <a:spcPct val="150000"/>
              </a:lnSpc>
              <a:buBlip>
                <a:blip r:embed="rId4"/>
              </a:buBlip>
            </a:pPr>
            <a:r>
              <a:rPr lang="en-US" sz="2400" dirty="0">
                <a:solidFill>
                  <a:schemeClr val="tx1"/>
                </a:solidFill>
                <a:latin typeface="Arial" pitchFamily="34" charset="0"/>
                <a:cs typeface="Arial" pitchFamily="34" charset="0"/>
              </a:rPr>
              <a:t>Fertilizer use</a:t>
            </a:r>
          </a:p>
          <a:p>
            <a:pPr lvl="1">
              <a:lnSpc>
                <a:spcPct val="150000"/>
              </a:lnSpc>
              <a:buBlip>
                <a:blip r:embed="rId4"/>
              </a:buBlip>
            </a:pPr>
            <a:r>
              <a:rPr lang="en-US" sz="2400" dirty="0" smtClean="0">
                <a:solidFill>
                  <a:schemeClr val="tx1"/>
                </a:solidFill>
                <a:latin typeface="Arial" pitchFamily="34" charset="0"/>
                <a:cs typeface="Arial" pitchFamily="34" charset="0"/>
              </a:rPr>
              <a:t>Use of hired labor</a:t>
            </a:r>
          </a:p>
        </p:txBody>
      </p:sp>
      <p:sp>
        <p:nvSpPr>
          <p:cNvPr id="4" name="Rectangle 3"/>
          <p:cNvSpPr/>
          <p:nvPr/>
        </p:nvSpPr>
        <p:spPr>
          <a:xfrm>
            <a:off x="76200" y="1066800"/>
            <a:ext cx="8915400" cy="584775"/>
          </a:xfrm>
          <a:prstGeom prst="rect">
            <a:avLst/>
          </a:prstGeom>
        </p:spPr>
        <p:txBody>
          <a:bodyPr wrap="square">
            <a:spAutoFit/>
          </a:bodyPr>
          <a:lstStyle/>
          <a:p>
            <a:r>
              <a:rPr lang="en-US" sz="3200"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II. Crosstabs and paired sample comparison</a:t>
            </a:r>
            <a:endParaRPr lang="en-US" sz="3200" dirty="0"/>
          </a:p>
        </p:txBody>
      </p:sp>
    </p:spTree>
    <p:custDataLst>
      <p:tags r:id="rId1"/>
    </p:custDataLst>
    <p:extLst>
      <p:ext uri="{BB962C8B-B14F-4D97-AF65-F5344CB8AC3E}">
        <p14:creationId xmlns:p14="http://schemas.microsoft.com/office/powerpoint/2010/main" val="8046200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86800" cy="838200"/>
          </a:xfrm>
        </p:spPr>
        <p:txBody>
          <a:bodyPr/>
          <a:lstStyle/>
          <a:p>
            <a:pPr algn="ctr"/>
            <a:r>
              <a:rPr lang="en-US" b="1" dirty="0" smtClean="0">
                <a:effectLst>
                  <a:outerShdw blurRad="38100" dist="38100" dir="2700000" algn="tl">
                    <a:srgbClr val="000000">
                      <a:alpha val="43137"/>
                    </a:srgbClr>
                  </a:outerShdw>
                  <a:reflection blurRad="12700" stA="0" endPos="55000" dir="5400000" sy="-90000" algn="bl" rotWithShape="0"/>
                </a:effectLst>
              </a:rPr>
              <a:t>DESCRIPTIVE SUMMARY</a:t>
            </a:r>
            <a:endParaRPr lang="en-US" b="1" dirty="0">
              <a:effectLst>
                <a:outerShdw blurRad="38100" dist="38100" dir="2700000" algn="tl">
                  <a:srgbClr val="000000">
                    <a:alpha val="43137"/>
                  </a:srgbClr>
                </a:outerShdw>
                <a:reflection blurRad="12700" stA="0" endPos="55000" dir="5400000" sy="-90000" algn="bl" rotWithShape="0"/>
              </a:effectLs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59679699"/>
              </p:ext>
            </p:extLst>
          </p:nvPr>
        </p:nvGraphicFramePr>
        <p:xfrm>
          <a:off x="1" y="1143000"/>
          <a:ext cx="9143999" cy="5714998"/>
        </p:xfrm>
        <a:graphic>
          <a:graphicData uri="http://schemas.openxmlformats.org/drawingml/2006/table">
            <a:tbl>
              <a:tblPr firstRow="1" bandRow="1">
                <a:tableStyleId>{5C22544A-7EE6-4342-B048-85BDC9FD1C3A}</a:tableStyleId>
              </a:tblPr>
              <a:tblGrid>
                <a:gridCol w="3809999"/>
                <a:gridCol w="1163053"/>
                <a:gridCol w="1363579"/>
                <a:gridCol w="1363579"/>
                <a:gridCol w="1443789"/>
              </a:tblGrid>
              <a:tr h="778641">
                <a:tc>
                  <a:txBody>
                    <a:bodyPr/>
                    <a:lstStyle/>
                    <a:p>
                      <a:endParaRPr lang="en-US" dirty="0"/>
                    </a:p>
                  </a:txBody>
                  <a:tcPr/>
                </a:tc>
                <a:tc>
                  <a:txBody>
                    <a:bodyPr/>
                    <a:lstStyle/>
                    <a:p>
                      <a:r>
                        <a:rPr lang="en-US" dirty="0" err="1" smtClean="0"/>
                        <a:t>Tororo</a:t>
                      </a:r>
                      <a:endParaRPr lang="en-US" dirty="0"/>
                    </a:p>
                  </a:txBody>
                  <a:tcPr/>
                </a:tc>
                <a:tc>
                  <a:txBody>
                    <a:bodyPr/>
                    <a:lstStyle/>
                    <a:p>
                      <a:r>
                        <a:rPr lang="en-US" dirty="0" err="1" smtClean="0"/>
                        <a:t>Kapchorwa</a:t>
                      </a:r>
                      <a:endParaRPr lang="en-US" dirty="0"/>
                    </a:p>
                  </a:txBody>
                  <a:tcPr/>
                </a:tc>
                <a:tc>
                  <a:txBody>
                    <a:bodyPr/>
                    <a:lstStyle/>
                    <a:p>
                      <a:r>
                        <a:rPr lang="en-US" dirty="0" err="1" smtClean="0"/>
                        <a:t>Bungoma</a:t>
                      </a:r>
                      <a:endParaRPr lang="en-US" dirty="0"/>
                    </a:p>
                  </a:txBody>
                  <a:tcPr/>
                </a:tc>
                <a:tc>
                  <a:txBody>
                    <a:bodyPr/>
                    <a:lstStyle/>
                    <a:p>
                      <a:r>
                        <a:rPr lang="en-US" dirty="0" smtClean="0"/>
                        <a:t>Trans-</a:t>
                      </a:r>
                      <a:r>
                        <a:rPr lang="en-US" dirty="0" err="1" smtClean="0"/>
                        <a:t>Nzoia</a:t>
                      </a:r>
                      <a:endParaRPr lang="en-US" dirty="0"/>
                    </a:p>
                  </a:txBody>
                  <a:tcPr/>
                </a:tc>
              </a:tr>
              <a:tr h="778641">
                <a:tc>
                  <a:txBody>
                    <a:bodyPr/>
                    <a:lstStyle/>
                    <a:p>
                      <a:r>
                        <a:rPr lang="en-US" sz="2800" dirty="0" smtClean="0"/>
                        <a:t>Use</a:t>
                      </a:r>
                      <a:r>
                        <a:rPr lang="en-US" sz="2800" baseline="0" dirty="0" smtClean="0"/>
                        <a:t> of improved seed </a:t>
                      </a:r>
                      <a:endParaRPr lang="en-US" sz="2800" dirty="0"/>
                    </a:p>
                  </a:txBody>
                  <a:tcPr/>
                </a:tc>
                <a:tc>
                  <a:txBody>
                    <a:bodyPr/>
                    <a:lstStyle/>
                    <a:p>
                      <a:pPr algn="ctr"/>
                      <a:r>
                        <a:rPr lang="en-US" sz="2400" dirty="0" smtClean="0"/>
                        <a:t>37.6%</a:t>
                      </a:r>
                      <a:endParaRPr lang="en-US" sz="2400" dirty="0"/>
                    </a:p>
                  </a:txBody>
                  <a:tcPr anchor="ctr"/>
                </a:tc>
                <a:tc>
                  <a:txBody>
                    <a:bodyPr/>
                    <a:lstStyle/>
                    <a:p>
                      <a:pPr algn="ctr"/>
                      <a:r>
                        <a:rPr lang="en-US" sz="2400" dirty="0" smtClean="0"/>
                        <a:t>79.5%</a:t>
                      </a:r>
                      <a:endParaRPr lang="en-US" sz="2400" dirty="0"/>
                    </a:p>
                  </a:txBody>
                  <a:tcPr anchor="ctr"/>
                </a:tc>
                <a:tc>
                  <a:txBody>
                    <a:bodyPr/>
                    <a:lstStyle/>
                    <a:p>
                      <a:pPr algn="ctr"/>
                      <a:r>
                        <a:rPr lang="en-US" sz="2400" dirty="0" smtClean="0"/>
                        <a:t>97.0%</a:t>
                      </a:r>
                      <a:endParaRPr lang="en-US" sz="2400" dirty="0"/>
                    </a:p>
                  </a:txBody>
                  <a:tcPr anchor="ctr"/>
                </a:tc>
                <a:tc>
                  <a:txBody>
                    <a:bodyPr/>
                    <a:lstStyle/>
                    <a:p>
                      <a:pPr algn="ctr"/>
                      <a:r>
                        <a:rPr lang="en-US" sz="2400" dirty="0" smtClean="0"/>
                        <a:t>89.5%</a:t>
                      </a:r>
                      <a:endParaRPr lang="en-US" sz="2400" dirty="0"/>
                    </a:p>
                  </a:txBody>
                  <a:tcPr anchor="ctr"/>
                </a:tc>
              </a:tr>
              <a:tr h="778641">
                <a:tc>
                  <a:txBody>
                    <a:bodyPr/>
                    <a:lstStyle/>
                    <a:p>
                      <a:r>
                        <a:rPr lang="en-US" sz="2800" dirty="0" smtClean="0"/>
                        <a:t>Land ownership (acres)</a:t>
                      </a:r>
                      <a:endParaRPr lang="en-US" sz="2800" dirty="0"/>
                    </a:p>
                  </a:txBody>
                  <a:tcPr/>
                </a:tc>
                <a:tc>
                  <a:txBody>
                    <a:bodyPr/>
                    <a:lstStyle/>
                    <a:p>
                      <a:pPr algn="ctr"/>
                      <a:r>
                        <a:rPr lang="en-US" sz="2400" dirty="0" smtClean="0"/>
                        <a:t>4.7</a:t>
                      </a:r>
                      <a:endParaRPr lang="en-US" sz="2400" dirty="0"/>
                    </a:p>
                  </a:txBody>
                  <a:tcPr anchor="ctr"/>
                </a:tc>
                <a:tc>
                  <a:txBody>
                    <a:bodyPr/>
                    <a:lstStyle/>
                    <a:p>
                      <a:pPr algn="ctr"/>
                      <a:r>
                        <a:rPr lang="en-US" sz="2400" dirty="0" smtClean="0"/>
                        <a:t>3.9</a:t>
                      </a:r>
                      <a:endParaRPr lang="en-US" sz="2400" dirty="0"/>
                    </a:p>
                  </a:txBody>
                  <a:tcPr anchor="ctr"/>
                </a:tc>
                <a:tc>
                  <a:txBody>
                    <a:bodyPr/>
                    <a:lstStyle/>
                    <a:p>
                      <a:pPr algn="ctr"/>
                      <a:r>
                        <a:rPr lang="en-US" sz="2400" dirty="0" smtClean="0"/>
                        <a:t>3.5</a:t>
                      </a:r>
                      <a:endParaRPr lang="en-US" sz="2400" dirty="0"/>
                    </a:p>
                  </a:txBody>
                  <a:tcPr anchor="ctr"/>
                </a:tc>
                <a:tc>
                  <a:txBody>
                    <a:bodyPr/>
                    <a:lstStyle/>
                    <a:p>
                      <a:pPr algn="ctr"/>
                      <a:r>
                        <a:rPr lang="en-US" sz="2400" dirty="0" smtClean="0"/>
                        <a:t>9.3</a:t>
                      </a:r>
                      <a:endParaRPr lang="en-US" sz="2400" dirty="0"/>
                    </a:p>
                  </a:txBody>
                  <a:tcPr anchor="ctr"/>
                </a:tc>
              </a:tr>
              <a:tr h="778641">
                <a:tc>
                  <a:txBody>
                    <a:bodyPr/>
                    <a:lstStyle/>
                    <a:p>
                      <a:r>
                        <a:rPr lang="en-US" sz="2800" dirty="0" smtClean="0"/>
                        <a:t>Location in </a:t>
                      </a:r>
                      <a:r>
                        <a:rPr lang="en-US" sz="2800" dirty="0" err="1" smtClean="0"/>
                        <a:t>Tororo</a:t>
                      </a:r>
                      <a:endParaRPr lang="en-US" sz="2800" dirty="0"/>
                    </a:p>
                  </a:txBody>
                  <a:tcPr/>
                </a:tc>
                <a:tc>
                  <a:txBody>
                    <a:bodyPr/>
                    <a:lstStyle/>
                    <a:p>
                      <a:pPr algn="ctr"/>
                      <a:r>
                        <a:rPr lang="en-US" sz="2400" dirty="0" smtClean="0"/>
                        <a:t>YES</a:t>
                      </a:r>
                      <a:endParaRPr lang="en-US" sz="2400" dirty="0"/>
                    </a:p>
                  </a:txBody>
                  <a:tcPr anchor="ctr"/>
                </a:tc>
                <a:tc>
                  <a:txBody>
                    <a:bodyPr/>
                    <a:lstStyle/>
                    <a:p>
                      <a:pPr algn="ctr"/>
                      <a:r>
                        <a:rPr lang="en-US" sz="2400" dirty="0" smtClean="0"/>
                        <a:t>NO</a:t>
                      </a:r>
                      <a:endParaRPr lang="en-US" sz="2400" dirty="0"/>
                    </a:p>
                  </a:txBody>
                  <a:tcPr anchor="ctr"/>
                </a:tc>
                <a:tc>
                  <a:txBody>
                    <a:bodyPr/>
                    <a:lstStyle/>
                    <a:p>
                      <a:pPr algn="ctr"/>
                      <a:r>
                        <a:rPr lang="en-US" sz="2400" dirty="0" smtClean="0"/>
                        <a:t>NO</a:t>
                      </a:r>
                      <a:endParaRPr lang="en-US" sz="2400" dirty="0"/>
                    </a:p>
                  </a:txBody>
                  <a:tcPr anchor="ctr"/>
                </a:tc>
                <a:tc>
                  <a:txBody>
                    <a:bodyPr/>
                    <a:lstStyle/>
                    <a:p>
                      <a:pPr algn="ctr"/>
                      <a:r>
                        <a:rPr lang="en-US" sz="2400" dirty="0" smtClean="0"/>
                        <a:t>NO</a:t>
                      </a:r>
                      <a:endParaRPr lang="en-US" sz="2400" dirty="0"/>
                    </a:p>
                  </a:txBody>
                  <a:tcPr anchor="ctr"/>
                </a:tc>
              </a:tr>
              <a:tr h="778641">
                <a:tc>
                  <a:txBody>
                    <a:bodyPr/>
                    <a:lstStyle/>
                    <a:p>
                      <a:r>
                        <a:rPr lang="en-US" sz="2800" dirty="0" smtClean="0"/>
                        <a:t>Fertilizer use</a:t>
                      </a:r>
                      <a:endParaRPr lang="en-US" sz="2800" dirty="0"/>
                    </a:p>
                  </a:txBody>
                  <a:tcPr/>
                </a:tc>
                <a:tc>
                  <a:txBody>
                    <a:bodyPr/>
                    <a:lstStyle/>
                    <a:p>
                      <a:pPr algn="ctr"/>
                      <a:r>
                        <a:rPr lang="en-US" sz="2400" dirty="0" smtClean="0"/>
                        <a:t>0%</a:t>
                      </a:r>
                      <a:endParaRPr lang="en-US" sz="2400" dirty="0"/>
                    </a:p>
                  </a:txBody>
                  <a:tcPr anchor="ctr"/>
                </a:tc>
                <a:tc>
                  <a:txBody>
                    <a:bodyPr/>
                    <a:lstStyle/>
                    <a:p>
                      <a:pPr algn="ctr"/>
                      <a:r>
                        <a:rPr lang="en-US" sz="2400" dirty="0" smtClean="0"/>
                        <a:t>27%</a:t>
                      </a:r>
                      <a:endParaRPr lang="en-US" sz="2400" dirty="0"/>
                    </a:p>
                  </a:txBody>
                  <a:tcPr anchor="ctr"/>
                </a:tc>
                <a:tc>
                  <a:txBody>
                    <a:bodyPr/>
                    <a:lstStyle/>
                    <a:p>
                      <a:pPr algn="ctr"/>
                      <a:r>
                        <a:rPr lang="en-US" sz="2400" dirty="0" smtClean="0"/>
                        <a:t>78.7%</a:t>
                      </a:r>
                      <a:endParaRPr lang="en-US" sz="2400" dirty="0"/>
                    </a:p>
                  </a:txBody>
                  <a:tcPr anchor="ctr"/>
                </a:tc>
                <a:tc>
                  <a:txBody>
                    <a:bodyPr/>
                    <a:lstStyle/>
                    <a:p>
                      <a:pPr algn="ctr"/>
                      <a:r>
                        <a:rPr lang="en-US" sz="2400" dirty="0" smtClean="0"/>
                        <a:t>78.5%</a:t>
                      </a:r>
                      <a:endParaRPr lang="en-US" sz="2400" dirty="0"/>
                    </a:p>
                  </a:txBody>
                  <a:tcPr anchor="ctr"/>
                </a:tc>
              </a:tr>
              <a:tr h="778641">
                <a:tc>
                  <a:txBody>
                    <a:bodyPr/>
                    <a:lstStyle/>
                    <a:p>
                      <a:r>
                        <a:rPr lang="en-US" sz="2800" dirty="0" smtClean="0"/>
                        <a:t>Use of hired labor</a:t>
                      </a:r>
                      <a:endParaRPr lang="en-US" sz="2800" dirty="0"/>
                    </a:p>
                  </a:txBody>
                  <a:tcPr/>
                </a:tc>
                <a:tc>
                  <a:txBody>
                    <a:bodyPr/>
                    <a:lstStyle/>
                    <a:p>
                      <a:pPr marL="0" marR="0" algn="ctr">
                        <a:spcBef>
                          <a:spcPts val="0"/>
                        </a:spcBef>
                        <a:spcAft>
                          <a:spcPts val="0"/>
                        </a:spcAft>
                      </a:pPr>
                      <a:r>
                        <a:rPr lang="en-US" sz="2400" dirty="0" smtClean="0">
                          <a:effectLst/>
                          <a:latin typeface="Times New Roman"/>
                          <a:ea typeface="Times New Roman"/>
                          <a:cs typeface="Times New Roman"/>
                        </a:rPr>
                        <a:t>27.7%</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smtClean="0">
                          <a:effectLst/>
                          <a:latin typeface="Times New Roman"/>
                          <a:ea typeface="Times New Roman"/>
                          <a:cs typeface="Times New Roman"/>
                        </a:rPr>
                        <a:t>55.5%</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smtClean="0">
                          <a:effectLst/>
                          <a:latin typeface="Times New Roman"/>
                          <a:ea typeface="Times New Roman"/>
                          <a:cs typeface="Times New Roman"/>
                        </a:rPr>
                        <a:t>42.0%</a:t>
                      </a:r>
                      <a:endParaRPr lang="en-US" sz="2400" dirty="0">
                        <a:effectLst/>
                        <a:latin typeface="Calibri"/>
                        <a:ea typeface="Calibri"/>
                        <a:cs typeface="Times New Roman"/>
                      </a:endParaRPr>
                    </a:p>
                  </a:txBody>
                  <a:tcPr marL="68580" marR="68580" marT="0" marB="0" anchor="ctr"/>
                </a:tc>
                <a:tc>
                  <a:txBody>
                    <a:bodyPr/>
                    <a:lstStyle/>
                    <a:p>
                      <a:pPr marL="0" marR="0" algn="ctr">
                        <a:spcBef>
                          <a:spcPts val="0"/>
                        </a:spcBef>
                        <a:spcAft>
                          <a:spcPts val="0"/>
                        </a:spcAft>
                      </a:pPr>
                      <a:r>
                        <a:rPr lang="en-US" sz="2400" dirty="0" smtClean="0">
                          <a:effectLst/>
                          <a:latin typeface="Times New Roman"/>
                          <a:ea typeface="Times New Roman"/>
                          <a:cs typeface="Times New Roman"/>
                        </a:rPr>
                        <a:t>70.5%</a:t>
                      </a:r>
                      <a:endParaRPr lang="en-US" sz="2400" dirty="0">
                        <a:effectLst/>
                        <a:latin typeface="Calibri"/>
                        <a:ea typeface="Calibri"/>
                        <a:cs typeface="Times New Roman"/>
                      </a:endParaRPr>
                    </a:p>
                  </a:txBody>
                  <a:tcPr marL="68580" marR="68580" marT="0" marB="0" anchor="ctr"/>
                </a:tc>
              </a:tr>
              <a:tr h="1043152">
                <a:tc>
                  <a:txBody>
                    <a:bodyPr/>
                    <a:lstStyle/>
                    <a:p>
                      <a:r>
                        <a:rPr lang="en-US" sz="2800" dirty="0" smtClean="0"/>
                        <a:t>Actual</a:t>
                      </a:r>
                      <a:r>
                        <a:rPr lang="en-US" sz="2800" baseline="0" dirty="0" smtClean="0"/>
                        <a:t> adoption rates</a:t>
                      </a:r>
                      <a:endParaRPr lang="en-US" sz="2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tx1"/>
                          </a:solidFill>
                          <a:effectLst/>
                          <a:latin typeface="Times New Roman" pitchFamily="18" charset="0"/>
                          <a:ea typeface="+mn-ea"/>
                          <a:cs typeface="+mn-cs"/>
                        </a:rPr>
                        <a:t>41%</a:t>
                      </a:r>
                      <a:endParaRPr lang="en-US"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tx1"/>
                          </a:solidFill>
                          <a:effectLst/>
                          <a:latin typeface="Times New Roman" pitchFamily="18" charset="0"/>
                          <a:ea typeface="+mn-ea"/>
                          <a:cs typeface="+mn-cs"/>
                        </a:rPr>
                        <a:t>46 %</a:t>
                      </a:r>
                      <a:endParaRPr lang="en-US" sz="2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tx1"/>
                          </a:solidFill>
                          <a:effectLst/>
                          <a:latin typeface="Times New Roman" pitchFamily="18" charset="0"/>
                          <a:ea typeface="+mn-ea"/>
                          <a:cs typeface="+mn-cs"/>
                        </a:rPr>
                        <a:t>49%</a:t>
                      </a:r>
                      <a:endParaRPr lang="en-US" sz="2400" dirty="0"/>
                    </a:p>
                  </a:txBody>
                  <a:tcPr/>
                </a:tc>
                <a:tc>
                  <a:txBody>
                    <a:bodyPr/>
                    <a:lstStyle/>
                    <a:p>
                      <a:pPr algn="ctr"/>
                      <a:r>
                        <a:rPr lang="en-US" sz="2400" kern="1200" dirty="0" smtClean="0">
                          <a:solidFill>
                            <a:schemeClr val="tx1"/>
                          </a:solidFill>
                          <a:effectLst/>
                          <a:latin typeface="Times New Roman" pitchFamily="18" charset="0"/>
                          <a:ea typeface="+mn-ea"/>
                          <a:cs typeface="+mn-cs"/>
                        </a:rPr>
                        <a:t>42%</a:t>
                      </a:r>
                      <a:endParaRPr lang="en-US" sz="2400" baseline="0" dirty="0" smtClean="0"/>
                    </a:p>
                    <a:p>
                      <a:pPr algn="ctr"/>
                      <a:endParaRPr lang="en-US" sz="2400" dirty="0"/>
                    </a:p>
                  </a:txBody>
                  <a:tcPr/>
                </a:tc>
              </a:tr>
            </a:tbl>
          </a:graphicData>
        </a:graphic>
      </p:graphicFrame>
    </p:spTree>
    <p:extLst>
      <p:ext uri="{BB962C8B-B14F-4D97-AF65-F5344CB8AC3E}">
        <p14:creationId xmlns:p14="http://schemas.microsoft.com/office/powerpoint/2010/main" val="2179296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noChangeArrowheads="1"/>
          </p:cNvPicPr>
          <p:nvPr>
            <p:ph sz="quarter" idx="2"/>
          </p:nvPr>
        </p:nvPicPr>
        <p:blipFill>
          <a:blip r:embed="rId2" cstate="print"/>
          <a:srcRect/>
          <a:stretch>
            <a:fillRect/>
          </a:stretch>
        </p:blipFill>
        <p:spPr bwMode="auto">
          <a:xfrm>
            <a:off x="4724400" y="762000"/>
            <a:ext cx="4419600" cy="3048000"/>
          </a:xfrm>
          <a:prstGeom prst="rect">
            <a:avLst/>
          </a:prstGeom>
          <a:noFill/>
        </p:spPr>
      </p:pic>
      <p:pic>
        <p:nvPicPr>
          <p:cNvPr id="10" name="Picture 9"/>
          <p:cNvPicPr>
            <a:picLocks noChangeAspect="1" noChangeArrowheads="1"/>
          </p:cNvPicPr>
          <p:nvPr/>
        </p:nvPicPr>
        <p:blipFill>
          <a:blip r:embed="rId3" cstate="print"/>
          <a:srcRect/>
          <a:stretch>
            <a:fillRect/>
          </a:stretch>
        </p:blipFill>
        <p:spPr bwMode="auto">
          <a:xfrm>
            <a:off x="0" y="762000"/>
            <a:ext cx="4724400" cy="3048000"/>
          </a:xfrm>
          <a:prstGeom prst="rect">
            <a:avLst/>
          </a:prstGeom>
          <a:noFill/>
        </p:spPr>
      </p:pic>
      <p:pic>
        <p:nvPicPr>
          <p:cNvPr id="11" name="Picture 10"/>
          <p:cNvPicPr>
            <a:picLocks noChangeAspect="1" noChangeArrowheads="1"/>
          </p:cNvPicPr>
          <p:nvPr/>
        </p:nvPicPr>
        <p:blipFill>
          <a:blip r:embed="rId4" cstate="print"/>
          <a:srcRect/>
          <a:stretch>
            <a:fillRect/>
          </a:stretch>
        </p:blipFill>
        <p:spPr bwMode="auto">
          <a:xfrm>
            <a:off x="0" y="3810000"/>
            <a:ext cx="4724400" cy="3048000"/>
          </a:xfrm>
          <a:prstGeom prst="rect">
            <a:avLst/>
          </a:prstGeom>
          <a:noFill/>
        </p:spPr>
      </p:pic>
      <p:pic>
        <p:nvPicPr>
          <p:cNvPr id="12" name="Picture 11"/>
          <p:cNvPicPr>
            <a:picLocks noChangeAspect="1" noChangeArrowheads="1"/>
          </p:cNvPicPr>
          <p:nvPr/>
        </p:nvPicPr>
        <p:blipFill>
          <a:blip r:embed="rId5" cstate="print"/>
          <a:srcRect/>
          <a:stretch>
            <a:fillRect/>
          </a:stretch>
        </p:blipFill>
        <p:spPr bwMode="auto">
          <a:xfrm>
            <a:off x="4724400" y="3810000"/>
            <a:ext cx="4419600" cy="3048000"/>
          </a:xfrm>
          <a:prstGeom prst="rect">
            <a:avLst/>
          </a:prstGeom>
          <a:noFill/>
        </p:spPr>
      </p:pic>
      <p:sp>
        <p:nvSpPr>
          <p:cNvPr id="13" name="Title 1"/>
          <p:cNvSpPr>
            <a:spLocks noGrp="1"/>
          </p:cNvSpPr>
          <p:nvPr>
            <p:ph type="title"/>
          </p:nvPr>
        </p:nvSpPr>
        <p:spPr>
          <a:xfrm>
            <a:off x="-152400" y="-76200"/>
            <a:ext cx="10058400" cy="838200"/>
          </a:xfrm>
        </p:spPr>
        <p:txBody>
          <a:bodyPr>
            <a:noAutofit/>
          </a:bodyPr>
          <a:lstStyle/>
          <a:p>
            <a:pPr algn="ctr"/>
            <a:r>
              <a:rPr lang="en-US" sz="3000" b="1" dirty="0" smtClean="0">
                <a:effectLst>
                  <a:outerShdw blurRad="38100" dist="38100" dir="2700000" algn="tl">
                    <a:srgbClr val="000000">
                      <a:alpha val="43137"/>
                    </a:srgbClr>
                  </a:outerShdw>
                  <a:reflection blurRad="12700" stA="0" endPos="55000" dir="5400000" sy="-90000" algn="bl" rotWithShape="0"/>
                </a:effectLst>
              </a:rPr>
              <a:t>Probability distribution graphs of </a:t>
            </a:r>
            <a:br>
              <a:rPr lang="en-US" sz="3000" b="1" dirty="0" smtClean="0">
                <a:effectLst>
                  <a:outerShdw blurRad="38100" dist="38100" dir="2700000" algn="tl">
                    <a:srgbClr val="000000">
                      <a:alpha val="43137"/>
                    </a:srgbClr>
                  </a:outerShdw>
                  <a:reflection blurRad="12700" stA="0" endPos="55000" dir="5400000" sy="-90000" algn="bl" rotWithShape="0"/>
                </a:effectLst>
              </a:rPr>
            </a:br>
            <a:r>
              <a:rPr lang="en-US" sz="3000" b="1" dirty="0" smtClean="0">
                <a:effectLst>
                  <a:outerShdw blurRad="38100" dist="38100" dir="2700000" algn="tl">
                    <a:srgbClr val="000000">
                      <a:alpha val="43137"/>
                    </a:srgbClr>
                  </a:outerShdw>
                  <a:reflection blurRad="12700" stA="0" endPos="55000" dir="5400000" sy="-90000" algn="bl" rotWithShape="0"/>
                </a:effectLst>
              </a:rPr>
              <a:t>predicted </a:t>
            </a:r>
            <a:r>
              <a:rPr lang="en-US" sz="3000" b="1" dirty="0" err="1" smtClean="0">
                <a:effectLst>
                  <a:outerShdw blurRad="38100" dist="38100" dir="2700000" algn="tl">
                    <a:srgbClr val="000000">
                      <a:alpha val="43137"/>
                    </a:srgbClr>
                  </a:outerShdw>
                  <a:reflection blurRad="12700" stA="0" endPos="55000" dir="5400000" sy="-90000" algn="bl" rotWithShape="0"/>
                </a:effectLst>
              </a:rPr>
              <a:t>ca</a:t>
            </a:r>
            <a:r>
              <a:rPr lang="en-US" sz="3000" b="1" dirty="0" smtClean="0">
                <a:effectLst>
                  <a:outerShdw blurRad="38100" dist="38100" dir="2700000" algn="tl">
                    <a:srgbClr val="000000">
                      <a:alpha val="43137"/>
                    </a:srgbClr>
                  </a:outerShdw>
                  <a:reflection blurRad="12700" stA="0" endPos="55000" dir="5400000" sy="-90000" algn="bl" rotWithShape="0"/>
                </a:effectLst>
              </a:rPr>
              <a:t> adoption probabilities</a:t>
            </a:r>
            <a:endParaRPr lang="en-US" sz="3000" b="1" dirty="0">
              <a:effectLst>
                <a:outerShdw blurRad="38100" dist="38100" dir="2700000" algn="tl">
                  <a:srgbClr val="000000">
                    <a:alpha val="43137"/>
                  </a:srgbClr>
                </a:outerShdw>
                <a:reflection blurRad="12700" stA="0" endPos="55000" dir="5400000" sy="-90000" algn="bl" rotWithShape="0"/>
              </a:effectLst>
            </a:endParaRPr>
          </a:p>
        </p:txBody>
      </p:sp>
      <p:sp>
        <p:nvSpPr>
          <p:cNvPr id="14" name="Oval 13"/>
          <p:cNvSpPr/>
          <p:nvPr/>
        </p:nvSpPr>
        <p:spPr>
          <a:xfrm>
            <a:off x="1600201" y="1009650"/>
            <a:ext cx="4572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15" name="Oval 14"/>
          <p:cNvSpPr/>
          <p:nvPr/>
        </p:nvSpPr>
        <p:spPr>
          <a:xfrm>
            <a:off x="6096000" y="4095750"/>
            <a:ext cx="438151"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16" name="Oval 15"/>
          <p:cNvSpPr/>
          <p:nvPr/>
        </p:nvSpPr>
        <p:spPr>
          <a:xfrm>
            <a:off x="6172200" y="1009650"/>
            <a:ext cx="4572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
        <p:nvSpPr>
          <p:cNvPr id="17" name="Oval 16"/>
          <p:cNvSpPr/>
          <p:nvPr/>
        </p:nvSpPr>
        <p:spPr>
          <a:xfrm>
            <a:off x="2743200" y="4095750"/>
            <a:ext cx="4572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a:p>
        </p:txBody>
      </p:sp>
    </p:spTree>
    <p:extLst>
      <p:ext uri="{BB962C8B-B14F-4D97-AF65-F5344CB8AC3E}">
        <p14:creationId xmlns:p14="http://schemas.microsoft.com/office/powerpoint/2010/main" val="1552481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772400" cy="762000"/>
          </a:xfrm>
        </p:spPr>
        <p:txBody>
          <a:bodyPr>
            <a:noAutofit/>
          </a:bodyPr>
          <a:lstStyle/>
          <a:p>
            <a:pPr algn="ctr"/>
            <a:r>
              <a:rPr lang="en-US" b="1" dirty="0" smtClean="0">
                <a:solidFill>
                  <a:srgbClr val="000000"/>
                </a:solidFill>
                <a:effectLst>
                  <a:outerShdw blurRad="38100" dist="38100" dir="2700000" algn="tl">
                    <a:srgbClr val="000000">
                      <a:alpha val="43137"/>
                    </a:srgbClr>
                  </a:outerShdw>
                </a:effectLst>
                <a:latin typeface="Arial" pitchFamily="34" charset="0"/>
                <a:cs typeface="Arial" pitchFamily="34" charset="0"/>
              </a:rPr>
              <a:t>Recommendation</a:t>
            </a:r>
            <a:r>
              <a:rPr lang="en-US" dirty="0" smtClean="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066800"/>
            <a:ext cx="9144000" cy="5791200"/>
          </a:xfrm>
        </p:spPr>
        <p:txBody>
          <a:bodyPr>
            <a:normAutofit fontScale="85000" lnSpcReduction="20000"/>
          </a:bodyPr>
          <a:lstStyle/>
          <a:p>
            <a:pPr>
              <a:lnSpc>
                <a:spcPct val="150000"/>
              </a:lnSpc>
              <a:buBlip>
                <a:blip r:embed="rId4"/>
              </a:buBlip>
            </a:pPr>
            <a:r>
              <a:rPr lang="en-US" sz="4100" dirty="0" smtClean="0">
                <a:solidFill>
                  <a:schemeClr val="tx1"/>
                </a:solidFill>
                <a:latin typeface="Arial" pitchFamily="34" charset="0"/>
                <a:cs typeface="Arial" pitchFamily="34" charset="0"/>
              </a:rPr>
              <a:t>No blanket </a:t>
            </a:r>
            <a:r>
              <a:rPr lang="en-US" sz="4100" dirty="0">
                <a:solidFill>
                  <a:schemeClr val="tx1"/>
                </a:solidFill>
                <a:latin typeface="Arial" pitchFamily="34" charset="0"/>
                <a:cs typeface="Arial" pitchFamily="34" charset="0"/>
              </a:rPr>
              <a:t>recommendation of </a:t>
            </a:r>
            <a:r>
              <a:rPr lang="en-US" sz="4100" dirty="0" smtClean="0">
                <a:solidFill>
                  <a:schemeClr val="tx1"/>
                </a:solidFill>
                <a:latin typeface="Arial" pitchFamily="34" charset="0"/>
                <a:cs typeface="Arial" pitchFamily="34" charset="0"/>
              </a:rPr>
              <a:t>farming technology for all districts and HHs</a:t>
            </a:r>
          </a:p>
          <a:p>
            <a:pPr>
              <a:lnSpc>
                <a:spcPct val="150000"/>
              </a:lnSpc>
              <a:buBlip>
                <a:blip r:embed="rId4"/>
              </a:buBlip>
            </a:pPr>
            <a:r>
              <a:rPr lang="en-US" sz="3800" dirty="0" smtClean="0">
                <a:solidFill>
                  <a:schemeClr val="tx1"/>
                </a:solidFill>
                <a:latin typeface="Arial" pitchFamily="34" charset="0"/>
                <a:cs typeface="Arial" pitchFamily="34" charset="0"/>
              </a:rPr>
              <a:t>Provide farmers with incentives to encourage participation and adoption (seed, herbicides etc</a:t>
            </a:r>
            <a:r>
              <a:rPr lang="en-US" sz="3800" dirty="0">
                <a:solidFill>
                  <a:schemeClr val="tx1"/>
                </a:solidFill>
                <a:latin typeface="Arial" pitchFamily="34" charset="0"/>
                <a:cs typeface="Arial" pitchFamily="34" charset="0"/>
              </a:rPr>
              <a:t>.) </a:t>
            </a:r>
            <a:endParaRPr lang="en-US" sz="3800" dirty="0" smtClean="0">
              <a:solidFill>
                <a:schemeClr val="tx1"/>
              </a:solidFill>
              <a:latin typeface="Arial" pitchFamily="34" charset="0"/>
              <a:cs typeface="Arial" pitchFamily="34" charset="0"/>
            </a:endParaRPr>
          </a:p>
          <a:p>
            <a:pPr>
              <a:lnSpc>
                <a:spcPct val="150000"/>
              </a:lnSpc>
              <a:buBlip>
                <a:blip r:embed="rId4"/>
              </a:buBlip>
            </a:pPr>
            <a:r>
              <a:rPr lang="en-US" sz="3800" dirty="0" smtClean="0">
                <a:solidFill>
                  <a:schemeClr val="tx1"/>
                </a:solidFill>
                <a:latin typeface="Arial" pitchFamily="34" charset="0"/>
                <a:cs typeface="Arial" pitchFamily="34" charset="0"/>
              </a:rPr>
              <a:t>Future </a:t>
            </a:r>
            <a:r>
              <a:rPr lang="en-US" sz="3800" dirty="0">
                <a:solidFill>
                  <a:schemeClr val="tx1"/>
                </a:solidFill>
                <a:latin typeface="Arial" pitchFamily="34" charset="0"/>
                <a:cs typeface="Arial" pitchFamily="34" charset="0"/>
              </a:rPr>
              <a:t>research to identify effect of current project on soil fertility, yields, net revenues at each site</a:t>
            </a:r>
          </a:p>
          <a:p>
            <a:pPr>
              <a:lnSpc>
                <a:spcPct val="150000"/>
              </a:lnSpc>
              <a:buBlip>
                <a:blip r:embed="rId4"/>
              </a:buBlip>
            </a:pPr>
            <a:endParaRPr lang="en-US" sz="3800" dirty="0" smtClean="0">
              <a:solidFill>
                <a:schemeClr val="tx1"/>
              </a:solidFill>
              <a:latin typeface="Arial" pitchFamily="34" charset="0"/>
              <a:cs typeface="Arial" pitchFamily="34" charset="0"/>
            </a:endParaRPr>
          </a:p>
          <a:p>
            <a:pPr marL="0" indent="0">
              <a:lnSpc>
                <a:spcPct val="150000"/>
              </a:lnSpc>
              <a:buNone/>
            </a:pPr>
            <a:endParaRPr lang="en-US" sz="3800" dirty="0">
              <a:solidFill>
                <a:schemeClr val="tx1"/>
              </a:solidFill>
              <a:latin typeface="Arial" pitchFamily="34" charset="0"/>
              <a:cs typeface="Arial" pitchFamily="34" charset="0"/>
            </a:endParaRPr>
          </a:p>
          <a:p>
            <a:endParaRPr lang="en-US" dirty="0"/>
          </a:p>
        </p:txBody>
      </p:sp>
    </p:spTree>
    <p:custDataLst>
      <p:tags r:id="rId1"/>
    </p:custDataLst>
    <p:extLst>
      <p:ext uri="{BB962C8B-B14F-4D97-AF65-F5344CB8AC3E}">
        <p14:creationId xmlns:p14="http://schemas.microsoft.com/office/powerpoint/2010/main" val="17164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
            <a:ext cx="8686800" cy="838200"/>
          </a:xfrm>
        </p:spPr>
        <p:txBody>
          <a:bodyPr/>
          <a:lstStyle/>
          <a:p>
            <a:pPr algn="ctr"/>
            <a:r>
              <a:rPr lang="en-US" b="1" dirty="0" smtClean="0">
                <a:solidFill>
                  <a:srgbClr val="000000"/>
                </a:solidFill>
                <a:effectLst>
                  <a:outerShdw blurRad="38100" dist="38100" dir="2700000" algn="tl">
                    <a:srgbClr val="000000">
                      <a:alpha val="43137"/>
                    </a:srgbClr>
                  </a:outerShdw>
                  <a:reflection blurRad="12700" stA="0" endPos="55000" dir="5400000" sy="-90000" algn="bl" rotWithShape="0"/>
                </a:effectLst>
              </a:rPr>
              <a:t>LIMITATIONS</a:t>
            </a:r>
            <a:endParaRPr lang="en-US" b="1" dirty="0">
              <a:solidFill>
                <a:srgbClr val="000000"/>
              </a:solidFill>
              <a:effectLst>
                <a:outerShdw blurRad="38100" dist="38100" dir="2700000" algn="tl">
                  <a:srgbClr val="000000">
                    <a:alpha val="43137"/>
                  </a:srgbClr>
                </a:outerShdw>
                <a:reflection blurRad="12700" stA="0" endPos="55000" dir="5400000" sy="-90000" algn="bl" rotWithShape="0"/>
              </a:effectLst>
            </a:endParaRPr>
          </a:p>
        </p:txBody>
      </p:sp>
      <p:sp>
        <p:nvSpPr>
          <p:cNvPr id="3" name="Content Placeholder 2"/>
          <p:cNvSpPr>
            <a:spLocks noGrp="1"/>
          </p:cNvSpPr>
          <p:nvPr>
            <p:ph idx="1"/>
          </p:nvPr>
        </p:nvSpPr>
        <p:spPr>
          <a:xfrm>
            <a:off x="304800" y="990600"/>
            <a:ext cx="8686800" cy="4784725"/>
          </a:xfrm>
        </p:spPr>
        <p:txBody>
          <a:bodyPr>
            <a:normAutofit/>
          </a:bodyPr>
          <a:lstStyle/>
          <a:p>
            <a:pPr>
              <a:lnSpc>
                <a:spcPct val="150000"/>
              </a:lnSpc>
              <a:buBlip>
                <a:blip r:embed="rId2"/>
              </a:buBlip>
            </a:pPr>
            <a:r>
              <a:rPr lang="en-US" b="1" dirty="0">
                <a:solidFill>
                  <a:srgbClr val="000000"/>
                </a:solidFill>
                <a:latin typeface="Arial" pitchFamily="34" charset="0"/>
                <a:cs typeface="Arial" pitchFamily="34" charset="0"/>
              </a:rPr>
              <a:t>B</a:t>
            </a:r>
            <a:r>
              <a:rPr lang="en-US" b="1" dirty="0" smtClean="0">
                <a:solidFill>
                  <a:srgbClr val="000000"/>
                </a:solidFill>
                <a:latin typeface="Arial" pitchFamily="34" charset="0"/>
                <a:cs typeface="Arial" pitchFamily="34" charset="0"/>
              </a:rPr>
              <a:t>aseline data</a:t>
            </a:r>
          </a:p>
          <a:p>
            <a:pPr lvl="1">
              <a:buBlip>
                <a:blip r:embed="rId2"/>
              </a:buBlip>
            </a:pPr>
            <a:r>
              <a:rPr lang="en-US" dirty="0" smtClean="0">
                <a:solidFill>
                  <a:srgbClr val="000000"/>
                </a:solidFill>
                <a:latin typeface="Arial" pitchFamily="34" charset="0"/>
                <a:cs typeface="Arial" pitchFamily="34" charset="0"/>
              </a:rPr>
              <a:t>No direct measure of some key variables like income, proxy may not have effectively captured actual influence of income on decision making</a:t>
            </a:r>
          </a:p>
          <a:p>
            <a:pPr marL="457200" lvl="1" indent="0">
              <a:lnSpc>
                <a:spcPct val="150000"/>
              </a:lnSpc>
              <a:buNone/>
            </a:pPr>
            <a:endParaRPr lang="en-US" dirty="0" smtClean="0">
              <a:solidFill>
                <a:srgbClr val="000000"/>
              </a:solidFill>
              <a:latin typeface="Arial" pitchFamily="34" charset="0"/>
              <a:cs typeface="Arial" pitchFamily="34" charset="0"/>
            </a:endParaRPr>
          </a:p>
          <a:p>
            <a:pPr>
              <a:buBlip>
                <a:blip r:embed="rId2"/>
              </a:buBlip>
            </a:pPr>
            <a:r>
              <a:rPr lang="en-US" b="1" dirty="0" smtClean="0">
                <a:solidFill>
                  <a:srgbClr val="000000"/>
                </a:solidFill>
                <a:latin typeface="Arial" pitchFamily="34" charset="0"/>
                <a:cs typeface="Arial" pitchFamily="34" charset="0"/>
              </a:rPr>
              <a:t>Static model vs. dynamic decision making environment</a:t>
            </a:r>
          </a:p>
          <a:p>
            <a:pPr marL="0" indent="0">
              <a:buNone/>
            </a:pPr>
            <a:endParaRPr lang="en-US" dirty="0">
              <a:solidFill>
                <a:srgbClr val="000000"/>
              </a:solidFill>
            </a:endParaRPr>
          </a:p>
        </p:txBody>
      </p:sp>
    </p:spTree>
    <p:extLst>
      <p:ext uri="{BB962C8B-B14F-4D97-AF65-F5344CB8AC3E}">
        <p14:creationId xmlns:p14="http://schemas.microsoft.com/office/powerpoint/2010/main" val="3996717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89815"/>
            <a:ext cx="8458200" cy="646331"/>
          </a:xfrm>
          <a:prstGeom prst="rect">
            <a:avLst/>
          </a:prstGeom>
        </p:spPr>
        <p:txBody>
          <a:bodyPr wrap="square">
            <a:spAutoFit/>
          </a:bodyPr>
          <a:lstStyle/>
          <a:p>
            <a:r>
              <a:rPr lang="en-US" sz="3600" dirty="0">
                <a:solidFill>
                  <a:srgbClr val="000000"/>
                </a:solidFill>
                <a:effectLst>
                  <a:outerShdw blurRad="38100" dist="38100" dir="2700000" algn="tl">
                    <a:srgbClr val="C0C0C0"/>
                  </a:outerShdw>
                </a:effectLst>
              </a:rPr>
              <a:t>SANREM/CRSP-CAPS </a:t>
            </a:r>
            <a:r>
              <a:rPr lang="en-US" sz="3600" dirty="0" smtClean="0">
                <a:solidFill>
                  <a:srgbClr val="000000"/>
                </a:solidFill>
                <a:effectLst>
                  <a:outerShdw blurRad="38100" dist="38100" dir="2700000" algn="tl">
                    <a:srgbClr val="C0C0C0"/>
                  </a:outerShdw>
                </a:effectLst>
              </a:rPr>
              <a:t>APPROACH</a:t>
            </a:r>
            <a:endParaRPr lang="en-US" sz="3600" dirty="0">
              <a:solidFill>
                <a:srgbClr val="000000"/>
              </a:solidFill>
            </a:endParaRPr>
          </a:p>
        </p:txBody>
      </p:sp>
      <p:sp>
        <p:nvSpPr>
          <p:cNvPr id="6" name="Content Placeholder 2"/>
          <p:cNvSpPr>
            <a:spLocks noGrp="1"/>
          </p:cNvSpPr>
          <p:nvPr>
            <p:ph idx="1"/>
          </p:nvPr>
        </p:nvSpPr>
        <p:spPr>
          <a:xfrm>
            <a:off x="0" y="990600"/>
            <a:ext cx="9144000" cy="5791200"/>
          </a:xfrm>
        </p:spPr>
        <p:txBody>
          <a:bodyPr/>
          <a:lstStyle/>
          <a:p>
            <a:pPr>
              <a:buClr>
                <a:srgbClr val="000000"/>
              </a:buClr>
              <a:buBlip>
                <a:blip r:embed="rId4"/>
              </a:buBlip>
            </a:pPr>
            <a:r>
              <a:rPr lang="en-US" dirty="0" smtClean="0">
                <a:solidFill>
                  <a:schemeClr val="tx1"/>
                </a:solidFill>
                <a:latin typeface="Arial" pitchFamily="34" charset="0"/>
                <a:cs typeface="Arial" pitchFamily="34" charset="0"/>
              </a:rPr>
              <a:t>Working with smallholder farmers and local partners at 4 different sites in e. UG, w. KE</a:t>
            </a:r>
          </a:p>
          <a:p>
            <a:pPr lvl="1">
              <a:lnSpc>
                <a:spcPct val="80000"/>
              </a:lnSpc>
              <a:buClr>
                <a:srgbClr val="000000"/>
              </a:buClr>
              <a:buBlip>
                <a:blip r:embed="rId4"/>
              </a:buBlip>
            </a:pPr>
            <a:r>
              <a:rPr lang="en-US" sz="2400" dirty="0" smtClean="0">
                <a:solidFill>
                  <a:schemeClr val="tx1"/>
                </a:solidFill>
                <a:latin typeface="Arial" pitchFamily="34" charset="0"/>
                <a:cs typeface="Arial" pitchFamily="34" charset="0"/>
              </a:rPr>
              <a:t>Active engagement and training (capacity building)</a:t>
            </a:r>
          </a:p>
          <a:p>
            <a:pPr lvl="1">
              <a:lnSpc>
                <a:spcPct val="80000"/>
              </a:lnSpc>
              <a:buClr>
                <a:srgbClr val="000000"/>
              </a:buClr>
              <a:buBlip>
                <a:blip r:embed="rId4"/>
              </a:buBlip>
            </a:pPr>
            <a:r>
              <a:rPr lang="en-US" sz="2400" dirty="0" smtClean="0">
                <a:solidFill>
                  <a:schemeClr val="tx1"/>
                </a:solidFill>
                <a:latin typeface="Arial" pitchFamily="34" charset="0"/>
                <a:cs typeface="Arial" pitchFamily="34" charset="0"/>
              </a:rPr>
              <a:t>Changing </a:t>
            </a:r>
            <a:r>
              <a:rPr lang="en-US" sz="2400" dirty="0">
                <a:solidFill>
                  <a:schemeClr val="tx1"/>
                </a:solidFill>
                <a:latin typeface="Arial" pitchFamily="34" charset="0"/>
                <a:cs typeface="Arial" pitchFamily="34" charset="0"/>
              </a:rPr>
              <a:t>perceptions </a:t>
            </a:r>
            <a:r>
              <a:rPr lang="en-US" sz="2400" dirty="0" smtClean="0">
                <a:solidFill>
                  <a:schemeClr val="tx1"/>
                </a:solidFill>
                <a:latin typeface="Arial" pitchFamily="34" charset="0"/>
                <a:cs typeface="Arial" pitchFamily="34" charset="0"/>
              </a:rPr>
              <a:t> </a:t>
            </a:r>
            <a:endParaRPr lang="en-US" sz="2400" dirty="0">
              <a:solidFill>
                <a:schemeClr val="tx1"/>
              </a:solidFill>
              <a:latin typeface="Arial" pitchFamily="34" charset="0"/>
              <a:cs typeface="Arial" pitchFamily="34" charset="0"/>
            </a:endParaRPr>
          </a:p>
          <a:p>
            <a:pPr lvl="1">
              <a:lnSpc>
                <a:spcPct val="80000"/>
              </a:lnSpc>
              <a:buClr>
                <a:srgbClr val="000000"/>
              </a:buClr>
              <a:buBlip>
                <a:blip r:embed="rId4"/>
              </a:buBlip>
            </a:pPr>
            <a:r>
              <a:rPr lang="en-US" sz="2400" dirty="0" smtClean="0">
                <a:solidFill>
                  <a:schemeClr val="tx1"/>
                </a:solidFill>
                <a:latin typeface="Arial" pitchFamily="34" charset="0"/>
                <a:cs typeface="Arial" pitchFamily="34" charset="0"/>
              </a:rPr>
              <a:t>Value chain approach (Input supply, marketing)</a:t>
            </a:r>
            <a:endParaRPr lang="en-US" sz="2400" dirty="0">
              <a:solidFill>
                <a:schemeClr val="tx1"/>
              </a:solidFill>
              <a:latin typeface="Arial" pitchFamily="34" charset="0"/>
              <a:cs typeface="Arial" pitchFamily="34" charset="0"/>
            </a:endParaRPr>
          </a:p>
          <a:p>
            <a:pPr marL="457200" lvl="1" indent="-457200">
              <a:buClr>
                <a:srgbClr val="000000"/>
              </a:buClr>
              <a:buBlip>
                <a:blip r:embed="rId4"/>
              </a:buBlip>
            </a:pPr>
            <a:r>
              <a:rPr lang="en-US" sz="3200" dirty="0" smtClean="0">
                <a:solidFill>
                  <a:schemeClr val="tx1"/>
                </a:solidFill>
                <a:latin typeface="Arial" pitchFamily="34" charset="0"/>
                <a:cs typeface="Arial" pitchFamily="34" charset="0"/>
              </a:rPr>
              <a:t>Co-innovation </a:t>
            </a:r>
            <a:r>
              <a:rPr lang="en-US" sz="3200" dirty="0">
                <a:solidFill>
                  <a:schemeClr val="tx1"/>
                </a:solidFill>
                <a:latin typeface="Arial" pitchFamily="34" charset="0"/>
                <a:cs typeface="Arial" pitchFamily="34" charset="0"/>
              </a:rPr>
              <a:t>to adapt </a:t>
            </a:r>
            <a:r>
              <a:rPr lang="en-US" sz="3200" dirty="0" smtClean="0">
                <a:solidFill>
                  <a:schemeClr val="tx1"/>
                </a:solidFill>
                <a:latin typeface="Arial" pitchFamily="34" charset="0"/>
                <a:cs typeface="Arial" pitchFamily="34" charset="0"/>
              </a:rPr>
              <a:t>CA practices </a:t>
            </a:r>
            <a:r>
              <a:rPr lang="en-US" sz="3200" dirty="0">
                <a:solidFill>
                  <a:schemeClr val="tx1"/>
                </a:solidFill>
                <a:latin typeface="Arial" pitchFamily="34" charset="0"/>
                <a:cs typeface="Arial" pitchFamily="34" charset="0"/>
              </a:rPr>
              <a:t>to local </a:t>
            </a:r>
            <a:r>
              <a:rPr lang="en-US" sz="3200" dirty="0" smtClean="0">
                <a:solidFill>
                  <a:schemeClr val="tx1"/>
                </a:solidFill>
                <a:latin typeface="Arial" pitchFamily="34" charset="0"/>
                <a:cs typeface="Arial" pitchFamily="34" charset="0"/>
              </a:rPr>
              <a:t>conditions</a:t>
            </a:r>
          </a:p>
          <a:p>
            <a:pPr lvl="1">
              <a:lnSpc>
                <a:spcPct val="80000"/>
              </a:lnSpc>
              <a:buClr>
                <a:srgbClr val="000000"/>
              </a:buClr>
              <a:buBlip>
                <a:blip r:embed="rId4"/>
              </a:buBlip>
            </a:pPr>
            <a:r>
              <a:rPr lang="en-US" sz="2400" dirty="0">
                <a:solidFill>
                  <a:schemeClr val="tx1"/>
                </a:solidFill>
                <a:latin typeface="Arial" pitchFamily="34" charset="0"/>
                <a:cs typeface="Arial" pitchFamily="34" charset="0"/>
              </a:rPr>
              <a:t>Tillage </a:t>
            </a:r>
            <a:r>
              <a:rPr lang="en-US" sz="2400" dirty="0" smtClean="0">
                <a:solidFill>
                  <a:schemeClr val="tx1"/>
                </a:solidFill>
                <a:latin typeface="Arial" pitchFamily="34" charset="0"/>
                <a:cs typeface="Arial" pitchFamily="34" charset="0"/>
              </a:rPr>
              <a:t>implements</a:t>
            </a:r>
            <a:endParaRPr lang="en-US" sz="2400" dirty="0">
              <a:solidFill>
                <a:schemeClr val="tx1"/>
              </a:solidFill>
              <a:latin typeface="Arial" pitchFamily="34" charset="0"/>
              <a:cs typeface="Arial" pitchFamily="34" charset="0"/>
            </a:endParaRPr>
          </a:p>
          <a:p>
            <a:pPr lvl="1">
              <a:lnSpc>
                <a:spcPct val="80000"/>
              </a:lnSpc>
              <a:buClr>
                <a:srgbClr val="000000"/>
              </a:buClr>
              <a:buBlip>
                <a:blip r:embed="rId4"/>
              </a:buBlip>
            </a:pPr>
            <a:r>
              <a:rPr lang="en-US" sz="2400" dirty="0">
                <a:solidFill>
                  <a:schemeClr val="tx1"/>
                </a:solidFill>
                <a:latin typeface="Arial" pitchFamily="34" charset="0"/>
                <a:cs typeface="Arial" pitchFamily="34" charset="0"/>
              </a:rPr>
              <a:t>C</a:t>
            </a:r>
            <a:r>
              <a:rPr lang="en-US" sz="2400" dirty="0" smtClean="0">
                <a:solidFill>
                  <a:schemeClr val="tx1"/>
                </a:solidFill>
                <a:latin typeface="Arial" pitchFamily="34" charset="0"/>
                <a:cs typeface="Arial" pitchFamily="34" charset="0"/>
              </a:rPr>
              <a:t>over </a:t>
            </a:r>
            <a:r>
              <a:rPr lang="en-US" sz="2400" dirty="0">
                <a:solidFill>
                  <a:schemeClr val="tx1"/>
                </a:solidFill>
                <a:latin typeface="Arial" pitchFamily="34" charset="0"/>
                <a:cs typeface="Arial" pitchFamily="34" charset="0"/>
              </a:rPr>
              <a:t>crops/rotation systems </a:t>
            </a:r>
            <a:endParaRPr lang="en-US" sz="2400" dirty="0" smtClean="0">
              <a:solidFill>
                <a:schemeClr val="tx1"/>
              </a:solidFill>
              <a:latin typeface="Arial" pitchFamily="34" charset="0"/>
              <a:cs typeface="Arial" pitchFamily="34" charset="0"/>
            </a:endParaRPr>
          </a:p>
          <a:p>
            <a:pPr lvl="1">
              <a:lnSpc>
                <a:spcPct val="80000"/>
              </a:lnSpc>
              <a:buClr>
                <a:srgbClr val="000000"/>
              </a:buClr>
              <a:buBlip>
                <a:blip r:embed="rId4"/>
              </a:buBlip>
            </a:pPr>
            <a:r>
              <a:rPr lang="en-US" sz="2400" dirty="0" smtClean="0">
                <a:solidFill>
                  <a:schemeClr val="tx1"/>
                </a:solidFill>
                <a:latin typeface="Arial" pitchFamily="34" charset="0"/>
                <a:cs typeface="Arial" pitchFamily="34" charset="0"/>
              </a:rPr>
              <a:t>Crop residue management</a:t>
            </a:r>
            <a:endParaRPr lang="en-US" sz="2400" dirty="0">
              <a:solidFill>
                <a:schemeClr val="tx1"/>
              </a:solidFill>
              <a:latin typeface="Arial" pitchFamily="34" charset="0"/>
              <a:cs typeface="Arial" pitchFamily="34" charset="0"/>
            </a:endParaRPr>
          </a:p>
        </p:txBody>
      </p:sp>
      <p:pic>
        <p:nvPicPr>
          <p:cNvPr id="9" name="Content Placeholder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38400" y="5267324"/>
            <a:ext cx="2133600" cy="1587259"/>
          </a:xfrm>
          <a:prstGeom prst="rect">
            <a:avLst/>
          </a:prstGeom>
          <a:effectLst>
            <a:softEdge rad="63500"/>
          </a:effectLst>
        </p:spPr>
      </p:pic>
      <p:pic>
        <p:nvPicPr>
          <p:cNvPr id="1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5267325"/>
            <a:ext cx="2438400" cy="1590675"/>
          </a:xfrm>
          <a:prstGeom prst="rect">
            <a:avLst/>
          </a:prstGeom>
          <a:noFill/>
          <a:ln>
            <a:noFill/>
          </a:ln>
          <a:effectLst>
            <a:outerShdw dist="35921" dir="2700000" algn="ctr" rotWithShape="0">
              <a:schemeClr val="bg2"/>
            </a:outerShdw>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C:\Users\Moses\Documents\Retrieved Contents\MOSES_OBBO\G\BLUE BACKUP\New folder (3)\DCIM@HOME\177_0707\IMG_3158.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58000" y="5267323"/>
            <a:ext cx="2286000" cy="1587259"/>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3" name="Picture 4" descr="C:\Users\Moses\Pictures\Pictur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0" y="5267325"/>
            <a:ext cx="2286000" cy="1590675"/>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2" name="Right Brace 1"/>
          <p:cNvSpPr/>
          <p:nvPr/>
        </p:nvSpPr>
        <p:spPr>
          <a:xfrm>
            <a:off x="4741391" y="3810000"/>
            <a:ext cx="342900" cy="1371600"/>
          </a:xfrm>
          <a:prstGeom prst="rightBrace">
            <a:avLst/>
          </a:prstGeom>
          <a:noFill/>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Rectangle 3"/>
          <p:cNvSpPr>
            <a:spLocks noGrp="1" noChangeArrowheads="1"/>
          </p:cNvSpPr>
          <p:nvPr>
            <p:ph type="title"/>
          </p:nvPr>
        </p:nvSpPr>
        <p:spPr>
          <a:xfrm>
            <a:off x="4817591" y="3657600"/>
            <a:ext cx="4402609" cy="1371600"/>
          </a:xfrm>
        </p:spPr>
        <p:txBody>
          <a:bodyPr>
            <a:normAutofit/>
          </a:bodyPr>
          <a:lstStyle/>
          <a:p>
            <a:pPr algn="ctr"/>
            <a:r>
              <a:rPr lang="en-US" sz="2400" b="1" dirty="0" smtClean="0">
                <a:solidFill>
                  <a:schemeClr val="tx1"/>
                </a:solidFill>
                <a:effectLst>
                  <a:outerShdw dist="1244600" dir="3600000" sx="200000" sy="200000" algn="ctr" rotWithShape="0">
                    <a:srgbClr val="000000">
                      <a:alpha val="0"/>
                    </a:srgbClr>
                  </a:outerShdw>
                  <a:reflection stA="33000" endPos="17000" dir="5400000" sy="-100000" algn="bl" rotWithShape="0"/>
                </a:effectLst>
                <a:latin typeface="Arial" charset="0"/>
              </a:rPr>
              <a:t>1 on-station &amp; 4 on-farm field trials,  </a:t>
            </a:r>
            <a:r>
              <a:rPr lang="en-US" sz="2400" b="1" dirty="0" smtClean="0">
                <a:solidFill>
                  <a:srgbClr val="000000"/>
                </a:solidFill>
                <a:effectLst>
                  <a:outerShdw dist="1244600" dir="3600000" sx="200000" sy="200000" algn="ctr" rotWithShape="0">
                    <a:srgbClr val="000000">
                      <a:alpha val="0"/>
                    </a:srgbClr>
                  </a:outerShdw>
                  <a:reflection stA="33000" endPos="17000" dir="5400000" sy="-100000" algn="bl" rotWithShape="0"/>
                </a:effectLst>
                <a:latin typeface="Arial" charset="0"/>
              </a:rPr>
              <a:t>20 sites </a:t>
            </a:r>
            <a:endParaRPr lang="en-US" sz="2400" b="1" dirty="0">
              <a:solidFill>
                <a:srgbClr val="000000"/>
              </a:solidFill>
              <a:effectLst>
                <a:outerShdw dist="1244600" dir="3600000" sx="200000" sy="200000" algn="ctr" rotWithShape="0">
                  <a:srgbClr val="000000">
                    <a:alpha val="0"/>
                  </a:srgbClr>
                </a:outerShdw>
                <a:reflection stA="33000" endPos="17000" dir="5400000" sy="-100000" algn="bl" rotWithShape="0"/>
              </a:effectLst>
              <a:latin typeface="Arial" charset="0"/>
            </a:endParaRPr>
          </a:p>
        </p:txBody>
      </p:sp>
    </p:spTree>
    <p:custDataLst>
      <p:tags r:id="rId1"/>
    </p:custDataLst>
    <p:extLst>
      <p:ext uri="{BB962C8B-B14F-4D97-AF65-F5344CB8AC3E}">
        <p14:creationId xmlns:p14="http://schemas.microsoft.com/office/powerpoint/2010/main" val="771293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2" grpId="0" animBg="1"/>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0"/>
            <a:ext cx="7543799" cy="6667500"/>
          </a:xfrm>
          <a:prstGeom prst="rect">
            <a:avLst/>
          </a:prstGeom>
          <a:ln>
            <a:noFill/>
          </a:ln>
        </p:spPr>
      </p:pic>
      <p:sp>
        <p:nvSpPr>
          <p:cNvPr id="7" name="Text Box 6"/>
          <p:cNvSpPr txBox="1">
            <a:spLocks noChangeArrowheads="1"/>
          </p:cNvSpPr>
          <p:nvPr/>
        </p:nvSpPr>
        <p:spPr bwMode="auto">
          <a:xfrm>
            <a:off x="0" y="19050"/>
            <a:ext cx="9144000" cy="6863417"/>
          </a:xfrm>
          <a:prstGeom prst="rect">
            <a:avLst/>
          </a:prstGeom>
          <a:solidFill>
            <a:schemeClr val="accent2">
              <a:lumMod val="60000"/>
              <a:lumOff val="40000"/>
              <a:alpha val="39999"/>
            </a:schemeClr>
          </a:solidFill>
          <a:ln>
            <a:noFill/>
          </a:ln>
          <a:effectLst/>
          <a:extLst/>
        </p:spPr>
        <p:txBody>
          <a:bodyPr wrap="square">
            <a:spAutoFit/>
          </a:bodyPr>
          <a:lstStyle>
            <a:lvl1pPr marL="231775" indent="-231775">
              <a:tabLst>
                <a:tab pos="3822700" algn="l"/>
              </a:tabLst>
              <a:defRPr sz="2400">
                <a:solidFill>
                  <a:schemeClr val="tx1"/>
                </a:solidFill>
                <a:latin typeface="Times New Roman" pitchFamily="18" charset="0"/>
              </a:defRPr>
            </a:lvl1pPr>
            <a:lvl2pPr marL="846138" indent="-225425">
              <a:tabLst>
                <a:tab pos="3822700" algn="l"/>
              </a:tabLst>
              <a:defRPr sz="2400">
                <a:solidFill>
                  <a:schemeClr val="tx1"/>
                </a:solidFill>
                <a:latin typeface="Times New Roman" pitchFamily="18" charset="0"/>
              </a:defRPr>
            </a:lvl2pPr>
            <a:lvl3pPr marL="1265238">
              <a:tabLst>
                <a:tab pos="3822700" algn="l"/>
              </a:tabLst>
              <a:defRPr sz="2400">
                <a:solidFill>
                  <a:schemeClr val="tx1"/>
                </a:solidFill>
                <a:latin typeface="Times New Roman" pitchFamily="18" charset="0"/>
              </a:defRPr>
            </a:lvl3pPr>
            <a:lvl4pPr marL="1379538">
              <a:tabLst>
                <a:tab pos="3822700" algn="l"/>
              </a:tabLst>
              <a:defRPr sz="2400">
                <a:solidFill>
                  <a:schemeClr val="tx1"/>
                </a:solidFill>
                <a:latin typeface="Times New Roman" pitchFamily="18" charset="0"/>
              </a:defRPr>
            </a:lvl4pPr>
            <a:lvl5pPr>
              <a:tabLst>
                <a:tab pos="3822700" algn="l"/>
              </a:tabLst>
              <a:defRPr sz="2400">
                <a:solidFill>
                  <a:schemeClr val="tx1"/>
                </a:solidFill>
                <a:latin typeface="Times New Roman" pitchFamily="18" charset="0"/>
              </a:defRPr>
            </a:lvl5pPr>
            <a:lvl6pPr eaLnBrk="0" fontAlgn="base" hangingPunct="0">
              <a:spcBef>
                <a:spcPct val="0"/>
              </a:spcBef>
              <a:spcAft>
                <a:spcPct val="0"/>
              </a:spcAft>
              <a:tabLst>
                <a:tab pos="3822700" algn="l"/>
              </a:tabLst>
              <a:defRPr sz="2400">
                <a:solidFill>
                  <a:schemeClr val="tx1"/>
                </a:solidFill>
                <a:latin typeface="Times New Roman" pitchFamily="18" charset="0"/>
              </a:defRPr>
            </a:lvl6pPr>
            <a:lvl7pPr eaLnBrk="0" fontAlgn="base" hangingPunct="0">
              <a:spcBef>
                <a:spcPct val="0"/>
              </a:spcBef>
              <a:spcAft>
                <a:spcPct val="0"/>
              </a:spcAft>
              <a:tabLst>
                <a:tab pos="3822700" algn="l"/>
              </a:tabLst>
              <a:defRPr sz="2400">
                <a:solidFill>
                  <a:schemeClr val="tx1"/>
                </a:solidFill>
                <a:latin typeface="Times New Roman" pitchFamily="18" charset="0"/>
              </a:defRPr>
            </a:lvl7pPr>
            <a:lvl8pPr eaLnBrk="0" fontAlgn="base" hangingPunct="0">
              <a:spcBef>
                <a:spcPct val="0"/>
              </a:spcBef>
              <a:spcAft>
                <a:spcPct val="0"/>
              </a:spcAft>
              <a:tabLst>
                <a:tab pos="3822700" algn="l"/>
              </a:tabLst>
              <a:defRPr sz="2400">
                <a:solidFill>
                  <a:schemeClr val="tx1"/>
                </a:solidFill>
                <a:latin typeface="Times New Roman" pitchFamily="18" charset="0"/>
              </a:defRPr>
            </a:lvl8pPr>
            <a:lvl9pPr eaLnBrk="0" fontAlgn="base" hangingPunct="0">
              <a:spcBef>
                <a:spcPct val="0"/>
              </a:spcBef>
              <a:spcAft>
                <a:spcPct val="0"/>
              </a:spcAft>
              <a:tabLst>
                <a:tab pos="3822700" algn="l"/>
              </a:tabLst>
              <a:defRPr sz="2400">
                <a:solidFill>
                  <a:schemeClr val="tx1"/>
                </a:solidFill>
                <a:latin typeface="Times New Roman" pitchFamily="18" charset="0"/>
              </a:defRPr>
            </a:lvl9pPr>
          </a:lstStyle>
          <a:p>
            <a:pPr algn="ctr"/>
            <a:r>
              <a:rPr lang="en-US" sz="4000" dirty="0">
                <a:solidFill>
                  <a:srgbClr val="000000"/>
                </a:solidFill>
                <a:effectLst>
                  <a:outerShdw blurRad="38100" dist="38100" dir="2700000" algn="tl">
                    <a:srgbClr val="000000">
                      <a:alpha val="43137"/>
                    </a:srgbClr>
                  </a:outerShdw>
                </a:effectLst>
              </a:rPr>
              <a:t>“</a:t>
            </a:r>
            <a:r>
              <a:rPr lang="en-US" sz="4000" dirty="0">
                <a:solidFill>
                  <a:srgbClr val="000000"/>
                </a:solidFill>
                <a:effectLst>
                  <a:outerShdw blurRad="38100" dist="38100" dir="2700000" algn="tl">
                    <a:srgbClr val="000000">
                      <a:alpha val="43137"/>
                    </a:srgbClr>
                  </a:outerShdw>
                </a:effectLst>
                <a:latin typeface="Arial" pitchFamily="34" charset="0"/>
                <a:cs typeface="Arial" pitchFamily="34" charset="0"/>
              </a:rPr>
              <a:t>Insanity: doing the same thing over and over again and expecting different results”</a:t>
            </a:r>
          </a:p>
          <a:p>
            <a:pPr algn="ctr"/>
            <a:endParaRPr lang="en-US" sz="4000" dirty="0" smtClean="0">
              <a:solidFill>
                <a:srgbClr val="000000"/>
              </a:solidFill>
              <a:effectLst>
                <a:outerShdw blurRad="38100" dist="38100" dir="2700000" algn="tl">
                  <a:srgbClr val="000000">
                    <a:alpha val="43137"/>
                  </a:srgbClr>
                </a:outerShdw>
              </a:effectLst>
            </a:endParaRPr>
          </a:p>
          <a:p>
            <a:pPr algn="ctr"/>
            <a:endParaRPr lang="en-US" sz="4000" dirty="0">
              <a:solidFill>
                <a:srgbClr val="000000"/>
              </a:solidFill>
              <a:effectLst>
                <a:outerShdw blurRad="38100" dist="38100" dir="2700000" algn="tl">
                  <a:srgbClr val="000000">
                    <a:alpha val="43137"/>
                  </a:srgbClr>
                </a:outerShdw>
              </a:effectLst>
            </a:endParaRPr>
          </a:p>
          <a:p>
            <a:pPr algn="ctr"/>
            <a:endParaRPr lang="en-US" sz="4000" dirty="0" smtClean="0">
              <a:solidFill>
                <a:srgbClr val="000000"/>
              </a:solidFill>
              <a:effectLst>
                <a:outerShdw blurRad="38100" dist="38100" dir="2700000" algn="tl">
                  <a:srgbClr val="000000">
                    <a:alpha val="43137"/>
                  </a:srgbClr>
                </a:outerShdw>
              </a:effectLst>
            </a:endParaRPr>
          </a:p>
          <a:p>
            <a:pPr algn="ctr"/>
            <a:endParaRPr lang="en-US" sz="4000" dirty="0" smtClean="0">
              <a:solidFill>
                <a:srgbClr val="000000"/>
              </a:solidFill>
              <a:effectLst>
                <a:outerShdw blurRad="38100" dist="38100" dir="2700000" algn="tl">
                  <a:srgbClr val="000000">
                    <a:alpha val="43137"/>
                  </a:srgbClr>
                </a:outerShdw>
              </a:effectLst>
            </a:endParaRPr>
          </a:p>
          <a:p>
            <a:pPr algn="ctr"/>
            <a:endParaRPr lang="en-US" sz="4000" dirty="0">
              <a:solidFill>
                <a:srgbClr val="000000"/>
              </a:solidFill>
              <a:effectLst>
                <a:outerShdw blurRad="38100" dist="38100" dir="2700000" algn="tl">
                  <a:srgbClr val="000000">
                    <a:alpha val="43137"/>
                  </a:srgbClr>
                </a:outerShdw>
              </a:effectLst>
            </a:endParaRPr>
          </a:p>
          <a:p>
            <a:pPr algn="ctr"/>
            <a:endParaRPr lang="en-US" sz="4000" dirty="0">
              <a:solidFill>
                <a:srgbClr val="000000"/>
              </a:solidFill>
              <a:effectLst>
                <a:outerShdw blurRad="38100" dist="38100" dir="2700000" algn="tl">
                  <a:srgbClr val="000000">
                    <a:alpha val="43137"/>
                  </a:srgbClr>
                </a:outerShdw>
              </a:effectLst>
            </a:endParaRPr>
          </a:p>
          <a:p>
            <a:pPr algn="ctr"/>
            <a:endParaRPr lang="en-US" sz="4000" dirty="0">
              <a:solidFill>
                <a:srgbClr val="000000"/>
              </a:solidFill>
            </a:endParaRPr>
          </a:p>
          <a:p>
            <a:pPr algn="ctr"/>
            <a:r>
              <a:rPr lang="en-US" sz="4000" dirty="0">
                <a:solidFill>
                  <a:srgbClr val="000000"/>
                </a:solidFill>
                <a:effectLst>
                  <a:outerShdw blurRad="38100" dist="38100" dir="2700000" algn="tl">
                    <a:srgbClr val="000000">
                      <a:alpha val="43137"/>
                    </a:srgbClr>
                  </a:outerShdw>
                </a:effectLst>
                <a:latin typeface="Arial" pitchFamily="34" charset="0"/>
                <a:cs typeface="Arial" pitchFamily="34" charset="0"/>
              </a:rPr>
              <a:t>Albert Einstein</a:t>
            </a:r>
          </a:p>
        </p:txBody>
      </p:sp>
    </p:spTree>
    <p:custDataLst>
      <p:tags r:id="rId1"/>
    </p:custDataLst>
    <p:extLst>
      <p:ext uri="{BB962C8B-B14F-4D97-AF65-F5344CB8AC3E}">
        <p14:creationId xmlns:p14="http://schemas.microsoft.com/office/powerpoint/2010/main" val="3670082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4"/>
          <p:cNvSpPr txBox="1">
            <a:spLocks/>
          </p:cNvSpPr>
          <p:nvPr/>
        </p:nvSpPr>
        <p:spPr>
          <a:xfrm>
            <a:off x="533400" y="1319284"/>
            <a:ext cx="8001000" cy="5538716"/>
          </a:xfrm>
          <a:prstGeom prst="rect">
            <a:avLst/>
          </a:prstGeom>
        </p:spPr>
        <p:txBody>
          <a:bodyPr/>
          <a:lst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a:lstStyle>
          <a:p>
            <a:pPr marL="0" indent="0">
              <a:buNone/>
            </a:pPr>
            <a:endParaRPr lang="en-US" sz="4000" dirty="0" smtClean="0"/>
          </a:p>
          <a:p>
            <a:pPr marL="0" indent="0">
              <a:buNone/>
            </a:pPr>
            <a:endParaRPr lang="en-US" sz="4000" dirty="0" smtClean="0"/>
          </a:p>
          <a:p>
            <a:pPr marL="0" indent="0">
              <a:buNone/>
            </a:pPr>
            <a:endParaRPr lang="en-US" sz="4000" dirty="0" smtClean="0"/>
          </a:p>
          <a:p>
            <a:pPr>
              <a:buFont typeface="Wingdings" pitchFamily="2" charset="2"/>
              <a:buChar char="Ø"/>
            </a:pPr>
            <a:endParaRPr lang="en-US" sz="4000" dirty="0" smtClean="0"/>
          </a:p>
          <a:p>
            <a:pPr marL="0" indent="0">
              <a:buNone/>
            </a:pPr>
            <a:endParaRPr lang="en-US" sz="4000" dirty="0"/>
          </a:p>
        </p:txBody>
      </p:sp>
      <p:pic>
        <p:nvPicPr>
          <p:cNvPr id="5" name="Picture 2" descr="USAID Logo">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127547"/>
            <a:ext cx="2586286" cy="47265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47550" y="1600200"/>
            <a:ext cx="2819736" cy="461665"/>
          </a:xfrm>
          <a:prstGeom prst="rect">
            <a:avLst/>
          </a:prstGeom>
          <a:solidFill>
            <a:srgbClr val="008000">
              <a:alpha val="75000"/>
            </a:srgbClr>
          </a:solidFill>
        </p:spPr>
        <p:txBody>
          <a:bodyPr wrap="square" rtlCol="0">
            <a:spAutoFit/>
          </a:bodyPr>
          <a:lstStyle/>
          <a:p>
            <a:pPr eaLnBrk="1" fontAlgn="auto" hangingPunct="1">
              <a:spcBef>
                <a:spcPts val="0"/>
              </a:spcBef>
              <a:spcAft>
                <a:spcPts val="0"/>
              </a:spcAft>
            </a:pPr>
            <a:r>
              <a:rPr lang="en-US" dirty="0" smtClean="0">
                <a:solidFill>
                  <a:srgbClr val="FFFFFF"/>
                </a:solidFill>
                <a:latin typeface="Arial Rounded MT Bold" pitchFamily="34" charset="0"/>
              </a:rPr>
              <a:t>SANREM CRSP</a:t>
            </a:r>
            <a:endParaRPr lang="en-US" dirty="0">
              <a:solidFill>
                <a:srgbClr val="FFFFFF"/>
              </a:solidFill>
              <a:latin typeface="Arial Rounded MT Bold" pitchFamily="34" charset="0"/>
            </a:endParaRPr>
          </a:p>
        </p:txBody>
      </p:sp>
      <p:sp>
        <p:nvSpPr>
          <p:cNvPr id="9" name="TextBox 8"/>
          <p:cNvSpPr txBox="1"/>
          <p:nvPr/>
        </p:nvSpPr>
        <p:spPr>
          <a:xfrm>
            <a:off x="147550" y="2133600"/>
            <a:ext cx="2819736" cy="400110"/>
          </a:xfrm>
          <a:prstGeom prst="rect">
            <a:avLst/>
          </a:prstGeom>
          <a:solidFill>
            <a:schemeClr val="accent1"/>
          </a:solidFill>
        </p:spPr>
        <p:txBody>
          <a:bodyPr wrap="square" rtlCol="0">
            <a:spAutoFit/>
          </a:bodyPr>
          <a:lstStyle/>
          <a:p>
            <a:pPr eaLnBrk="1" fontAlgn="auto" hangingPunct="1">
              <a:spcBef>
                <a:spcPts val="0"/>
              </a:spcBef>
              <a:spcAft>
                <a:spcPts val="0"/>
              </a:spcAft>
            </a:pPr>
            <a:r>
              <a:rPr lang="en-US" sz="2000" dirty="0" smtClean="0">
                <a:solidFill>
                  <a:prstClr val="black"/>
                </a:solidFill>
                <a:latin typeface="Franklin Gothic Book"/>
              </a:rPr>
              <a:t>Borlaug LEAP Fellowship</a:t>
            </a:r>
            <a:endParaRPr lang="en-US" sz="2000" dirty="0">
              <a:solidFill>
                <a:prstClr val="black"/>
              </a:solidFill>
              <a:latin typeface="Franklin Gothic Book"/>
            </a:endParaRPr>
          </a:p>
        </p:txBody>
      </p:sp>
      <p:sp>
        <p:nvSpPr>
          <p:cNvPr id="2" name="Rectangle 1"/>
          <p:cNvSpPr/>
          <p:nvPr/>
        </p:nvSpPr>
        <p:spPr>
          <a:xfrm>
            <a:off x="1846893" y="228600"/>
            <a:ext cx="5296643" cy="646331"/>
          </a:xfrm>
          <a:prstGeom prst="rect">
            <a:avLst/>
          </a:prstGeom>
        </p:spPr>
        <p:txBody>
          <a:bodyPr wrap="none">
            <a:spAutoFit/>
          </a:bodyPr>
          <a:lstStyle/>
          <a:p>
            <a:pPr marL="0" indent="0" algn="ctr">
              <a:buNone/>
            </a:pPr>
            <a:r>
              <a:rPr lang="en-US" sz="3600" i="1" dirty="0" smtClean="0">
                <a:solidFill>
                  <a:srgbClr val="000000"/>
                </a:solidFill>
                <a:effectLst>
                  <a:outerShdw blurRad="38100" dist="38100" dir="2700000" algn="tl">
                    <a:srgbClr val="000000">
                      <a:alpha val="43137"/>
                    </a:srgbClr>
                  </a:outerShdw>
                </a:effectLst>
              </a:rPr>
              <a:t>A</a:t>
            </a:r>
            <a:r>
              <a:rPr lang="en-US" sz="3600" dirty="0" smtClean="0">
                <a:solidFill>
                  <a:srgbClr val="000000"/>
                </a:solidFill>
                <a:effectLst>
                  <a:outerShdw blurRad="38100" dist="38100" dir="2700000" algn="tl">
                    <a:srgbClr val="000000">
                      <a:alpha val="43137"/>
                    </a:srgbClr>
                  </a:outerShdw>
                </a:effectLst>
              </a:rPr>
              <a:t>CKNOWLEDGEMENT</a:t>
            </a:r>
            <a:r>
              <a:rPr lang="en-US" dirty="0" smtClean="0">
                <a:solidFill>
                  <a:srgbClr val="000000"/>
                </a:solidFill>
                <a:effectLst>
                  <a:outerShdw blurRad="38100" dist="38100" dir="2700000" algn="tl">
                    <a:srgbClr val="000000">
                      <a:alpha val="43137"/>
                    </a:srgbClr>
                  </a:outerShdw>
                </a:effectLst>
              </a:rPr>
              <a:t> </a:t>
            </a:r>
            <a:endParaRPr lang="en-US" dirty="0">
              <a:solidFill>
                <a:srgbClr val="000000"/>
              </a:solidFill>
              <a:effectLst>
                <a:outerShdw blurRad="38100" dist="38100" dir="2700000" algn="tl">
                  <a:srgbClr val="000000">
                    <a:alpha val="43137"/>
                  </a:srgbClr>
                </a:outerShdw>
              </a:effectLst>
            </a:endParaRPr>
          </a:p>
        </p:txBody>
      </p:sp>
      <p:sp>
        <p:nvSpPr>
          <p:cNvPr id="3" name="Rounded Rectangle 2"/>
          <p:cNvSpPr/>
          <p:nvPr/>
        </p:nvSpPr>
        <p:spPr>
          <a:xfrm>
            <a:off x="152400" y="2743200"/>
            <a:ext cx="2814886"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Thesis Committee </a:t>
            </a:r>
            <a:endParaRPr lang="en-US" dirty="0"/>
          </a:p>
        </p:txBody>
      </p:sp>
    </p:spTree>
    <p:custDataLst>
      <p:tags r:id="rId1"/>
    </p:custDataLst>
    <p:extLst>
      <p:ext uri="{BB962C8B-B14F-4D97-AF65-F5344CB8AC3E}">
        <p14:creationId xmlns:p14="http://schemas.microsoft.com/office/powerpoint/2010/main" val="4132095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Text Box 2"/>
          <p:cNvSpPr txBox="1">
            <a:spLocks noChangeArrowheads="1"/>
          </p:cNvSpPr>
          <p:nvPr/>
        </p:nvSpPr>
        <p:spPr bwMode="auto">
          <a:xfrm>
            <a:off x="0" y="990600"/>
            <a:ext cx="9144000" cy="5878532"/>
          </a:xfrm>
          <a:prstGeom prst="rect">
            <a:avLst/>
          </a:prstGeom>
          <a:noFill/>
          <a:ln>
            <a:noFill/>
          </a:ln>
          <a:effectLst/>
          <a:extLst>
            <a:ext uri="{909E8E84-426E-40DD-AFC4-6F175D3DCCD1}">
              <a14:hiddenFill xmlns:a14="http://schemas.microsoft.com/office/drawing/2010/main">
                <a:solidFill>
                  <a:srgbClr val="DDDDDD">
                    <a:alpha val="5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31775" indent="-231775">
              <a:tabLst>
                <a:tab pos="3822700" algn="l"/>
              </a:tabLst>
              <a:defRPr sz="2400">
                <a:solidFill>
                  <a:schemeClr val="tx1"/>
                </a:solidFill>
                <a:latin typeface="Times New Roman" pitchFamily="18" charset="0"/>
              </a:defRPr>
            </a:lvl1pPr>
            <a:lvl2pPr marL="846138" indent="-225425">
              <a:tabLst>
                <a:tab pos="3822700" algn="l"/>
              </a:tabLst>
              <a:defRPr sz="2400">
                <a:solidFill>
                  <a:schemeClr val="tx1"/>
                </a:solidFill>
                <a:latin typeface="Times New Roman" pitchFamily="18" charset="0"/>
              </a:defRPr>
            </a:lvl2pPr>
            <a:lvl3pPr marL="1265238">
              <a:tabLst>
                <a:tab pos="3822700" algn="l"/>
              </a:tabLst>
              <a:defRPr sz="2400">
                <a:solidFill>
                  <a:schemeClr val="tx1"/>
                </a:solidFill>
                <a:latin typeface="Times New Roman" pitchFamily="18" charset="0"/>
              </a:defRPr>
            </a:lvl3pPr>
            <a:lvl4pPr marL="1379538">
              <a:tabLst>
                <a:tab pos="3822700" algn="l"/>
              </a:tabLst>
              <a:defRPr sz="2400">
                <a:solidFill>
                  <a:schemeClr val="tx1"/>
                </a:solidFill>
                <a:latin typeface="Times New Roman" pitchFamily="18" charset="0"/>
              </a:defRPr>
            </a:lvl4pPr>
            <a:lvl5pPr>
              <a:tabLst>
                <a:tab pos="3822700" algn="l"/>
              </a:tabLst>
              <a:defRPr sz="2400">
                <a:solidFill>
                  <a:schemeClr val="tx1"/>
                </a:solidFill>
                <a:latin typeface="Times New Roman" pitchFamily="18" charset="0"/>
              </a:defRPr>
            </a:lvl5pPr>
            <a:lvl6pPr eaLnBrk="0" fontAlgn="base" hangingPunct="0">
              <a:spcBef>
                <a:spcPct val="0"/>
              </a:spcBef>
              <a:spcAft>
                <a:spcPct val="0"/>
              </a:spcAft>
              <a:tabLst>
                <a:tab pos="3822700" algn="l"/>
              </a:tabLst>
              <a:defRPr sz="2400">
                <a:solidFill>
                  <a:schemeClr val="tx1"/>
                </a:solidFill>
                <a:latin typeface="Times New Roman" pitchFamily="18" charset="0"/>
              </a:defRPr>
            </a:lvl6pPr>
            <a:lvl7pPr eaLnBrk="0" fontAlgn="base" hangingPunct="0">
              <a:spcBef>
                <a:spcPct val="0"/>
              </a:spcBef>
              <a:spcAft>
                <a:spcPct val="0"/>
              </a:spcAft>
              <a:tabLst>
                <a:tab pos="3822700" algn="l"/>
              </a:tabLst>
              <a:defRPr sz="2400">
                <a:solidFill>
                  <a:schemeClr val="tx1"/>
                </a:solidFill>
                <a:latin typeface="Times New Roman" pitchFamily="18" charset="0"/>
              </a:defRPr>
            </a:lvl7pPr>
            <a:lvl8pPr eaLnBrk="0" fontAlgn="base" hangingPunct="0">
              <a:spcBef>
                <a:spcPct val="0"/>
              </a:spcBef>
              <a:spcAft>
                <a:spcPct val="0"/>
              </a:spcAft>
              <a:tabLst>
                <a:tab pos="3822700" algn="l"/>
              </a:tabLst>
              <a:defRPr sz="2400">
                <a:solidFill>
                  <a:schemeClr val="tx1"/>
                </a:solidFill>
                <a:latin typeface="Times New Roman" pitchFamily="18" charset="0"/>
              </a:defRPr>
            </a:lvl8pPr>
            <a:lvl9pPr eaLnBrk="0" fontAlgn="base" hangingPunct="0">
              <a:spcBef>
                <a:spcPct val="0"/>
              </a:spcBef>
              <a:spcAft>
                <a:spcPct val="0"/>
              </a:spcAft>
              <a:tabLst>
                <a:tab pos="3822700" algn="l"/>
              </a:tabLst>
              <a:defRPr sz="2400">
                <a:solidFill>
                  <a:schemeClr val="tx1"/>
                </a:solidFill>
                <a:latin typeface="Times New Roman" pitchFamily="18" charset="0"/>
              </a:defRPr>
            </a:lvl9pPr>
          </a:lstStyle>
          <a:p>
            <a:pPr marL="457200" indent="-457200">
              <a:spcBef>
                <a:spcPct val="50000"/>
              </a:spcBef>
              <a:buSzPct val="75000"/>
              <a:buBlip>
                <a:blip r:embed="rId4"/>
              </a:buBlip>
            </a:pPr>
            <a:r>
              <a:rPr lang="en-US" sz="3200" b="0" dirty="0" smtClean="0">
                <a:latin typeface="Arial" pitchFamily="34" charset="0"/>
                <a:cs typeface="Arial" pitchFamily="34" charset="0"/>
              </a:rPr>
              <a:t>Generate a deeper understanding of baseline socio-economic conditions in study area</a:t>
            </a:r>
          </a:p>
          <a:p>
            <a:pPr marL="1071563" lvl="1" indent="-457200">
              <a:lnSpc>
                <a:spcPct val="150000"/>
              </a:lnSpc>
              <a:buBlip>
                <a:blip r:embed="rId4"/>
              </a:buBlip>
            </a:pPr>
            <a:r>
              <a:rPr lang="en-US" sz="2800" b="0" dirty="0" smtClean="0">
                <a:latin typeface="Arial" pitchFamily="34" charset="0"/>
                <a:cs typeface="Arial" pitchFamily="34" charset="0"/>
              </a:rPr>
              <a:t>Demographics </a:t>
            </a:r>
          </a:p>
          <a:p>
            <a:pPr marL="1071563" lvl="1" indent="-457200">
              <a:lnSpc>
                <a:spcPct val="150000"/>
              </a:lnSpc>
              <a:buBlip>
                <a:blip r:embed="rId4"/>
              </a:buBlip>
            </a:pPr>
            <a:r>
              <a:rPr lang="en-US" sz="2800" b="0" dirty="0" smtClean="0">
                <a:latin typeface="Arial" pitchFamily="34" charset="0"/>
                <a:cs typeface="Arial" pitchFamily="34" charset="0"/>
              </a:rPr>
              <a:t>Farming practices</a:t>
            </a:r>
          </a:p>
          <a:p>
            <a:pPr marL="1071563" lvl="1" indent="-457200">
              <a:lnSpc>
                <a:spcPct val="150000"/>
              </a:lnSpc>
              <a:buBlip>
                <a:blip r:embed="rId4"/>
              </a:buBlip>
            </a:pPr>
            <a:r>
              <a:rPr lang="en-US" sz="2800" b="0" dirty="0" smtClean="0">
                <a:latin typeface="Arial" pitchFamily="34" charset="0"/>
                <a:cs typeface="Arial" pitchFamily="34" charset="0"/>
              </a:rPr>
              <a:t>Major challenges and constraints</a:t>
            </a:r>
          </a:p>
          <a:p>
            <a:pPr marL="614363" lvl="1" indent="0">
              <a:lnSpc>
                <a:spcPct val="150000"/>
              </a:lnSpc>
            </a:pPr>
            <a:endParaRPr lang="en-US" sz="2800" b="0" dirty="0" smtClean="0">
              <a:latin typeface="Arial" pitchFamily="34" charset="0"/>
              <a:cs typeface="Arial" pitchFamily="34" charset="0"/>
            </a:endParaRPr>
          </a:p>
          <a:p>
            <a:pPr marL="457200" indent="-457200">
              <a:buBlip>
                <a:blip r:embed="rId4"/>
              </a:buBlip>
            </a:pPr>
            <a:r>
              <a:rPr lang="en-US" sz="3200" b="0" dirty="0" smtClean="0">
                <a:latin typeface="Arial" pitchFamily="34" charset="0"/>
                <a:cs typeface="Arial" pitchFamily="34" charset="0"/>
              </a:rPr>
              <a:t>Identify conditions </a:t>
            </a:r>
            <a:r>
              <a:rPr lang="en-US" sz="3200" b="0" dirty="0">
                <a:latin typeface="Arial" pitchFamily="34" charset="0"/>
                <a:cs typeface="Arial" pitchFamily="34" charset="0"/>
              </a:rPr>
              <a:t>that may </a:t>
            </a:r>
            <a:r>
              <a:rPr lang="en-US" sz="3200" b="0" dirty="0" smtClean="0">
                <a:latin typeface="Arial" pitchFamily="34" charset="0"/>
                <a:cs typeface="Arial" pitchFamily="34" charset="0"/>
              </a:rPr>
              <a:t>foster or hinder </a:t>
            </a:r>
            <a:r>
              <a:rPr lang="en-US" sz="3200" b="0" dirty="0">
                <a:latin typeface="Arial" pitchFamily="34" charset="0"/>
                <a:cs typeface="Arial" pitchFamily="34" charset="0"/>
              </a:rPr>
              <a:t>future adoption of </a:t>
            </a:r>
            <a:r>
              <a:rPr lang="en-US" sz="3200" b="0" dirty="0" smtClean="0">
                <a:latin typeface="Arial" pitchFamily="34" charset="0"/>
                <a:cs typeface="Arial" pitchFamily="34" charset="0"/>
              </a:rPr>
              <a:t>CAPS</a:t>
            </a:r>
          </a:p>
          <a:p>
            <a:pPr marL="0" indent="0"/>
            <a:endParaRPr lang="en-US" sz="3200" b="0" dirty="0">
              <a:latin typeface="Arial" pitchFamily="34" charset="0"/>
              <a:cs typeface="Arial" pitchFamily="34" charset="0"/>
            </a:endParaRPr>
          </a:p>
          <a:p>
            <a:pPr marL="457200" indent="-457200">
              <a:lnSpc>
                <a:spcPct val="150000"/>
              </a:lnSpc>
              <a:buBlip>
                <a:blip r:embed="rId4"/>
              </a:buBlip>
            </a:pPr>
            <a:r>
              <a:rPr lang="en-US" sz="3200" b="0" dirty="0" smtClean="0">
                <a:latin typeface="Arial" pitchFamily="34" charset="0"/>
                <a:cs typeface="Arial" pitchFamily="34" charset="0"/>
              </a:rPr>
              <a:t>Make recommendations to E. Africa CA team</a:t>
            </a:r>
          </a:p>
        </p:txBody>
      </p:sp>
      <p:sp>
        <p:nvSpPr>
          <p:cNvPr id="280579" name="Rectangle 3"/>
          <p:cNvSpPr>
            <a:spLocks noGrp="1" noChangeArrowheads="1"/>
          </p:cNvSpPr>
          <p:nvPr>
            <p:ph type="title"/>
          </p:nvPr>
        </p:nvSpPr>
        <p:spPr>
          <a:xfrm>
            <a:off x="228600" y="228600"/>
            <a:ext cx="8610600" cy="762000"/>
          </a:xfrm>
          <a:effectLst>
            <a:glow rad="228600">
              <a:schemeClr val="accent2">
                <a:satMod val="175000"/>
                <a:alpha val="40000"/>
              </a:schemeClr>
            </a:glow>
          </a:effectLst>
        </p:spPr>
        <p:txBody>
          <a:bodyPr/>
          <a:lstStyle/>
          <a:p>
            <a:pPr algn="ctr"/>
            <a:r>
              <a:rPr lang="en-US" b="1" dirty="0" smtClean="0">
                <a:solidFill>
                  <a:schemeClr val="tx1"/>
                </a:solidFill>
                <a:effectLst>
                  <a:outerShdw blurRad="38100" dist="38100" dir="2700000" algn="tl">
                    <a:srgbClr val="000000">
                      <a:alpha val="43137"/>
                    </a:srgbClr>
                  </a:outerShdw>
                </a:effectLst>
                <a:latin typeface="Arial" charset="0"/>
              </a:rPr>
              <a:t>Objectives</a:t>
            </a:r>
            <a:endParaRPr lang="en-US" b="1" dirty="0">
              <a:solidFill>
                <a:schemeClr val="tx1"/>
              </a:solidFill>
              <a:effectLst>
                <a:outerShdw blurRad="38100" dist="38100" dir="2700000" algn="tl">
                  <a:srgbClr val="000000">
                    <a:alpha val="43137"/>
                  </a:srgbClr>
                </a:outerShdw>
              </a:effectLst>
              <a:latin typeface="Arial"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057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057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057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057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057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8057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0"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0" y="0"/>
            <a:ext cx="9144000" cy="6858000"/>
          </a:xfrm>
          <a:prstGeom prst="rect">
            <a:avLst/>
          </a:prstGeom>
          <a:noFill/>
          <a:ln w="25400">
            <a:solidFill>
              <a:srgbClr val="4D4D4D"/>
            </a:solidFill>
            <a:miter lim="800000"/>
            <a:headEnd/>
            <a:tailEnd/>
          </a:ln>
          <a:extLst>
            <a:ext uri="{909E8E84-426E-40DD-AFC4-6F175D3DCCD1}">
              <a14:hiddenFill xmlns:a14="http://schemas.microsoft.com/office/drawing/2010/main">
                <a:solidFill>
                  <a:srgbClr val="FFFFFF"/>
                </a:solidFill>
              </a14:hiddenFill>
            </a:ext>
          </a:extLst>
        </p:spPr>
      </p:pic>
      <p:sp>
        <p:nvSpPr>
          <p:cNvPr id="278531" name="Rectangle 3"/>
          <p:cNvSpPr>
            <a:spLocks noGrp="1" noChangeArrowheads="1"/>
          </p:cNvSpPr>
          <p:nvPr>
            <p:ph type="title"/>
          </p:nvPr>
        </p:nvSpPr>
        <p:spPr>
          <a:xfrm>
            <a:off x="266700" y="134524"/>
            <a:ext cx="8610600" cy="762000"/>
          </a:xfrm>
        </p:spPr>
        <p:txBody>
          <a:bodyPr/>
          <a:lstStyle/>
          <a:p>
            <a:pPr algn="ctr"/>
            <a:r>
              <a:rPr lang="en-US" b="1" dirty="0">
                <a:solidFill>
                  <a:srgbClr val="4D4D4D"/>
                </a:solidFill>
                <a:latin typeface="Arial" charset="0"/>
              </a:rPr>
              <a:t>  </a:t>
            </a:r>
            <a:r>
              <a:rPr lang="en-US" b="1" dirty="0">
                <a:solidFill>
                  <a:srgbClr val="000000"/>
                </a:solidFill>
                <a:effectLst>
                  <a:outerShdw blurRad="38100" dist="38100" dir="2700000" algn="tl">
                    <a:srgbClr val="000000">
                      <a:alpha val="43137"/>
                    </a:srgbClr>
                  </a:outerShdw>
                </a:effectLst>
                <a:latin typeface="Arial" charset="0"/>
              </a:rPr>
              <a:t>Study </a:t>
            </a:r>
            <a:r>
              <a:rPr lang="en-US" b="1" dirty="0" smtClean="0">
                <a:solidFill>
                  <a:srgbClr val="000000"/>
                </a:solidFill>
                <a:effectLst>
                  <a:outerShdw blurRad="38100" dist="38100" dir="2700000" algn="tl">
                    <a:srgbClr val="000000">
                      <a:alpha val="43137"/>
                    </a:srgbClr>
                  </a:outerShdw>
                </a:effectLst>
                <a:latin typeface="Arial" charset="0"/>
              </a:rPr>
              <a:t>Area</a:t>
            </a:r>
            <a:endParaRPr lang="en-US" b="1" dirty="0">
              <a:solidFill>
                <a:srgbClr val="000000"/>
              </a:solidFill>
              <a:effectLst>
                <a:outerShdw blurRad="38100" dist="38100" dir="2700000" algn="tl">
                  <a:srgbClr val="000000">
                    <a:alpha val="43137"/>
                  </a:srgbClr>
                </a:outerShdw>
              </a:effectLst>
              <a:latin typeface="Arial"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926306068"/>
              </p:ext>
            </p:extLst>
          </p:nvPr>
        </p:nvGraphicFramePr>
        <p:xfrm>
          <a:off x="1419225" y="1524000"/>
          <a:ext cx="5030258" cy="3733800"/>
        </p:xfrm>
        <a:graphic>
          <a:graphicData uri="http://schemas.openxmlformats.org/presentationml/2006/ole">
            <mc:AlternateContent xmlns:mc="http://schemas.openxmlformats.org/markup-compatibility/2006">
              <mc:Choice xmlns:v="urn:schemas-microsoft-com:vml" Requires="v">
                <p:oleObj spid="_x0000_s1146" name="Bitmap Image" r:id="rId6" imgW="5285714" imgH="4352381" progId="Paint.Picture">
                  <p:embed/>
                </p:oleObj>
              </mc:Choice>
              <mc:Fallback>
                <p:oleObj name="Bitmap Image" r:id="rId6" imgW="5285714" imgH="4352381" progId="Paint.Picture">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9225" y="1524000"/>
                        <a:ext cx="5030258" cy="3733800"/>
                      </a:xfrm>
                      <a:prstGeom prst="rect">
                        <a:avLst/>
                      </a:prstGeom>
                      <a:noFill/>
                    </p:spPr>
                  </p:pic>
                </p:oleObj>
              </mc:Fallback>
            </mc:AlternateContent>
          </a:graphicData>
        </a:graphic>
      </p:graphicFrame>
      <p:pic>
        <p:nvPicPr>
          <p:cNvPr id="1028" name="Picture 4" descr="\\windows.uwyo.edu\student\Storage\mowori\Personal\My Pictures\AFRICA.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 y="685800"/>
            <a:ext cx="2238375" cy="22193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Moses\Pictures\Tororo soils.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51" y="5257800"/>
            <a:ext cx="2800349" cy="1606296"/>
          </a:xfrm>
          <a:prstGeom prst="rect">
            <a:avLst/>
          </a:prstGeom>
          <a:noFill/>
          <a:effectLst>
            <a:glow rad="101600">
              <a:schemeClr val="accent1">
                <a:satMod val="175000"/>
                <a:alpha val="40000"/>
              </a:schemeClr>
            </a:glow>
            <a:softEdge rad="63500"/>
          </a:effectLst>
          <a:extLst>
            <a:ext uri="{909E8E84-426E-40DD-AFC4-6F175D3DCCD1}">
              <a14:hiddenFill xmlns:a14="http://schemas.microsoft.com/office/drawing/2010/main">
                <a:solidFill>
                  <a:srgbClr val="FFFFFF"/>
                </a:solidFill>
              </a14:hiddenFill>
            </a:ext>
          </a:extLst>
        </p:spPr>
      </p:pic>
      <p:pic>
        <p:nvPicPr>
          <p:cNvPr id="8" name="Picture 3" descr="C:\Users\Moses\Pictures\Tractor in Kital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19400" y="5257800"/>
            <a:ext cx="3276600" cy="1606296"/>
          </a:xfrm>
          <a:prstGeom prst="rect">
            <a:avLst/>
          </a:prstGeom>
          <a:noFill/>
          <a:effectLst>
            <a:glow rad="101600">
              <a:schemeClr val="accent1">
                <a:satMod val="175000"/>
                <a:alpha val="40000"/>
              </a:schemeClr>
            </a:glow>
            <a:softEdge rad="63500"/>
          </a:effectLst>
          <a:extLst>
            <a:ext uri="{909E8E84-426E-40DD-AFC4-6F175D3DCCD1}">
              <a14:hiddenFill xmlns:a14="http://schemas.microsoft.com/office/drawing/2010/main">
                <a:solidFill>
                  <a:srgbClr val="FFFFFF"/>
                </a:solidFill>
              </a14:hiddenFill>
            </a:ext>
          </a:extLst>
        </p:spPr>
      </p:pic>
      <p:pic>
        <p:nvPicPr>
          <p:cNvPr id="9" name="Picture 4" descr="C:\Users\Moses\Pictures\Trans Nzoia.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6000" y="5257800"/>
            <a:ext cx="3048000" cy="1600200"/>
          </a:xfrm>
          <a:prstGeom prst="rect">
            <a:avLst/>
          </a:prstGeom>
          <a:noFill/>
          <a:effectLst>
            <a:glow rad="101600">
              <a:schemeClr val="accent1">
                <a:satMod val="175000"/>
                <a:alpha val="40000"/>
              </a:schemeClr>
            </a:glow>
            <a:softEdge rad="63500"/>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53200" y="228600"/>
            <a:ext cx="3048000" cy="1938992"/>
          </a:xfrm>
          <a:prstGeom prst="rect">
            <a:avLst/>
          </a:prstGeom>
          <a:noFill/>
        </p:spPr>
        <p:txBody>
          <a:bodyPr wrap="square" rtlCol="0">
            <a:spAutoFit/>
          </a:bodyPr>
          <a:lstStyle/>
          <a:p>
            <a:r>
              <a:rPr lang="en-US" u="sng" dirty="0" smtClean="0"/>
              <a:t>4 Districts</a:t>
            </a:r>
          </a:p>
          <a:p>
            <a:pPr marL="342900" indent="-342900">
              <a:buFont typeface="Arial" pitchFamily="34" charset="0"/>
              <a:buChar char="•"/>
            </a:pPr>
            <a:r>
              <a:rPr lang="en-US" dirty="0" err="1" smtClean="0"/>
              <a:t>Tororo</a:t>
            </a:r>
            <a:endParaRPr lang="en-US" dirty="0" smtClean="0"/>
          </a:p>
          <a:p>
            <a:pPr marL="342900" indent="-342900">
              <a:buFont typeface="Arial" pitchFamily="34" charset="0"/>
              <a:buChar char="•"/>
            </a:pPr>
            <a:r>
              <a:rPr lang="en-US" dirty="0" err="1" smtClean="0"/>
              <a:t>Kapchorwa</a:t>
            </a:r>
            <a:endParaRPr lang="en-US" dirty="0" smtClean="0"/>
          </a:p>
          <a:p>
            <a:pPr marL="342900" indent="-342900">
              <a:buFont typeface="Arial" pitchFamily="34" charset="0"/>
              <a:buChar char="•"/>
            </a:pPr>
            <a:r>
              <a:rPr lang="en-US" dirty="0" err="1" smtClean="0"/>
              <a:t>Bungoma</a:t>
            </a:r>
            <a:endParaRPr lang="en-US" dirty="0" smtClean="0"/>
          </a:p>
          <a:p>
            <a:pPr marL="342900" indent="-342900">
              <a:buFont typeface="Arial" pitchFamily="34" charset="0"/>
              <a:buChar char="•"/>
            </a:pPr>
            <a:r>
              <a:rPr lang="en-US" dirty="0" smtClean="0"/>
              <a:t>Trans-</a:t>
            </a:r>
            <a:r>
              <a:rPr lang="en-US" dirty="0" err="1" smtClean="0"/>
              <a:t>Nzoia</a:t>
            </a:r>
            <a:endParaRPr lang="en-US" dirty="0"/>
          </a:p>
        </p:txBody>
      </p:sp>
    </p:spTree>
    <p:custDataLst>
      <p:tags r:id="rId2"/>
    </p:custData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oses\Documents\Retrieved Contents\MOSES_OBBO\G\BLUE BACKUP\DROID_DCM\DSC_013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4037705"/>
            <a:ext cx="4495800" cy="2667896"/>
          </a:xfrm>
          <a:prstGeom prst="rect">
            <a:avLst/>
          </a:prstGeom>
          <a:noFill/>
          <a:ln>
            <a:noFill/>
          </a:ln>
          <a:effectLst>
            <a:softEdge rad="63500"/>
          </a:effectLst>
          <a:scene3d>
            <a:camera prst="orthographicFront"/>
            <a:lightRig rig="balanced" dir="t">
              <a:rot lat="0" lon="0" rev="19200000"/>
            </a:lightRig>
          </a:scene3d>
          <a:sp3d contourW="12700" prstMaterial="matte">
            <a:contourClr>
              <a:schemeClr val="accent5">
                <a:shade val="60000"/>
                <a:satMod val="110000"/>
              </a:schemeClr>
            </a:contourClr>
          </a:sp3d>
        </p:spPr>
        <p:style>
          <a:lnRef idx="0">
            <a:schemeClr val="accent5"/>
          </a:lnRef>
          <a:fillRef idx="3">
            <a:schemeClr val="accent5"/>
          </a:fillRef>
          <a:effectRef idx="3">
            <a:schemeClr val="accent5"/>
          </a:effectRef>
          <a:fontRef idx="minor">
            <a:schemeClr val="lt1"/>
          </a:fontRef>
        </p:style>
      </p:pic>
      <p:sp>
        <p:nvSpPr>
          <p:cNvPr id="4" name="Title 1"/>
          <p:cNvSpPr>
            <a:spLocks noGrp="1"/>
          </p:cNvSpPr>
          <p:nvPr>
            <p:ph type="title"/>
          </p:nvPr>
        </p:nvSpPr>
        <p:spPr>
          <a:xfrm>
            <a:off x="685800" y="19050"/>
            <a:ext cx="7772400" cy="971550"/>
          </a:xfrm>
        </p:spPr>
        <p:txBody>
          <a:bodyPr>
            <a:normAutofit/>
          </a:bodyPr>
          <a:lstStyle/>
          <a:p>
            <a:pPr algn="ctr"/>
            <a:r>
              <a:rPr lang="en-US"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Study area</a:t>
            </a:r>
            <a:endParaRPr 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323850" y="1238250"/>
            <a:ext cx="8686800" cy="5638800"/>
          </a:xfrm>
        </p:spPr>
        <p:txBody>
          <a:bodyPr>
            <a:normAutofit/>
          </a:bodyPr>
          <a:lstStyle/>
          <a:p>
            <a:pPr marL="342900" lvl="1" indent="-342900">
              <a:buClrTx/>
              <a:buBlip>
                <a:blip r:embed="rId4"/>
              </a:buBlip>
            </a:pPr>
            <a:r>
              <a:rPr lang="en-US" dirty="0" smtClean="0">
                <a:solidFill>
                  <a:srgbClr val="000000"/>
                </a:solidFill>
                <a:latin typeface="Arial" pitchFamily="34" charset="0"/>
                <a:cs typeface="Arial" pitchFamily="34" charset="0"/>
              </a:rPr>
              <a:t>Kenya and Uganda are low income developing countries</a:t>
            </a:r>
            <a:r>
              <a:rPr lang="en-US" sz="1800" dirty="0">
                <a:solidFill>
                  <a:srgbClr val="000000"/>
                </a:solidFill>
                <a:latin typeface="Arial" pitchFamily="34" charset="0"/>
                <a:cs typeface="Arial" pitchFamily="34" charset="0"/>
              </a:rPr>
              <a:t>(Delve and </a:t>
            </a:r>
            <a:r>
              <a:rPr lang="en-US" sz="1800" dirty="0" err="1">
                <a:solidFill>
                  <a:srgbClr val="000000"/>
                </a:solidFill>
                <a:latin typeface="Arial" pitchFamily="34" charset="0"/>
                <a:cs typeface="Arial" pitchFamily="34" charset="0"/>
              </a:rPr>
              <a:t>Ramisch</a:t>
            </a:r>
            <a:r>
              <a:rPr lang="en-US" sz="1800" dirty="0">
                <a:solidFill>
                  <a:srgbClr val="000000"/>
                </a:solidFill>
                <a:latin typeface="Arial" pitchFamily="34" charset="0"/>
                <a:cs typeface="Arial" pitchFamily="34" charset="0"/>
              </a:rPr>
              <a:t> 2006</a:t>
            </a:r>
            <a:r>
              <a:rPr lang="en-US" sz="2400" dirty="0">
                <a:solidFill>
                  <a:srgbClr val="000000"/>
                </a:solidFill>
                <a:latin typeface="Arial" pitchFamily="34" charset="0"/>
                <a:cs typeface="Arial" pitchFamily="34" charset="0"/>
              </a:rPr>
              <a:t>)</a:t>
            </a:r>
          </a:p>
          <a:p>
            <a:pPr lvl="1">
              <a:buClrTx/>
              <a:buBlip>
                <a:blip r:embed="rId4"/>
              </a:buBlip>
            </a:pPr>
            <a:r>
              <a:rPr lang="en-US" sz="2400" dirty="0" smtClean="0">
                <a:solidFill>
                  <a:srgbClr val="000000"/>
                </a:solidFill>
                <a:latin typeface="Arial" pitchFamily="34" charset="0"/>
                <a:cs typeface="Arial" pitchFamily="34" charset="0"/>
              </a:rPr>
              <a:t>Per capita annual income of US$340 in Kenya and US$280 in Uganda</a:t>
            </a:r>
          </a:p>
          <a:p>
            <a:pPr marL="457200" lvl="1" indent="0">
              <a:buClrTx/>
              <a:buNone/>
            </a:pPr>
            <a:endParaRPr lang="en-US" sz="2400" dirty="0" smtClean="0">
              <a:solidFill>
                <a:srgbClr val="000000"/>
              </a:solidFill>
              <a:latin typeface="Arial" pitchFamily="34" charset="0"/>
              <a:cs typeface="Arial" pitchFamily="34" charset="0"/>
            </a:endParaRPr>
          </a:p>
          <a:p>
            <a:pPr marL="342900" lvl="1" indent="-342900">
              <a:buClrTx/>
              <a:buBlip>
                <a:blip r:embed="rId4"/>
              </a:buBlip>
            </a:pPr>
            <a:r>
              <a:rPr lang="en-US" dirty="0">
                <a:solidFill>
                  <a:srgbClr val="000000"/>
                </a:solidFill>
                <a:latin typeface="Arial" pitchFamily="34" charset="0"/>
                <a:cs typeface="Arial" pitchFamily="34" charset="0"/>
              </a:rPr>
              <a:t>Agriculture </a:t>
            </a:r>
            <a:r>
              <a:rPr lang="en-US" dirty="0" smtClean="0">
                <a:solidFill>
                  <a:srgbClr val="000000"/>
                </a:solidFill>
                <a:latin typeface="Arial" pitchFamily="34" charset="0"/>
                <a:cs typeface="Arial" pitchFamily="34" charset="0"/>
              </a:rPr>
              <a:t>is vital to both countries</a:t>
            </a:r>
            <a:r>
              <a:rPr lang="en-US" sz="1800" dirty="0">
                <a:solidFill>
                  <a:srgbClr val="000000"/>
                </a:solidFill>
                <a:latin typeface="Arial" pitchFamily="34" charset="0"/>
                <a:cs typeface="Arial" pitchFamily="34" charset="0"/>
              </a:rPr>
              <a:t>(World Bank, 2002b</a:t>
            </a:r>
            <a:r>
              <a:rPr lang="en-US" sz="2400" dirty="0">
                <a:solidFill>
                  <a:srgbClr val="000000"/>
                </a:solidFill>
                <a:latin typeface="Arial" pitchFamily="34" charset="0"/>
                <a:cs typeface="Arial" pitchFamily="34" charset="0"/>
              </a:rPr>
              <a:t>)</a:t>
            </a:r>
          </a:p>
          <a:p>
            <a:pPr lvl="1">
              <a:buClrTx/>
              <a:buBlip>
                <a:blip r:embed="rId4"/>
              </a:buBlip>
            </a:pPr>
            <a:r>
              <a:rPr lang="en-US" sz="2400" dirty="0" smtClean="0">
                <a:solidFill>
                  <a:srgbClr val="000000"/>
                </a:solidFill>
                <a:latin typeface="Arial" pitchFamily="34" charset="0"/>
                <a:cs typeface="Arial" pitchFamily="34" charset="0"/>
              </a:rPr>
              <a:t>40-50</a:t>
            </a:r>
            <a:r>
              <a:rPr lang="en-US" sz="2400" dirty="0">
                <a:solidFill>
                  <a:srgbClr val="000000"/>
                </a:solidFill>
                <a:latin typeface="Arial" pitchFamily="34" charset="0"/>
                <a:cs typeface="Arial" pitchFamily="34" charset="0"/>
              </a:rPr>
              <a:t>% of </a:t>
            </a:r>
            <a:r>
              <a:rPr lang="en-US" sz="2400" dirty="0" smtClean="0">
                <a:solidFill>
                  <a:srgbClr val="000000"/>
                </a:solidFill>
                <a:latin typeface="Arial" pitchFamily="34" charset="0"/>
                <a:cs typeface="Arial" pitchFamily="34" charset="0"/>
              </a:rPr>
              <a:t>GDP </a:t>
            </a:r>
          </a:p>
          <a:p>
            <a:pPr lvl="1">
              <a:buClrTx/>
              <a:buBlip>
                <a:blip r:embed="rId4"/>
              </a:buBlip>
            </a:pPr>
            <a:r>
              <a:rPr lang="en-US" sz="2400" dirty="0" smtClean="0">
                <a:solidFill>
                  <a:srgbClr val="000000"/>
                </a:solidFill>
                <a:latin typeface="Arial" pitchFamily="34" charset="0"/>
                <a:cs typeface="Arial" pitchFamily="34" charset="0"/>
              </a:rPr>
              <a:t>80</a:t>
            </a:r>
            <a:r>
              <a:rPr lang="en-US" sz="2400" dirty="0">
                <a:solidFill>
                  <a:srgbClr val="000000"/>
                </a:solidFill>
                <a:latin typeface="Arial" pitchFamily="34" charset="0"/>
                <a:cs typeface="Arial" pitchFamily="34" charset="0"/>
              </a:rPr>
              <a:t>% of exports; </a:t>
            </a:r>
            <a:endParaRPr lang="en-US" sz="2400" dirty="0" smtClean="0">
              <a:solidFill>
                <a:srgbClr val="000000"/>
              </a:solidFill>
              <a:latin typeface="Arial" pitchFamily="34" charset="0"/>
              <a:cs typeface="Arial" pitchFamily="34" charset="0"/>
            </a:endParaRPr>
          </a:p>
          <a:p>
            <a:pPr lvl="1">
              <a:buClrTx/>
              <a:buBlip>
                <a:blip r:embed="rId4"/>
              </a:buBlip>
            </a:pPr>
            <a:r>
              <a:rPr lang="en-US" sz="2400" dirty="0" smtClean="0">
                <a:solidFill>
                  <a:srgbClr val="000000"/>
                </a:solidFill>
                <a:latin typeface="Arial" pitchFamily="34" charset="0"/>
                <a:cs typeface="Arial" pitchFamily="34" charset="0"/>
              </a:rPr>
              <a:t>80</a:t>
            </a:r>
            <a:r>
              <a:rPr lang="en-US" sz="2400" dirty="0">
                <a:solidFill>
                  <a:srgbClr val="000000"/>
                </a:solidFill>
                <a:latin typeface="Arial" pitchFamily="34" charset="0"/>
                <a:cs typeface="Arial" pitchFamily="34" charset="0"/>
              </a:rPr>
              <a:t>% </a:t>
            </a:r>
            <a:r>
              <a:rPr lang="en-US" sz="2400" dirty="0" smtClean="0">
                <a:solidFill>
                  <a:srgbClr val="000000"/>
                </a:solidFill>
                <a:latin typeface="Arial" pitchFamily="34" charset="0"/>
                <a:cs typeface="Arial" pitchFamily="34" charset="0"/>
              </a:rPr>
              <a:t>jobs</a:t>
            </a:r>
          </a:p>
          <a:p>
            <a:endParaRPr lang="en-US" dirty="0"/>
          </a:p>
        </p:txBody>
      </p:sp>
    </p:spTree>
    <p:custDataLst>
      <p:tags r:id="rId1"/>
    </p:custDataLst>
    <p:extLst>
      <p:ext uri="{BB962C8B-B14F-4D97-AF65-F5344CB8AC3E}">
        <p14:creationId xmlns:p14="http://schemas.microsoft.com/office/powerpoint/2010/main" val="1628040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3000"/>
            <a:ext cx="9144000" cy="5715000"/>
          </a:xfrm>
        </p:spPr>
        <p:txBody>
          <a:bodyPr>
            <a:normAutofit fontScale="92500"/>
          </a:bodyPr>
          <a:lstStyle/>
          <a:p>
            <a:pPr>
              <a:lnSpc>
                <a:spcPct val="150000"/>
              </a:lnSpc>
              <a:buClr>
                <a:schemeClr val="tx1"/>
              </a:buClr>
              <a:buBlip>
                <a:blip r:embed="rId4"/>
              </a:buBlip>
            </a:pPr>
            <a:r>
              <a:rPr lang="en-US" dirty="0" smtClean="0">
                <a:solidFill>
                  <a:schemeClr val="tx1"/>
                </a:solidFill>
                <a:latin typeface="Arial" pitchFamily="34" charset="0"/>
                <a:cs typeface="Arial" pitchFamily="34" charset="0"/>
              </a:rPr>
              <a:t>Reliance on </a:t>
            </a:r>
            <a:r>
              <a:rPr lang="en-US" dirty="0">
                <a:solidFill>
                  <a:schemeClr val="tx1"/>
                </a:solidFill>
                <a:latin typeface="Arial" pitchFamily="34" charset="0"/>
                <a:cs typeface="Arial" pitchFamily="34" charset="0"/>
              </a:rPr>
              <a:t>low-input rain-fed subsistence </a:t>
            </a:r>
            <a:r>
              <a:rPr lang="en-US" dirty="0" smtClean="0">
                <a:solidFill>
                  <a:schemeClr val="tx1"/>
                </a:solidFill>
                <a:latin typeface="Arial" pitchFamily="34" charset="0"/>
                <a:cs typeface="Arial" pitchFamily="34" charset="0"/>
              </a:rPr>
              <a:t>farming</a:t>
            </a:r>
          </a:p>
          <a:p>
            <a:pPr>
              <a:lnSpc>
                <a:spcPct val="150000"/>
              </a:lnSpc>
              <a:buClr>
                <a:schemeClr val="tx1"/>
              </a:buClr>
              <a:buBlip>
                <a:blip r:embed="rId4"/>
              </a:buBlip>
            </a:pPr>
            <a:r>
              <a:rPr lang="en-US" dirty="0" smtClean="0">
                <a:solidFill>
                  <a:schemeClr val="tx1"/>
                </a:solidFill>
                <a:latin typeface="Arial" pitchFamily="34" charset="0"/>
                <a:cs typeface="Arial" pitchFamily="34" charset="0"/>
              </a:rPr>
              <a:t>Land </a:t>
            </a:r>
            <a:r>
              <a:rPr lang="en-US" dirty="0">
                <a:solidFill>
                  <a:schemeClr val="tx1"/>
                </a:solidFill>
                <a:latin typeface="Arial" pitchFamily="34" charset="0"/>
                <a:cs typeface="Arial" pitchFamily="34" charset="0"/>
              </a:rPr>
              <a:t>degradation </a:t>
            </a:r>
          </a:p>
          <a:p>
            <a:pPr>
              <a:lnSpc>
                <a:spcPct val="150000"/>
              </a:lnSpc>
              <a:buClr>
                <a:schemeClr val="tx1"/>
              </a:buClr>
              <a:buBlip>
                <a:blip r:embed="rId4"/>
              </a:buBlip>
            </a:pPr>
            <a:r>
              <a:rPr lang="en-US" dirty="0">
                <a:solidFill>
                  <a:schemeClr val="tx1"/>
                </a:solidFill>
                <a:latin typeface="Arial" pitchFamily="34" charset="0"/>
                <a:cs typeface="Arial" pitchFamily="34" charset="0"/>
              </a:rPr>
              <a:t>Declining soil fertility and crop yields </a:t>
            </a:r>
            <a:r>
              <a:rPr lang="en-US" sz="1900" dirty="0">
                <a:solidFill>
                  <a:schemeClr val="tx1"/>
                </a:solidFill>
                <a:latin typeface="Arial" pitchFamily="34" charset="0"/>
                <a:cs typeface="Arial" pitchFamily="34" charset="0"/>
              </a:rPr>
              <a:t>(</a:t>
            </a:r>
            <a:r>
              <a:rPr lang="en-US" sz="1900" dirty="0" err="1">
                <a:solidFill>
                  <a:schemeClr val="tx1"/>
                </a:solidFill>
                <a:latin typeface="Arial" pitchFamily="34" charset="0"/>
                <a:cs typeface="Arial" pitchFamily="34" charset="0"/>
              </a:rPr>
              <a:t>Scherr</a:t>
            </a:r>
            <a:r>
              <a:rPr lang="en-US" sz="1900" dirty="0">
                <a:solidFill>
                  <a:schemeClr val="tx1"/>
                </a:solidFill>
                <a:latin typeface="Arial" pitchFamily="34" charset="0"/>
                <a:cs typeface="Arial" pitchFamily="34" charset="0"/>
              </a:rPr>
              <a:t> et al., 1996)</a:t>
            </a:r>
          </a:p>
          <a:p>
            <a:pPr>
              <a:lnSpc>
                <a:spcPct val="150000"/>
              </a:lnSpc>
              <a:buClr>
                <a:schemeClr val="tx1"/>
              </a:buClr>
              <a:buBlip>
                <a:blip r:embed="rId4"/>
              </a:buBlip>
            </a:pPr>
            <a:r>
              <a:rPr lang="en-US" dirty="0">
                <a:solidFill>
                  <a:schemeClr val="tx1"/>
                </a:solidFill>
                <a:latin typeface="Arial" pitchFamily="34" charset="0"/>
                <a:cs typeface="Arial" pitchFamily="34" charset="0"/>
              </a:rPr>
              <a:t>Limited access to input/output markets and credit </a:t>
            </a:r>
          </a:p>
          <a:p>
            <a:pPr>
              <a:lnSpc>
                <a:spcPct val="150000"/>
              </a:lnSpc>
              <a:buClr>
                <a:schemeClr val="tx1"/>
              </a:buClr>
              <a:buBlip>
                <a:blip r:embed="rId4"/>
              </a:buBlip>
            </a:pPr>
            <a:r>
              <a:rPr lang="en-US" dirty="0" smtClean="0">
                <a:solidFill>
                  <a:schemeClr val="tx1"/>
                </a:solidFill>
                <a:latin typeface="Arial" pitchFamily="34" charset="0"/>
                <a:cs typeface="Arial" pitchFamily="34" charset="0"/>
              </a:rPr>
              <a:t>A </a:t>
            </a:r>
            <a:r>
              <a:rPr lang="en-US" dirty="0">
                <a:solidFill>
                  <a:schemeClr val="tx1"/>
                </a:solidFill>
                <a:latin typeface="Arial" pitchFamily="34" charset="0"/>
                <a:cs typeface="Arial" pitchFamily="34" charset="0"/>
              </a:rPr>
              <a:t>vicious cycle of poverty, hunger and malnutrition </a:t>
            </a:r>
            <a:r>
              <a:rPr lang="en-US" sz="1900" dirty="0">
                <a:solidFill>
                  <a:schemeClr val="tx1"/>
                </a:solidFill>
                <a:latin typeface="Arial" pitchFamily="34" charset="0"/>
                <a:cs typeface="Arial" pitchFamily="34" charset="0"/>
              </a:rPr>
              <a:t>(DSIP, 2010; ASDS, 2011</a:t>
            </a:r>
            <a:r>
              <a:rPr lang="en-US" sz="1900" dirty="0" smtClean="0">
                <a:solidFill>
                  <a:schemeClr val="tx1"/>
                </a:solidFill>
                <a:latin typeface="Arial" pitchFamily="34" charset="0"/>
                <a:cs typeface="Arial" pitchFamily="34" charset="0"/>
              </a:rPr>
              <a:t>)</a:t>
            </a:r>
          </a:p>
        </p:txBody>
      </p:sp>
      <p:sp>
        <p:nvSpPr>
          <p:cNvPr id="5" name="Rectangle 4"/>
          <p:cNvSpPr/>
          <p:nvPr/>
        </p:nvSpPr>
        <p:spPr>
          <a:xfrm>
            <a:off x="19050" y="0"/>
            <a:ext cx="9144000" cy="1200329"/>
          </a:xfrm>
          <a:prstGeom prst="rect">
            <a:avLst/>
          </a:prstGeom>
        </p:spPr>
        <p:txBody>
          <a:bodyPr wrap="square">
            <a:spAutoFit/>
          </a:bodyPr>
          <a:lstStyle/>
          <a:p>
            <a:pPr algn="ctr"/>
            <a:r>
              <a:rPr lang="en-US" sz="3600" dirty="0" smtClean="0"/>
              <a:t>MAIN CHALLENGES IN SMALLHOLDER FARMING</a:t>
            </a:r>
            <a:endParaRPr lang="en-US" sz="3600" dirty="0"/>
          </a:p>
        </p:txBody>
      </p:sp>
    </p:spTree>
    <p:custDataLst>
      <p:tags r:id="rId1"/>
    </p:custDataLst>
    <p:extLst>
      <p:ext uri="{BB962C8B-B14F-4D97-AF65-F5344CB8AC3E}">
        <p14:creationId xmlns:p14="http://schemas.microsoft.com/office/powerpoint/2010/main" val="3735222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050"/>
            <a:ext cx="9144000" cy="971550"/>
          </a:xfrm>
        </p:spPr>
        <p:txBody>
          <a:bodyPr>
            <a:normAutofit/>
          </a:bodyPr>
          <a:lstStyle/>
          <a:p>
            <a:pPr algn="ctr"/>
            <a:r>
              <a:rPr lang="en-US"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Challenges to adoption of CA </a:t>
            </a:r>
            <a:endParaRPr lang="en-US"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Content Placeholder 2"/>
          <p:cNvSpPr>
            <a:spLocks noGrp="1"/>
          </p:cNvSpPr>
          <p:nvPr>
            <p:ph idx="1"/>
          </p:nvPr>
        </p:nvSpPr>
        <p:spPr>
          <a:xfrm>
            <a:off x="0" y="1143000"/>
            <a:ext cx="9144000" cy="5562600"/>
          </a:xfrm>
        </p:spPr>
        <p:txBody>
          <a:bodyPr/>
          <a:lstStyle/>
          <a:p>
            <a:pPr>
              <a:lnSpc>
                <a:spcPct val="150000"/>
              </a:lnSpc>
              <a:buBlip>
                <a:blip r:embed="rId4"/>
              </a:buBlip>
            </a:pPr>
            <a:r>
              <a:rPr lang="en-US" b="1" dirty="0">
                <a:solidFill>
                  <a:schemeClr val="tx1"/>
                </a:solidFill>
                <a:latin typeface="Arial" pitchFamily="34" charset="0"/>
                <a:cs typeface="Arial" pitchFamily="34" charset="0"/>
              </a:rPr>
              <a:t>Fertilizer needs versus </a:t>
            </a:r>
            <a:r>
              <a:rPr lang="en-US" b="1" dirty="0" smtClean="0">
                <a:solidFill>
                  <a:schemeClr val="tx1"/>
                </a:solidFill>
                <a:latin typeface="Arial" pitchFamily="34" charset="0"/>
                <a:cs typeface="Arial" pitchFamily="34" charset="0"/>
              </a:rPr>
              <a:t>use</a:t>
            </a:r>
          </a:p>
          <a:p>
            <a:pPr lvl="1">
              <a:lnSpc>
                <a:spcPct val="150000"/>
              </a:lnSpc>
              <a:buBlip>
                <a:blip r:embed="rId4"/>
              </a:buBlip>
            </a:pPr>
            <a:r>
              <a:rPr lang="en-US" sz="2400" dirty="0" smtClean="0">
                <a:solidFill>
                  <a:schemeClr val="tx1"/>
                </a:solidFill>
                <a:latin typeface="Arial" pitchFamily="34" charset="0"/>
                <a:cs typeface="Arial" pitchFamily="34" charset="0"/>
              </a:rPr>
              <a:t>Low levels of inorganic </a:t>
            </a:r>
            <a:r>
              <a:rPr lang="en-US" sz="2400" dirty="0">
                <a:solidFill>
                  <a:schemeClr val="tx1"/>
                </a:solidFill>
                <a:latin typeface="Arial" pitchFamily="34" charset="0"/>
                <a:cs typeface="Arial" pitchFamily="34" charset="0"/>
              </a:rPr>
              <a:t>fertilizer use in </a:t>
            </a:r>
            <a:r>
              <a:rPr lang="en-US" sz="2400" dirty="0" smtClean="0">
                <a:solidFill>
                  <a:schemeClr val="tx1"/>
                </a:solidFill>
                <a:latin typeface="Arial" pitchFamily="34" charset="0"/>
                <a:cs typeface="Arial" pitchFamily="34" charset="0"/>
              </a:rPr>
              <a:t>SSA (50kg/ha used </a:t>
            </a:r>
            <a:r>
              <a:rPr lang="en-US" sz="2400" dirty="0">
                <a:solidFill>
                  <a:schemeClr val="tx1"/>
                </a:solidFill>
                <a:latin typeface="Arial" pitchFamily="34" charset="0"/>
                <a:cs typeface="Arial" pitchFamily="34" charset="0"/>
              </a:rPr>
              <a:t>versus </a:t>
            </a:r>
            <a:r>
              <a:rPr lang="en-US" sz="2400" dirty="0" smtClean="0">
                <a:solidFill>
                  <a:schemeClr val="tx1"/>
                </a:solidFill>
                <a:latin typeface="Arial" pitchFamily="34" charset="0"/>
                <a:cs typeface="Arial" pitchFamily="34" charset="0"/>
              </a:rPr>
              <a:t>250-350kg/ha needed) </a:t>
            </a:r>
            <a:r>
              <a:rPr lang="en-US" sz="1800" dirty="0">
                <a:solidFill>
                  <a:schemeClr val="tx1"/>
                </a:solidFill>
                <a:latin typeface="Arial" pitchFamily="34" charset="0"/>
                <a:cs typeface="Arial" pitchFamily="34" charset="0"/>
              </a:rPr>
              <a:t>(Dar and </a:t>
            </a:r>
            <a:r>
              <a:rPr lang="en-US" sz="1800" dirty="0" err="1">
                <a:solidFill>
                  <a:schemeClr val="tx1"/>
                </a:solidFill>
                <a:latin typeface="Arial" pitchFamily="34" charset="0"/>
                <a:cs typeface="Arial" pitchFamily="34" charset="0"/>
              </a:rPr>
              <a:t>Twomlow</a:t>
            </a:r>
            <a:r>
              <a:rPr lang="en-US" sz="1800" dirty="0">
                <a:solidFill>
                  <a:schemeClr val="tx1"/>
                </a:solidFill>
                <a:latin typeface="Arial" pitchFamily="34" charset="0"/>
                <a:cs typeface="Arial" pitchFamily="34" charset="0"/>
              </a:rPr>
              <a:t>, 2004</a:t>
            </a:r>
            <a:r>
              <a:rPr lang="en-US" sz="1800" dirty="0" smtClean="0">
                <a:solidFill>
                  <a:schemeClr val="tx1"/>
                </a:solidFill>
                <a:latin typeface="Arial" pitchFamily="34" charset="0"/>
                <a:cs typeface="Arial" pitchFamily="34" charset="0"/>
              </a:rPr>
              <a:t>)</a:t>
            </a:r>
            <a:r>
              <a:rPr lang="en-US" sz="2400" dirty="0">
                <a:solidFill>
                  <a:schemeClr val="tx1"/>
                </a:solidFill>
                <a:latin typeface="Arial" pitchFamily="34" charset="0"/>
                <a:cs typeface="Arial" pitchFamily="34" charset="0"/>
              </a:rPr>
              <a:t> </a:t>
            </a:r>
            <a:endParaRPr lang="en-US" sz="2400" dirty="0" smtClean="0">
              <a:solidFill>
                <a:schemeClr val="tx1"/>
              </a:solidFill>
              <a:latin typeface="Arial" pitchFamily="34" charset="0"/>
              <a:cs typeface="Arial" pitchFamily="34" charset="0"/>
            </a:endParaRPr>
          </a:p>
          <a:p>
            <a:pPr lvl="1">
              <a:lnSpc>
                <a:spcPct val="150000"/>
              </a:lnSpc>
              <a:buBlip>
                <a:blip r:embed="rId4"/>
              </a:buBlip>
            </a:pPr>
            <a:r>
              <a:rPr lang="en-US" sz="2400" dirty="0" smtClean="0">
                <a:solidFill>
                  <a:schemeClr val="tx1"/>
                </a:solidFill>
                <a:latin typeface="Arial" pitchFamily="34" charset="0"/>
                <a:cs typeface="Arial" pitchFamily="34" charset="0"/>
              </a:rPr>
              <a:t>Limited </a:t>
            </a:r>
            <a:r>
              <a:rPr lang="en-US" sz="2400" dirty="0">
                <a:solidFill>
                  <a:schemeClr val="tx1"/>
                </a:solidFill>
                <a:latin typeface="Arial" pitchFamily="34" charset="0"/>
                <a:cs typeface="Arial" pitchFamily="34" charset="0"/>
              </a:rPr>
              <a:t>access to fertilizers </a:t>
            </a:r>
            <a:r>
              <a:rPr lang="en-US" sz="1800" dirty="0">
                <a:solidFill>
                  <a:schemeClr val="tx1"/>
                </a:solidFill>
                <a:latin typeface="Arial" pitchFamily="34" charset="0"/>
                <a:cs typeface="Arial" pitchFamily="34" charset="0"/>
              </a:rPr>
              <a:t>(Gladwin, 1992)</a:t>
            </a:r>
          </a:p>
          <a:p>
            <a:pPr lvl="1">
              <a:lnSpc>
                <a:spcPct val="150000"/>
              </a:lnSpc>
              <a:buBlip>
                <a:blip r:embed="rId4"/>
              </a:buBlip>
            </a:pPr>
            <a:r>
              <a:rPr lang="en-US" sz="2400" dirty="0" smtClean="0">
                <a:solidFill>
                  <a:schemeClr val="tx1"/>
                </a:solidFill>
                <a:latin typeface="Arial" pitchFamily="34" charset="0"/>
                <a:cs typeface="Arial" pitchFamily="34" charset="0"/>
              </a:rPr>
              <a:t>High </a:t>
            </a:r>
            <a:r>
              <a:rPr lang="en-US" sz="2400" dirty="0">
                <a:solidFill>
                  <a:schemeClr val="tx1"/>
                </a:solidFill>
                <a:latin typeface="Arial" pitchFamily="34" charset="0"/>
                <a:cs typeface="Arial" pitchFamily="34" charset="0"/>
              </a:rPr>
              <a:t>fertilizer prices </a:t>
            </a:r>
            <a:r>
              <a:rPr lang="en-US" sz="1800" dirty="0">
                <a:solidFill>
                  <a:schemeClr val="tx1"/>
                </a:solidFill>
                <a:latin typeface="Arial" pitchFamily="34" charset="0"/>
                <a:cs typeface="Arial" pitchFamily="34" charset="0"/>
              </a:rPr>
              <a:t>(</a:t>
            </a:r>
            <a:r>
              <a:rPr lang="en-US" sz="1800" dirty="0" err="1">
                <a:solidFill>
                  <a:schemeClr val="tx1"/>
                </a:solidFill>
                <a:latin typeface="Arial" pitchFamily="34" charset="0"/>
                <a:cs typeface="Arial" pitchFamily="34" charset="0"/>
              </a:rPr>
              <a:t>Bayite</a:t>
            </a:r>
            <a:r>
              <a:rPr lang="en-US" sz="1800" dirty="0">
                <a:solidFill>
                  <a:schemeClr val="tx1"/>
                </a:solidFill>
                <a:latin typeface="Arial" pitchFamily="34" charset="0"/>
                <a:cs typeface="Arial" pitchFamily="34" charset="0"/>
              </a:rPr>
              <a:t>, 2009) </a:t>
            </a:r>
            <a:endParaRPr lang="en-US" sz="1800" dirty="0" smtClean="0">
              <a:solidFill>
                <a:schemeClr val="tx1"/>
              </a:solidFill>
              <a:latin typeface="Arial" pitchFamily="34" charset="0"/>
              <a:cs typeface="Arial" pitchFamily="34" charset="0"/>
            </a:endParaRPr>
          </a:p>
          <a:p>
            <a:pPr lvl="1">
              <a:lnSpc>
                <a:spcPct val="150000"/>
              </a:lnSpc>
              <a:buBlip>
                <a:blip r:embed="rId4"/>
              </a:buBlip>
            </a:pPr>
            <a:r>
              <a:rPr lang="en-US" sz="2400" dirty="0" smtClean="0">
                <a:solidFill>
                  <a:schemeClr val="tx1"/>
                </a:solidFill>
                <a:latin typeface="Arial" pitchFamily="34" charset="0"/>
                <a:cs typeface="Arial" pitchFamily="34" charset="0"/>
              </a:rPr>
              <a:t>High labor </a:t>
            </a:r>
            <a:r>
              <a:rPr lang="en-US" sz="2400" dirty="0">
                <a:solidFill>
                  <a:schemeClr val="tx1"/>
                </a:solidFill>
                <a:latin typeface="Arial" pitchFamily="34" charset="0"/>
                <a:cs typeface="Arial" pitchFamily="34" charset="0"/>
              </a:rPr>
              <a:t>requirements for </a:t>
            </a:r>
            <a:r>
              <a:rPr lang="en-US" sz="2400" dirty="0" smtClean="0">
                <a:solidFill>
                  <a:schemeClr val="tx1"/>
                </a:solidFill>
                <a:latin typeface="Arial" pitchFamily="34" charset="0"/>
                <a:cs typeface="Arial" pitchFamily="34" charset="0"/>
              </a:rPr>
              <a:t>manual fertilizer </a:t>
            </a:r>
            <a:r>
              <a:rPr lang="en-US" sz="2400" dirty="0">
                <a:solidFill>
                  <a:schemeClr val="tx1"/>
                </a:solidFill>
                <a:latin typeface="Arial" pitchFamily="34" charset="0"/>
                <a:cs typeface="Arial" pitchFamily="34" charset="0"/>
              </a:rPr>
              <a:t>application </a:t>
            </a:r>
            <a:r>
              <a:rPr lang="en-US" sz="1800" dirty="0" smtClean="0">
                <a:solidFill>
                  <a:schemeClr val="tx1"/>
                </a:solidFill>
                <a:latin typeface="Arial" pitchFamily="34" charset="0"/>
                <a:cs typeface="Arial" pitchFamily="34" charset="0"/>
              </a:rPr>
              <a:t>(</a:t>
            </a:r>
            <a:r>
              <a:rPr lang="en-US" sz="1800" dirty="0">
                <a:solidFill>
                  <a:schemeClr val="tx1"/>
                </a:solidFill>
                <a:latin typeface="Arial" pitchFamily="34" charset="0"/>
                <a:cs typeface="Arial" pitchFamily="34" charset="0"/>
              </a:rPr>
              <a:t>Binswanger et al., 1988</a:t>
            </a:r>
            <a:r>
              <a:rPr lang="en-US" sz="1800" dirty="0" smtClean="0">
                <a:solidFill>
                  <a:schemeClr val="tx1"/>
                </a:solidFill>
                <a:latin typeface="Arial" pitchFamily="34" charset="0"/>
                <a:cs typeface="Arial" pitchFamily="34" charset="0"/>
              </a:rPr>
              <a:t>)</a:t>
            </a:r>
          </a:p>
          <a:p>
            <a:pPr marL="0" indent="0">
              <a:buNone/>
            </a:pPr>
            <a:endParaRPr lang="en-US" dirty="0"/>
          </a:p>
        </p:txBody>
      </p:sp>
    </p:spTree>
    <p:custDataLst>
      <p:tags r:id="rId1"/>
    </p:custDataLst>
    <p:extLst>
      <p:ext uri="{BB962C8B-B14F-4D97-AF65-F5344CB8AC3E}">
        <p14:creationId xmlns:p14="http://schemas.microsoft.com/office/powerpoint/2010/main" val="36150749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686800" cy="838200"/>
          </a:xfrm>
        </p:spPr>
        <p:txBody>
          <a:bodyPr/>
          <a:lstStyle/>
          <a:p>
            <a:pPr algn="ctr"/>
            <a:r>
              <a:rPr lang="en-US" b="1" dirty="0">
                <a:solidFill>
                  <a:schemeClr val="tx1"/>
                </a:solidFill>
                <a:effectLst>
                  <a:outerShdw blurRad="38100" dist="38100" dir="2700000" algn="tl">
                    <a:srgbClr val="000000">
                      <a:alpha val="43137"/>
                    </a:srgbClr>
                  </a:outerShdw>
                </a:effectLst>
                <a:latin typeface="Arial" pitchFamily="34" charset="0"/>
                <a:cs typeface="Arial" pitchFamily="34" charset="0"/>
              </a:rPr>
              <a:t>Challenges to adoption of CA </a:t>
            </a:r>
            <a:endParaRPr lang="en-US" dirty="0">
              <a:solidFill>
                <a:schemeClr val="tx1"/>
              </a:solidFill>
              <a:latin typeface="Arial" pitchFamily="34" charset="0"/>
              <a:cs typeface="Arial" pitchFamily="34" charset="0"/>
            </a:endParaRPr>
          </a:p>
        </p:txBody>
      </p:sp>
      <p:sp>
        <p:nvSpPr>
          <p:cNvPr id="3" name="Content Placeholder 2"/>
          <p:cNvSpPr>
            <a:spLocks noGrp="1"/>
          </p:cNvSpPr>
          <p:nvPr>
            <p:ph idx="1"/>
          </p:nvPr>
        </p:nvSpPr>
        <p:spPr>
          <a:xfrm>
            <a:off x="0" y="1143000"/>
            <a:ext cx="9124950" cy="5715000"/>
          </a:xfrm>
        </p:spPr>
        <p:txBody>
          <a:bodyPr>
            <a:noAutofit/>
          </a:bodyPr>
          <a:lstStyle/>
          <a:p>
            <a:pPr marL="342900" lvl="1" indent="-342900">
              <a:buBlip>
                <a:blip r:embed="rId3"/>
              </a:buBlip>
            </a:pPr>
            <a:r>
              <a:rPr lang="en-US" b="1" dirty="0" smtClean="0">
                <a:solidFill>
                  <a:schemeClr val="tx1"/>
                </a:solidFill>
                <a:latin typeface="Arial" pitchFamily="34" charset="0"/>
                <a:cs typeface="Arial" pitchFamily="34" charset="0"/>
              </a:rPr>
              <a:t>Herbicides are promoted but many barriers limit their use </a:t>
            </a:r>
            <a:r>
              <a:rPr lang="en-US" sz="1800" b="1" dirty="0" smtClean="0">
                <a:solidFill>
                  <a:schemeClr val="tx1"/>
                </a:solidFill>
                <a:latin typeface="Arial" pitchFamily="34" charset="0"/>
                <a:cs typeface="Arial" pitchFamily="34" charset="0"/>
              </a:rPr>
              <a:t>(</a:t>
            </a:r>
            <a:r>
              <a:rPr lang="en-US" sz="1800" b="1" dirty="0" err="1">
                <a:solidFill>
                  <a:schemeClr val="tx1"/>
                </a:solidFill>
                <a:latin typeface="Arial" pitchFamily="34" charset="0"/>
                <a:cs typeface="Arial" pitchFamily="34" charset="0"/>
              </a:rPr>
              <a:t>Mavudzi</a:t>
            </a:r>
            <a:r>
              <a:rPr lang="en-US" sz="1800" b="1" dirty="0">
                <a:solidFill>
                  <a:schemeClr val="tx1"/>
                </a:solidFill>
                <a:latin typeface="Arial" pitchFamily="34" charset="0"/>
                <a:cs typeface="Arial" pitchFamily="34" charset="0"/>
              </a:rPr>
              <a:t> et al., 2001)</a:t>
            </a:r>
          </a:p>
          <a:p>
            <a:pPr lvl="1">
              <a:buBlip>
                <a:blip r:embed="rId3"/>
              </a:buBlip>
            </a:pPr>
            <a:r>
              <a:rPr lang="en-US" sz="3200" dirty="0" smtClean="0">
                <a:solidFill>
                  <a:schemeClr val="tx1"/>
                </a:solidFill>
                <a:latin typeface="Arial" pitchFamily="34" charset="0"/>
                <a:cs typeface="Arial" pitchFamily="34" charset="0"/>
              </a:rPr>
              <a:t>Limited </a:t>
            </a:r>
            <a:r>
              <a:rPr lang="en-US" sz="3200" dirty="0">
                <a:solidFill>
                  <a:schemeClr val="tx1"/>
                </a:solidFill>
                <a:latin typeface="Arial" pitchFamily="34" charset="0"/>
                <a:cs typeface="Arial" pitchFamily="34" charset="0"/>
              </a:rPr>
              <a:t>knowledge of herbicides and their </a:t>
            </a:r>
            <a:r>
              <a:rPr lang="en-US" sz="3200" dirty="0" smtClean="0">
                <a:solidFill>
                  <a:schemeClr val="tx1"/>
                </a:solidFill>
                <a:latin typeface="Arial" pitchFamily="34" charset="0"/>
                <a:cs typeface="Arial" pitchFamily="34" charset="0"/>
              </a:rPr>
              <a:t>proper use</a:t>
            </a:r>
            <a:endParaRPr lang="en-US" sz="3200" dirty="0">
              <a:solidFill>
                <a:schemeClr val="tx1"/>
              </a:solidFill>
              <a:latin typeface="Arial" pitchFamily="34" charset="0"/>
              <a:cs typeface="Arial" pitchFamily="34" charset="0"/>
            </a:endParaRPr>
          </a:p>
          <a:p>
            <a:pPr lvl="1">
              <a:buBlip>
                <a:blip r:embed="rId3"/>
              </a:buBlip>
            </a:pPr>
            <a:r>
              <a:rPr lang="en-US" sz="3200" dirty="0">
                <a:solidFill>
                  <a:schemeClr val="tx1"/>
                </a:solidFill>
                <a:latin typeface="Arial" pitchFamily="34" charset="0"/>
                <a:cs typeface="Arial" pitchFamily="34" charset="0"/>
              </a:rPr>
              <a:t>L</a:t>
            </a:r>
            <a:r>
              <a:rPr lang="en-US" sz="3200" dirty="0" smtClean="0">
                <a:solidFill>
                  <a:schemeClr val="tx1"/>
                </a:solidFill>
                <a:latin typeface="Arial" pitchFamily="34" charset="0"/>
                <a:cs typeface="Arial" pitchFamily="34" charset="0"/>
              </a:rPr>
              <a:t>ack </a:t>
            </a:r>
            <a:r>
              <a:rPr lang="en-US" sz="3200" dirty="0">
                <a:solidFill>
                  <a:schemeClr val="tx1"/>
                </a:solidFill>
                <a:latin typeface="Arial" pitchFamily="34" charset="0"/>
                <a:cs typeface="Arial" pitchFamily="34" charset="0"/>
              </a:rPr>
              <a:t>of rural credit markets to finance </a:t>
            </a:r>
            <a:r>
              <a:rPr lang="en-US" sz="3200" dirty="0" smtClean="0">
                <a:solidFill>
                  <a:schemeClr val="tx1"/>
                </a:solidFill>
                <a:latin typeface="Arial" pitchFamily="34" charset="0"/>
                <a:cs typeface="Arial" pitchFamily="34" charset="0"/>
              </a:rPr>
              <a:t>purchase </a:t>
            </a:r>
            <a:r>
              <a:rPr lang="en-US" sz="3200" dirty="0">
                <a:solidFill>
                  <a:schemeClr val="tx1"/>
                </a:solidFill>
                <a:latin typeface="Arial" pitchFamily="34" charset="0"/>
                <a:cs typeface="Arial" pitchFamily="34" charset="0"/>
              </a:rPr>
              <a:t>of </a:t>
            </a:r>
            <a:r>
              <a:rPr lang="en-US" sz="3200" dirty="0" smtClean="0">
                <a:solidFill>
                  <a:schemeClr val="tx1"/>
                </a:solidFill>
                <a:latin typeface="Arial" pitchFamily="34" charset="0"/>
                <a:cs typeface="Arial" pitchFamily="34" charset="0"/>
              </a:rPr>
              <a:t>herbicides</a:t>
            </a:r>
            <a:endParaRPr lang="en-US" sz="3200" dirty="0">
              <a:solidFill>
                <a:schemeClr val="tx1"/>
              </a:solidFill>
              <a:latin typeface="Arial" pitchFamily="34" charset="0"/>
              <a:cs typeface="Arial" pitchFamily="34" charset="0"/>
            </a:endParaRPr>
          </a:p>
          <a:p>
            <a:pPr lvl="1">
              <a:buBlip>
                <a:blip r:embed="rId3"/>
              </a:buBlip>
            </a:pPr>
            <a:r>
              <a:rPr lang="en-US" sz="3200" dirty="0">
                <a:solidFill>
                  <a:schemeClr val="tx1"/>
                </a:solidFill>
                <a:latin typeface="Arial" pitchFamily="34" charset="0"/>
                <a:cs typeface="Arial" pitchFamily="34" charset="0"/>
              </a:rPr>
              <a:t>L</a:t>
            </a:r>
            <a:r>
              <a:rPr lang="en-US" sz="3200" dirty="0" smtClean="0">
                <a:solidFill>
                  <a:schemeClr val="tx1"/>
                </a:solidFill>
                <a:latin typeface="Arial" pitchFamily="34" charset="0"/>
                <a:cs typeface="Arial" pitchFamily="34" charset="0"/>
              </a:rPr>
              <a:t>ack </a:t>
            </a:r>
            <a:r>
              <a:rPr lang="en-US" sz="3200" dirty="0">
                <a:solidFill>
                  <a:schemeClr val="tx1"/>
                </a:solidFill>
                <a:latin typeface="Arial" pitchFamily="34" charset="0"/>
                <a:cs typeface="Arial" pitchFamily="34" charset="0"/>
              </a:rPr>
              <a:t>of herbicides in farmer-usable </a:t>
            </a:r>
            <a:r>
              <a:rPr lang="en-US" sz="3200" dirty="0" smtClean="0">
                <a:solidFill>
                  <a:schemeClr val="tx1"/>
                </a:solidFill>
                <a:latin typeface="Arial" pitchFamily="34" charset="0"/>
                <a:cs typeface="Arial" pitchFamily="34" charset="0"/>
              </a:rPr>
              <a:t>packages</a:t>
            </a:r>
          </a:p>
        </p:txBody>
      </p:sp>
    </p:spTree>
    <p:custDataLst>
      <p:tags r:id="rId1"/>
    </p:custDataLst>
    <p:extLst>
      <p:ext uri="{BB962C8B-B14F-4D97-AF65-F5344CB8AC3E}">
        <p14:creationId xmlns:p14="http://schemas.microsoft.com/office/powerpoint/2010/main" val="4065611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6.4|23|6.3|33.1|13.3|14.1|0.8|13.2|5.4"/>
</p:tagLst>
</file>

<file path=ppt/tags/tag10.xml><?xml version="1.0" encoding="utf-8"?>
<p:tagLst xmlns:a="http://schemas.openxmlformats.org/drawingml/2006/main" xmlns:r="http://schemas.openxmlformats.org/officeDocument/2006/relationships" xmlns:p="http://schemas.openxmlformats.org/presentationml/2006/main">
  <p:tag name="TIMING" val="|0.5|12"/>
</p:tagLst>
</file>

<file path=ppt/tags/tag11.xml><?xml version="1.0" encoding="utf-8"?>
<p:tagLst xmlns:a="http://schemas.openxmlformats.org/drawingml/2006/main" xmlns:r="http://schemas.openxmlformats.org/officeDocument/2006/relationships" xmlns:p="http://schemas.openxmlformats.org/presentationml/2006/main">
  <p:tag name="TIMING" val="|0.9|107.6"/>
</p:tagLst>
</file>

<file path=ppt/tags/tag12.xml><?xml version="1.0" encoding="utf-8"?>
<p:tagLst xmlns:a="http://schemas.openxmlformats.org/drawingml/2006/main" xmlns:r="http://schemas.openxmlformats.org/officeDocument/2006/relationships" xmlns:p="http://schemas.openxmlformats.org/presentationml/2006/main">
  <p:tag name="TIMING" val="|1.4|59.9|30.6"/>
</p:tagLst>
</file>

<file path=ppt/tags/tag13.xml><?xml version="1.0" encoding="utf-8"?>
<p:tagLst xmlns:a="http://schemas.openxmlformats.org/drawingml/2006/main" xmlns:r="http://schemas.openxmlformats.org/officeDocument/2006/relationships" xmlns:p="http://schemas.openxmlformats.org/presentationml/2006/main">
  <p:tag name="TIMING" val="|1|6.2|18.3"/>
</p:tagLst>
</file>

<file path=ppt/tags/tag14.xml><?xml version="1.0" encoding="utf-8"?>
<p:tagLst xmlns:a="http://schemas.openxmlformats.org/drawingml/2006/main" xmlns:r="http://schemas.openxmlformats.org/officeDocument/2006/relationships" xmlns:p="http://schemas.openxmlformats.org/presentationml/2006/main">
  <p:tag name="TIMING" val="|1.1|8.3|29.8|38.5|8.6"/>
</p:tagLst>
</file>

<file path=ppt/tags/tag15.xml><?xml version="1.0" encoding="utf-8"?>
<p:tagLst xmlns:a="http://schemas.openxmlformats.org/drawingml/2006/main" xmlns:r="http://schemas.openxmlformats.org/officeDocument/2006/relationships" xmlns:p="http://schemas.openxmlformats.org/presentationml/2006/main">
  <p:tag name="TIMING" val="|30.8|25.8|8.5"/>
</p:tagLst>
</file>

<file path=ppt/tags/tag16.xml><?xml version="1.0" encoding="utf-8"?>
<p:tagLst xmlns:a="http://schemas.openxmlformats.org/drawingml/2006/main" xmlns:r="http://schemas.openxmlformats.org/officeDocument/2006/relationships" xmlns:p="http://schemas.openxmlformats.org/presentationml/2006/main">
  <p:tag name="TIMING" val="|0.5|0.5|0.2"/>
</p:tagLst>
</file>

<file path=ppt/tags/tag17.xml><?xml version="1.0" encoding="utf-8"?>
<p:tagLst xmlns:a="http://schemas.openxmlformats.org/drawingml/2006/main" xmlns:r="http://schemas.openxmlformats.org/officeDocument/2006/relationships" xmlns:p="http://schemas.openxmlformats.org/presentationml/2006/main">
  <p:tag name="TIMING" val="|0.4|0.4|0.4"/>
</p:tagLst>
</file>

<file path=ppt/tags/tag18.xml><?xml version="1.0" encoding="utf-8"?>
<p:tagLst xmlns:a="http://schemas.openxmlformats.org/drawingml/2006/main" xmlns:r="http://schemas.openxmlformats.org/officeDocument/2006/relationships" xmlns:p="http://schemas.openxmlformats.org/presentationml/2006/main">
  <p:tag name="TIMING" val="|19.6"/>
</p:tagLst>
</file>

<file path=ppt/tags/tag19.xml><?xml version="1.0" encoding="utf-8"?>
<p:tagLst xmlns:a="http://schemas.openxmlformats.org/drawingml/2006/main" xmlns:r="http://schemas.openxmlformats.org/officeDocument/2006/relationships" xmlns:p="http://schemas.openxmlformats.org/presentationml/2006/main">
  <p:tag name="TIMING" val="|33.4"/>
</p:tagLst>
</file>

<file path=ppt/tags/tag2.xml><?xml version="1.0" encoding="utf-8"?>
<p:tagLst xmlns:a="http://schemas.openxmlformats.org/drawingml/2006/main" xmlns:r="http://schemas.openxmlformats.org/officeDocument/2006/relationships" xmlns:p="http://schemas.openxmlformats.org/presentationml/2006/main">
  <p:tag name="TIMING" val="|8.7|6.9|12.7|14.3|116.7|40.9|2.3|8.3|2.9"/>
</p:tagLst>
</file>

<file path=ppt/tags/tag20.xml><?xml version="1.0" encoding="utf-8"?>
<p:tagLst xmlns:a="http://schemas.openxmlformats.org/drawingml/2006/main" xmlns:r="http://schemas.openxmlformats.org/officeDocument/2006/relationships" xmlns:p="http://schemas.openxmlformats.org/presentationml/2006/main">
  <p:tag name="TIMING" val="|2.2"/>
</p:tagLst>
</file>

<file path=ppt/tags/tag21.xml><?xml version="1.0" encoding="utf-8"?>
<p:tagLst xmlns:a="http://schemas.openxmlformats.org/drawingml/2006/main" xmlns:r="http://schemas.openxmlformats.org/officeDocument/2006/relationships" xmlns:p="http://schemas.openxmlformats.org/presentationml/2006/main">
  <p:tag name="TIMING" val="|0.4|0.3|0.1"/>
</p:tagLst>
</file>

<file path=ppt/tags/tag22.xml><?xml version="1.0" encoding="utf-8"?>
<p:tagLst xmlns:a="http://schemas.openxmlformats.org/drawingml/2006/main" xmlns:r="http://schemas.openxmlformats.org/officeDocument/2006/relationships" xmlns:p="http://schemas.openxmlformats.org/presentationml/2006/main">
  <p:tag name="TIMING" val="|0.8|1.6|0.6"/>
</p:tagLst>
</file>

<file path=ppt/tags/tag23.xml><?xml version="1.0" encoding="utf-8"?>
<p:tagLst xmlns:a="http://schemas.openxmlformats.org/drawingml/2006/main" xmlns:r="http://schemas.openxmlformats.org/officeDocument/2006/relationships" xmlns:p="http://schemas.openxmlformats.org/presentationml/2006/main">
  <p:tag name="TIMING" val="|6.7|10.7|6.8"/>
</p:tagLst>
</file>

<file path=ppt/tags/tag24.xml><?xml version="1.0" encoding="utf-8"?>
<p:tagLst xmlns:a="http://schemas.openxmlformats.org/drawingml/2006/main" xmlns:r="http://schemas.openxmlformats.org/officeDocument/2006/relationships" xmlns:p="http://schemas.openxmlformats.org/presentationml/2006/main">
  <p:tag name="TIMING" val="|64|1.7"/>
</p:tagLst>
</file>

<file path=ppt/tags/tag25.xml><?xml version="1.0" encoding="utf-8"?>
<p:tagLst xmlns:a="http://schemas.openxmlformats.org/drawingml/2006/main" xmlns:r="http://schemas.openxmlformats.org/officeDocument/2006/relationships" xmlns:p="http://schemas.openxmlformats.org/presentationml/2006/main">
  <p:tag name="TIMING" val="|3.5|13.3|8.6|4"/>
</p:tagLst>
</file>

<file path=ppt/tags/tag3.xml><?xml version="1.0" encoding="utf-8"?>
<p:tagLst xmlns:a="http://schemas.openxmlformats.org/drawingml/2006/main" xmlns:r="http://schemas.openxmlformats.org/officeDocument/2006/relationships" xmlns:p="http://schemas.openxmlformats.org/presentationml/2006/main">
  <p:tag name="TIMING" val="|6.6|4.8|15"/>
</p:tagLst>
</file>

<file path=ppt/tags/tag4.xml><?xml version="1.0" encoding="utf-8"?>
<p:tagLst xmlns:a="http://schemas.openxmlformats.org/drawingml/2006/main" xmlns:r="http://schemas.openxmlformats.org/officeDocument/2006/relationships" xmlns:p="http://schemas.openxmlformats.org/presentationml/2006/main">
  <p:tag name="TIMING" val="|0.7|0.5|0.5|0.6|0.4|0.4"/>
</p:tagLst>
</file>

<file path=ppt/tags/tag5.xml><?xml version="1.0" encoding="utf-8"?>
<p:tagLst xmlns:a="http://schemas.openxmlformats.org/drawingml/2006/main" xmlns:r="http://schemas.openxmlformats.org/officeDocument/2006/relationships" xmlns:p="http://schemas.openxmlformats.org/presentationml/2006/main">
  <p:tag name="TIMING" val="|19|22.6"/>
</p:tagLst>
</file>

<file path=ppt/tags/tag6.xml><?xml version="1.0" encoding="utf-8"?>
<p:tagLst xmlns:a="http://schemas.openxmlformats.org/drawingml/2006/main" xmlns:r="http://schemas.openxmlformats.org/officeDocument/2006/relationships" xmlns:p="http://schemas.openxmlformats.org/presentationml/2006/main">
  <p:tag name="TIMING" val="|5.8|9.1|2.2|0.9|12.4"/>
</p:tagLst>
</file>

<file path=ppt/tags/tag7.xml><?xml version="1.0" encoding="utf-8"?>
<p:tagLst xmlns:a="http://schemas.openxmlformats.org/drawingml/2006/main" xmlns:r="http://schemas.openxmlformats.org/officeDocument/2006/relationships" xmlns:p="http://schemas.openxmlformats.org/presentationml/2006/main">
  <p:tag name="TIMING" val="|0|0|0"/>
</p:tagLst>
</file>

<file path=ppt/tags/tag8.xml><?xml version="1.0" encoding="utf-8"?>
<p:tagLst xmlns:a="http://schemas.openxmlformats.org/drawingml/2006/main" xmlns:r="http://schemas.openxmlformats.org/officeDocument/2006/relationships" xmlns:p="http://schemas.openxmlformats.org/presentationml/2006/main">
  <p:tag name="TIMING" val="|0.5|0.4|1.3|0.2"/>
</p:tagLst>
</file>

<file path=ppt/tags/tag9.xml><?xml version="1.0" encoding="utf-8"?>
<p:tagLst xmlns:a="http://schemas.openxmlformats.org/drawingml/2006/main" xmlns:r="http://schemas.openxmlformats.org/officeDocument/2006/relationships" xmlns:p="http://schemas.openxmlformats.org/presentationml/2006/main">
  <p:tag name="TIMING" val="|0.5|0.5|0.2|0.4|1|0.2|0.3"/>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21956</TotalTime>
  <Words>3948</Words>
  <Application>Microsoft Office PowerPoint</Application>
  <PresentationFormat>On-screen Show (4:3)</PresentationFormat>
  <Paragraphs>586</Paragraphs>
  <Slides>31</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3" baseType="lpstr">
      <vt:lpstr>Trek</vt:lpstr>
      <vt:lpstr>Bitmap Image</vt:lpstr>
      <vt:lpstr>Conservation Agriculture in Eastern Uganda and western Kenya: assessment of Beneficiaries’ baseline socio-economic conditions </vt:lpstr>
      <vt:lpstr>  Motivation</vt:lpstr>
      <vt:lpstr>1 on-station &amp; 4 on-farm field trials,  20 sites </vt:lpstr>
      <vt:lpstr>Objectives</vt:lpstr>
      <vt:lpstr>  Study Area</vt:lpstr>
      <vt:lpstr>Study area</vt:lpstr>
      <vt:lpstr>PowerPoint Presentation</vt:lpstr>
      <vt:lpstr>Challenges to adoption of CA </vt:lpstr>
      <vt:lpstr>Challenges to adoption of CA </vt:lpstr>
      <vt:lpstr>PowerPoint Presentation</vt:lpstr>
      <vt:lpstr>Other factors that affect CA adoption</vt:lpstr>
      <vt:lpstr>Methods</vt:lpstr>
      <vt:lpstr>Method: Cross tabulation </vt:lpstr>
      <vt:lpstr>    method: BINARY logistic Regression Model</vt:lpstr>
      <vt:lpstr>Empirical regression model</vt:lpstr>
      <vt:lpstr>PowerPoint Presentation</vt:lpstr>
      <vt:lpstr> RESULTS I DESCRIPTIVE SUMMARY OF HH characteristics BY DISTRICT </vt:lpstr>
      <vt:lpstr>RESULTS I DESCRIPTIVE SUMMARY OF HH characteristics BY DISTRICT</vt:lpstr>
      <vt:lpstr>RESULTS I DESCRIPTIVE SUMMARY OF HH characteristics BY DISTRICT</vt:lpstr>
      <vt:lpstr>Results II: Crosstabs/paired sample </vt:lpstr>
      <vt:lpstr>ca adopters vs. non-adopters</vt:lpstr>
      <vt:lpstr>Results III: Binary logistic regression Parameter estimates </vt:lpstr>
      <vt:lpstr>Parameter estimates cont’d</vt:lpstr>
      <vt:lpstr>Summary OF FINDINGS</vt:lpstr>
      <vt:lpstr>Analysis</vt:lpstr>
      <vt:lpstr>DESCRIPTIVE SUMMARY</vt:lpstr>
      <vt:lpstr>Probability distribution graphs of  predicted ca adoption probabilities</vt:lpstr>
      <vt:lpstr>Recommendation </vt:lpstr>
      <vt:lpstr>LIMITATIONS</vt:lpstr>
      <vt:lpstr>PowerPoint Presentation</vt:lpstr>
      <vt:lpstr>PowerPoint Presentation</vt:lpstr>
    </vt:vector>
  </TitlesOfParts>
  <Company>Information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DPECK</dc:creator>
  <cp:lastModifiedBy>Windows User</cp:lastModifiedBy>
  <cp:revision>851</cp:revision>
  <cp:lastPrinted>2013-04-19T20:36:56Z</cp:lastPrinted>
  <dcterms:created xsi:type="dcterms:W3CDTF">2000-04-13T17:04:26Z</dcterms:created>
  <dcterms:modified xsi:type="dcterms:W3CDTF">2013-06-19T17:37:33Z</dcterms:modified>
</cp:coreProperties>
</file>