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62.xml"/>
  <Override ContentType="application/vnd.openxmlformats-officedocument.presentationml.slideLayout+xml" PartName="/ppt/slideLayouts/slideLayout5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4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55.xml"/>
  <Override ContentType="application/vnd.openxmlformats-officedocument.presentationml.slideLayout+xml" PartName="/ppt/slideLayouts/slideLayout61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52.xml"/>
  <Override ContentType="application/vnd.openxmlformats-officedocument.presentationml.slideLayout+xml" PartName="/ppt/slideLayouts/slideLayout64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60.xml"/>
  <Override ContentType="application/vnd.openxmlformats-officedocument.presentationml.slideLayout+xml" PartName="/ppt/slideLayouts/slideLayout47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65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48.xml"/>
  <Override ContentType="application/vnd.openxmlformats-officedocument.presentationml.slideLayout+xml" PartName="/ppt/slideLayouts/slideLayout4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6.xml"/>
  <Override ContentType="application/vnd.openxmlformats-officedocument.presentationml.slideLayout+xml" PartName="/ppt/slideLayouts/slideLayout53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59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6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5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5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50.xml"/>
  <Override ContentType="application/vnd.openxmlformats-officedocument.presentationml.slideLayout+xml" PartName="/ppt/slideLayouts/slideLayout4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63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58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45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Master+xml" PartName="/ppt/slideMasters/slideMaster4.xml"/>
  <Override ContentType="application/vnd.openxmlformats-officedocument.presentationml.slideMaster+xml" PartName="/ppt/slideMasters/slideMaster5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6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  <Override ContentType="application/vnd.openxmlformats-officedocument.theme+xml" PartName="/ppt/theme/theme5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714" r:id="rId5"/>
    <p:sldMasterId id="2147483715" r:id="rId6"/>
    <p:sldMasterId id="2147483716" r:id="rId7"/>
    <p:sldMasterId id="2147483717" r:id="rId8"/>
    <p:sldMasterId id="2147483718" r:id="rId9"/>
  </p:sldMasterIdLst>
  <p:notesMasterIdLst>
    <p:notesMasterId r:id="rId10"/>
  </p:notesMasterIdLst>
  <p:sldIdLst>
    <p:sldId id="256" r:id="rId11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78" r:id="rId33"/>
    <p:sldId id="279" r:id="rId34"/>
    <p:sldId id="280" r:id="rId35"/>
    <p:sldId id="281" r:id="rId36"/>
    <p:sldId id="282" r:id="rId37"/>
    <p:sldId id="283" r:id="rId38"/>
    <p:sldId id="284" r:id="rId39"/>
    <p:sldId id="285" r:id="rId40"/>
    <p:sldId id="286" r:id="rId41"/>
    <p:sldId id="287" r:id="rId42"/>
    <p:sldId id="288" r:id="rId43"/>
    <p:sldId id="289" r:id="rId44"/>
    <p:sldId id="290" r:id="rId45"/>
    <p:sldId id="291" r:id="rId46"/>
    <p:sldId id="292" r:id="rId47"/>
    <p:sldId id="293" r:id="rId48"/>
    <p:sldId id="294" r:id="rId49"/>
    <p:sldId id="295" r:id="rId50"/>
  </p:sldIdLst>
  <p:sldSz cy="5143500" cx="9144000"/>
  <p:notesSz cx="6858000" cy="9144000"/>
  <p:embeddedFontLst>
    <p:embeddedFont>
      <p:font typeface="Helvetica Neue"/>
      <p:regular r:id="rId51"/>
      <p:bold r:id="rId52"/>
      <p:italic r:id="rId53"/>
      <p:boldItalic r:id="rId54"/>
    </p:embeddedFont>
    <p:embeddedFont>
      <p:font typeface="Crimson Text"/>
      <p:regular r:id="rId55"/>
      <p:bold r:id="rId56"/>
      <p:italic r:id="rId57"/>
      <p:boldItalic r:id="rId5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ECBED695-3B26-48E8-8750-7CC05E31878A}">
  <a:tblStyle styleId="{ECBED695-3B26-48E8-8750-7CC05E31878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0.xml"/><Relationship Id="rId42" Type="http://schemas.openxmlformats.org/officeDocument/2006/relationships/slide" Target="slides/slide32.xml"/><Relationship Id="rId41" Type="http://schemas.openxmlformats.org/officeDocument/2006/relationships/slide" Target="slides/slide31.xml"/><Relationship Id="rId44" Type="http://schemas.openxmlformats.org/officeDocument/2006/relationships/slide" Target="slides/slide34.xml"/><Relationship Id="rId43" Type="http://schemas.openxmlformats.org/officeDocument/2006/relationships/slide" Target="slides/slide33.xml"/><Relationship Id="rId46" Type="http://schemas.openxmlformats.org/officeDocument/2006/relationships/slide" Target="slides/slide36.xml"/><Relationship Id="rId45" Type="http://schemas.openxmlformats.org/officeDocument/2006/relationships/slide" Target="slides/slide35.xml"/><Relationship Id="rId1" Type="http://schemas.openxmlformats.org/officeDocument/2006/relationships/theme" Target="theme/theme6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Master" Target="slideMasters/slideMaster5.xml"/><Relationship Id="rId48" Type="http://schemas.openxmlformats.org/officeDocument/2006/relationships/slide" Target="slides/slide38.xml"/><Relationship Id="rId47" Type="http://schemas.openxmlformats.org/officeDocument/2006/relationships/slide" Target="slides/slide37.xml"/><Relationship Id="rId49" Type="http://schemas.openxmlformats.org/officeDocument/2006/relationships/slide" Target="slides/slide39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slideMaster" Target="slideMasters/slideMaster3.xml"/><Relationship Id="rId8" Type="http://schemas.openxmlformats.org/officeDocument/2006/relationships/slideMaster" Target="slideMasters/slideMaster4.xml"/><Relationship Id="rId31" Type="http://schemas.openxmlformats.org/officeDocument/2006/relationships/slide" Target="slides/slide21.xml"/><Relationship Id="rId30" Type="http://schemas.openxmlformats.org/officeDocument/2006/relationships/slide" Target="slides/slide20.xml"/><Relationship Id="rId33" Type="http://schemas.openxmlformats.org/officeDocument/2006/relationships/slide" Target="slides/slide23.xml"/><Relationship Id="rId32" Type="http://schemas.openxmlformats.org/officeDocument/2006/relationships/slide" Target="slides/slide22.xml"/><Relationship Id="rId35" Type="http://schemas.openxmlformats.org/officeDocument/2006/relationships/slide" Target="slides/slide25.xml"/><Relationship Id="rId34" Type="http://schemas.openxmlformats.org/officeDocument/2006/relationships/slide" Target="slides/slide24.xml"/><Relationship Id="rId37" Type="http://schemas.openxmlformats.org/officeDocument/2006/relationships/slide" Target="slides/slide27.xml"/><Relationship Id="rId36" Type="http://schemas.openxmlformats.org/officeDocument/2006/relationships/slide" Target="slides/slide26.xml"/><Relationship Id="rId39" Type="http://schemas.openxmlformats.org/officeDocument/2006/relationships/slide" Target="slides/slide29.xml"/><Relationship Id="rId38" Type="http://schemas.openxmlformats.org/officeDocument/2006/relationships/slide" Target="slides/slide28.xml"/><Relationship Id="rId20" Type="http://schemas.openxmlformats.org/officeDocument/2006/relationships/slide" Target="slides/slide10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29" Type="http://schemas.openxmlformats.org/officeDocument/2006/relationships/slide" Target="slides/slide19.xml"/><Relationship Id="rId51" Type="http://schemas.openxmlformats.org/officeDocument/2006/relationships/font" Target="fonts/HelveticaNeue-regular.fntdata"/><Relationship Id="rId50" Type="http://schemas.openxmlformats.org/officeDocument/2006/relationships/slide" Target="slides/slide40.xml"/><Relationship Id="rId53" Type="http://schemas.openxmlformats.org/officeDocument/2006/relationships/font" Target="fonts/HelveticaNeue-italic.fntdata"/><Relationship Id="rId52" Type="http://schemas.openxmlformats.org/officeDocument/2006/relationships/font" Target="fonts/HelveticaNeue-bold.fntdata"/><Relationship Id="rId11" Type="http://schemas.openxmlformats.org/officeDocument/2006/relationships/slide" Target="slides/slide1.xml"/><Relationship Id="rId55" Type="http://schemas.openxmlformats.org/officeDocument/2006/relationships/font" Target="fonts/CrimsonText-regular.fntdata"/><Relationship Id="rId10" Type="http://schemas.openxmlformats.org/officeDocument/2006/relationships/notesMaster" Target="notesMasters/notesMaster1.xml"/><Relationship Id="rId54" Type="http://schemas.openxmlformats.org/officeDocument/2006/relationships/font" Target="fonts/HelveticaNeue-boldItalic.fntdata"/><Relationship Id="rId13" Type="http://schemas.openxmlformats.org/officeDocument/2006/relationships/slide" Target="slides/slide3.xml"/><Relationship Id="rId57" Type="http://schemas.openxmlformats.org/officeDocument/2006/relationships/font" Target="fonts/CrimsonText-italic.fntdata"/><Relationship Id="rId12" Type="http://schemas.openxmlformats.org/officeDocument/2006/relationships/slide" Target="slides/slide2.xml"/><Relationship Id="rId56" Type="http://schemas.openxmlformats.org/officeDocument/2006/relationships/font" Target="fonts/CrimsonText-bold.fntdata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58" Type="http://schemas.openxmlformats.org/officeDocument/2006/relationships/font" Target="fonts/CrimsonText-boldItalic.fntdata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9" Type="http://schemas.openxmlformats.org/officeDocument/2006/relationships/slide" Target="slides/slide9.xml"/><Relationship Id="rId18" Type="http://schemas.openxmlformats.org/officeDocument/2006/relationships/slide" Target="slides/slide8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9dbeefc9b6_2_8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g9dbeefc9b6_2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9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ga590fff90c_6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1" name="Google Shape;451;ga590fff90c_6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9e0357fd81_4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g9e0357fd81_4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a590fff90c_4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9" name="Google Shape;479;ga590fff90c_4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ae9b42d59b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1" name="Google Shape;491;gae9b42d59b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a590fff90c_4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a590fff90c_4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ga590fff90c_4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8" name="Google Shape;508;ga590fff90c_4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ga590fff90c_4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7" name="Google Shape;517;ga590fff90c_4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9dbeefc9b6_2_27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g9dbeefc9b6_2_2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5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ga78bdbea1c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7" name="Google Shape;537;ga78bdbea1c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3" name="Shape 5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4" name="Google Shape;544;ga590fff90c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5" name="Google Shape;545;ga590fff90c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ga78bdbea1c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6" name="Google Shape;396;ga78bdbea1c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7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" name="Google Shape;558;ga590fff90c_2_2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9" name="Google Shape;559;ga590fff90c_2_2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1" name="Shape 5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Google Shape;572;ga590fff90c_2_9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3" name="Google Shape;573;ga590fff90c_2_9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5" name="Shape 5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6" name="Google Shape;586;g9dbeefc9b6_2_3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7" name="Google Shape;587;g9dbeefc9b6_2_3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ga78bdbea1c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5" name="Google Shape;595;ga78bdbea1c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1" name="Shape 6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Google Shape;602;gaed190ecf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3" name="Google Shape;603;gaed190ecf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6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" name="Google Shape;617;gaed190ecf0_0_2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gaed190ecf0_0_2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1" name="Shape 6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Google Shape;632;gaed190ecf0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3" name="Google Shape;633;gaed190ecf0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gaed190ecf0_0_1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9" name="Google Shape;639;gaed190ecf0_0_1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3" name="Shape 6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Google Shape;644;g9dbeefc9b6_2_3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5" name="Google Shape;645;g9dbeefc9b6_2_3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1" name="Shape 6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2" name="Google Shape;652;ga78bdbea1c_0_8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3" name="Google Shape;653;ga78bdbea1c_0_8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a78bdbea1c_0_9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ga78bdbea1c_0_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9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Google Shape;660;ga590fff90c_1_9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1" name="Google Shape;661;ga590fff90c_1_9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5" name="Shape 6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Google Shape;676;ga590fff90c_1_19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7" name="Google Shape;677;ga590fff90c_1_19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0" name="Shape 6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1" name="Google Shape;691;ga590fff90c_1_29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2" name="Google Shape;692;ga590fff90c_1_29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5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" name="Google Shape;706;g9dbeefc9b6_2_37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7" name="Google Shape;707;g9dbeefc9b6_2_3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3" name="Shape 7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Google Shape;714;ga78bdbea1c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5" name="Google Shape;715;ga78bdbea1c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4" name="Shape 7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Google Shape;725;ga590fff90c_4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6" name="Google Shape;726;ga590fff90c_4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2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" name="Google Shape;733;ga78bdbec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4" name="Google Shape;734;ga78bdbec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0" name="Shape 7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1" name="Google Shape;741;ga5910029e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2" name="Google Shape;742;ga5910029e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8" name="Shape 7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9" name="Google Shape;749;gaed190ecf0_0_37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0" name="Google Shape;750;gaed190ecf0_0_37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6" name="Shape 7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" name="Google Shape;757;gaed190ecf0_0_38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8" name="Google Shape;758;gaed190ecf0_0_38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b1654c39ad_0_2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gb1654c39ad_0_2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g9dbeefc9b6_2_5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5" name="Google Shape;765;g9dbeefc9b6_2_5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b1654c39ad_0_3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2" name="Google Shape;412;gb1654c39ad_0_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a590fff90c_4_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8" name="Google Shape;418;ga590fff90c_4_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ga590fff90c_6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5" name="Google Shape;425;ga590fff90c_6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a590fff90c_4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2" name="Google Shape;432;ga590fff90c_4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ga590fff90c_6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4" name="Google Shape;444;ga590fff90c_6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9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4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</file>

<file path=ppt/slideLayouts/_rels/slideLayout4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4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png"/></Relationships>
</file>

<file path=ppt/slideLayouts/_rels/slideLayout4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9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/Relationships>
</file>

<file path=ppt/slideLayouts/_rels/slideLayout5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Relationship Id="rId3" Type="http://schemas.openxmlformats.org/officeDocument/2006/relationships/image" Target="../media/image17.png"/></Relationships>
</file>

<file path=ppt/slideLayouts/_rels/slideLayout5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/Relationships>
</file>

<file path=ppt/slideLayouts/_rels/slideLayout5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Relationship Id="rId3" Type="http://schemas.openxmlformats.org/officeDocument/2006/relationships/image" Target="../media/image17.png"/></Relationships>
</file>

<file path=ppt/slideLayouts/_rels/slideLayout5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png"/></Relationships>
</file>

<file path=ppt/slideLayouts/_rels/slideLayout6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7.png"/></Relationships>
</file>

<file path=ppt/slideLayouts/_rels/slideLayout6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">
  <p:cSld name="empty background">
    <p:bg>
      <p:bgPr>
        <a:solidFill>
          <a:srgbClr val="FFFFFF"/>
        </a:solidFill>
      </p:bgPr>
    </p:bg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">
  <p:cSld name="right text w/ 4 photos">
    <p:bg>
      <p:bgPr>
        <a:solidFill>
          <a:srgbClr val="FFFFFF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" name="Google Shape;55;p15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" name="Google Shape;56;p15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5"/>
          <p:cNvSpPr/>
          <p:nvPr>
            <p:ph idx="2" type="pic"/>
          </p:nvPr>
        </p:nvSpPr>
        <p:spPr>
          <a:xfrm>
            <a:off x="707246" y="1164461"/>
            <a:ext cx="2501459" cy="16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Google Shape;58;p15"/>
          <p:cNvSpPr/>
          <p:nvPr>
            <p:ph idx="3" type="pic"/>
          </p:nvPr>
        </p:nvSpPr>
        <p:spPr>
          <a:xfrm>
            <a:off x="3321954" y="1318200"/>
            <a:ext cx="1688377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Google Shape;59;p15"/>
          <p:cNvSpPr/>
          <p:nvPr>
            <p:ph idx="4" type="pic"/>
          </p:nvPr>
        </p:nvSpPr>
        <p:spPr>
          <a:xfrm>
            <a:off x="435024" y="2949088"/>
            <a:ext cx="2773681" cy="110028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Google Shape;60;p15"/>
          <p:cNvSpPr/>
          <p:nvPr>
            <p:ph idx="5" type="pic"/>
          </p:nvPr>
        </p:nvSpPr>
        <p:spPr>
          <a:xfrm>
            <a:off x="3321953" y="2560112"/>
            <a:ext cx="1961899" cy="13001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61" name="Google Shape;61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3386" y="9906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62" name="Google Shape;6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283854" y="3860241"/>
            <a:ext cx="169262" cy="169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 alt footer">
  <p:cSld name="right text w/ 4 photos alt footer">
    <p:bg>
      <p:bgPr>
        <a:solidFill>
          <a:srgbClr val="FFFFFF"/>
        </a:solid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6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16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6" name="Google Shape;66;p16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6"/>
          <p:cNvSpPr/>
          <p:nvPr>
            <p:ph idx="2" type="pic"/>
          </p:nvPr>
        </p:nvSpPr>
        <p:spPr>
          <a:xfrm>
            <a:off x="707246" y="1164461"/>
            <a:ext cx="2501459" cy="16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16"/>
          <p:cNvSpPr/>
          <p:nvPr>
            <p:ph idx="3" type="pic"/>
          </p:nvPr>
        </p:nvSpPr>
        <p:spPr>
          <a:xfrm>
            <a:off x="3321954" y="1318200"/>
            <a:ext cx="1688377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Google Shape;69;p16"/>
          <p:cNvSpPr/>
          <p:nvPr>
            <p:ph idx="4" type="pic"/>
          </p:nvPr>
        </p:nvSpPr>
        <p:spPr>
          <a:xfrm>
            <a:off x="435024" y="2949088"/>
            <a:ext cx="2773681" cy="110028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Google Shape;70;p16"/>
          <p:cNvSpPr/>
          <p:nvPr>
            <p:ph idx="5" type="pic"/>
          </p:nvPr>
        </p:nvSpPr>
        <p:spPr>
          <a:xfrm>
            <a:off x="3321953" y="2560112"/>
            <a:ext cx="1961899" cy="13001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71" name="Google Shape;71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3386" y="9906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72" name="Google Shape;72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283854" y="3860241"/>
            <a:ext cx="169262" cy="16926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3" name="Google Shape;73;p16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VT-grid-02.png" id="74" name="Google Shape;74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8705" y="4630516"/>
            <a:ext cx="795060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text + 1 picture">
  <p:cSld name="right side text + 1 picture">
    <p:bg>
      <p:bgPr>
        <a:solidFill>
          <a:srgbClr val="FFFFFF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7"/>
          <p:cNvSpPr/>
          <p:nvPr>
            <p:ph idx="2" type="pic"/>
          </p:nvPr>
        </p:nvSpPr>
        <p:spPr>
          <a:xfrm>
            <a:off x="713720" y="1029950"/>
            <a:ext cx="4414539" cy="29476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78" name="Google Shape;78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7685" y="843914"/>
            <a:ext cx="186035" cy="1860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79" name="Google Shape;79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128260" y="3977640"/>
            <a:ext cx="186036" cy="1860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ight side text + 1 picture alt footer">
  <p:cSld name="1_right side text + 1 picture alt footer">
    <p:bg>
      <p:bgPr>
        <a:solidFill>
          <a:srgbClr val="FFFFFF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8"/>
          <p:cNvSpPr/>
          <p:nvPr>
            <p:ph idx="2" type="pic"/>
          </p:nvPr>
        </p:nvSpPr>
        <p:spPr>
          <a:xfrm>
            <a:off x="713720" y="1029950"/>
            <a:ext cx="4414539" cy="29476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83" name="Google Shape;83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7685" y="843914"/>
            <a:ext cx="186035" cy="1860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84" name="Google Shape;84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128260" y="3977640"/>
            <a:ext cx="186036" cy="1860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T-grid-02.png" id="85" name="Google Shape;8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8705" y="4630516"/>
            <a:ext cx="7950605" cy="51435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6" name="Google Shape;86;p18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bg>
      <p:bgPr>
        <a:solidFill>
          <a:srgbClr val="FFFFFF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9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9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p19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sted-image.pdf" id="91" name="Google Shape;91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2900" y="3429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92" name="Google Shape;92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8643544" y="4631339"/>
            <a:ext cx="169262" cy="169261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9"/>
          <p:cNvSpPr/>
          <p:nvPr>
            <p:ph idx="2" type="pic"/>
          </p:nvPr>
        </p:nvSpPr>
        <p:spPr>
          <a:xfrm>
            <a:off x="516760" y="516761"/>
            <a:ext cx="8126784" cy="4114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94" name="Google Shape;94;p19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collage">
  <p:cSld name="picture collage">
    <p:bg>
      <p:bgPr>
        <a:solidFill>
          <a:srgbClr val="FFFFFF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0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0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sted-image.pdf" id="99" name="Google Shape;99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2900" y="3429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100" name="Google Shape;100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8643544" y="4631339"/>
            <a:ext cx="169262" cy="16926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20"/>
          <p:cNvSpPr/>
          <p:nvPr>
            <p:ph idx="2" type="pic"/>
          </p:nvPr>
        </p:nvSpPr>
        <p:spPr>
          <a:xfrm>
            <a:off x="516760" y="516761"/>
            <a:ext cx="2418061" cy="4114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02" name="Google Shape;102;p20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103" name="Google Shape;103;p20"/>
          <p:cNvSpPr/>
          <p:nvPr>
            <p:ph idx="3" type="pic"/>
          </p:nvPr>
        </p:nvSpPr>
        <p:spPr>
          <a:xfrm>
            <a:off x="6225483" y="2112461"/>
            <a:ext cx="2418061" cy="2516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Google Shape;104;p20"/>
          <p:cNvSpPr/>
          <p:nvPr>
            <p:ph idx="4" type="pic"/>
          </p:nvPr>
        </p:nvSpPr>
        <p:spPr>
          <a:xfrm>
            <a:off x="6225482" y="517092"/>
            <a:ext cx="2418061" cy="14192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5" name="Google Shape;105;p20"/>
          <p:cNvSpPr/>
          <p:nvPr>
            <p:ph idx="5" type="pic"/>
          </p:nvPr>
        </p:nvSpPr>
        <p:spPr>
          <a:xfrm>
            <a:off x="3108680" y="519503"/>
            <a:ext cx="2942496" cy="25060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6" name="Google Shape;106;p20"/>
          <p:cNvSpPr/>
          <p:nvPr>
            <p:ph idx="6" type="pic"/>
          </p:nvPr>
        </p:nvSpPr>
        <p:spPr>
          <a:xfrm>
            <a:off x="3108680" y="3241385"/>
            <a:ext cx="2942496" cy="138765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item circle pictures">
  <p:cSld name="three item circle pictures">
    <p:bg>
      <p:bgPr>
        <a:solidFill>
          <a:srgbClr val="FFFFFF"/>
        </a:solidFill>
      </p:bgPr>
    </p:bg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/>
          <p:nvPr/>
        </p:nvSpPr>
        <p:spPr>
          <a:xfrm>
            <a:off x="531726" y="618739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09" name="Google Shape;109;p21"/>
          <p:cNvCxnSpPr/>
          <p:nvPr/>
        </p:nvCxnSpPr>
        <p:spPr>
          <a:xfrm>
            <a:off x="2249723" y="2068408"/>
            <a:ext cx="1069507" cy="752094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10" name="Google Shape;110;p21"/>
          <p:cNvSpPr/>
          <p:nvPr/>
        </p:nvSpPr>
        <p:spPr>
          <a:xfrm>
            <a:off x="3217776" y="2282840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1" name="Google Shape;111;p21"/>
          <p:cNvCxnSpPr/>
          <p:nvPr/>
        </p:nvCxnSpPr>
        <p:spPr>
          <a:xfrm flipH="1" rot="10800000">
            <a:off x="5008559" y="2374990"/>
            <a:ext cx="1280567" cy="453391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12" name="Google Shape;112;p21"/>
          <p:cNvSpPr/>
          <p:nvPr/>
        </p:nvSpPr>
        <p:spPr>
          <a:xfrm>
            <a:off x="6227676" y="1143352"/>
            <a:ext cx="1852233" cy="1852234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21"/>
          <p:cNvSpPr/>
          <p:nvPr>
            <p:ph idx="2" type="pic"/>
          </p:nvPr>
        </p:nvSpPr>
        <p:spPr>
          <a:xfrm>
            <a:off x="600592" y="687605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Google Shape;114;p21"/>
          <p:cNvSpPr/>
          <p:nvPr>
            <p:ph idx="3" type="pic"/>
          </p:nvPr>
        </p:nvSpPr>
        <p:spPr>
          <a:xfrm>
            <a:off x="3286642" y="2351707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Google Shape;115;p21"/>
          <p:cNvSpPr/>
          <p:nvPr>
            <p:ph idx="4" type="pic"/>
          </p:nvPr>
        </p:nvSpPr>
        <p:spPr>
          <a:xfrm>
            <a:off x="6296542" y="1212218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16" name="Google Shape;116;p21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o page">
  <p:cSld name="bio page">
    <p:bg>
      <p:bgPr>
        <a:solidFill>
          <a:srgbClr val="FFFFFF"/>
        </a:solidFill>
      </p:bgPr>
    </p:bg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/>
          <p:nvPr/>
        </p:nvSpPr>
        <p:spPr>
          <a:xfrm>
            <a:off x="7470650" y="4767860"/>
            <a:ext cx="187037" cy="31141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rgbClr val="861F4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2"/>
          <p:cNvSpPr/>
          <p:nvPr/>
        </p:nvSpPr>
        <p:spPr>
          <a:xfrm>
            <a:off x="6450424" y="2750996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22"/>
          <p:cNvSpPr/>
          <p:nvPr/>
        </p:nvSpPr>
        <p:spPr>
          <a:xfrm>
            <a:off x="531726" y="618739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22"/>
          <p:cNvSpPr/>
          <p:nvPr>
            <p:ph idx="2" type="pic"/>
          </p:nvPr>
        </p:nvSpPr>
        <p:spPr>
          <a:xfrm>
            <a:off x="600592" y="687605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2" name="Google Shape;122;p22"/>
          <p:cNvSpPr/>
          <p:nvPr>
            <p:ph idx="3" type="pic"/>
          </p:nvPr>
        </p:nvSpPr>
        <p:spPr>
          <a:xfrm>
            <a:off x="6519004" y="2819863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 alt footer">
  <p:cSld name="empty background alt footer">
    <p:bg>
      <p:bgPr>
        <a:solidFill>
          <a:srgbClr val="FFFFFF"/>
        </a:soli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3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VT-grid-02.png" id="125" name="Google Shape;125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08705" y="4630516"/>
            <a:ext cx="795060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side photo">
  <p:cSld name="left side photo">
    <p:bg>
      <p:bgPr>
        <a:solidFill>
          <a:srgbClr val="FFFFFF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/>
          <p:nvPr>
            <p:ph idx="2" type="pic"/>
          </p:nvPr>
        </p:nvSpPr>
        <p:spPr>
          <a:xfrm>
            <a:off x="0" y="0"/>
            <a:ext cx="44577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photo">
  <p:cSld name="right side photo">
    <p:bg>
      <p:bgPr>
        <a:solidFill>
          <a:srgbClr val="FFFFFF"/>
        </a:solidFill>
      </p:bgPr>
    </p:bg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/>
          <p:nvPr>
            <p:ph idx="2" type="pic"/>
          </p:nvPr>
        </p:nvSpPr>
        <p:spPr>
          <a:xfrm>
            <a:off x="4686300" y="0"/>
            <a:ext cx="44577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y graphic empty background">
  <p:cSld name="gray graphic empty background">
    <p:bg>
      <p:bgPr>
        <a:solidFill>
          <a:srgbClr val="FFFFFF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6"/>
          <p:cNvSpPr/>
          <p:nvPr/>
        </p:nvSpPr>
        <p:spPr>
          <a:xfrm>
            <a:off x="0" y="0"/>
            <a:ext cx="3771900" cy="514350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DEDE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">
  <p:cSld name="empty background">
    <p:bg>
      <p:bgPr>
        <a:solidFill>
          <a:srgbClr val="FFFFFF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8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">
  <p:cSld name="right text w/ 4 photos">
    <p:bg>
      <p:bgPr>
        <a:solidFill>
          <a:srgbClr val="FFFFFF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29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29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29"/>
          <p:cNvSpPr/>
          <p:nvPr>
            <p:ph idx="2" type="pic"/>
          </p:nvPr>
        </p:nvSpPr>
        <p:spPr>
          <a:xfrm>
            <a:off x="707246" y="1164461"/>
            <a:ext cx="2501459" cy="16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0" name="Google Shape;140;p29"/>
          <p:cNvSpPr/>
          <p:nvPr>
            <p:ph idx="3" type="pic"/>
          </p:nvPr>
        </p:nvSpPr>
        <p:spPr>
          <a:xfrm>
            <a:off x="3321954" y="1318200"/>
            <a:ext cx="1688377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Google Shape;141;p29"/>
          <p:cNvSpPr/>
          <p:nvPr>
            <p:ph idx="4" type="pic"/>
          </p:nvPr>
        </p:nvSpPr>
        <p:spPr>
          <a:xfrm>
            <a:off x="435024" y="2949088"/>
            <a:ext cx="2773681" cy="110028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Google Shape;142;p29"/>
          <p:cNvSpPr/>
          <p:nvPr>
            <p:ph idx="5" type="pic"/>
          </p:nvPr>
        </p:nvSpPr>
        <p:spPr>
          <a:xfrm>
            <a:off x="3321953" y="2560112"/>
            <a:ext cx="1961899" cy="13001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143" name="Google Shape;143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3386" y="9906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144" name="Google Shape;144;p2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283854" y="3860241"/>
            <a:ext cx="169262" cy="169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 alt footer">
  <p:cSld name="right text w/ 4 photos alt footer">
    <p:bg>
      <p:bgPr>
        <a:solidFill>
          <a:srgbClr val="FFFFFF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0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" name="Google Shape;147;p30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30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30"/>
          <p:cNvSpPr/>
          <p:nvPr>
            <p:ph idx="2" type="pic"/>
          </p:nvPr>
        </p:nvSpPr>
        <p:spPr>
          <a:xfrm>
            <a:off x="707246" y="1164461"/>
            <a:ext cx="2501459" cy="16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0" name="Google Shape;150;p30"/>
          <p:cNvSpPr/>
          <p:nvPr>
            <p:ph idx="3" type="pic"/>
          </p:nvPr>
        </p:nvSpPr>
        <p:spPr>
          <a:xfrm>
            <a:off x="3321954" y="1318200"/>
            <a:ext cx="1688377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1" name="Google Shape;151;p30"/>
          <p:cNvSpPr/>
          <p:nvPr>
            <p:ph idx="4" type="pic"/>
          </p:nvPr>
        </p:nvSpPr>
        <p:spPr>
          <a:xfrm>
            <a:off x="435024" y="2949088"/>
            <a:ext cx="2773681" cy="110028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Google Shape;152;p30"/>
          <p:cNvSpPr/>
          <p:nvPr>
            <p:ph idx="5" type="pic"/>
          </p:nvPr>
        </p:nvSpPr>
        <p:spPr>
          <a:xfrm>
            <a:off x="3321953" y="2560112"/>
            <a:ext cx="1961899" cy="13001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153" name="Google Shape;153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3386" y="9906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154" name="Google Shape;154;p3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283854" y="3860241"/>
            <a:ext cx="169262" cy="16926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5" name="Google Shape;155;p30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VT-grid-02.png" id="156" name="Google Shape;156;p3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8705" y="4630516"/>
            <a:ext cx="795060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text + 1 picture">
  <p:cSld name="right side text + 1 picture">
    <p:bg>
      <p:bgPr>
        <a:solidFill>
          <a:srgbClr val="FFFFFF"/>
        </a:solidFill>
      </p:bgPr>
    </p:bg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31"/>
          <p:cNvSpPr/>
          <p:nvPr>
            <p:ph idx="2" type="pic"/>
          </p:nvPr>
        </p:nvSpPr>
        <p:spPr>
          <a:xfrm>
            <a:off x="713720" y="1029950"/>
            <a:ext cx="4414539" cy="29476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160" name="Google Shape;160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7685" y="843914"/>
            <a:ext cx="186035" cy="1860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161" name="Google Shape;161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128260" y="3977640"/>
            <a:ext cx="186036" cy="1860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ight side text + 1 picture alt footer">
  <p:cSld name="1_right side text + 1 picture alt footer">
    <p:bg>
      <p:bgPr>
        <a:solidFill>
          <a:srgbClr val="FFFFFF"/>
        </a:solidFill>
      </p:bgPr>
    </p:bg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2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32"/>
          <p:cNvSpPr/>
          <p:nvPr>
            <p:ph idx="2" type="pic"/>
          </p:nvPr>
        </p:nvSpPr>
        <p:spPr>
          <a:xfrm>
            <a:off x="713720" y="1029950"/>
            <a:ext cx="4414539" cy="29476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165" name="Google Shape;165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7685" y="843914"/>
            <a:ext cx="186035" cy="1860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166" name="Google Shape;166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128260" y="3977640"/>
            <a:ext cx="186036" cy="1860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T-grid-02.png" id="167" name="Google Shape;167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8705" y="4630516"/>
            <a:ext cx="7950605" cy="51435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8" name="Google Shape;168;p32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bg>
      <p:bgPr>
        <a:solidFill>
          <a:srgbClr val="FFFFFF"/>
        </a:solidFill>
      </p:bgPr>
    </p:bg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3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1" name="Google Shape;171;p33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33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sted-image.pdf" id="173" name="Google Shape;173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2900" y="3429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174" name="Google Shape;174;p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8643544" y="4631339"/>
            <a:ext cx="169262" cy="169261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33"/>
          <p:cNvSpPr/>
          <p:nvPr>
            <p:ph idx="2" type="pic"/>
          </p:nvPr>
        </p:nvSpPr>
        <p:spPr>
          <a:xfrm>
            <a:off x="516760" y="516761"/>
            <a:ext cx="8126784" cy="4114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76" name="Google Shape;176;p33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collage">
  <p:cSld name="picture collage">
    <p:bg>
      <p:bgPr>
        <a:solidFill>
          <a:srgbClr val="FFFFFF"/>
        </a:solidFill>
      </p:bgPr>
    </p:bg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4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9" name="Google Shape;179;p34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0" name="Google Shape;180;p34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sted-image.pdf" id="181" name="Google Shape;181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2900" y="3429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182" name="Google Shape;182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8643544" y="4631339"/>
            <a:ext cx="169262" cy="169261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34"/>
          <p:cNvSpPr/>
          <p:nvPr>
            <p:ph idx="2" type="pic"/>
          </p:nvPr>
        </p:nvSpPr>
        <p:spPr>
          <a:xfrm>
            <a:off x="516760" y="516761"/>
            <a:ext cx="2418061" cy="4114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84" name="Google Shape;184;p34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185" name="Google Shape;185;p34"/>
          <p:cNvSpPr/>
          <p:nvPr>
            <p:ph idx="3" type="pic"/>
          </p:nvPr>
        </p:nvSpPr>
        <p:spPr>
          <a:xfrm>
            <a:off x="6225483" y="2112461"/>
            <a:ext cx="2418061" cy="2516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6" name="Google Shape;186;p34"/>
          <p:cNvSpPr/>
          <p:nvPr>
            <p:ph idx="4" type="pic"/>
          </p:nvPr>
        </p:nvSpPr>
        <p:spPr>
          <a:xfrm>
            <a:off x="6225482" y="517092"/>
            <a:ext cx="2418061" cy="14192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7" name="Google Shape;187;p34"/>
          <p:cNvSpPr/>
          <p:nvPr>
            <p:ph idx="5" type="pic"/>
          </p:nvPr>
        </p:nvSpPr>
        <p:spPr>
          <a:xfrm>
            <a:off x="3108680" y="519503"/>
            <a:ext cx="2942496" cy="25060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88" name="Google Shape;188;p34"/>
          <p:cNvSpPr/>
          <p:nvPr>
            <p:ph idx="6" type="pic"/>
          </p:nvPr>
        </p:nvSpPr>
        <p:spPr>
          <a:xfrm>
            <a:off x="3108680" y="3241385"/>
            <a:ext cx="2942496" cy="138765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item circle pictures">
  <p:cSld name="three item circle pictures">
    <p:bg>
      <p:bgPr>
        <a:solidFill>
          <a:srgbClr val="FFFFFF"/>
        </a:solidFill>
      </p:bgPr>
    </p:bg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5"/>
          <p:cNvSpPr/>
          <p:nvPr/>
        </p:nvSpPr>
        <p:spPr>
          <a:xfrm>
            <a:off x="531726" y="618739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1" name="Google Shape;191;p35"/>
          <p:cNvCxnSpPr/>
          <p:nvPr/>
        </p:nvCxnSpPr>
        <p:spPr>
          <a:xfrm>
            <a:off x="2249723" y="2068408"/>
            <a:ext cx="1069507" cy="752094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92" name="Google Shape;192;p35"/>
          <p:cNvSpPr/>
          <p:nvPr/>
        </p:nvSpPr>
        <p:spPr>
          <a:xfrm>
            <a:off x="3217776" y="2282840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3" name="Google Shape;193;p35"/>
          <p:cNvCxnSpPr/>
          <p:nvPr/>
        </p:nvCxnSpPr>
        <p:spPr>
          <a:xfrm flipH="1" rot="10800000">
            <a:off x="5008559" y="2374990"/>
            <a:ext cx="1280567" cy="453391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194" name="Google Shape;194;p35"/>
          <p:cNvSpPr/>
          <p:nvPr/>
        </p:nvSpPr>
        <p:spPr>
          <a:xfrm>
            <a:off x="6227676" y="1143352"/>
            <a:ext cx="1852233" cy="1852234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35"/>
          <p:cNvSpPr/>
          <p:nvPr>
            <p:ph idx="2" type="pic"/>
          </p:nvPr>
        </p:nvSpPr>
        <p:spPr>
          <a:xfrm>
            <a:off x="600592" y="687605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6" name="Google Shape;196;p35"/>
          <p:cNvSpPr/>
          <p:nvPr>
            <p:ph idx="3" type="pic"/>
          </p:nvPr>
        </p:nvSpPr>
        <p:spPr>
          <a:xfrm>
            <a:off x="3286642" y="2351707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97" name="Google Shape;197;p35"/>
          <p:cNvSpPr/>
          <p:nvPr>
            <p:ph idx="4" type="pic"/>
          </p:nvPr>
        </p:nvSpPr>
        <p:spPr>
          <a:xfrm>
            <a:off x="6296542" y="1212218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198" name="Google Shape;198;p35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o page">
  <p:cSld name="bio page">
    <p:bg>
      <p:bgPr>
        <a:solidFill>
          <a:srgbClr val="FFFFFF"/>
        </a:solidFill>
      </p:bgPr>
    </p:bg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6"/>
          <p:cNvSpPr/>
          <p:nvPr/>
        </p:nvSpPr>
        <p:spPr>
          <a:xfrm>
            <a:off x="7470650" y="4767860"/>
            <a:ext cx="187037" cy="31141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rgbClr val="861F4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p36"/>
          <p:cNvSpPr/>
          <p:nvPr/>
        </p:nvSpPr>
        <p:spPr>
          <a:xfrm>
            <a:off x="6450424" y="2750996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6"/>
          <p:cNvSpPr/>
          <p:nvPr/>
        </p:nvSpPr>
        <p:spPr>
          <a:xfrm>
            <a:off x="531726" y="618739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36"/>
          <p:cNvSpPr/>
          <p:nvPr>
            <p:ph idx="2" type="pic"/>
          </p:nvPr>
        </p:nvSpPr>
        <p:spPr>
          <a:xfrm>
            <a:off x="600592" y="687605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4" name="Google Shape;204;p36"/>
          <p:cNvSpPr/>
          <p:nvPr>
            <p:ph idx="3" type="pic"/>
          </p:nvPr>
        </p:nvSpPr>
        <p:spPr>
          <a:xfrm>
            <a:off x="6519004" y="2819863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 alt footer">
  <p:cSld name="empty background alt footer">
    <p:bg>
      <p:bgPr>
        <a:solidFill>
          <a:srgbClr val="FFFFFF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7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VT-grid-02.png" id="207" name="Google Shape;207;p3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08705" y="4630516"/>
            <a:ext cx="795060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side photo">
  <p:cSld name="left side photo">
    <p:bg>
      <p:bgPr>
        <a:solidFill>
          <a:srgbClr val="FFFFFF"/>
        </a:solidFill>
      </p:bgPr>
    </p:bg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8"/>
          <p:cNvSpPr/>
          <p:nvPr>
            <p:ph idx="2" type="pic"/>
          </p:nvPr>
        </p:nvSpPr>
        <p:spPr>
          <a:xfrm>
            <a:off x="0" y="0"/>
            <a:ext cx="44577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photo">
  <p:cSld name="right side photo">
    <p:bg>
      <p:bgPr>
        <a:solidFill>
          <a:srgbClr val="FFFFFF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9"/>
          <p:cNvSpPr/>
          <p:nvPr>
            <p:ph idx="2" type="pic"/>
          </p:nvPr>
        </p:nvSpPr>
        <p:spPr>
          <a:xfrm>
            <a:off x="4686300" y="0"/>
            <a:ext cx="44577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y graphic empty background">
  <p:cSld name="gray graphic empty background">
    <p:bg>
      <p:bgPr>
        <a:solidFill>
          <a:srgbClr val="FFFFFF"/>
        </a:solidFill>
      </p:bgPr>
    </p:bg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40"/>
          <p:cNvSpPr/>
          <p:nvPr/>
        </p:nvSpPr>
        <p:spPr>
          <a:xfrm>
            <a:off x="0" y="0"/>
            <a:ext cx="3771900" cy="514350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DEDE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hoto background">
  <p:cSld name="full photo background">
    <p:bg>
      <p:bgPr>
        <a:solidFill>
          <a:srgbClr val="FFFFFF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1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">
  <p:cSld name="empty background">
    <p:bg>
      <p:bgPr>
        <a:solidFill>
          <a:srgbClr val="FFFFFF"/>
        </a:solidFill>
      </p:bgPr>
    </p:bg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3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hoto background">
  <p:cSld name="full photo background">
    <p:bg>
      <p:bgPr>
        <a:solidFill>
          <a:srgbClr val="FFFFFF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44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">
  <p:cSld name="right text w/ 4 photos">
    <p:bg>
      <p:bgPr>
        <a:solidFill>
          <a:srgbClr val="FFFFFF"/>
        </a:solidFill>
      </p:bgPr>
    </p:bg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45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45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45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45"/>
          <p:cNvSpPr/>
          <p:nvPr>
            <p:ph idx="2" type="pic"/>
          </p:nvPr>
        </p:nvSpPr>
        <p:spPr>
          <a:xfrm>
            <a:off x="707246" y="1164461"/>
            <a:ext cx="2501459" cy="16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6" name="Google Shape;226;p45"/>
          <p:cNvSpPr/>
          <p:nvPr>
            <p:ph idx="3" type="pic"/>
          </p:nvPr>
        </p:nvSpPr>
        <p:spPr>
          <a:xfrm>
            <a:off x="3321954" y="1318200"/>
            <a:ext cx="1688377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7" name="Google Shape;227;p45"/>
          <p:cNvSpPr/>
          <p:nvPr>
            <p:ph idx="4" type="pic"/>
          </p:nvPr>
        </p:nvSpPr>
        <p:spPr>
          <a:xfrm>
            <a:off x="435024" y="2949088"/>
            <a:ext cx="2773681" cy="110028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8" name="Google Shape;228;p45"/>
          <p:cNvSpPr/>
          <p:nvPr>
            <p:ph idx="5" type="pic"/>
          </p:nvPr>
        </p:nvSpPr>
        <p:spPr>
          <a:xfrm>
            <a:off x="3321953" y="2560112"/>
            <a:ext cx="1961899" cy="13001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229" name="Google Shape;229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3386" y="9906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230" name="Google Shape;230;p4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283854" y="3860241"/>
            <a:ext cx="169262" cy="169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 alt footer">
  <p:cSld name="right text w/ 4 photos alt footer">
    <p:bg>
      <p:bgPr>
        <a:solidFill>
          <a:srgbClr val="FFFFFF"/>
        </a:solidFill>
      </p:bgPr>
    </p:bg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46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46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46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46"/>
          <p:cNvSpPr/>
          <p:nvPr>
            <p:ph idx="2" type="pic"/>
          </p:nvPr>
        </p:nvSpPr>
        <p:spPr>
          <a:xfrm>
            <a:off x="707246" y="1164461"/>
            <a:ext cx="2501459" cy="166809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6" name="Google Shape;236;p46"/>
          <p:cNvSpPr/>
          <p:nvPr>
            <p:ph idx="3" type="pic"/>
          </p:nvPr>
        </p:nvSpPr>
        <p:spPr>
          <a:xfrm>
            <a:off x="3321954" y="1318200"/>
            <a:ext cx="1688377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7" name="Google Shape;237;p46"/>
          <p:cNvSpPr/>
          <p:nvPr>
            <p:ph idx="4" type="pic"/>
          </p:nvPr>
        </p:nvSpPr>
        <p:spPr>
          <a:xfrm>
            <a:off x="435024" y="2949088"/>
            <a:ext cx="2773681" cy="110028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8" name="Google Shape;238;p46"/>
          <p:cNvSpPr/>
          <p:nvPr>
            <p:ph idx="5" type="pic"/>
          </p:nvPr>
        </p:nvSpPr>
        <p:spPr>
          <a:xfrm>
            <a:off x="3321953" y="2560112"/>
            <a:ext cx="1961899" cy="130012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239" name="Google Shape;239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3386" y="9906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240" name="Google Shape;240;p4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283854" y="3860241"/>
            <a:ext cx="169262" cy="16926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1" name="Google Shape;241;p46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VT-grid-02.png" id="242" name="Google Shape;242;p4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8705" y="4630516"/>
            <a:ext cx="795060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text + 1 picture">
  <p:cSld name="right side text + 1 picture">
    <p:bg>
      <p:bgPr>
        <a:solidFill>
          <a:srgbClr val="FFFFFF"/>
        </a:solidFill>
      </p:bgPr>
    </p:bg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7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5" name="Google Shape;245;p47"/>
          <p:cNvSpPr/>
          <p:nvPr>
            <p:ph idx="2" type="pic"/>
          </p:nvPr>
        </p:nvSpPr>
        <p:spPr>
          <a:xfrm>
            <a:off x="713720" y="1029950"/>
            <a:ext cx="4414539" cy="29476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246" name="Google Shape;246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7685" y="843914"/>
            <a:ext cx="186035" cy="1860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247" name="Google Shape;247;p4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128260" y="3977640"/>
            <a:ext cx="186036" cy="1860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ight side text + 1 picture alt footer">
  <p:cSld name="1_right side text + 1 picture alt footer">
    <p:bg>
      <p:bgPr>
        <a:solidFill>
          <a:srgbClr val="FFFFFF"/>
        </a:solid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8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0" name="Google Shape;250;p48"/>
          <p:cNvSpPr/>
          <p:nvPr>
            <p:ph idx="2" type="pic"/>
          </p:nvPr>
        </p:nvSpPr>
        <p:spPr>
          <a:xfrm>
            <a:off x="713720" y="1029950"/>
            <a:ext cx="4414539" cy="29476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251" name="Google Shape;251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7685" y="843914"/>
            <a:ext cx="186035" cy="1860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252" name="Google Shape;252;p4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128260" y="3977640"/>
            <a:ext cx="186036" cy="1860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T-grid-02.png" id="253" name="Google Shape;253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8705" y="4630516"/>
            <a:ext cx="7950605" cy="514350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4" name="Google Shape;254;p48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bg>
      <p:bgPr>
        <a:solidFill>
          <a:srgbClr val="FFFFFF"/>
        </a:solidFill>
      </p:bgPr>
    </p:bg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9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49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49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sted-image.pdf" id="259" name="Google Shape;259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2900" y="3429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260" name="Google Shape;260;p4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8643544" y="4631339"/>
            <a:ext cx="169262" cy="169261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p49"/>
          <p:cNvSpPr/>
          <p:nvPr>
            <p:ph idx="2" type="pic"/>
          </p:nvPr>
        </p:nvSpPr>
        <p:spPr>
          <a:xfrm>
            <a:off x="516760" y="516761"/>
            <a:ext cx="8126784" cy="4114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262" name="Google Shape;262;p49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collage">
  <p:cSld name="picture collage">
    <p:bg>
      <p:bgPr>
        <a:solidFill>
          <a:srgbClr val="FFFFFF"/>
        </a:solidFill>
      </p:bgPr>
    </p:bg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50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5" name="Google Shape;265;p50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50"/>
          <p:cNvSpPr txBox="1"/>
          <p:nvPr/>
        </p:nvSpPr>
        <p:spPr>
          <a:xfrm>
            <a:off x="-742950" y="1289050"/>
            <a:ext cx="69297" cy="27699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sted-image.pdf" id="267" name="Google Shape;267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2900" y="342900"/>
            <a:ext cx="173860" cy="17386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268" name="Google Shape;268;p5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8643544" y="4631339"/>
            <a:ext cx="169262" cy="169261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50"/>
          <p:cNvSpPr/>
          <p:nvPr>
            <p:ph idx="2" type="pic"/>
          </p:nvPr>
        </p:nvSpPr>
        <p:spPr>
          <a:xfrm>
            <a:off x="516760" y="516761"/>
            <a:ext cx="2418061" cy="4114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270" name="Google Shape;270;p50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271" name="Google Shape;271;p50"/>
          <p:cNvSpPr/>
          <p:nvPr>
            <p:ph idx="3" type="pic"/>
          </p:nvPr>
        </p:nvSpPr>
        <p:spPr>
          <a:xfrm>
            <a:off x="6225483" y="2112461"/>
            <a:ext cx="2418061" cy="25165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2" name="Google Shape;272;p50"/>
          <p:cNvSpPr/>
          <p:nvPr>
            <p:ph idx="4" type="pic"/>
          </p:nvPr>
        </p:nvSpPr>
        <p:spPr>
          <a:xfrm>
            <a:off x="6225482" y="517092"/>
            <a:ext cx="2418061" cy="141928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3" name="Google Shape;273;p50"/>
          <p:cNvSpPr/>
          <p:nvPr>
            <p:ph idx="5" type="pic"/>
          </p:nvPr>
        </p:nvSpPr>
        <p:spPr>
          <a:xfrm>
            <a:off x="3108680" y="519503"/>
            <a:ext cx="2942496" cy="250608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74" name="Google Shape;274;p50"/>
          <p:cNvSpPr/>
          <p:nvPr>
            <p:ph idx="6" type="pic"/>
          </p:nvPr>
        </p:nvSpPr>
        <p:spPr>
          <a:xfrm>
            <a:off x="3108680" y="3241385"/>
            <a:ext cx="2942496" cy="138765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item circle pictures">
  <p:cSld name="three item circle pictures">
    <p:bg>
      <p:bgPr>
        <a:solidFill>
          <a:srgbClr val="FFFFFF"/>
        </a:solidFill>
      </p:bgPr>
    </p:bg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51"/>
          <p:cNvSpPr/>
          <p:nvPr/>
        </p:nvSpPr>
        <p:spPr>
          <a:xfrm>
            <a:off x="531726" y="618739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7" name="Google Shape;277;p51"/>
          <p:cNvCxnSpPr/>
          <p:nvPr/>
        </p:nvCxnSpPr>
        <p:spPr>
          <a:xfrm>
            <a:off x="2249723" y="2068408"/>
            <a:ext cx="1069507" cy="752094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78" name="Google Shape;278;p51"/>
          <p:cNvSpPr/>
          <p:nvPr/>
        </p:nvSpPr>
        <p:spPr>
          <a:xfrm>
            <a:off x="3217776" y="2282840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279" name="Google Shape;279;p51"/>
          <p:cNvCxnSpPr/>
          <p:nvPr/>
        </p:nvCxnSpPr>
        <p:spPr>
          <a:xfrm flipH="1" rot="10800000">
            <a:off x="5008559" y="2374990"/>
            <a:ext cx="1280567" cy="453391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280" name="Google Shape;280;p51"/>
          <p:cNvSpPr/>
          <p:nvPr/>
        </p:nvSpPr>
        <p:spPr>
          <a:xfrm>
            <a:off x="6227676" y="1143352"/>
            <a:ext cx="1852233" cy="1852234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51"/>
          <p:cNvSpPr/>
          <p:nvPr>
            <p:ph idx="2" type="pic"/>
          </p:nvPr>
        </p:nvSpPr>
        <p:spPr>
          <a:xfrm>
            <a:off x="600592" y="687605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2" name="Google Shape;282;p51"/>
          <p:cNvSpPr/>
          <p:nvPr>
            <p:ph idx="3" type="pic"/>
          </p:nvPr>
        </p:nvSpPr>
        <p:spPr>
          <a:xfrm>
            <a:off x="3286642" y="2351707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83" name="Google Shape;283;p51"/>
          <p:cNvSpPr/>
          <p:nvPr>
            <p:ph idx="4" type="pic"/>
          </p:nvPr>
        </p:nvSpPr>
        <p:spPr>
          <a:xfrm>
            <a:off x="6296542" y="1212218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284" name="Google Shape;284;p51"/>
          <p:cNvCxnSpPr/>
          <p:nvPr/>
        </p:nvCxnSpPr>
        <p:spPr>
          <a:xfrm>
            <a:off x="2054180" y="341007"/>
            <a:ext cx="8992386" cy="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o page">
  <p:cSld name="bio page">
    <p:bg>
      <p:bgPr>
        <a:solidFill>
          <a:srgbClr val="FFFFFF"/>
        </a:solidFill>
      </p:bgPr>
    </p:bg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52"/>
          <p:cNvSpPr/>
          <p:nvPr/>
        </p:nvSpPr>
        <p:spPr>
          <a:xfrm>
            <a:off x="7470650" y="4767860"/>
            <a:ext cx="187037" cy="311413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rgbClr val="861F4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7" name="Google Shape;287;p52"/>
          <p:cNvSpPr/>
          <p:nvPr/>
        </p:nvSpPr>
        <p:spPr>
          <a:xfrm>
            <a:off x="6450424" y="2750996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8" name="Google Shape;288;p52"/>
          <p:cNvSpPr/>
          <p:nvPr/>
        </p:nvSpPr>
        <p:spPr>
          <a:xfrm>
            <a:off x="531726" y="618739"/>
            <a:ext cx="1852233" cy="1852233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9" name="Google Shape;289;p52"/>
          <p:cNvSpPr/>
          <p:nvPr>
            <p:ph idx="2" type="pic"/>
          </p:nvPr>
        </p:nvSpPr>
        <p:spPr>
          <a:xfrm>
            <a:off x="600592" y="687605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90" name="Google Shape;290;p52"/>
          <p:cNvSpPr/>
          <p:nvPr>
            <p:ph idx="3" type="pic"/>
          </p:nvPr>
        </p:nvSpPr>
        <p:spPr>
          <a:xfrm>
            <a:off x="6519004" y="2819863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 alt footer">
  <p:cSld name="empty background alt footer">
    <p:bg>
      <p:bgPr>
        <a:solidFill>
          <a:srgbClr val="FFFFFF"/>
        </a:solidFill>
      </p:bgPr>
    </p:bg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53"/>
          <p:cNvSpPr/>
          <p:nvPr/>
        </p:nvSpPr>
        <p:spPr>
          <a:xfrm>
            <a:off x="-11705" y="-482447"/>
            <a:ext cx="9167411" cy="610839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VT-grid-02.png" id="293" name="Google Shape;293;p5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08705" y="4630516"/>
            <a:ext cx="7950605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side photo">
  <p:cSld name="left side photo">
    <p:bg>
      <p:bgPr>
        <a:solidFill>
          <a:srgbClr val="FFFFFF"/>
        </a:solidFill>
      </p:bgPr>
    </p:bg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54"/>
          <p:cNvSpPr/>
          <p:nvPr>
            <p:ph idx="2" type="pic"/>
          </p:nvPr>
        </p:nvSpPr>
        <p:spPr>
          <a:xfrm>
            <a:off x="0" y="0"/>
            <a:ext cx="44577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photo">
  <p:cSld name="right side photo">
    <p:bg>
      <p:bgPr>
        <a:solidFill>
          <a:srgbClr val="FFFFFF"/>
        </a:solidFill>
      </p:bgPr>
    </p:bg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55"/>
          <p:cNvSpPr/>
          <p:nvPr>
            <p:ph idx="2" type="pic"/>
          </p:nvPr>
        </p:nvSpPr>
        <p:spPr>
          <a:xfrm>
            <a:off x="4686300" y="0"/>
            <a:ext cx="44577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y graphic empty background">
  <p:cSld name="gray graphic empty background">
    <p:bg>
      <p:bgPr>
        <a:solidFill>
          <a:srgbClr val="FFFFFF"/>
        </a:solidFill>
      </p:bgPr>
    </p:bg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56"/>
          <p:cNvSpPr/>
          <p:nvPr/>
        </p:nvSpPr>
        <p:spPr>
          <a:xfrm>
            <a:off x="0" y="0"/>
            <a:ext cx="3771900" cy="514350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DEDE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hoto background">
  <p:cSld name="full photo background">
    <p:bg>
      <p:bgPr>
        <a:solidFill>
          <a:srgbClr val="FFFFFF"/>
        </a:solidFill>
      </p:bgPr>
    </p:bg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8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">
  <p:cSld name="empty background">
    <p:bg>
      <p:bgPr>
        <a:solidFill>
          <a:srgbClr val="FFFFFF"/>
        </a:solidFill>
      </p:bgPr>
    </p:bg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59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">
  <p:cSld name="right text w/ 4 photos">
    <p:bg>
      <p:bgPr>
        <a:solidFill>
          <a:srgbClr val="FFFFFF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60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60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60"/>
          <p:cNvSpPr txBox="1"/>
          <p:nvPr/>
        </p:nvSpPr>
        <p:spPr>
          <a:xfrm>
            <a:off x="-742950" y="1289050"/>
            <a:ext cx="6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60"/>
          <p:cNvSpPr/>
          <p:nvPr>
            <p:ph idx="2" type="pic"/>
          </p:nvPr>
        </p:nvSpPr>
        <p:spPr>
          <a:xfrm>
            <a:off x="707246" y="1164461"/>
            <a:ext cx="2501400" cy="16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0" name="Google Shape;310;p60"/>
          <p:cNvSpPr/>
          <p:nvPr>
            <p:ph idx="3" type="pic"/>
          </p:nvPr>
        </p:nvSpPr>
        <p:spPr>
          <a:xfrm>
            <a:off x="3321954" y="1318200"/>
            <a:ext cx="16884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1" name="Google Shape;311;p60"/>
          <p:cNvSpPr/>
          <p:nvPr>
            <p:ph idx="4" type="pic"/>
          </p:nvPr>
        </p:nvSpPr>
        <p:spPr>
          <a:xfrm>
            <a:off x="435024" y="2949088"/>
            <a:ext cx="2773800" cy="11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2" name="Google Shape;312;p60"/>
          <p:cNvSpPr/>
          <p:nvPr>
            <p:ph idx="5" type="pic"/>
          </p:nvPr>
        </p:nvSpPr>
        <p:spPr>
          <a:xfrm>
            <a:off x="3321953" y="2560112"/>
            <a:ext cx="1962000" cy="13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313" name="Google Shape;313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3386" y="990600"/>
            <a:ext cx="173860" cy="1738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314" name="Google Shape;314;p6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283854" y="3860241"/>
            <a:ext cx="169261" cy="16926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text w/ 4 photos alt footer">
  <p:cSld name="right text w/ 4 photos alt footer">
    <p:bg>
      <p:bgPr>
        <a:solidFill>
          <a:srgbClr val="FFFFFF"/>
        </a:solidFill>
      </p:bgPr>
    </p:bg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61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61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61"/>
          <p:cNvSpPr txBox="1"/>
          <p:nvPr/>
        </p:nvSpPr>
        <p:spPr>
          <a:xfrm>
            <a:off x="-742950" y="1289050"/>
            <a:ext cx="6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61"/>
          <p:cNvSpPr/>
          <p:nvPr>
            <p:ph idx="2" type="pic"/>
          </p:nvPr>
        </p:nvSpPr>
        <p:spPr>
          <a:xfrm>
            <a:off x="707246" y="1164461"/>
            <a:ext cx="2501400" cy="16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0" name="Google Shape;320;p61"/>
          <p:cNvSpPr/>
          <p:nvPr>
            <p:ph idx="3" type="pic"/>
          </p:nvPr>
        </p:nvSpPr>
        <p:spPr>
          <a:xfrm>
            <a:off x="3321954" y="1318200"/>
            <a:ext cx="1688400" cy="112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1" name="Google Shape;321;p61"/>
          <p:cNvSpPr/>
          <p:nvPr>
            <p:ph idx="4" type="pic"/>
          </p:nvPr>
        </p:nvSpPr>
        <p:spPr>
          <a:xfrm>
            <a:off x="435024" y="2949088"/>
            <a:ext cx="2773800" cy="11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2" name="Google Shape;322;p61"/>
          <p:cNvSpPr/>
          <p:nvPr>
            <p:ph idx="5" type="pic"/>
          </p:nvPr>
        </p:nvSpPr>
        <p:spPr>
          <a:xfrm>
            <a:off x="3321953" y="2560112"/>
            <a:ext cx="1962000" cy="13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323" name="Google Shape;323;p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33386" y="990600"/>
            <a:ext cx="173860" cy="1738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324" name="Google Shape;324;p6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283854" y="3860241"/>
            <a:ext cx="169261" cy="16926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5" name="Google Shape;325;p61"/>
          <p:cNvCxnSpPr/>
          <p:nvPr/>
        </p:nvCxnSpPr>
        <p:spPr>
          <a:xfrm>
            <a:off x="2054180" y="341007"/>
            <a:ext cx="89925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VT-grid-02.png" id="326" name="Google Shape;326;p6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8705" y="4630516"/>
            <a:ext cx="795060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text + 1 picture">
  <p:cSld name="right side text + 1 picture">
    <p:bg>
      <p:bgPr>
        <a:solidFill>
          <a:srgbClr val="FFFFFF"/>
        </a:solidFill>
      </p:bgPr>
    </p:bg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62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9" name="Google Shape;329;p62"/>
          <p:cNvSpPr/>
          <p:nvPr>
            <p:ph idx="2" type="pic"/>
          </p:nvPr>
        </p:nvSpPr>
        <p:spPr>
          <a:xfrm>
            <a:off x="713720" y="1029950"/>
            <a:ext cx="4414500" cy="29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330" name="Google Shape;330;p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7685" y="843914"/>
            <a:ext cx="186035" cy="1860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331" name="Google Shape;331;p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128260" y="3977640"/>
            <a:ext cx="186036" cy="1860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right side text + 1 picture alt footer">
  <p:cSld name="1_right side text + 1 picture alt footer">
    <p:bg>
      <p:bgPr>
        <a:solidFill>
          <a:srgbClr val="FFFFFF"/>
        </a:solidFill>
      </p:bgPr>
    </p:bg>
    <p:spTree>
      <p:nvGrpSpPr>
        <p:cNvPr id="332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63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4" name="Google Shape;334;p63"/>
          <p:cNvSpPr/>
          <p:nvPr>
            <p:ph idx="2" type="pic"/>
          </p:nvPr>
        </p:nvSpPr>
        <p:spPr>
          <a:xfrm>
            <a:off x="713720" y="1029950"/>
            <a:ext cx="4414500" cy="2947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asted-image.pdf" id="335" name="Google Shape;335;p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7685" y="843914"/>
            <a:ext cx="186035" cy="18603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336" name="Google Shape;336;p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5128260" y="3977640"/>
            <a:ext cx="186036" cy="18603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VT-grid-02.png" id="337" name="Google Shape;337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08705" y="4630516"/>
            <a:ext cx="7950605" cy="51435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8" name="Google Shape;338;p63"/>
          <p:cNvCxnSpPr/>
          <p:nvPr/>
        </p:nvCxnSpPr>
        <p:spPr>
          <a:xfrm>
            <a:off x="2054180" y="341007"/>
            <a:ext cx="89925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bg>
      <p:bgPr>
        <a:solidFill>
          <a:srgbClr val="FFFFFF"/>
        </a:solidFill>
      </p:bgPr>
    </p:bg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64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1" name="Google Shape;341;p64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2" name="Google Shape;342;p64"/>
          <p:cNvSpPr txBox="1"/>
          <p:nvPr/>
        </p:nvSpPr>
        <p:spPr>
          <a:xfrm>
            <a:off x="-742950" y="1289050"/>
            <a:ext cx="6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sted-image.pdf" id="343" name="Google Shape;343;p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2900" y="342900"/>
            <a:ext cx="173860" cy="1738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344" name="Google Shape;344;p6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8643544" y="4631339"/>
            <a:ext cx="169261" cy="169261"/>
          </a:xfrm>
          <a:prstGeom prst="rect">
            <a:avLst/>
          </a:prstGeom>
          <a:noFill/>
          <a:ln>
            <a:noFill/>
          </a:ln>
        </p:spPr>
      </p:pic>
      <p:sp>
        <p:nvSpPr>
          <p:cNvPr id="345" name="Google Shape;345;p64"/>
          <p:cNvSpPr/>
          <p:nvPr>
            <p:ph idx="2" type="pic"/>
          </p:nvPr>
        </p:nvSpPr>
        <p:spPr>
          <a:xfrm>
            <a:off x="516760" y="516761"/>
            <a:ext cx="81267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346" name="Google Shape;346;p64"/>
          <p:cNvCxnSpPr/>
          <p:nvPr/>
        </p:nvCxnSpPr>
        <p:spPr>
          <a:xfrm>
            <a:off x="2054180" y="341007"/>
            <a:ext cx="89925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collage">
  <p:cSld name="picture collage">
    <p:bg>
      <p:bgPr>
        <a:solidFill>
          <a:srgbClr val="FFFFFF"/>
        </a:solidFill>
      </p:bgPr>
    </p:bg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65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65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0" name="Google Shape;350;p65"/>
          <p:cNvSpPr txBox="1"/>
          <p:nvPr/>
        </p:nvSpPr>
        <p:spPr>
          <a:xfrm>
            <a:off x="-742950" y="1289050"/>
            <a:ext cx="693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pasted-image.pdf" id="351" name="Google Shape;351;p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42900" y="342900"/>
            <a:ext cx="173860" cy="1738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asted-image.pdf" id="352" name="Google Shape;352;p6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rot="10800000">
            <a:off x="8643544" y="4631339"/>
            <a:ext cx="169261" cy="169261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65"/>
          <p:cNvSpPr/>
          <p:nvPr>
            <p:ph idx="2" type="pic"/>
          </p:nvPr>
        </p:nvSpPr>
        <p:spPr>
          <a:xfrm>
            <a:off x="516760" y="516761"/>
            <a:ext cx="24180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354" name="Google Shape;354;p65"/>
          <p:cNvCxnSpPr/>
          <p:nvPr/>
        </p:nvCxnSpPr>
        <p:spPr>
          <a:xfrm>
            <a:off x="2054180" y="341007"/>
            <a:ext cx="89925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355" name="Google Shape;355;p65"/>
          <p:cNvSpPr/>
          <p:nvPr>
            <p:ph idx="3" type="pic"/>
          </p:nvPr>
        </p:nvSpPr>
        <p:spPr>
          <a:xfrm>
            <a:off x="6225483" y="2112461"/>
            <a:ext cx="2418000" cy="251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6" name="Google Shape;356;p65"/>
          <p:cNvSpPr/>
          <p:nvPr>
            <p:ph idx="4" type="pic"/>
          </p:nvPr>
        </p:nvSpPr>
        <p:spPr>
          <a:xfrm>
            <a:off x="6225482" y="517092"/>
            <a:ext cx="2418000" cy="14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7" name="Google Shape;357;p65"/>
          <p:cNvSpPr/>
          <p:nvPr>
            <p:ph idx="5" type="pic"/>
          </p:nvPr>
        </p:nvSpPr>
        <p:spPr>
          <a:xfrm>
            <a:off x="3108680" y="519503"/>
            <a:ext cx="2942400" cy="2506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8" name="Google Shape;358;p65"/>
          <p:cNvSpPr/>
          <p:nvPr>
            <p:ph idx="6" type="pic"/>
          </p:nvPr>
        </p:nvSpPr>
        <p:spPr>
          <a:xfrm>
            <a:off x="3108680" y="3241385"/>
            <a:ext cx="2942400" cy="1387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item circle pictures">
  <p:cSld name="three item circle pictures">
    <p:bg>
      <p:bgPr>
        <a:solidFill>
          <a:srgbClr val="FFFFFF"/>
        </a:solidFill>
      </p:bgPr>
    </p:bg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66"/>
          <p:cNvSpPr/>
          <p:nvPr/>
        </p:nvSpPr>
        <p:spPr>
          <a:xfrm>
            <a:off x="531726" y="618739"/>
            <a:ext cx="1852200" cy="18522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1" name="Google Shape;361;p66"/>
          <p:cNvCxnSpPr/>
          <p:nvPr/>
        </p:nvCxnSpPr>
        <p:spPr>
          <a:xfrm>
            <a:off x="2249723" y="2068408"/>
            <a:ext cx="1069500" cy="7521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362" name="Google Shape;362;p66"/>
          <p:cNvSpPr/>
          <p:nvPr/>
        </p:nvSpPr>
        <p:spPr>
          <a:xfrm>
            <a:off x="3217776" y="2282840"/>
            <a:ext cx="1852200" cy="18522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363" name="Google Shape;363;p66"/>
          <p:cNvCxnSpPr/>
          <p:nvPr/>
        </p:nvCxnSpPr>
        <p:spPr>
          <a:xfrm flipH="1" rot="10800000">
            <a:off x="5008559" y="2375081"/>
            <a:ext cx="1280700" cy="453300"/>
          </a:xfrm>
          <a:prstGeom prst="straightConnector1">
            <a:avLst/>
          </a:prstGeom>
          <a:noFill/>
          <a:ln cap="flat" cmpd="sng" w="9525">
            <a:solidFill>
              <a:schemeClr val="accent2"/>
            </a:solidFill>
            <a:prstDash val="dash"/>
            <a:round/>
            <a:headEnd len="sm" w="sm" type="none"/>
            <a:tailEnd len="sm" w="sm" type="none"/>
          </a:ln>
        </p:spPr>
      </p:cxnSp>
      <p:sp>
        <p:nvSpPr>
          <p:cNvPr id="364" name="Google Shape;364;p66"/>
          <p:cNvSpPr/>
          <p:nvPr/>
        </p:nvSpPr>
        <p:spPr>
          <a:xfrm>
            <a:off x="6227676" y="1143352"/>
            <a:ext cx="1852200" cy="18522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5" name="Google Shape;365;p66"/>
          <p:cNvSpPr/>
          <p:nvPr>
            <p:ph idx="2" type="pic"/>
          </p:nvPr>
        </p:nvSpPr>
        <p:spPr>
          <a:xfrm>
            <a:off x="600592" y="687605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6" name="Google Shape;366;p66"/>
          <p:cNvSpPr/>
          <p:nvPr>
            <p:ph idx="3" type="pic"/>
          </p:nvPr>
        </p:nvSpPr>
        <p:spPr>
          <a:xfrm>
            <a:off x="3286642" y="2351707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7" name="Google Shape;367;p66"/>
          <p:cNvSpPr/>
          <p:nvPr>
            <p:ph idx="4" type="pic"/>
          </p:nvPr>
        </p:nvSpPr>
        <p:spPr>
          <a:xfrm>
            <a:off x="6296542" y="1212218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cxnSp>
        <p:nvCxnSpPr>
          <p:cNvPr id="368" name="Google Shape;368;p66"/>
          <p:cNvCxnSpPr/>
          <p:nvPr/>
        </p:nvCxnSpPr>
        <p:spPr>
          <a:xfrm>
            <a:off x="2054180" y="341007"/>
            <a:ext cx="8992500" cy="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o page">
  <p:cSld name="bio page">
    <p:bg>
      <p:bgPr>
        <a:solidFill>
          <a:srgbClr val="FFFFFF"/>
        </a:solidFill>
      </p:bgPr>
    </p:bg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67"/>
          <p:cNvSpPr/>
          <p:nvPr/>
        </p:nvSpPr>
        <p:spPr>
          <a:xfrm>
            <a:off x="7470650" y="4767860"/>
            <a:ext cx="186900" cy="3114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solidFill>
                <a:srgbClr val="861F4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1" name="Google Shape;371;p67"/>
          <p:cNvSpPr/>
          <p:nvPr/>
        </p:nvSpPr>
        <p:spPr>
          <a:xfrm>
            <a:off x="6450424" y="2750996"/>
            <a:ext cx="1852200" cy="18522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2" name="Google Shape;372;p67"/>
          <p:cNvSpPr/>
          <p:nvPr/>
        </p:nvSpPr>
        <p:spPr>
          <a:xfrm>
            <a:off x="531726" y="618739"/>
            <a:ext cx="1852200" cy="1852200"/>
          </a:xfrm>
          <a:prstGeom prst="ellipse">
            <a:avLst/>
          </a:prstGeom>
          <a:noFill/>
          <a:ln cap="flat" cmpd="sng" w="9525">
            <a:solidFill>
              <a:schemeClr val="accent2"/>
            </a:solidFill>
            <a:prstDash val="dash"/>
            <a:miter lim="8000"/>
            <a:headEnd len="sm" w="sm" type="none"/>
            <a:tailEnd len="sm" w="sm" type="none"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A7A7A7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3" name="Google Shape;373;p67"/>
          <p:cNvSpPr/>
          <p:nvPr>
            <p:ph idx="2" type="pic"/>
          </p:nvPr>
        </p:nvSpPr>
        <p:spPr>
          <a:xfrm>
            <a:off x="600592" y="687605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4" name="Google Shape;374;p67"/>
          <p:cNvSpPr/>
          <p:nvPr>
            <p:ph idx="3" type="pic"/>
          </p:nvPr>
        </p:nvSpPr>
        <p:spPr>
          <a:xfrm>
            <a:off x="6519004" y="2819863"/>
            <a:ext cx="1714500" cy="1714500"/>
          </a:xfrm>
          <a:prstGeom prst="ellipse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pty background alt footer">
  <p:cSld name="empty background alt footer">
    <p:bg>
      <p:bgPr>
        <a:solidFill>
          <a:srgbClr val="FFFFFF"/>
        </a:solidFill>
      </p:bgPr>
    </p:bg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68"/>
          <p:cNvSpPr/>
          <p:nvPr/>
        </p:nvSpPr>
        <p:spPr>
          <a:xfrm>
            <a:off x="-11705" y="-482447"/>
            <a:ext cx="9167400" cy="61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VT-grid-02.png" id="377" name="Google Shape;377;p6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208705" y="4630516"/>
            <a:ext cx="7950605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eft side photo">
  <p:cSld name="left side photo">
    <p:bg>
      <p:bgPr>
        <a:solidFill>
          <a:srgbClr val="FFFFFF"/>
        </a:solidFill>
      </p:bgPr>
    </p:bg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69"/>
          <p:cNvSpPr/>
          <p:nvPr>
            <p:ph idx="2" type="pic"/>
          </p:nvPr>
        </p:nvSpPr>
        <p:spPr>
          <a:xfrm>
            <a:off x="0" y="0"/>
            <a:ext cx="44577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right side photo">
  <p:cSld name="right side photo">
    <p:bg>
      <p:bgPr>
        <a:solidFill>
          <a:srgbClr val="FFFFFF"/>
        </a:solidFill>
      </p:bgPr>
    </p:bg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p70"/>
          <p:cNvSpPr/>
          <p:nvPr>
            <p:ph idx="2" type="pic"/>
          </p:nvPr>
        </p:nvSpPr>
        <p:spPr>
          <a:xfrm>
            <a:off x="4686300" y="0"/>
            <a:ext cx="44577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ay graphic empty background">
  <p:cSld name="gray graphic empty background">
    <p:bg>
      <p:bgPr>
        <a:solidFill>
          <a:srgbClr val="FFFFFF"/>
        </a:solidFill>
      </p:bgPr>
    </p:bg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71"/>
          <p:cNvSpPr/>
          <p:nvPr/>
        </p:nvSpPr>
        <p:spPr>
          <a:xfrm>
            <a:off x="0" y="0"/>
            <a:ext cx="3771900" cy="5143500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DEDE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6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5" Type="http://schemas.openxmlformats.org/officeDocument/2006/relationships/theme" Target="../theme/theme5.xml"/><Relationship Id="rId1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/Relationships>
</file>

<file path=ppt/slideMasters/_rels/slideMaster4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/Relationships>
</file>

<file path=ppt/slideMasters/_rels/slideMaster5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Relationship Id="rId3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5" Type="http://schemas.openxmlformats.org/officeDocument/2006/relationships/theme" Target="../theme/theme3.xml"/><Relationship Id="rId14" Type="http://schemas.openxmlformats.org/officeDocument/2006/relationships/slideLayout" Target="../slideLayouts/slideLayout66.xml"/><Relationship Id="rId5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9.xml"/><Relationship Id="rId8" Type="http://schemas.openxmlformats.org/officeDocument/2006/relationships/slideLayout" Target="../slideLayouts/slideLayout6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>
            <a:alpha val="0"/>
          </a:schemeClr>
        </a:solidFill>
      </p:bgPr>
    </p:bg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4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8.png"/><Relationship Id="rId4" Type="http://schemas.openxmlformats.org/officeDocument/2006/relationships/image" Target="../media/image30.png"/><Relationship Id="rId5" Type="http://schemas.openxmlformats.org/officeDocument/2006/relationships/image" Target="../media/image25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4.png"/><Relationship Id="rId4" Type="http://schemas.openxmlformats.org/officeDocument/2006/relationships/image" Target="../media/image47.png"/><Relationship Id="rId5" Type="http://schemas.openxmlformats.org/officeDocument/2006/relationships/image" Target="../media/image16.png"/><Relationship Id="rId6" Type="http://schemas.openxmlformats.org/officeDocument/2006/relationships/image" Target="../media/image2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Relationship Id="rId4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4.png"/><Relationship Id="rId4" Type="http://schemas.openxmlformats.org/officeDocument/2006/relationships/image" Target="../media/image2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4.png"/><Relationship Id="rId4" Type="http://schemas.openxmlformats.org/officeDocument/2006/relationships/image" Target="../media/image2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3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2.png"/><Relationship Id="rId4" Type="http://schemas.openxmlformats.org/officeDocument/2006/relationships/image" Target="../media/image26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2.png"/><Relationship Id="rId4" Type="http://schemas.openxmlformats.org/officeDocument/2006/relationships/image" Target="../media/image32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5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3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png"/><Relationship Id="rId4" Type="http://schemas.openxmlformats.org/officeDocument/2006/relationships/image" Target="../media/image33.png"/><Relationship Id="rId5" Type="http://schemas.openxmlformats.org/officeDocument/2006/relationships/image" Target="../media/image37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.png"/><Relationship Id="rId4" Type="http://schemas.openxmlformats.org/officeDocument/2006/relationships/image" Target="../media/image41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2.png"/><Relationship Id="rId4" Type="http://schemas.openxmlformats.org/officeDocument/2006/relationships/image" Target="../media/image36.pn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39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13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6.png"/><Relationship Id="rId4" Type="http://schemas.openxmlformats.org/officeDocument/2006/relationships/image" Target="../media/image38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0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13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6762282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72"/>
          <p:cNvSpPr/>
          <p:nvPr/>
        </p:nvSpPr>
        <p:spPr>
          <a:xfrm>
            <a:off x="0" y="-1"/>
            <a:ext cx="6762300" cy="5143500"/>
          </a:xfrm>
          <a:prstGeom prst="rect">
            <a:avLst/>
          </a:prstGeom>
          <a:solidFill>
            <a:schemeClr val="dk1">
              <a:alpha val="89803"/>
            </a:schemeClr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861F4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0" name="Google Shape;390;p72"/>
          <p:cNvSpPr/>
          <p:nvPr/>
        </p:nvSpPr>
        <p:spPr>
          <a:xfrm>
            <a:off x="245275" y="490525"/>
            <a:ext cx="6517200" cy="6930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100">
                <a:solidFill>
                  <a:srgbClr val="FFFFFF"/>
                </a:solidFill>
              </a:rPr>
              <a:t>Final</a:t>
            </a:r>
            <a:r>
              <a:rPr b="0" i="0" lang="en" sz="3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Report: Web</a:t>
            </a:r>
            <a:r>
              <a:rPr lang="en" sz="3100">
                <a:solidFill>
                  <a:srgbClr val="FFFFFF"/>
                </a:solidFill>
              </a:rPr>
              <a:t>pages</a:t>
            </a:r>
            <a:r>
              <a:rPr b="0" i="0" lang="en" sz="31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(WP) T</a:t>
            </a:r>
            <a:r>
              <a:rPr lang="en" sz="3100">
                <a:solidFill>
                  <a:srgbClr val="FFFFFF"/>
                </a:solidFill>
              </a:rPr>
              <a:t>eam</a:t>
            </a:r>
            <a:endParaRPr b="0" i="0" sz="31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1" name="Google Shape;391;p72"/>
          <p:cNvSpPr/>
          <p:nvPr/>
        </p:nvSpPr>
        <p:spPr>
          <a:xfrm>
            <a:off x="245275" y="1535325"/>
            <a:ext cx="6234600" cy="1950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E87731"/>
                </a:solidFill>
              </a:rPr>
              <a:t>Jostein Barry-Straume, Cristian Vives, Wentao Fan, Peng Tan, Shuaicheng Zhang, Yang Hu, Tishauna Wilson</a:t>
            </a:r>
            <a:endParaRPr sz="2000">
              <a:solidFill>
                <a:srgbClr val="E8773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E8773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E87731"/>
                </a:solidFill>
              </a:rPr>
              <a:t>CS 5604: Information Storage &amp; Retrieval</a:t>
            </a:r>
            <a:endParaRPr sz="2000">
              <a:solidFill>
                <a:srgbClr val="E87731"/>
              </a:solidFill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rgbClr val="E87731"/>
                </a:solidFill>
              </a:rPr>
              <a:t>Instructed by Professor Edward Fox</a:t>
            </a:r>
            <a:endParaRPr sz="2000">
              <a:solidFill>
                <a:srgbClr val="E87731"/>
              </a:solidFill>
            </a:endParaRPr>
          </a:p>
        </p:txBody>
      </p:sp>
      <p:sp>
        <p:nvSpPr>
          <p:cNvPr id="392" name="Google Shape;392;p72"/>
          <p:cNvSpPr/>
          <p:nvPr/>
        </p:nvSpPr>
        <p:spPr>
          <a:xfrm>
            <a:off x="245275" y="3570863"/>
            <a:ext cx="5743800" cy="8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FFFFFF"/>
                </a:solidFill>
              </a:rPr>
              <a:t>Fall </a:t>
            </a:r>
            <a:r>
              <a:rPr b="0" i="0" lang="en" sz="1900" u="none" cap="none" strike="noStrik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2020</a:t>
            </a:r>
            <a:endParaRPr b="0" i="0" sz="19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900">
                <a:solidFill>
                  <a:srgbClr val="FFFFFF"/>
                </a:solidFill>
              </a:rPr>
              <a:t>Virginia Polytechnic Institute and State University Blacksburg, VA 24061</a:t>
            </a:r>
            <a:endParaRPr sz="1900">
              <a:solidFill>
                <a:srgbClr val="FFFFFF"/>
              </a:solidFill>
            </a:endParaRPr>
          </a:p>
        </p:txBody>
      </p:sp>
      <p:pic>
        <p:nvPicPr>
          <p:cNvPr id="393" name="Google Shape;393;p7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82236" y="2057399"/>
            <a:ext cx="1954531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" name="Google Shape;453;p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0925" y="1280050"/>
            <a:ext cx="7842149" cy="2583401"/>
          </a:xfrm>
          <a:prstGeom prst="rect">
            <a:avLst/>
          </a:prstGeom>
          <a:noFill/>
          <a:ln>
            <a:noFill/>
          </a:ln>
        </p:spPr>
      </p:pic>
      <p:sp>
        <p:nvSpPr>
          <p:cNvPr id="454" name="Google Shape;454;p81"/>
          <p:cNvSpPr/>
          <p:nvPr/>
        </p:nvSpPr>
        <p:spPr>
          <a:xfrm>
            <a:off x="700200" y="1280050"/>
            <a:ext cx="1425300" cy="160500"/>
          </a:xfrm>
          <a:prstGeom prst="frame">
            <a:avLst>
              <a:gd fmla="val 12500" name="adj1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5" name="Google Shape;455;p81"/>
          <p:cNvSpPr txBox="1"/>
          <p:nvPr/>
        </p:nvSpPr>
        <p:spPr>
          <a:xfrm>
            <a:off x="1840050" y="342900"/>
            <a:ext cx="5463900" cy="5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Elasticsearch Index Data Structure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" name="Google Shape;460;p8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56650" y="693395"/>
            <a:ext cx="6943283" cy="371767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61" name="Google Shape;461;p82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462" name="Google Shape;462;p82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463" name="Google Shape;463;p82"/>
          <p:cNvCxnSpPr/>
          <p:nvPr/>
        </p:nvCxnSpPr>
        <p:spPr>
          <a:xfrm>
            <a:off x="4571938" y="46349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464" name="Google Shape;464;p82"/>
          <p:cNvSpPr txBox="1"/>
          <p:nvPr/>
        </p:nvSpPr>
        <p:spPr>
          <a:xfrm>
            <a:off x="2451999" y="342900"/>
            <a:ext cx="4239900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Data Ingestion Pipeline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5" name="Google Shape;465;p82"/>
          <p:cNvSpPr txBox="1"/>
          <p:nvPr/>
        </p:nvSpPr>
        <p:spPr>
          <a:xfrm>
            <a:off x="5139625" y="3869425"/>
            <a:ext cx="2085300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Crimson Text"/>
                <a:ea typeface="Crimson Text"/>
                <a:cs typeface="Crimson Text"/>
                <a:sym typeface="Crimson Text"/>
              </a:rPr>
              <a:t>Dockerized Services:</a:t>
            </a:r>
            <a:endParaRPr sz="1300">
              <a:solidFill>
                <a:schemeClr val="dk2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  <a:latin typeface="Crimson Text"/>
                <a:ea typeface="Crimson Text"/>
                <a:cs typeface="Crimson Text"/>
                <a:sym typeface="Crimson Text"/>
              </a:rPr>
              <a:t>Input/Output:</a:t>
            </a:r>
            <a:endParaRPr sz="1300">
              <a:solidFill>
                <a:schemeClr val="dk2"/>
              </a:solidFill>
              <a:latin typeface="Crimson Text"/>
              <a:ea typeface="Crimson Text"/>
              <a:cs typeface="Crimson Text"/>
              <a:sym typeface="Crimson Text"/>
            </a:endParaRPr>
          </a:p>
        </p:txBody>
      </p:sp>
      <p:sp>
        <p:nvSpPr>
          <p:cNvPr id="466" name="Google Shape;466;p82"/>
          <p:cNvSpPr/>
          <p:nvPr/>
        </p:nvSpPr>
        <p:spPr>
          <a:xfrm>
            <a:off x="6762999" y="4056899"/>
            <a:ext cx="154200" cy="156900"/>
          </a:xfrm>
          <a:prstGeom prst="roundRect">
            <a:avLst>
              <a:gd fmla="val 0" name="adj"/>
            </a:avLst>
          </a:prstGeom>
          <a:noFill/>
          <a:ln cap="flat" cmpd="sng" w="57150">
            <a:solidFill>
              <a:srgbClr val="FF99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467" name="Google Shape;467;p82"/>
          <p:cNvSpPr/>
          <p:nvPr/>
        </p:nvSpPr>
        <p:spPr>
          <a:xfrm>
            <a:off x="2573939" y="1227725"/>
            <a:ext cx="1196978" cy="873116"/>
          </a:xfrm>
          <a:prstGeom prst="ellipse">
            <a:avLst/>
          </a:prstGeom>
          <a:noFill/>
          <a:ln cap="flat" cmpd="sng" w="57150">
            <a:solidFill>
              <a:srgbClr val="FF99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82"/>
          <p:cNvSpPr/>
          <p:nvPr/>
        </p:nvSpPr>
        <p:spPr>
          <a:xfrm>
            <a:off x="5294447" y="1227725"/>
            <a:ext cx="1196978" cy="873116"/>
          </a:xfrm>
          <a:prstGeom prst="ellipse">
            <a:avLst/>
          </a:prstGeom>
          <a:noFill/>
          <a:ln cap="flat" cmpd="sng" w="57150">
            <a:solidFill>
              <a:srgbClr val="FF99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82"/>
          <p:cNvSpPr/>
          <p:nvPr/>
        </p:nvSpPr>
        <p:spPr>
          <a:xfrm>
            <a:off x="6714825" y="2330608"/>
            <a:ext cx="1196978" cy="873116"/>
          </a:xfrm>
          <a:prstGeom prst="ellipse">
            <a:avLst/>
          </a:prstGeom>
          <a:noFill/>
          <a:ln cap="flat" cmpd="sng" w="57150">
            <a:solidFill>
              <a:srgbClr val="FF99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82"/>
          <p:cNvSpPr/>
          <p:nvPr/>
        </p:nvSpPr>
        <p:spPr>
          <a:xfrm>
            <a:off x="3942634" y="2330608"/>
            <a:ext cx="1196978" cy="873116"/>
          </a:xfrm>
          <a:prstGeom prst="ellipse">
            <a:avLst/>
          </a:prstGeom>
          <a:noFill/>
          <a:ln cap="flat" cmpd="sng" w="57150">
            <a:solidFill>
              <a:srgbClr val="FF990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82"/>
          <p:cNvSpPr/>
          <p:nvPr/>
        </p:nvSpPr>
        <p:spPr>
          <a:xfrm>
            <a:off x="1376869" y="859824"/>
            <a:ext cx="915422" cy="782668"/>
          </a:xfrm>
          <a:prstGeom prst="frame">
            <a:avLst>
              <a:gd fmla="val 7195" name="adj1"/>
            </a:avLst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p82"/>
          <p:cNvSpPr/>
          <p:nvPr/>
        </p:nvSpPr>
        <p:spPr>
          <a:xfrm>
            <a:off x="1376869" y="1893473"/>
            <a:ext cx="915422" cy="692584"/>
          </a:xfrm>
          <a:prstGeom prst="frame">
            <a:avLst>
              <a:gd fmla="val 7195" name="adj1"/>
            </a:avLst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3" name="Google Shape;473;p82"/>
          <p:cNvSpPr/>
          <p:nvPr/>
        </p:nvSpPr>
        <p:spPr>
          <a:xfrm>
            <a:off x="4074993" y="1318173"/>
            <a:ext cx="915422" cy="692584"/>
          </a:xfrm>
          <a:prstGeom prst="frame">
            <a:avLst>
              <a:gd fmla="val 7195" name="adj1"/>
            </a:avLst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4" name="Google Shape;474;p82"/>
          <p:cNvSpPr/>
          <p:nvPr/>
        </p:nvSpPr>
        <p:spPr>
          <a:xfrm>
            <a:off x="6795487" y="1355024"/>
            <a:ext cx="915422" cy="692584"/>
          </a:xfrm>
          <a:prstGeom prst="frame">
            <a:avLst>
              <a:gd fmla="val 7195" name="adj1"/>
            </a:avLst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5" name="Google Shape;475;p82"/>
          <p:cNvSpPr/>
          <p:nvPr/>
        </p:nvSpPr>
        <p:spPr>
          <a:xfrm>
            <a:off x="5469508" y="2442559"/>
            <a:ext cx="915422" cy="692584"/>
          </a:xfrm>
          <a:prstGeom prst="frame">
            <a:avLst>
              <a:gd fmla="val 7195" name="adj1"/>
            </a:avLst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82"/>
          <p:cNvSpPr/>
          <p:nvPr/>
        </p:nvSpPr>
        <p:spPr>
          <a:xfrm>
            <a:off x="6763000" y="4317350"/>
            <a:ext cx="154200" cy="156900"/>
          </a:xfrm>
          <a:prstGeom prst="roundRect">
            <a:avLst>
              <a:gd fmla="val 0" name="adj"/>
            </a:avLst>
          </a:prstGeom>
          <a:noFill/>
          <a:ln cap="flat" cmpd="sng" w="57150">
            <a:solidFill>
              <a:srgbClr val="4A86E8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1" name="Google Shape;481;p83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482" name="Google Shape;482;p83"/>
          <p:cNvSpPr txBox="1"/>
          <p:nvPr/>
        </p:nvSpPr>
        <p:spPr>
          <a:xfrm>
            <a:off x="2452000" y="342900"/>
            <a:ext cx="3660300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Dockerized Service I/O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3" name="Google Shape;483;p83"/>
          <p:cNvSpPr/>
          <p:nvPr/>
        </p:nvSpPr>
        <p:spPr>
          <a:xfrm>
            <a:off x="5641450" y="1584600"/>
            <a:ext cx="3402300" cy="22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E8773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Use of environment variables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E8773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Can override environment variables when running container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E8773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 Use of volumes to provide I/O for services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0" lvl="0" marL="0" marR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</p:txBody>
      </p:sp>
      <p:pic>
        <p:nvPicPr>
          <p:cNvPr id="484" name="Google Shape;484;p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475" y="3158400"/>
            <a:ext cx="5133975" cy="158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85" name="Google Shape;485;p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475" y="912300"/>
            <a:ext cx="4909484" cy="1840125"/>
          </a:xfrm>
          <a:prstGeom prst="rect">
            <a:avLst/>
          </a:prstGeom>
          <a:noFill/>
          <a:ln>
            <a:noFill/>
          </a:ln>
        </p:spPr>
      </p:pic>
      <p:sp>
        <p:nvSpPr>
          <p:cNvPr id="486" name="Google Shape;486;p83"/>
          <p:cNvSpPr txBox="1"/>
          <p:nvPr/>
        </p:nvSpPr>
        <p:spPr>
          <a:xfrm>
            <a:off x="86463" y="2752425"/>
            <a:ext cx="4909500" cy="2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rgbClr val="434343"/>
                </a:solidFill>
              </a:rPr>
              <a:t>extractURL Dockerfile</a:t>
            </a:r>
            <a:endParaRPr i="1" sz="1100">
              <a:solidFill>
                <a:srgbClr val="434343"/>
              </a:solidFill>
            </a:endParaRPr>
          </a:p>
        </p:txBody>
      </p:sp>
      <p:sp>
        <p:nvSpPr>
          <p:cNvPr id="487" name="Google Shape;487;p83"/>
          <p:cNvSpPr txBox="1"/>
          <p:nvPr/>
        </p:nvSpPr>
        <p:spPr>
          <a:xfrm>
            <a:off x="86450" y="4821150"/>
            <a:ext cx="4909500" cy="2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100">
                <a:solidFill>
                  <a:srgbClr val="434343"/>
                </a:solidFill>
              </a:rPr>
              <a:t>Running extract_url docker container</a:t>
            </a:r>
            <a:endParaRPr i="1" sz="1100">
              <a:solidFill>
                <a:srgbClr val="434343"/>
              </a:solidFill>
            </a:endParaRPr>
          </a:p>
        </p:txBody>
      </p:sp>
      <p:sp>
        <p:nvSpPr>
          <p:cNvPr id="488" name="Google Shape;488;p83"/>
          <p:cNvSpPr txBox="1"/>
          <p:nvPr/>
        </p:nvSpPr>
        <p:spPr>
          <a:xfrm>
            <a:off x="7199925" y="2273575"/>
            <a:ext cx="4137300" cy="48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3" name="Google Shape;493;p84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494" name="Google Shape;494;p84"/>
          <p:cNvSpPr txBox="1"/>
          <p:nvPr/>
        </p:nvSpPr>
        <p:spPr>
          <a:xfrm>
            <a:off x="2452000" y="342900"/>
            <a:ext cx="3660300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Gitlab Container Registry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95" name="Google Shape;495;p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41550" y="970050"/>
            <a:ext cx="6681201" cy="4265799"/>
          </a:xfrm>
          <a:prstGeom prst="rect">
            <a:avLst/>
          </a:prstGeom>
          <a:noFill/>
          <a:ln>
            <a:noFill/>
          </a:ln>
        </p:spPr>
      </p:pic>
      <p:sp>
        <p:nvSpPr>
          <p:cNvPr id="496" name="Google Shape;496;p84"/>
          <p:cNvSpPr/>
          <p:nvPr/>
        </p:nvSpPr>
        <p:spPr>
          <a:xfrm>
            <a:off x="5310775" y="1777950"/>
            <a:ext cx="1515600" cy="1235400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7" name="Google Shape;497;p84"/>
          <p:cNvSpPr txBox="1"/>
          <p:nvPr/>
        </p:nvSpPr>
        <p:spPr>
          <a:xfrm>
            <a:off x="1244400" y="743600"/>
            <a:ext cx="61344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https://git.cs.vt.edu/cs-5604-fall-2020/wp/team-wp-repo/container_registry</a:t>
            </a:r>
            <a:endParaRPr>
              <a:solidFill>
                <a:srgbClr val="4A86E8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2" name="Google Shape;502;p85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503" name="Google Shape;503;p85"/>
          <p:cNvSpPr txBox="1"/>
          <p:nvPr/>
        </p:nvSpPr>
        <p:spPr>
          <a:xfrm>
            <a:off x="2452000" y="342900"/>
            <a:ext cx="3660300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Deployed Services Status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04" name="Google Shape;504;p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934075"/>
            <a:ext cx="9144001" cy="3947773"/>
          </a:xfrm>
          <a:prstGeom prst="rect">
            <a:avLst/>
          </a:prstGeom>
          <a:noFill/>
          <a:ln>
            <a:noFill/>
          </a:ln>
        </p:spPr>
      </p:pic>
      <p:sp>
        <p:nvSpPr>
          <p:cNvPr id="505" name="Google Shape;505;p85"/>
          <p:cNvSpPr txBox="1"/>
          <p:nvPr/>
        </p:nvSpPr>
        <p:spPr>
          <a:xfrm>
            <a:off x="181125" y="372400"/>
            <a:ext cx="1911600" cy="33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4A86E8"/>
                </a:solidFill>
              </a:rPr>
              <a:t>http://cloud.cs.vt.edu/</a:t>
            </a:r>
            <a:endParaRPr>
              <a:solidFill>
                <a:srgbClr val="4A86E8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0" name="Google Shape;510;p86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511" name="Google Shape;511;p86"/>
          <p:cNvSpPr txBox="1"/>
          <p:nvPr/>
        </p:nvSpPr>
        <p:spPr>
          <a:xfrm>
            <a:off x="2741800" y="342900"/>
            <a:ext cx="3660300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Deployed Services Setup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12" name="Google Shape;512;p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625" y="744150"/>
            <a:ext cx="4598376" cy="2025049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13" name="Google Shape;513;p8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73475" y="2700575"/>
            <a:ext cx="6303075" cy="2352726"/>
          </a:xfrm>
          <a:prstGeom prst="rect">
            <a:avLst/>
          </a:prstGeom>
          <a:noFill/>
          <a:ln cap="flat" cmpd="sng" w="19050">
            <a:solidFill>
              <a:srgbClr val="E8773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514" name="Google Shape;514;p8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65025" y="744150"/>
            <a:ext cx="3963050" cy="185155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9" name="Google Shape;519;p87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520" name="Google Shape;520;p87"/>
          <p:cNvSpPr txBox="1"/>
          <p:nvPr/>
        </p:nvSpPr>
        <p:spPr>
          <a:xfrm>
            <a:off x="2741800" y="342900"/>
            <a:ext cx="3660300" cy="5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DevOps Learning Lessons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21" name="Google Shape;521;p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025" y="1257350"/>
            <a:ext cx="2679972" cy="3697800"/>
          </a:xfrm>
          <a:prstGeom prst="rect">
            <a:avLst/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</p:pic>
      <p:grpSp>
        <p:nvGrpSpPr>
          <p:cNvPr id="522" name="Google Shape;522;p87"/>
          <p:cNvGrpSpPr/>
          <p:nvPr/>
        </p:nvGrpSpPr>
        <p:grpSpPr>
          <a:xfrm>
            <a:off x="3596735" y="2503473"/>
            <a:ext cx="4386165" cy="2564273"/>
            <a:chOff x="3172926" y="2452375"/>
            <a:chExt cx="4522752" cy="2644125"/>
          </a:xfrm>
        </p:grpSpPr>
        <p:pic>
          <p:nvPicPr>
            <p:cNvPr id="523" name="Google Shape;523;p87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3172926" y="2452376"/>
              <a:ext cx="4522752" cy="2644124"/>
            </a:xfrm>
            <a:prstGeom prst="rect">
              <a:avLst/>
            </a:prstGeom>
            <a:noFill/>
            <a:ln cap="flat" cmpd="sng" w="19050">
              <a:solidFill>
                <a:schemeClr val="accent2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524" name="Google Shape;524;p87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681125" y="2452375"/>
              <a:ext cx="1014550" cy="4533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25" name="Google Shape;525;p8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9100" y="563328"/>
            <a:ext cx="1947622" cy="598575"/>
          </a:xfrm>
          <a:prstGeom prst="rect">
            <a:avLst/>
          </a:prstGeom>
          <a:noFill/>
          <a:ln>
            <a:noFill/>
          </a:ln>
        </p:spPr>
      </p:pic>
      <p:sp>
        <p:nvSpPr>
          <p:cNvPr id="526" name="Google Shape;526;p87"/>
          <p:cNvSpPr/>
          <p:nvPr/>
        </p:nvSpPr>
        <p:spPr>
          <a:xfrm>
            <a:off x="3565525" y="1161900"/>
            <a:ext cx="4675800" cy="162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E8773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Found greater success as a team operating with Trello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E8773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Ally is too unfamiliar and low adoption rate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0" lvl="0" marL="0" marR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p88"/>
          <p:cNvSpPr/>
          <p:nvPr/>
        </p:nvSpPr>
        <p:spPr>
          <a:xfrm>
            <a:off x="1847387" y="1922236"/>
            <a:ext cx="418421" cy="484748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E8773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32" name="Google Shape;532;p88"/>
          <p:cNvCxnSpPr/>
          <p:nvPr/>
        </p:nvCxnSpPr>
        <p:spPr>
          <a:xfrm>
            <a:off x="-1096655" y="4712273"/>
            <a:ext cx="4320540" cy="3676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533" name="Google Shape;533;p88"/>
          <p:cNvSpPr/>
          <p:nvPr/>
        </p:nvSpPr>
        <p:spPr>
          <a:xfrm>
            <a:off x="2116154" y="2316421"/>
            <a:ext cx="4911694" cy="51065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Extract</a:t>
            </a:r>
            <a:r>
              <a:rPr i="0" lang="en" sz="33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URL Service:</a:t>
            </a:r>
            <a:endParaRPr i="0" sz="33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Peng Tan, Wentao Fan, Yang Hu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4" name="Google Shape;534;p8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365" y="4873496"/>
            <a:ext cx="1714500" cy="15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8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39" name="Google Shape;539;p89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40" name="Google Shape;540;p89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541" name="Google Shape;541;p89"/>
          <p:cNvSpPr txBox="1"/>
          <p:nvPr/>
        </p:nvSpPr>
        <p:spPr>
          <a:xfrm>
            <a:off x="2451999" y="342900"/>
            <a:ext cx="4239900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Extract URL Flow Graph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42" name="Google Shape;542;p8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1513" y="955875"/>
            <a:ext cx="7200977" cy="3697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46" name="Shape 5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Google Shape;547;p90"/>
          <p:cNvSpPr/>
          <p:nvPr/>
        </p:nvSpPr>
        <p:spPr>
          <a:xfrm>
            <a:off x="466809" y="452554"/>
            <a:ext cx="8210400" cy="423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209550" lvl="0" marL="2159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Using two package:BeautifulSoup and  gensim.summarization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BeautifulSoup used to get text from html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Gensim.summarization to summarize text get from BeautifulSoup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Use Rouge_score to evaluate summarization performance</a:t>
            </a:r>
            <a:endParaRPr>
              <a:solidFill>
                <a:srgbClr val="E877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48" name="Google Shape;548;p90"/>
          <p:cNvCxnSpPr/>
          <p:nvPr/>
        </p:nvCxnSpPr>
        <p:spPr>
          <a:xfrm>
            <a:off x="4690058" y="1689706"/>
            <a:ext cx="0" cy="17595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pasted-image.pdf" id="549" name="Google Shape;549;p9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3178" y="1584596"/>
            <a:ext cx="169139" cy="1691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0" name="Google Shape;550;p90"/>
          <p:cNvCxnSpPr/>
          <p:nvPr/>
        </p:nvCxnSpPr>
        <p:spPr>
          <a:xfrm>
            <a:off x="33913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51" name="Google Shape;551;p90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52" name="Google Shape;552;p90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53" name="Google Shape;553;p90"/>
          <p:cNvCxnSpPr/>
          <p:nvPr/>
        </p:nvCxnSpPr>
        <p:spPr>
          <a:xfrm>
            <a:off x="4571938" y="46349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554" name="Google Shape;554;p90"/>
          <p:cNvSpPr txBox="1"/>
          <p:nvPr/>
        </p:nvSpPr>
        <p:spPr>
          <a:xfrm>
            <a:off x="339131" y="4805044"/>
            <a:ext cx="12108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</a:pPr>
            <a:r>
              <a:rPr lang="en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Extract</a:t>
            </a:r>
            <a:r>
              <a:rPr b="0" i="0" lang="en" sz="1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URL</a:t>
            </a:r>
            <a:endParaRPr b="0" i="0" sz="14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5" name="Google Shape;555;p9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9125" y="548350"/>
            <a:ext cx="5944950" cy="4233601"/>
          </a:xfrm>
          <a:prstGeom prst="rect">
            <a:avLst/>
          </a:prstGeom>
          <a:noFill/>
          <a:ln cap="flat" cmpd="sng" w="444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56" name="Google Shape;556;p90"/>
          <p:cNvSpPr txBox="1"/>
          <p:nvPr/>
        </p:nvSpPr>
        <p:spPr>
          <a:xfrm>
            <a:off x="6338900" y="2664975"/>
            <a:ext cx="2708700" cy="2140200"/>
          </a:xfrm>
          <a:prstGeom prst="rect">
            <a:avLst/>
          </a:prstGeom>
          <a:solidFill>
            <a:srgbClr val="85200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9550" lvl="0" marL="2159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Using two packages: JSON and RE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JSON used to parse the JSON file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RE used to match the specified string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" name="Google Shape;398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43851" y="0"/>
            <a:ext cx="6656298" cy="51435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Google Shape;561;p91"/>
          <p:cNvSpPr/>
          <p:nvPr/>
        </p:nvSpPr>
        <p:spPr>
          <a:xfrm>
            <a:off x="466809" y="452554"/>
            <a:ext cx="8210400" cy="423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209550" lvl="0" marL="2159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Using two package:BeautifulSoup and  gensim.summarization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BeautifulSoup used to get text from html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Gensim.summarization to summarize text get from BeautifulSoup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Use Rouge_score to evaluate summarization performance</a:t>
            </a:r>
            <a:endParaRPr>
              <a:solidFill>
                <a:srgbClr val="E877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62" name="Google Shape;562;p91"/>
          <p:cNvCxnSpPr/>
          <p:nvPr/>
        </p:nvCxnSpPr>
        <p:spPr>
          <a:xfrm>
            <a:off x="4690058" y="1689706"/>
            <a:ext cx="0" cy="17595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pasted-image.pdf" id="563" name="Google Shape;563;p9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3178" y="1584596"/>
            <a:ext cx="169139" cy="1691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64" name="Google Shape;564;p91"/>
          <p:cNvCxnSpPr/>
          <p:nvPr/>
        </p:nvCxnSpPr>
        <p:spPr>
          <a:xfrm>
            <a:off x="33913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65" name="Google Shape;565;p91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66" name="Google Shape;566;p91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67" name="Google Shape;567;p91"/>
          <p:cNvCxnSpPr/>
          <p:nvPr/>
        </p:nvCxnSpPr>
        <p:spPr>
          <a:xfrm>
            <a:off x="4571938" y="46349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568" name="Google Shape;568;p91"/>
          <p:cNvSpPr txBox="1"/>
          <p:nvPr/>
        </p:nvSpPr>
        <p:spPr>
          <a:xfrm>
            <a:off x="339131" y="4805044"/>
            <a:ext cx="12108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</a:pPr>
            <a:r>
              <a:rPr lang="en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Extract</a:t>
            </a:r>
            <a:r>
              <a:rPr b="0" i="0" lang="en" sz="1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URL</a:t>
            </a:r>
            <a:endParaRPr b="0" i="0" sz="14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Google Shape;569;p91"/>
          <p:cNvSpPr txBox="1"/>
          <p:nvPr/>
        </p:nvSpPr>
        <p:spPr>
          <a:xfrm>
            <a:off x="6338900" y="2571750"/>
            <a:ext cx="2708700" cy="2229000"/>
          </a:xfrm>
          <a:prstGeom prst="rect">
            <a:avLst/>
          </a:prstGeom>
          <a:solidFill>
            <a:srgbClr val="85200C"/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09550" lvl="0" marL="2159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Store these URLs obtained from previous data source into JSON file for the next group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0" lvl="0" marL="45720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70" name="Google Shape;570;p9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397038"/>
            <a:ext cx="6350599" cy="4353874"/>
          </a:xfrm>
          <a:prstGeom prst="rect">
            <a:avLst/>
          </a:prstGeom>
          <a:noFill/>
          <a:ln cap="flat" cmpd="sng" w="444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4" name="Shape 5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Google Shape;575;p92"/>
          <p:cNvSpPr/>
          <p:nvPr/>
        </p:nvSpPr>
        <p:spPr>
          <a:xfrm>
            <a:off x="473667" y="466270"/>
            <a:ext cx="8210400" cy="423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877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576" name="Google Shape;576;p92"/>
          <p:cNvCxnSpPr/>
          <p:nvPr/>
        </p:nvCxnSpPr>
        <p:spPr>
          <a:xfrm>
            <a:off x="4690058" y="1689706"/>
            <a:ext cx="0" cy="17595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descr="pasted-image.pdf" id="577" name="Google Shape;577;p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93178" y="1584596"/>
            <a:ext cx="169139" cy="16913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8" name="Google Shape;578;p92"/>
          <p:cNvCxnSpPr/>
          <p:nvPr/>
        </p:nvCxnSpPr>
        <p:spPr>
          <a:xfrm>
            <a:off x="33913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79" name="Google Shape;579;p92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80" name="Google Shape;580;p92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81" name="Google Shape;581;p92"/>
          <p:cNvCxnSpPr/>
          <p:nvPr/>
        </p:nvCxnSpPr>
        <p:spPr>
          <a:xfrm>
            <a:off x="4571938" y="46349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582" name="Google Shape;582;p92"/>
          <p:cNvSpPr txBox="1"/>
          <p:nvPr/>
        </p:nvSpPr>
        <p:spPr>
          <a:xfrm>
            <a:off x="339131" y="4805044"/>
            <a:ext cx="12108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Calibri"/>
              <a:buNone/>
            </a:pPr>
            <a:r>
              <a:rPr lang="en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Extract</a:t>
            </a:r>
            <a:r>
              <a:rPr b="0" i="0" lang="en" sz="1400" u="none" cap="none" strike="noStrike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 URL</a:t>
            </a:r>
            <a:endParaRPr b="0" i="0" sz="14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3" name="Google Shape;583;p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4158" y="365659"/>
            <a:ext cx="4686094" cy="4137789"/>
          </a:xfrm>
          <a:prstGeom prst="rect">
            <a:avLst/>
          </a:prstGeom>
          <a:solidFill>
            <a:schemeClr val="dk1"/>
          </a:solidFill>
          <a:ln cap="flat" cmpd="sng" w="4445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584" name="Google Shape;584;p92"/>
          <p:cNvSpPr/>
          <p:nvPr/>
        </p:nvSpPr>
        <p:spPr>
          <a:xfrm>
            <a:off x="5296100" y="515081"/>
            <a:ext cx="3375300" cy="405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209550" lvl="0" marL="215900" marR="0" rtl="0" algn="l">
              <a:spcBef>
                <a:spcPts val="0"/>
              </a:spcBef>
              <a:spcAft>
                <a:spcPts val="0"/>
              </a:spcAft>
              <a:buClr>
                <a:srgbClr val="E8773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Input: JSON file containing text with embedded URLs 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E8773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Grab URLs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E8773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Put URLs in list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75787B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Store them in JSON file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588" name="Shape 5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Google Shape;589;p93"/>
          <p:cNvSpPr/>
          <p:nvPr/>
        </p:nvSpPr>
        <p:spPr>
          <a:xfrm>
            <a:off x="1847387" y="1922236"/>
            <a:ext cx="418421" cy="484748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E8773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0" name="Google Shape;590;p93"/>
          <p:cNvCxnSpPr/>
          <p:nvPr/>
        </p:nvCxnSpPr>
        <p:spPr>
          <a:xfrm>
            <a:off x="-1096655" y="4712273"/>
            <a:ext cx="4320540" cy="3676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591" name="Google Shape;591;p93"/>
          <p:cNvSpPr/>
          <p:nvPr/>
        </p:nvSpPr>
        <p:spPr>
          <a:xfrm>
            <a:off x="2116154" y="2316421"/>
            <a:ext cx="4911694" cy="51065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Archive</a:t>
            </a:r>
            <a:r>
              <a:rPr i="0" lang="en" sz="33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" sz="3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Webpage Service</a:t>
            </a:r>
            <a:r>
              <a:rPr i="0" lang="en" sz="33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i="0" sz="33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Shuaicheng Zhang, Tishauna Wilson</a:t>
            </a:r>
            <a:endParaRPr sz="16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92" name="Google Shape;592;p9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365" y="4873496"/>
            <a:ext cx="1714500" cy="15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6" name="Shape 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97" name="Google Shape;597;p94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598" name="Google Shape;598;p94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599" name="Google Shape;599;p94"/>
          <p:cNvSpPr txBox="1"/>
          <p:nvPr/>
        </p:nvSpPr>
        <p:spPr>
          <a:xfrm>
            <a:off x="2451999" y="342900"/>
            <a:ext cx="4239900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Archive Webpage Flow Graph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00" name="Google Shape;600;p9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900" y="970425"/>
            <a:ext cx="7957024" cy="32026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p95"/>
          <p:cNvSpPr/>
          <p:nvPr/>
        </p:nvSpPr>
        <p:spPr>
          <a:xfrm>
            <a:off x="466809" y="452554"/>
            <a:ext cx="8210400" cy="423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877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06" name="Google Shape;606;p95"/>
          <p:cNvCxnSpPr/>
          <p:nvPr/>
        </p:nvCxnSpPr>
        <p:spPr>
          <a:xfrm>
            <a:off x="4690058" y="1689706"/>
            <a:ext cx="0" cy="17595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grpSp>
        <p:nvGrpSpPr>
          <p:cNvPr id="607" name="Google Shape;607;p95"/>
          <p:cNvGrpSpPr/>
          <p:nvPr/>
        </p:nvGrpSpPr>
        <p:grpSpPr>
          <a:xfrm>
            <a:off x="1093178" y="1584596"/>
            <a:ext cx="3264914" cy="1969589"/>
            <a:chOff x="1457569" y="2093829"/>
            <a:chExt cx="4353219" cy="2626119"/>
          </a:xfrm>
        </p:grpSpPr>
        <p:sp>
          <p:nvSpPr>
            <p:cNvPr id="608" name="Google Shape;608;p95"/>
            <p:cNvSpPr/>
            <p:nvPr/>
          </p:nvSpPr>
          <p:spPr>
            <a:xfrm>
              <a:off x="1683088" y="2319348"/>
              <a:ext cx="4127700" cy="240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34275" spcFirstLastPara="1" rIns="342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rgbClr val="861F41"/>
                  </a:solidFill>
                  <a:latin typeface="Arial"/>
                  <a:ea typeface="Arial"/>
                  <a:cs typeface="Arial"/>
                  <a:sym typeface="Arial"/>
                </a:rPr>
                <a:t>Add snippet of your code here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900" u="none" cap="none" strike="noStrike">
                <a:solidFill>
                  <a:srgbClr val="861F4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rgbClr val="861F41"/>
                  </a:solidFill>
                  <a:latin typeface="Arial"/>
                  <a:ea typeface="Arial"/>
                  <a:cs typeface="Arial"/>
                  <a:sym typeface="Arial"/>
                </a:rPr>
                <a:t>Copy this slide if you need more space for your content</a:t>
              </a:r>
              <a:endParaRPr b="0" i="0" sz="1900" u="none" cap="none" strike="noStrike">
                <a:solidFill>
                  <a:srgbClr val="861F4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asted-image.pdf" id="609" name="Google Shape;609;p95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457569" y="2093829"/>
              <a:ext cx="225519" cy="22551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10" name="Google Shape;610;p95"/>
          <p:cNvSpPr/>
          <p:nvPr/>
        </p:nvSpPr>
        <p:spPr>
          <a:xfrm>
            <a:off x="5022027" y="2035956"/>
            <a:ext cx="3158400" cy="10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Char char="▪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We take URL lists from a JSON file from the previous team as an input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Char char="▪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We iterate through actual COVID-19 webpages 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Calibri"/>
              <a:buChar char="▪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We check the status when accessing each of the webpages; if the status is 200 then we accept the webpage content, otherwise ignore it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24765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Calibri"/>
              <a:buChar char="▪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We archive all the webpages into a WARC file for indexing using WARCIO.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11" name="Google Shape;611;p95"/>
          <p:cNvCxnSpPr/>
          <p:nvPr/>
        </p:nvCxnSpPr>
        <p:spPr>
          <a:xfrm>
            <a:off x="33913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12" name="Google Shape;612;p95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13" name="Google Shape;613;p95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14" name="Google Shape;614;p95"/>
          <p:cNvCxnSpPr/>
          <p:nvPr/>
        </p:nvCxnSpPr>
        <p:spPr>
          <a:xfrm>
            <a:off x="4571938" y="46349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id="615" name="Google Shape;615;p9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-2325"/>
            <a:ext cx="4690050" cy="4802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96"/>
          <p:cNvSpPr/>
          <p:nvPr/>
        </p:nvSpPr>
        <p:spPr>
          <a:xfrm>
            <a:off x="466809" y="452554"/>
            <a:ext cx="8210400" cy="423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877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1" name="Google Shape;621;p96"/>
          <p:cNvCxnSpPr/>
          <p:nvPr/>
        </p:nvCxnSpPr>
        <p:spPr>
          <a:xfrm>
            <a:off x="4690058" y="1689706"/>
            <a:ext cx="0" cy="17595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grpSp>
        <p:nvGrpSpPr>
          <p:cNvPr id="622" name="Google Shape;622;p96"/>
          <p:cNvGrpSpPr/>
          <p:nvPr/>
        </p:nvGrpSpPr>
        <p:grpSpPr>
          <a:xfrm>
            <a:off x="1093178" y="1584596"/>
            <a:ext cx="3264914" cy="1969589"/>
            <a:chOff x="1457569" y="2093829"/>
            <a:chExt cx="4353219" cy="2626119"/>
          </a:xfrm>
        </p:grpSpPr>
        <p:sp>
          <p:nvSpPr>
            <p:cNvPr id="623" name="Google Shape;623;p96"/>
            <p:cNvSpPr/>
            <p:nvPr/>
          </p:nvSpPr>
          <p:spPr>
            <a:xfrm>
              <a:off x="1683088" y="2319348"/>
              <a:ext cx="4127700" cy="240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34275" spcFirstLastPara="1" rIns="342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rgbClr val="861F41"/>
                  </a:solidFill>
                  <a:latin typeface="Arial"/>
                  <a:ea typeface="Arial"/>
                  <a:cs typeface="Arial"/>
                  <a:sym typeface="Arial"/>
                </a:rPr>
                <a:t>Add snippet of your code here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900" u="none" cap="none" strike="noStrike">
                <a:solidFill>
                  <a:srgbClr val="861F4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rgbClr val="861F41"/>
                  </a:solidFill>
                  <a:latin typeface="Arial"/>
                  <a:ea typeface="Arial"/>
                  <a:cs typeface="Arial"/>
                  <a:sym typeface="Arial"/>
                </a:rPr>
                <a:t>Copy this slide if you need more space for your content</a:t>
              </a:r>
              <a:endParaRPr b="0" i="0" sz="1900" u="none" cap="none" strike="noStrike">
                <a:solidFill>
                  <a:srgbClr val="861F4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asted-image.pdf" id="624" name="Google Shape;624;p96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457569" y="2093829"/>
              <a:ext cx="225519" cy="22551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25" name="Google Shape;625;p96"/>
          <p:cNvSpPr/>
          <p:nvPr/>
        </p:nvSpPr>
        <p:spPr>
          <a:xfrm>
            <a:off x="5022025" y="2035950"/>
            <a:ext cx="3655200" cy="10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209550" lvl="0" marL="215900" marR="0" rtl="0" algn="l">
              <a:spcBef>
                <a:spcPts val="500"/>
              </a:spcBef>
              <a:spcAft>
                <a:spcPts val="0"/>
              </a:spcAft>
              <a:buSzPts val="1300"/>
              <a:buFont typeface="Calibri"/>
              <a:buChar char="▪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S</a:t>
            </a: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napshot of </a:t>
            </a: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web pages</a:t>
            </a: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 being archived</a:t>
            </a:r>
            <a:endParaRPr i="0" sz="1900" u="none" cap="none" strike="noStrike"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26" name="Google Shape;626;p96"/>
          <p:cNvCxnSpPr/>
          <p:nvPr/>
        </p:nvCxnSpPr>
        <p:spPr>
          <a:xfrm>
            <a:off x="33913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27" name="Google Shape;627;p96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28" name="Google Shape;628;p96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29" name="Google Shape;629;p96"/>
          <p:cNvCxnSpPr/>
          <p:nvPr/>
        </p:nvCxnSpPr>
        <p:spPr>
          <a:xfrm>
            <a:off x="4571938" y="46349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id="630" name="Google Shape;630;p9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5022026" cy="48006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4" name="Shape 6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Google Shape;635;p97"/>
          <p:cNvSpPr/>
          <p:nvPr>
            <p:ph idx="2" type="pic"/>
          </p:nvPr>
        </p:nvSpPr>
        <p:spPr>
          <a:xfrm>
            <a:off x="5549075" y="1530150"/>
            <a:ext cx="3594900" cy="3613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49250" lvl="0" marL="45720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Calibri"/>
              <a:buChar char="•"/>
            </a:pPr>
            <a:r>
              <a:rPr lang="en" sz="1900">
                <a:solidFill>
                  <a:srgbClr val="000000"/>
                </a:solidFill>
              </a:rPr>
              <a:t>In order to test out the robustness of our code, we have set up several debug functions to test out the functionality of archiving URL functions</a:t>
            </a:r>
            <a:endParaRPr sz="1900">
              <a:solidFill>
                <a:srgbClr val="000000"/>
              </a:solidFill>
            </a:endParaRPr>
          </a:p>
        </p:txBody>
      </p:sp>
      <p:pic>
        <p:nvPicPr>
          <p:cNvPr id="636" name="Google Shape;636;p9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1" y="0"/>
            <a:ext cx="5549076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0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" name="Google Shape;641;p98"/>
          <p:cNvSpPr/>
          <p:nvPr>
            <p:ph idx="2" type="pic"/>
          </p:nvPr>
        </p:nvSpPr>
        <p:spPr>
          <a:xfrm>
            <a:off x="4461375" y="2159318"/>
            <a:ext cx="4682700" cy="661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-349250" lvl="0" marL="457200" rtl="0" algn="l"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Calibri"/>
              <a:buChar char="•"/>
            </a:pPr>
            <a:r>
              <a:rPr lang="en" sz="1900">
                <a:solidFill>
                  <a:srgbClr val="000000"/>
                </a:solidFill>
              </a:rPr>
              <a:t>Result from the robustness test</a:t>
            </a:r>
            <a:endParaRPr sz="1900">
              <a:solidFill>
                <a:srgbClr val="000000"/>
              </a:solidFill>
            </a:endParaRPr>
          </a:p>
        </p:txBody>
      </p:sp>
      <p:pic>
        <p:nvPicPr>
          <p:cNvPr id="642" name="Google Shape;642;p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52400"/>
            <a:ext cx="4461375" cy="48804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646" name="Shape 6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" name="Google Shape;647;p99"/>
          <p:cNvSpPr/>
          <p:nvPr/>
        </p:nvSpPr>
        <p:spPr>
          <a:xfrm>
            <a:off x="1847387" y="1922236"/>
            <a:ext cx="418421" cy="484748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E8773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48" name="Google Shape;648;p99"/>
          <p:cNvCxnSpPr/>
          <p:nvPr/>
        </p:nvCxnSpPr>
        <p:spPr>
          <a:xfrm>
            <a:off x="-1096655" y="4712273"/>
            <a:ext cx="4320540" cy="3676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649" name="Google Shape;649;p99"/>
          <p:cNvSpPr/>
          <p:nvPr/>
        </p:nvSpPr>
        <p:spPr>
          <a:xfrm>
            <a:off x="2116154" y="2316421"/>
            <a:ext cx="4911694" cy="51065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Extract Data Service</a:t>
            </a:r>
            <a:r>
              <a:rPr i="0" lang="en" sz="33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i="0" sz="33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Peng Tan, Wentao Fan, Yang Hu</a:t>
            </a:r>
            <a:endParaRPr sz="33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0" name="Google Shape;650;p9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365" y="4873496"/>
            <a:ext cx="1714500" cy="15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4" name="Shape 6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55" name="Google Shape;655;p100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56" name="Google Shape;656;p100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657" name="Google Shape;657;p100"/>
          <p:cNvSpPr txBox="1"/>
          <p:nvPr/>
        </p:nvSpPr>
        <p:spPr>
          <a:xfrm>
            <a:off x="2451999" y="342900"/>
            <a:ext cx="4239900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Extract Data Flow Graph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58" name="Google Shape;658;p10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140900"/>
            <a:ext cx="8839200" cy="3262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" name="Google Shape;403;p74"/>
          <p:cNvPicPr preferRelativeResize="0"/>
          <p:nvPr/>
        </p:nvPicPr>
        <p:blipFill rotWithShape="1">
          <a:blip r:embed="rId3">
            <a:alphaModFix/>
          </a:blip>
          <a:srcRect b="22348" l="0" r="0" t="0"/>
          <a:stretch/>
        </p:blipFill>
        <p:spPr>
          <a:xfrm>
            <a:off x="3108900" y="0"/>
            <a:ext cx="3311802" cy="51435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2" name="Shape 6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Google Shape;663;p101"/>
          <p:cNvSpPr/>
          <p:nvPr/>
        </p:nvSpPr>
        <p:spPr>
          <a:xfrm>
            <a:off x="466809" y="452554"/>
            <a:ext cx="8210400" cy="423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877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64" name="Google Shape;664;p101"/>
          <p:cNvCxnSpPr/>
          <p:nvPr/>
        </p:nvCxnSpPr>
        <p:spPr>
          <a:xfrm>
            <a:off x="4690058" y="1689706"/>
            <a:ext cx="0" cy="17595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grpSp>
        <p:nvGrpSpPr>
          <p:cNvPr id="665" name="Google Shape;665;p101"/>
          <p:cNvGrpSpPr/>
          <p:nvPr/>
        </p:nvGrpSpPr>
        <p:grpSpPr>
          <a:xfrm>
            <a:off x="1093178" y="1584596"/>
            <a:ext cx="3264914" cy="1969589"/>
            <a:chOff x="1457569" y="2093829"/>
            <a:chExt cx="4353219" cy="2626119"/>
          </a:xfrm>
        </p:grpSpPr>
        <p:sp>
          <p:nvSpPr>
            <p:cNvPr id="666" name="Google Shape;666;p101"/>
            <p:cNvSpPr/>
            <p:nvPr/>
          </p:nvSpPr>
          <p:spPr>
            <a:xfrm>
              <a:off x="1683088" y="2319348"/>
              <a:ext cx="4127700" cy="240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34275" spcFirstLastPara="1" rIns="342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rgbClr val="861F41"/>
                  </a:solidFill>
                  <a:latin typeface="Arial"/>
                  <a:ea typeface="Arial"/>
                  <a:cs typeface="Arial"/>
                  <a:sym typeface="Arial"/>
                </a:rPr>
                <a:t>Add snippet of your code here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900" u="none" cap="none" strike="noStrike">
                <a:solidFill>
                  <a:srgbClr val="861F4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rgbClr val="861F41"/>
                  </a:solidFill>
                  <a:latin typeface="Arial"/>
                  <a:ea typeface="Arial"/>
                  <a:cs typeface="Arial"/>
                  <a:sym typeface="Arial"/>
                </a:rPr>
                <a:t>Copy this slide if you need more space for your content</a:t>
              </a:r>
              <a:endParaRPr b="0" i="0" sz="1900" u="none" cap="none" strike="noStrike">
                <a:solidFill>
                  <a:srgbClr val="861F4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asted-image.pdf" id="667" name="Google Shape;667;p10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457569" y="2093829"/>
              <a:ext cx="225519" cy="225519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668" name="Google Shape;668;p101"/>
          <p:cNvCxnSpPr/>
          <p:nvPr/>
        </p:nvCxnSpPr>
        <p:spPr>
          <a:xfrm>
            <a:off x="33913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69" name="Google Shape;669;p101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70" name="Google Shape;670;p101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71" name="Google Shape;671;p101"/>
          <p:cNvCxnSpPr/>
          <p:nvPr/>
        </p:nvCxnSpPr>
        <p:spPr>
          <a:xfrm>
            <a:off x="4571938" y="46349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id="672" name="Google Shape;672;p10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650" y="152575"/>
            <a:ext cx="5496052" cy="2971726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673" name="Google Shape;673;p10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8650" y="3176524"/>
            <a:ext cx="3563075" cy="1893300"/>
          </a:xfrm>
          <a:prstGeom prst="rect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674" name="Google Shape;674;p101"/>
          <p:cNvSpPr/>
          <p:nvPr/>
        </p:nvSpPr>
        <p:spPr>
          <a:xfrm>
            <a:off x="3939225" y="2571750"/>
            <a:ext cx="4860600" cy="2155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247650" lvl="0" marL="215900" rtl="0" algn="l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Using two packages: BeautifulSoup and  Gensim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BeautifulSoup used to get text from HTML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Gensim.summarization to summarize text from BeautifulSoup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rtl="0" algn="l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Use Rouge_score to evaluate summarization performance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8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9" name="Google Shape;679;p102"/>
          <p:cNvSpPr/>
          <p:nvPr/>
        </p:nvSpPr>
        <p:spPr>
          <a:xfrm>
            <a:off x="466809" y="452554"/>
            <a:ext cx="8210400" cy="423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877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80" name="Google Shape;680;p102"/>
          <p:cNvCxnSpPr/>
          <p:nvPr/>
        </p:nvCxnSpPr>
        <p:spPr>
          <a:xfrm>
            <a:off x="4690058" y="1689706"/>
            <a:ext cx="0" cy="17595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grpSp>
        <p:nvGrpSpPr>
          <p:cNvPr id="681" name="Google Shape;681;p102"/>
          <p:cNvGrpSpPr/>
          <p:nvPr/>
        </p:nvGrpSpPr>
        <p:grpSpPr>
          <a:xfrm>
            <a:off x="1093178" y="1584596"/>
            <a:ext cx="3264914" cy="1969589"/>
            <a:chOff x="1457569" y="2093829"/>
            <a:chExt cx="4353219" cy="2626119"/>
          </a:xfrm>
        </p:grpSpPr>
        <p:sp>
          <p:nvSpPr>
            <p:cNvPr id="682" name="Google Shape;682;p102"/>
            <p:cNvSpPr/>
            <p:nvPr/>
          </p:nvSpPr>
          <p:spPr>
            <a:xfrm>
              <a:off x="1683088" y="2319348"/>
              <a:ext cx="4127700" cy="240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34275" spcFirstLastPara="1" rIns="342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rgbClr val="861F41"/>
                  </a:solidFill>
                  <a:latin typeface="Arial"/>
                  <a:ea typeface="Arial"/>
                  <a:cs typeface="Arial"/>
                  <a:sym typeface="Arial"/>
                </a:rPr>
                <a:t>Add snippet of your code here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900" u="none" cap="none" strike="noStrike">
                <a:solidFill>
                  <a:srgbClr val="861F4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rgbClr val="861F41"/>
                  </a:solidFill>
                  <a:latin typeface="Arial"/>
                  <a:ea typeface="Arial"/>
                  <a:cs typeface="Arial"/>
                  <a:sym typeface="Arial"/>
                </a:rPr>
                <a:t>Copy this slide if you need more space for your content</a:t>
              </a:r>
              <a:endParaRPr b="0" i="0" sz="1900" u="none" cap="none" strike="noStrike">
                <a:solidFill>
                  <a:srgbClr val="861F4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asted-image.pdf" id="683" name="Google Shape;683;p102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457569" y="2093829"/>
              <a:ext cx="225519" cy="22551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84" name="Google Shape;684;p102"/>
          <p:cNvSpPr/>
          <p:nvPr/>
        </p:nvSpPr>
        <p:spPr>
          <a:xfrm>
            <a:off x="5022025" y="2035950"/>
            <a:ext cx="3856500" cy="1069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209550" lvl="0" marL="215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8773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After Extracting data from WARC files, we can get URL of HTML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09550" lvl="0" marL="215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E8773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Then we can get text from HTML</a:t>
            </a:r>
            <a:endParaRPr sz="1100"/>
          </a:p>
        </p:txBody>
      </p:sp>
      <p:cxnSp>
        <p:nvCxnSpPr>
          <p:cNvPr id="685" name="Google Shape;685;p102"/>
          <p:cNvCxnSpPr/>
          <p:nvPr/>
        </p:nvCxnSpPr>
        <p:spPr>
          <a:xfrm>
            <a:off x="33913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86" name="Google Shape;686;p102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87" name="Google Shape;687;p102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688" name="Google Shape;688;p102"/>
          <p:cNvCxnSpPr/>
          <p:nvPr/>
        </p:nvCxnSpPr>
        <p:spPr>
          <a:xfrm>
            <a:off x="4571938" y="46349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id="689" name="Google Shape;689;p10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125" y="960900"/>
            <a:ext cx="4941900" cy="32216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3" name="Shape 6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Google Shape;694;p103"/>
          <p:cNvSpPr/>
          <p:nvPr/>
        </p:nvSpPr>
        <p:spPr>
          <a:xfrm>
            <a:off x="466809" y="452554"/>
            <a:ext cx="8210400" cy="423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877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695" name="Google Shape;695;p103"/>
          <p:cNvCxnSpPr/>
          <p:nvPr/>
        </p:nvCxnSpPr>
        <p:spPr>
          <a:xfrm>
            <a:off x="4690058" y="1689706"/>
            <a:ext cx="0" cy="1759500"/>
          </a:xfrm>
          <a:prstGeom prst="straightConnector1">
            <a:avLst/>
          </a:prstGeom>
          <a:noFill/>
          <a:ln cap="flat" cmpd="sng" w="9525">
            <a:solidFill>
              <a:schemeClr val="accent3"/>
            </a:solidFill>
            <a:prstDash val="dash"/>
            <a:miter lim="8000"/>
            <a:headEnd len="sm" w="sm" type="none"/>
            <a:tailEnd len="sm" w="sm" type="none"/>
          </a:ln>
        </p:spPr>
      </p:cxnSp>
      <p:grpSp>
        <p:nvGrpSpPr>
          <p:cNvPr id="696" name="Google Shape;696;p103"/>
          <p:cNvGrpSpPr/>
          <p:nvPr/>
        </p:nvGrpSpPr>
        <p:grpSpPr>
          <a:xfrm>
            <a:off x="1093178" y="1584596"/>
            <a:ext cx="3264914" cy="1969589"/>
            <a:chOff x="1457569" y="2093829"/>
            <a:chExt cx="4353219" cy="2626119"/>
          </a:xfrm>
        </p:grpSpPr>
        <p:sp>
          <p:nvSpPr>
            <p:cNvPr id="697" name="Google Shape;697;p103"/>
            <p:cNvSpPr/>
            <p:nvPr/>
          </p:nvSpPr>
          <p:spPr>
            <a:xfrm>
              <a:off x="1683088" y="2319348"/>
              <a:ext cx="4127700" cy="2400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34275" spcFirstLastPara="1" rIns="342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rgbClr val="861F41"/>
                  </a:solidFill>
                  <a:latin typeface="Arial"/>
                  <a:ea typeface="Arial"/>
                  <a:cs typeface="Arial"/>
                  <a:sym typeface="Arial"/>
                </a:rPr>
                <a:t>Add snippet of your code here</a:t>
              </a:r>
              <a:endParaRPr sz="1100"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900" u="none" cap="none" strike="noStrike">
                <a:solidFill>
                  <a:srgbClr val="861F41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1900" u="none" cap="none" strike="noStrike">
                  <a:solidFill>
                    <a:srgbClr val="861F41"/>
                  </a:solidFill>
                  <a:latin typeface="Arial"/>
                  <a:ea typeface="Arial"/>
                  <a:cs typeface="Arial"/>
                  <a:sym typeface="Arial"/>
                </a:rPr>
                <a:t>Copy this slide if you need more space for your content</a:t>
              </a:r>
              <a:endParaRPr b="0" i="0" sz="1900" u="none" cap="none" strike="noStrike">
                <a:solidFill>
                  <a:srgbClr val="861F4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pasted-image.pdf" id="698" name="Google Shape;698;p10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457569" y="2093829"/>
              <a:ext cx="225519" cy="22551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99" name="Google Shape;699;p103"/>
          <p:cNvSpPr/>
          <p:nvPr/>
        </p:nvSpPr>
        <p:spPr>
          <a:xfrm>
            <a:off x="4793100" y="1017425"/>
            <a:ext cx="3746700" cy="2370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209550" lvl="0" marL="215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Add unit test for our extract data method 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09550" lvl="0" marL="215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Set up test method before and after test case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</p:txBody>
      </p:sp>
      <p:cxnSp>
        <p:nvCxnSpPr>
          <p:cNvPr id="700" name="Google Shape;700;p103"/>
          <p:cNvCxnSpPr/>
          <p:nvPr/>
        </p:nvCxnSpPr>
        <p:spPr>
          <a:xfrm>
            <a:off x="33913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701" name="Google Shape;701;p103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702" name="Google Shape;702;p103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703" name="Google Shape;703;p103"/>
          <p:cNvCxnSpPr/>
          <p:nvPr/>
        </p:nvCxnSpPr>
        <p:spPr>
          <a:xfrm>
            <a:off x="4571938" y="46349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id="704" name="Google Shape;704;p10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5375" y="364850"/>
            <a:ext cx="3972699" cy="4413801"/>
          </a:xfrm>
          <a:prstGeom prst="rect">
            <a:avLst/>
          </a:prstGeom>
          <a:noFill/>
          <a:ln cap="flat" cmpd="sng" w="381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08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p104"/>
          <p:cNvSpPr/>
          <p:nvPr/>
        </p:nvSpPr>
        <p:spPr>
          <a:xfrm>
            <a:off x="1847387" y="1922236"/>
            <a:ext cx="418421" cy="484748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E8773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0" name="Google Shape;710;p104"/>
          <p:cNvCxnSpPr/>
          <p:nvPr/>
        </p:nvCxnSpPr>
        <p:spPr>
          <a:xfrm>
            <a:off x="-1096655" y="4712273"/>
            <a:ext cx="4320540" cy="3676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711" name="Google Shape;711;p104"/>
          <p:cNvSpPr/>
          <p:nvPr/>
        </p:nvSpPr>
        <p:spPr>
          <a:xfrm>
            <a:off x="2116154" y="2316421"/>
            <a:ext cx="4911694" cy="51065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Index Data Service</a:t>
            </a:r>
            <a:endParaRPr sz="33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Cristian Vives, Jostein Barry-Straume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12" name="Google Shape;712;p10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365" y="4873496"/>
            <a:ext cx="1714500" cy="15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6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17" name="Google Shape;717;p105"/>
          <p:cNvCxnSpPr/>
          <p:nvPr/>
        </p:nvCxnSpPr>
        <p:spPr>
          <a:xfrm>
            <a:off x="8799842" y="-391683"/>
            <a:ext cx="0" cy="59268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cxnSp>
        <p:nvCxnSpPr>
          <p:cNvPr id="718" name="Google Shape;718;p105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719" name="Google Shape;719;p105"/>
          <p:cNvSpPr txBox="1"/>
          <p:nvPr/>
        </p:nvSpPr>
        <p:spPr>
          <a:xfrm>
            <a:off x="2451999" y="342900"/>
            <a:ext cx="4239900" cy="7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t/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20" name="Google Shape;720;p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42900"/>
            <a:ext cx="6096575" cy="2544650"/>
          </a:xfrm>
          <a:prstGeom prst="rect">
            <a:avLst/>
          </a:prstGeom>
          <a:noFill/>
          <a:ln>
            <a:noFill/>
          </a:ln>
        </p:spPr>
      </p:pic>
      <p:sp>
        <p:nvSpPr>
          <p:cNvPr id="721" name="Google Shape;721;p105"/>
          <p:cNvSpPr/>
          <p:nvPr/>
        </p:nvSpPr>
        <p:spPr>
          <a:xfrm>
            <a:off x="3961350" y="2990875"/>
            <a:ext cx="3746700" cy="1937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209550" lvl="0" marL="215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Similar to most teams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09550" lvl="0" marL="215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Noto Sans Symbols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Simple script</a:t>
            </a:r>
            <a:endParaRPr sz="1900">
              <a:solidFill>
                <a:schemeClr val="lt1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247650" lvl="0" marL="2159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chemeClr val="lt1"/>
                </a:solidFill>
                <a:latin typeface="Crimson Text"/>
                <a:ea typeface="Crimson Text"/>
                <a:cs typeface="Crimson Text"/>
                <a:sym typeface="Crimson Text"/>
              </a:rPr>
              <a:t>Doesn’t preprocess any data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</p:txBody>
      </p:sp>
      <p:cxnSp>
        <p:nvCxnSpPr>
          <p:cNvPr id="722" name="Google Shape;722;p105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723" name="Google Shape;723;p105"/>
          <p:cNvSpPr txBox="1"/>
          <p:nvPr/>
        </p:nvSpPr>
        <p:spPr>
          <a:xfrm>
            <a:off x="791800" y="522450"/>
            <a:ext cx="3477300" cy="55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Extract Data Flow Graph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27" name="Shape 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Google Shape;728;p106"/>
          <p:cNvSpPr/>
          <p:nvPr/>
        </p:nvSpPr>
        <p:spPr>
          <a:xfrm>
            <a:off x="1847387" y="1922236"/>
            <a:ext cx="4185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E8773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9" name="Google Shape;729;p106"/>
          <p:cNvCxnSpPr/>
          <p:nvPr/>
        </p:nvCxnSpPr>
        <p:spPr>
          <a:xfrm>
            <a:off x="-1096655" y="4712273"/>
            <a:ext cx="4320600" cy="369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730" name="Google Shape;730;p106"/>
          <p:cNvSpPr/>
          <p:nvPr/>
        </p:nvSpPr>
        <p:spPr>
          <a:xfrm>
            <a:off x="2116154" y="2316421"/>
            <a:ext cx="4911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Classify Text</a:t>
            </a:r>
            <a:r>
              <a:rPr i="0" lang="en" sz="33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 Service:</a:t>
            </a:r>
            <a:endParaRPr i="0" sz="33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Shuaicheng Zhang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31" name="Google Shape;731;p1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365" y="4873496"/>
            <a:ext cx="1714499" cy="15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5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107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4400"/>
              <a:t>Classify text flow</a:t>
            </a:r>
            <a:endParaRPr b="1" sz="4400"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37" name="Google Shape;737;p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02350" y="319250"/>
            <a:ext cx="1601275" cy="4505000"/>
          </a:xfrm>
          <a:prstGeom prst="rect">
            <a:avLst/>
          </a:prstGeom>
          <a:noFill/>
          <a:ln>
            <a:noFill/>
          </a:ln>
        </p:spPr>
      </p:pic>
      <p:sp>
        <p:nvSpPr>
          <p:cNvPr id="738" name="Google Shape;738;p107"/>
          <p:cNvSpPr txBox="1"/>
          <p:nvPr/>
        </p:nvSpPr>
        <p:spPr>
          <a:xfrm>
            <a:off x="3393650" y="1643800"/>
            <a:ext cx="2889900" cy="373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400"/>
              <a:t>Two step procedure:</a:t>
            </a:r>
            <a:endParaRPr sz="3400"/>
          </a:p>
          <a:p>
            <a:pPr indent="-444500" lvl="0" marL="457200" rtl="0" algn="l">
              <a:spcBef>
                <a:spcPts val="0"/>
              </a:spcBef>
              <a:spcAft>
                <a:spcPts val="0"/>
              </a:spcAft>
              <a:buSzPts val="3400"/>
              <a:buChar char="●"/>
            </a:pPr>
            <a:r>
              <a:rPr lang="en" sz="3400"/>
              <a:t>Training </a:t>
            </a:r>
            <a:endParaRPr sz="3400"/>
          </a:p>
          <a:p>
            <a:pPr indent="-444500" lvl="0" marL="457200" rtl="0" algn="l">
              <a:spcBef>
                <a:spcPts val="0"/>
              </a:spcBef>
              <a:spcAft>
                <a:spcPts val="0"/>
              </a:spcAft>
              <a:buSzPts val="3400"/>
              <a:buChar char="●"/>
            </a:pPr>
            <a:r>
              <a:rPr lang="en" sz="3400"/>
              <a:t>Classifying</a:t>
            </a:r>
            <a:endParaRPr sz="3400"/>
          </a:p>
        </p:txBody>
      </p:sp>
      <p:pic>
        <p:nvPicPr>
          <p:cNvPr id="739" name="Google Shape;739;p10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201" y="575950"/>
            <a:ext cx="2948576" cy="45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3" name="Shape 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4" name="Google Shape;744;p108"/>
          <p:cNvSpPr/>
          <p:nvPr>
            <p:ph idx="2" type="pic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                          Code preview</a:t>
            </a:r>
            <a:endParaRPr/>
          </a:p>
        </p:txBody>
      </p:sp>
      <p:pic>
        <p:nvPicPr>
          <p:cNvPr id="745" name="Google Shape;745;p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84125" y="208100"/>
            <a:ext cx="3128624" cy="472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6" name="Google Shape;746;p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80900" y="503725"/>
            <a:ext cx="3202700" cy="304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47" name="Google Shape;747;p10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80900" y="3654724"/>
            <a:ext cx="3472874" cy="14887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51" name="Shape 7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Google Shape;752;p109"/>
          <p:cNvSpPr/>
          <p:nvPr/>
        </p:nvSpPr>
        <p:spPr>
          <a:xfrm>
            <a:off x="1847387" y="1922236"/>
            <a:ext cx="418500" cy="484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E8773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3" name="Google Shape;753;p109"/>
          <p:cNvCxnSpPr/>
          <p:nvPr/>
        </p:nvCxnSpPr>
        <p:spPr>
          <a:xfrm>
            <a:off x="-1096655" y="4712273"/>
            <a:ext cx="4320600" cy="369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pic>
        <p:nvPicPr>
          <p:cNvPr id="754" name="Google Shape;754;p1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365" y="4873496"/>
            <a:ext cx="1714499" cy="152400"/>
          </a:xfrm>
          <a:prstGeom prst="rect">
            <a:avLst/>
          </a:prstGeom>
          <a:noFill/>
          <a:ln>
            <a:noFill/>
          </a:ln>
        </p:spPr>
      </p:pic>
      <p:sp>
        <p:nvSpPr>
          <p:cNvPr id="755" name="Google Shape;755;p109"/>
          <p:cNvSpPr/>
          <p:nvPr/>
        </p:nvSpPr>
        <p:spPr>
          <a:xfrm>
            <a:off x="2116154" y="2316421"/>
            <a:ext cx="4911600" cy="510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Report Editor</a:t>
            </a:r>
            <a:r>
              <a:rPr i="0" lang="en" sz="33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:</a:t>
            </a:r>
            <a:endParaRPr i="0" sz="33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Tishauna Wilson</a:t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9" name="Shape 7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0" name="Google Shape;760;p110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761" name="Google Shape;761;p110"/>
          <p:cNvSpPr txBox="1"/>
          <p:nvPr/>
        </p:nvSpPr>
        <p:spPr>
          <a:xfrm>
            <a:off x="2491125" y="342900"/>
            <a:ext cx="3660300" cy="4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Report Editing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2" name="Google Shape;762;p110"/>
          <p:cNvSpPr txBox="1"/>
          <p:nvPr/>
        </p:nvSpPr>
        <p:spPr>
          <a:xfrm>
            <a:off x="1543725" y="1703125"/>
            <a:ext cx="5555100" cy="265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Fix spelling errors and capitalizations based on Professor’s edits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Added figures and tables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Provided example structure of each input for the four subteams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Updated sections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Read reviews by other teams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  <a:p>
            <a:pPr indent="-349250" lvl="0" marL="457200" rtl="0" algn="l">
              <a:spcBef>
                <a:spcPts val="0"/>
              </a:spcBef>
              <a:spcAft>
                <a:spcPts val="0"/>
              </a:spcAft>
              <a:buSzPts val="1900"/>
              <a:buFont typeface="Calibri"/>
              <a:buChar char="●"/>
            </a:pPr>
            <a:r>
              <a:rPr lang="en" sz="1900">
                <a:latin typeface="Calibri"/>
                <a:ea typeface="Calibri"/>
                <a:cs typeface="Calibri"/>
                <a:sym typeface="Calibri"/>
              </a:rPr>
              <a:t>Implemented changes as needed based on other team’s feedback</a:t>
            </a:r>
            <a:endParaRPr sz="19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8" name="Google Shape;408;p75"/>
          <p:cNvGraphicFramePr/>
          <p:nvPr/>
        </p:nvGraphicFramePr>
        <p:xfrm>
          <a:off x="166188" y="3863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{ECBED695-3B26-48E8-8750-7CC05E31878A}</a:tableStyleId>
              </a:tblPr>
              <a:tblGrid>
                <a:gridCol w="1353550"/>
                <a:gridCol w="2148975"/>
                <a:gridCol w="5309075"/>
              </a:tblGrid>
              <a:tr h="385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service_id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service_name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service_description</a:t>
                      </a:r>
                      <a:endParaRPr sz="1900"/>
                    </a:p>
                  </a:txBody>
                  <a:tcPr marT="63500" marB="63500" marR="63500" marL="63500"/>
                </a:tc>
              </a:tr>
              <a:tr h="385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1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extract_url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Extracts URLs from Twitter tweets</a:t>
                      </a:r>
                      <a:endParaRPr sz="1900"/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  <a:tr h="651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2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archive_webpage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Archives web pages based on their URLs </a:t>
                      </a:r>
                      <a:endParaRPr sz="1900"/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  <a:tr h="651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3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extract_webpage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Extracts web page content from archived web pages</a:t>
                      </a:r>
                      <a:endParaRPr sz="1900"/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  <a:tr h="11846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4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index_data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Indexes web pages to the given </a:t>
                      </a:r>
                      <a:r>
                        <a:rPr lang="en" sz="1900"/>
                        <a:t>endpoint</a:t>
                      </a:r>
                      <a:r>
                        <a:rPr lang="en" sz="1900"/>
                        <a:t> with the following fields: URL, title, webpage_content, webpage_summary</a:t>
                      </a:r>
                      <a:endParaRPr sz="1900"/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  <a:tr h="651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5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summarize_text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Provides summarization of web page textual content</a:t>
                      </a:r>
                      <a:endParaRPr sz="1900"/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  <a:tr h="6515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6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classify_text</a:t>
                      </a:r>
                      <a:endParaRPr sz="19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900"/>
                        <a:t>A COVID-19 relevance classifier for a collection of text data</a:t>
                      </a:r>
                      <a:endParaRPr sz="1900"/>
                    </a:p>
                  </a:txBody>
                  <a:tcPr marT="63500" marB="63500" marR="63500" marL="63500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</a:tbl>
          </a:graphicData>
        </a:graphic>
      </p:graphicFrame>
      <p:sp>
        <p:nvSpPr>
          <p:cNvPr id="409" name="Google Shape;409;p75"/>
          <p:cNvSpPr txBox="1"/>
          <p:nvPr/>
        </p:nvSpPr>
        <p:spPr>
          <a:xfrm>
            <a:off x="3699749" y="0"/>
            <a:ext cx="17445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Service Table</a:t>
            </a:r>
            <a:endParaRPr b="1" i="0" sz="24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1"/>
        </a:solidFill>
      </p:bgPr>
    </p:bg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111"/>
          <p:cNvSpPr/>
          <p:nvPr/>
        </p:nvSpPr>
        <p:spPr>
          <a:xfrm>
            <a:off x="1847387" y="1922236"/>
            <a:ext cx="418421" cy="484748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3000" u="none" cap="none" strike="noStrike">
              <a:solidFill>
                <a:srgbClr val="E8773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68" name="Google Shape;768;p111"/>
          <p:cNvCxnSpPr/>
          <p:nvPr/>
        </p:nvCxnSpPr>
        <p:spPr>
          <a:xfrm>
            <a:off x="-1096655" y="4712273"/>
            <a:ext cx="4320540" cy="36761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769" name="Google Shape;769;p111"/>
          <p:cNvSpPr/>
          <p:nvPr/>
        </p:nvSpPr>
        <p:spPr>
          <a:xfrm>
            <a:off x="2116154" y="2316421"/>
            <a:ext cx="4911694" cy="510659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en" sz="33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  <a:endParaRPr i="0" sz="3300" u="none" cap="none" strike="noStrik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70" name="Google Shape;770;p1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6365" y="4873496"/>
            <a:ext cx="1714500" cy="15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p76"/>
          <p:cNvSpPr txBox="1"/>
          <p:nvPr/>
        </p:nvSpPr>
        <p:spPr>
          <a:xfrm>
            <a:off x="3849439" y="19375"/>
            <a:ext cx="14451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Goal Table</a:t>
            </a:r>
            <a:endParaRPr b="1" i="0" sz="24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415" name="Google Shape;415;p76"/>
          <p:cNvGraphicFramePr/>
          <p:nvPr/>
        </p:nvGraphicFramePr>
        <p:xfrm>
          <a:off x="5700" y="4579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{ECBED695-3B26-48E8-8750-7CC05E31878A}</a:tableStyleId>
              </a:tblPr>
              <a:tblGrid>
                <a:gridCol w="1013575"/>
                <a:gridCol w="1823300"/>
                <a:gridCol w="2081375"/>
                <a:gridCol w="1735875"/>
                <a:gridCol w="2478475"/>
              </a:tblGrid>
              <a:tr h="406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goal_id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goal_name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goal_description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goal_format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envrionment_variable</a:t>
                      </a:r>
                      <a:endParaRPr sz="1700"/>
                    </a:p>
                  </a:txBody>
                  <a:tcPr marT="63500" marB="63500" marR="63500" marL="63500"/>
                </a:tc>
              </a:tr>
              <a:tr h="378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1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tweet_file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RAW DATA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&lt;Text file&gt;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TWEET</a:t>
                      </a:r>
                      <a:endParaRPr sz="1700"/>
                    </a:p>
                  </a:txBody>
                  <a:tcPr marT="63500" marB="63500" marR="63500" marL="63500"/>
                </a:tc>
              </a:tr>
              <a:tr h="3831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2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extract_url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EXTRACTED DATA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&lt;Text file&gt;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URL</a:t>
                      </a:r>
                      <a:endParaRPr sz="1700"/>
                    </a:p>
                  </a:txBody>
                  <a:tcPr marT="63500" marB="63500" marR="63500" marL="63500"/>
                </a:tc>
              </a:tr>
              <a:tr h="4071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3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archive_webpage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STORED DATA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&lt;warc.gz file&gt;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WARC</a:t>
                      </a:r>
                      <a:endParaRPr sz="17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/>
                    </a:p>
                  </a:txBody>
                  <a:tcPr marT="63500" marB="63500" marR="63500" marL="63500"/>
                </a:tc>
              </a:tr>
              <a:tr h="4959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4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extract_webpage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PARSED DATA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&lt;JSONL file&gt;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JSONL</a:t>
                      </a:r>
                      <a:endParaRPr sz="1700"/>
                    </a:p>
                  </a:txBody>
                  <a:tcPr marT="63500" marB="63500" marR="63500" marL="63500"/>
                </a:tc>
              </a:tr>
              <a:tr h="57755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5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index_data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SORTED DATA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&lt;Elasticsearch index&gt;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JSONL</a:t>
                      </a:r>
                      <a:endParaRPr sz="17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/>
                    </a:p>
                  </a:txBody>
                  <a:tcPr marT="63500" marB="63500" marR="63500" marL="63500"/>
                </a:tc>
              </a:tr>
              <a:tr h="5199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6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summarize_text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FILTERED DATA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&lt;JSONL file&gt;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WEBPAGE</a:t>
                      </a:r>
                      <a:endParaRPr sz="17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700"/>
                    </a:p>
                  </a:txBody>
                  <a:tcPr marT="63500" marB="63500" marR="63500" marL="63500"/>
                </a:tc>
              </a:tr>
              <a:tr h="63267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7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classify_text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CLASSIFIED DATA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&lt;Text file&gt;</a:t>
                      </a:r>
                      <a:endParaRPr sz="17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700"/>
                        <a:t>WEBPAGE</a:t>
                      </a:r>
                      <a:endParaRPr sz="17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9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77"/>
          <p:cNvSpPr/>
          <p:nvPr/>
        </p:nvSpPr>
        <p:spPr>
          <a:xfrm>
            <a:off x="466809" y="452554"/>
            <a:ext cx="8210400" cy="423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rgbClr val="E8773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1" name="Google Shape;421;p77"/>
          <p:cNvSpPr txBox="1"/>
          <p:nvPr/>
        </p:nvSpPr>
        <p:spPr>
          <a:xfrm>
            <a:off x="3566400" y="315825"/>
            <a:ext cx="2011200" cy="4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accent1"/>
                </a:solidFill>
                <a:latin typeface="Calibri"/>
                <a:ea typeface="Calibri"/>
                <a:cs typeface="Calibri"/>
                <a:sym typeface="Calibri"/>
              </a:rPr>
              <a:t>Reasoner Table</a:t>
            </a:r>
            <a:endParaRPr b="1" i="0" sz="24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2" name="Google Shape;422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69538" y="722725"/>
            <a:ext cx="5004925" cy="404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78"/>
          <p:cNvSpPr txBox="1"/>
          <p:nvPr/>
        </p:nvSpPr>
        <p:spPr>
          <a:xfrm>
            <a:off x="2741800" y="342900"/>
            <a:ext cx="4091700" cy="5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Input Data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8" name="Google Shape;428;p7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00" y="883225"/>
            <a:ext cx="3810000" cy="381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9" name="Google Shape;429;p78"/>
          <p:cNvSpPr/>
          <p:nvPr/>
        </p:nvSpPr>
        <p:spPr>
          <a:xfrm>
            <a:off x="4572000" y="1643425"/>
            <a:ext cx="3402300" cy="2289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349250" lvl="0" marL="457200" rtl="0" algn="l"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Input data in form of tweets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349250" lvl="0" marL="457200" rtl="0" algn="l">
              <a:spcBef>
                <a:spcPts val="500"/>
              </a:spcBef>
              <a:spcAft>
                <a:spcPts val="0"/>
              </a:spcAft>
              <a:buClr>
                <a:srgbClr val="75787B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Tweets represented as JSONL files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349250" lvl="0" marL="457200" rtl="0" algn="l">
              <a:spcBef>
                <a:spcPts val="500"/>
              </a:spcBef>
              <a:spcAft>
                <a:spcPts val="0"/>
              </a:spcAft>
              <a:buClr>
                <a:srgbClr val="75787B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Extract URLs mentioned in tweets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-349250" lvl="0" marL="457200" rtl="0" algn="l">
              <a:spcBef>
                <a:spcPts val="500"/>
              </a:spcBef>
              <a:spcAft>
                <a:spcPts val="0"/>
              </a:spcAft>
              <a:buClr>
                <a:srgbClr val="75787B"/>
              </a:buClr>
              <a:buSzPts val="1900"/>
              <a:buFont typeface="Crimson Text"/>
              <a:buChar char="▪"/>
            </a:pPr>
            <a:r>
              <a:rPr lang="en" sz="19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Not all tweets contain URLs!</a:t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  <a:p>
            <a:pPr indent="0" lvl="0" marL="0" marR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34" name="Google Shape;434;p79"/>
          <p:cNvCxnSpPr/>
          <p:nvPr/>
        </p:nvCxnSpPr>
        <p:spPr>
          <a:xfrm>
            <a:off x="4571938" y="-4411351"/>
            <a:ext cx="0" cy="9508500"/>
          </a:xfrm>
          <a:prstGeom prst="straightConnector1">
            <a:avLst/>
          </a:prstGeom>
          <a:noFill/>
          <a:ln cap="flat" cmpd="sng" w="9525">
            <a:solidFill>
              <a:schemeClr val="lt2"/>
            </a:solidFill>
            <a:prstDash val="dash"/>
            <a:miter lim="8000"/>
            <a:headEnd len="sm" w="sm" type="none"/>
            <a:tailEnd len="sm" w="sm" type="none"/>
          </a:ln>
        </p:spPr>
      </p:cxnSp>
      <p:sp>
        <p:nvSpPr>
          <p:cNvPr id="435" name="Google Shape;435;p79"/>
          <p:cNvSpPr txBox="1"/>
          <p:nvPr/>
        </p:nvSpPr>
        <p:spPr>
          <a:xfrm>
            <a:off x="1840050" y="342900"/>
            <a:ext cx="5463900" cy="5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Elasticsearch Index Data Structure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6" name="Google Shape;436;p7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5137" y="1442938"/>
            <a:ext cx="7925024" cy="11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437" name="Google Shape;437;p79"/>
          <p:cNvSpPr/>
          <p:nvPr/>
        </p:nvSpPr>
        <p:spPr>
          <a:xfrm>
            <a:off x="1081200" y="1582075"/>
            <a:ext cx="492900" cy="160500"/>
          </a:xfrm>
          <a:prstGeom prst="frame">
            <a:avLst>
              <a:gd fmla="val 12500" name="adj1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p79"/>
          <p:cNvSpPr/>
          <p:nvPr/>
        </p:nvSpPr>
        <p:spPr>
          <a:xfrm>
            <a:off x="1003000" y="1877850"/>
            <a:ext cx="492900" cy="160500"/>
          </a:xfrm>
          <a:prstGeom prst="frame">
            <a:avLst>
              <a:gd fmla="val 12500" name="adj1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79"/>
          <p:cNvSpPr/>
          <p:nvPr/>
        </p:nvSpPr>
        <p:spPr>
          <a:xfrm>
            <a:off x="1081200" y="2173625"/>
            <a:ext cx="1014300" cy="160500"/>
          </a:xfrm>
          <a:prstGeom prst="frame">
            <a:avLst>
              <a:gd fmla="val 12500" name="adj1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79"/>
          <p:cNvSpPr/>
          <p:nvPr/>
        </p:nvSpPr>
        <p:spPr>
          <a:xfrm>
            <a:off x="1081200" y="2038350"/>
            <a:ext cx="1074300" cy="160500"/>
          </a:xfrm>
          <a:prstGeom prst="frame">
            <a:avLst>
              <a:gd fmla="val 12500" name="adj1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79"/>
          <p:cNvSpPr/>
          <p:nvPr/>
        </p:nvSpPr>
        <p:spPr>
          <a:xfrm>
            <a:off x="1746450" y="2816450"/>
            <a:ext cx="5651100" cy="1122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-317500" lvl="0" marL="215900" marR="0" rtl="0" algn="l">
              <a:spcBef>
                <a:spcPts val="500"/>
              </a:spcBef>
              <a:spcAft>
                <a:spcPts val="0"/>
              </a:spcAft>
              <a:buClr>
                <a:srgbClr val="E87731"/>
              </a:buClr>
              <a:buSzPts val="3000"/>
              <a:buFont typeface="Noto Sans Symbols"/>
              <a:buChar char="▪"/>
            </a:pPr>
            <a:r>
              <a:rPr lang="en" sz="3600">
                <a:solidFill>
                  <a:srgbClr val="75787B"/>
                </a:solidFill>
                <a:latin typeface="Crimson Text"/>
                <a:ea typeface="Crimson Text"/>
                <a:cs typeface="Crimson Text"/>
                <a:sym typeface="Crimson Text"/>
              </a:rPr>
              <a:t>One JSONL file per collection</a:t>
            </a:r>
            <a:endParaRPr sz="3600">
              <a:solidFill>
                <a:srgbClr val="75787B"/>
              </a:solidFill>
              <a:latin typeface="Crimson Text"/>
              <a:ea typeface="Crimson Text"/>
              <a:cs typeface="Crimson Text"/>
              <a:sym typeface="Crimson Tex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5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Google Shape;446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4411" y="1691737"/>
            <a:ext cx="8115176" cy="1760025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80"/>
          <p:cNvSpPr/>
          <p:nvPr/>
        </p:nvSpPr>
        <p:spPr>
          <a:xfrm>
            <a:off x="514400" y="1691725"/>
            <a:ext cx="1140000" cy="160500"/>
          </a:xfrm>
          <a:prstGeom prst="frame">
            <a:avLst>
              <a:gd fmla="val 12500" name="adj1"/>
            </a:avLst>
          </a:prstGeom>
          <a:solidFill>
            <a:srgbClr val="FF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8" name="Google Shape;448;p80"/>
          <p:cNvSpPr txBox="1"/>
          <p:nvPr/>
        </p:nvSpPr>
        <p:spPr>
          <a:xfrm>
            <a:off x="1840050" y="342900"/>
            <a:ext cx="5463900" cy="5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b="1" lang="e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Elasticsearch Index Data Structure</a:t>
            </a:r>
            <a:endParaRPr b="1" sz="2400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8_Office Theme">
  <a:themeElements>
    <a:clrScheme name="Theme Colors 2">
      <a:dk1>
        <a:srgbClr val="861F41"/>
      </a:dk1>
      <a:lt1>
        <a:srgbClr val="FFFFFF"/>
      </a:lt1>
      <a:dk2>
        <a:srgbClr val="75787B"/>
      </a:dk2>
      <a:lt2>
        <a:srgbClr val="DBDBDB"/>
      </a:lt2>
      <a:accent1>
        <a:srgbClr val="861F41"/>
      </a:accent1>
      <a:accent2>
        <a:srgbClr val="E87731"/>
      </a:accent2>
      <a:accent3>
        <a:srgbClr val="A5A5A5"/>
      </a:accent3>
      <a:accent4>
        <a:srgbClr val="417C79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Office Theme">
  <a:themeElements>
    <a:clrScheme name="Theme Colors 2">
      <a:dk1>
        <a:srgbClr val="861F41"/>
      </a:dk1>
      <a:lt1>
        <a:srgbClr val="FFFFFF"/>
      </a:lt1>
      <a:dk2>
        <a:srgbClr val="75787B"/>
      </a:dk2>
      <a:lt2>
        <a:srgbClr val="DBDBDB"/>
      </a:lt2>
      <a:accent1>
        <a:srgbClr val="861F41"/>
      </a:accent1>
      <a:accent2>
        <a:srgbClr val="E87731"/>
      </a:accent2>
      <a:accent3>
        <a:srgbClr val="A5A5A5"/>
      </a:accent3>
      <a:accent4>
        <a:srgbClr val="417C79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3_Office Theme">
  <a:themeElements>
    <a:clrScheme name="Theme Colors 2">
      <a:dk1>
        <a:srgbClr val="861F41"/>
      </a:dk1>
      <a:lt1>
        <a:srgbClr val="FFFFFF"/>
      </a:lt1>
      <a:dk2>
        <a:srgbClr val="75787B"/>
      </a:dk2>
      <a:lt2>
        <a:srgbClr val="DBDBDB"/>
      </a:lt2>
      <a:accent1>
        <a:srgbClr val="861F41"/>
      </a:accent1>
      <a:accent2>
        <a:srgbClr val="E87731"/>
      </a:accent2>
      <a:accent3>
        <a:srgbClr val="A5A5A5"/>
      </a:accent3>
      <a:accent4>
        <a:srgbClr val="417C79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4_Office Theme">
  <a:themeElements>
    <a:clrScheme name="Theme Colors 2">
      <a:dk1>
        <a:srgbClr val="861F41"/>
      </a:dk1>
      <a:lt1>
        <a:srgbClr val="FFFFFF"/>
      </a:lt1>
      <a:dk2>
        <a:srgbClr val="75787B"/>
      </a:dk2>
      <a:lt2>
        <a:srgbClr val="DBDBDB"/>
      </a:lt2>
      <a:accent1>
        <a:srgbClr val="861F41"/>
      </a:accent1>
      <a:accent2>
        <a:srgbClr val="E87731"/>
      </a:accent2>
      <a:accent3>
        <a:srgbClr val="A5A5A5"/>
      </a:accent3>
      <a:accent4>
        <a:srgbClr val="417C79"/>
      </a:accent4>
      <a:accent5>
        <a:srgbClr val="E5E1E6"/>
      </a:accent5>
      <a:accent6>
        <a:srgbClr val="003C71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