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1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10"/>
    <p:restoredTop sz="94654"/>
  </p:normalViewPr>
  <p:slideViewPr>
    <p:cSldViewPr snapToGrid="0">
      <p:cViewPr varScale="1">
        <p:scale>
          <a:sx n="139" d="100"/>
          <a:sy n="139" d="100"/>
        </p:scale>
        <p:origin x="744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7ff630f651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7ff630f651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Hannah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7ff630f651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7ff630f651_0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Jason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f630f651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f630f651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Jason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7ff630f651_0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7ff630f651_0_1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7ff630f651_0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7ff630f651_0_1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Hannah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7ff630f65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7ff630f65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Hannah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7ff630f651_0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7ff630f651_0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Hannah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7536042f38_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7536042f38_1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Hannah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7ff630f651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7ff630f651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Robert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7536042f3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7536042f3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Robert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7ff630f651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7ff630f651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Jason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7ff630f651_0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7ff630f651_0_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Jason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Google Shape;55;p14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6" name="Google Shape;56;p14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Google Shape;60;p15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" name="Google Shape;61;p15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0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82" name="Google Shape;82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1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5" name="Google Shape;85;p2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6" name="Google Shape;86;p21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7" name="Google Shape;87;p21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8" name="Google Shape;88;p2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2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92" name="Google Shape;92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3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3"/>
          <p:cNvSpPr txBox="1">
            <a:spLocks noGrp="1"/>
          </p:cNvSpPr>
          <p:nvPr>
            <p:ph type="title" hasCustomPrompt="1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9pPr>
          </a:lstStyle>
          <a:p>
            <a:r>
              <a:t>xx%</a:t>
            </a:r>
          </a:p>
        </p:txBody>
      </p:sp>
      <p:sp>
        <p:nvSpPr>
          <p:cNvPr id="96" name="Google Shape;96;p23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pearmint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hyperlink" Target="mailto:waingram@vt.edu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anvas.vt.edu/courses/104585/pages/2020project-textdataminingstudioetds" TargetMode="External"/><Relationship Id="rId4" Type="http://schemas.openxmlformats.org/officeDocument/2006/relationships/hyperlink" Target="https://hub.docker.com/r/jupyterhub/jupyterhub/" TargetMode="External"/><Relationship Id="rId5" Type="http://schemas.openxmlformats.org/officeDocument/2006/relationships/hyperlink" Target="http://hdl.handle.net/10919/96484" TargetMode="External"/><Relationship Id="rId6" Type="http://schemas.openxmlformats.org/officeDocument/2006/relationships/hyperlink" Target="https://github.com/BL-Labs/hwb_elasticsearch" TargetMode="External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hannah-brinkley/ETD_Data_Analysis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youtube.com/watch?v=90Q8FFhjfkI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5"/>
          <p:cNvSpPr txBox="1">
            <a:spLocks noGrp="1"/>
          </p:cNvSpPr>
          <p:nvPr>
            <p:ph type="ctrTitle"/>
          </p:nvPr>
        </p:nvSpPr>
        <p:spPr>
          <a:xfrm>
            <a:off x="311700" y="586550"/>
            <a:ext cx="8520600" cy="94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 charset="0"/>
                <a:ea typeface="Calibri" charset="0"/>
                <a:cs typeface="Calibri" charset="0"/>
              </a:rPr>
              <a:t>Text Mining Studio ETDs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5" name="Google Shape;105;p25"/>
          <p:cNvSpPr txBox="1">
            <a:spLocks noGrp="1"/>
          </p:cNvSpPr>
          <p:nvPr>
            <p:ph type="subTitle" idx="1"/>
          </p:nvPr>
        </p:nvSpPr>
        <p:spPr>
          <a:xfrm>
            <a:off x="367725" y="1533950"/>
            <a:ext cx="8520600" cy="298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latin typeface="Calibri" charset="0"/>
                <a:ea typeface="Calibri" charset="0"/>
                <a:cs typeface="Calibri" charset="0"/>
              </a:rPr>
              <a:t>Hannah Brinkley</a:t>
            </a:r>
            <a:endParaRPr sz="1800" dirty="0">
              <a:latin typeface="Calibri" charset="0"/>
              <a:ea typeface="Calibri" charset="0"/>
              <a:cs typeface="Calibri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latin typeface="Calibri" charset="0"/>
                <a:ea typeface="Calibri" charset="0"/>
                <a:cs typeface="Calibri" charset="0"/>
              </a:rPr>
              <a:t>Robert </a:t>
            </a:r>
            <a:r>
              <a:rPr lang="en" sz="1800" dirty="0" err="1">
                <a:latin typeface="Calibri" charset="0"/>
                <a:ea typeface="Calibri" charset="0"/>
                <a:cs typeface="Calibri" charset="0"/>
              </a:rPr>
              <a:t>Rielage</a:t>
            </a:r>
            <a:endParaRPr sz="1800" dirty="0">
              <a:latin typeface="Calibri" charset="0"/>
              <a:ea typeface="Calibri" charset="0"/>
              <a:cs typeface="Calibri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latin typeface="Calibri" charset="0"/>
                <a:ea typeface="Calibri" charset="0"/>
                <a:cs typeface="Calibri" charset="0"/>
              </a:rPr>
              <a:t>Jason </a:t>
            </a:r>
            <a:r>
              <a:rPr lang="en" sz="1800" dirty="0" err="1">
                <a:latin typeface="Calibri" charset="0"/>
                <a:ea typeface="Calibri" charset="0"/>
                <a:cs typeface="Calibri" charset="0"/>
              </a:rPr>
              <a:t>Vaanjilnorov</a:t>
            </a:r>
            <a:endParaRPr sz="1800" dirty="0">
              <a:latin typeface="Calibri" charset="0"/>
              <a:ea typeface="Calibri" charset="0"/>
              <a:cs typeface="Calibri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latin typeface="Calibri" charset="0"/>
                <a:ea typeface="Calibri" charset="0"/>
                <a:cs typeface="Calibri" charset="0"/>
              </a:rPr>
              <a:t>Christian </a:t>
            </a:r>
            <a:r>
              <a:rPr lang="en" sz="1800" dirty="0" err="1">
                <a:latin typeface="Calibri" charset="0"/>
                <a:ea typeface="Calibri" charset="0"/>
                <a:cs typeface="Calibri" charset="0"/>
              </a:rPr>
              <a:t>Dy</a:t>
            </a:r>
            <a:endParaRPr sz="1800" dirty="0">
              <a:latin typeface="Calibri" charset="0"/>
              <a:ea typeface="Calibri" charset="0"/>
              <a:cs typeface="Calibri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libri" charset="0"/>
              <a:ea typeface="Calibri" charset="0"/>
              <a:cs typeface="Calibri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libri" charset="0"/>
              <a:ea typeface="Calibri" charset="0"/>
              <a:cs typeface="Calibri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latin typeface="Calibri" charset="0"/>
                <a:ea typeface="Calibri" charset="0"/>
                <a:cs typeface="Calibri" charset="0"/>
              </a:rPr>
              <a:t>CS 4624: Multimedia, Hypertext, &amp; Information Access</a:t>
            </a:r>
            <a:endParaRPr sz="1800" dirty="0">
              <a:latin typeface="Calibri" charset="0"/>
              <a:ea typeface="Calibri" charset="0"/>
              <a:cs typeface="Calibri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latin typeface="Calibri" charset="0"/>
                <a:ea typeface="Calibri" charset="0"/>
                <a:cs typeface="Calibri" charset="0"/>
              </a:rPr>
              <a:t>Professor Edward A. Fox</a:t>
            </a:r>
            <a:endParaRPr sz="1800" dirty="0">
              <a:latin typeface="Calibri" charset="0"/>
              <a:ea typeface="Calibri" charset="0"/>
              <a:cs typeface="Calibri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latin typeface="Calibri" charset="0"/>
                <a:ea typeface="Calibri" charset="0"/>
                <a:cs typeface="Calibri" charset="0"/>
              </a:rPr>
              <a:t>Virginia Tech, Blacksburg, VA 24061</a:t>
            </a:r>
            <a:endParaRPr sz="1800" dirty="0">
              <a:latin typeface="Calibri" charset="0"/>
              <a:ea typeface="Calibri" charset="0"/>
              <a:cs typeface="Calibri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libri" charset="0"/>
              <a:ea typeface="Calibri" charset="0"/>
              <a:cs typeface="Calibri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latin typeface="Calibri" charset="0"/>
                <a:ea typeface="Calibri" charset="0"/>
                <a:cs typeface="Calibri" charset="0"/>
              </a:rPr>
              <a:t>05/05/2020</a:t>
            </a:r>
            <a:endParaRPr sz="1800" dirty="0">
              <a:latin typeface="Calibri" charset="0"/>
              <a:ea typeface="Calibri" charset="0"/>
              <a:cs typeface="Calibri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libri" charset="0"/>
              <a:ea typeface="Calibri" charset="0"/>
              <a:cs typeface="Calibri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 charset="0"/>
                <a:ea typeface="Calibri" charset="0"/>
                <a:cs typeface="Calibri" charset="0"/>
              </a:rPr>
              <a:t>Acknowledgements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66" name="Google Shape;166;p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Calibri" charset="0"/>
                <a:ea typeface="Calibri" charset="0"/>
                <a:cs typeface="Calibri" charset="0"/>
              </a:rPr>
              <a:t>Client: Bill Ingram, Asst. Dean and IT Director, University Libraries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u="sng" dirty="0">
                <a:solidFill>
                  <a:schemeClr val="accent5"/>
                </a:solidFill>
                <a:latin typeface="Calibri" charset="0"/>
                <a:ea typeface="Calibri" charset="0"/>
                <a:cs typeface="Calibri" charset="0"/>
                <a:sym typeface="Arial"/>
                <a:hlinkClick r:id="rId3"/>
              </a:rPr>
              <a:t>waingram@vt.edu</a:t>
            </a:r>
            <a:endParaRPr sz="1800" dirty="0">
              <a:latin typeface="Calibri" charset="0"/>
              <a:ea typeface="Calibri" charset="0"/>
              <a:cs typeface="Calibri" charset="0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>
                <a:latin typeface="Calibri" charset="0"/>
                <a:ea typeface="Calibri" charset="0"/>
                <a:cs typeface="Calibri" charset="0"/>
              </a:rPr>
              <a:t>IR server access and navigation</a:t>
            </a:r>
            <a:endParaRPr sz="1800" dirty="0">
              <a:latin typeface="Calibri" charset="0"/>
              <a:ea typeface="Calibri" charset="0"/>
              <a:cs typeface="Calibri" charset="0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>
                <a:latin typeface="Calibri" charset="0"/>
                <a:ea typeface="Calibri" charset="0"/>
                <a:cs typeface="Calibri" charset="0"/>
              </a:rPr>
              <a:t>Docker Compose tutorial</a:t>
            </a:r>
            <a:endParaRPr sz="1800"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Calibri" charset="0"/>
                <a:ea typeface="Calibri" charset="0"/>
                <a:cs typeface="Calibri" charset="0"/>
              </a:rPr>
              <a:t>Dr. Edward A. Fox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>
                <a:latin typeface="Calibri" charset="0"/>
                <a:ea typeface="Calibri" charset="0"/>
                <a:cs typeface="Calibri" charset="0"/>
              </a:rPr>
              <a:t>Providing graduate student contact information</a:t>
            </a:r>
            <a:endParaRPr sz="1800" dirty="0">
              <a:latin typeface="Calibri" charset="0"/>
              <a:ea typeface="Calibri" charset="0"/>
              <a:cs typeface="Calibri" charset="0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>
                <a:latin typeface="Calibri" charset="0"/>
                <a:ea typeface="Calibri" charset="0"/>
                <a:cs typeface="Calibri" charset="0"/>
              </a:rPr>
              <a:t>Providing access to VT </a:t>
            </a:r>
            <a:r>
              <a:rPr lang="en" sz="1800" dirty="0" err="1">
                <a:latin typeface="Calibri" charset="0"/>
                <a:ea typeface="Calibri" charset="0"/>
                <a:cs typeface="Calibri" charset="0"/>
              </a:rPr>
              <a:t>git</a:t>
            </a:r>
            <a:r>
              <a:rPr lang="en" sz="1800" dirty="0">
                <a:latin typeface="Calibri" charset="0"/>
                <a:ea typeface="Calibri" charset="0"/>
                <a:cs typeface="Calibri" charset="0"/>
              </a:rPr>
              <a:t> group with access to </a:t>
            </a:r>
            <a:r>
              <a:rPr lang="en" sz="1800" dirty="0" err="1">
                <a:latin typeface="Calibri" charset="0"/>
                <a:ea typeface="Calibri" charset="0"/>
                <a:cs typeface="Calibri" charset="0"/>
              </a:rPr>
              <a:t>Kibana</a:t>
            </a:r>
            <a:endParaRPr sz="1800"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Calibri" charset="0"/>
                <a:ea typeface="Calibri" charset="0"/>
                <a:cs typeface="Calibri" charset="0"/>
              </a:rPr>
              <a:t>Funding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>
                <a:latin typeface="Calibri" charset="0"/>
                <a:ea typeface="Calibri" charset="0"/>
                <a:cs typeface="Calibri" charset="0"/>
              </a:rPr>
              <a:t>IMLS LG-37-19-0078-19</a:t>
            </a:r>
            <a:endParaRPr sz="18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 charset="0"/>
                <a:ea typeface="Calibri" charset="0"/>
                <a:cs typeface="Calibri" charset="0"/>
              </a:rPr>
              <a:t>References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72" name="Google Shape;172;p3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Calibri" charset="0"/>
                <a:ea typeface="Calibri" charset="0"/>
                <a:cs typeface="Calibri" charset="0"/>
              </a:rPr>
              <a:t>2020Project-TextDataMiningStudioETDs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u="sng" dirty="0">
                <a:solidFill>
                  <a:schemeClr val="accent5"/>
                </a:solidFill>
                <a:latin typeface="Calibri" charset="0"/>
                <a:ea typeface="Calibri" charset="0"/>
                <a:cs typeface="Calibri" charset="0"/>
                <a:hlinkClick r:id="rId3"/>
              </a:rPr>
              <a:t>https://canvas.vt.edu/courses/104585/pages/2020project-textdataminingstudioetds</a:t>
            </a:r>
            <a:endParaRPr sz="1800"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Calibri" charset="0"/>
                <a:ea typeface="Calibri" charset="0"/>
                <a:cs typeface="Calibri" charset="0"/>
              </a:rPr>
              <a:t>Docker </a:t>
            </a:r>
            <a:r>
              <a:rPr lang="en" dirty="0" err="1">
                <a:latin typeface="Calibri" charset="0"/>
                <a:ea typeface="Calibri" charset="0"/>
                <a:cs typeface="Calibri" charset="0"/>
              </a:rPr>
              <a:t>JupyterHub</a:t>
            </a:r>
            <a:r>
              <a:rPr lang="en" dirty="0">
                <a:latin typeface="Calibri" charset="0"/>
                <a:ea typeface="Calibri" charset="0"/>
                <a:cs typeface="Calibri" charset="0"/>
              </a:rPr>
              <a:t> Package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u="sng" dirty="0">
                <a:solidFill>
                  <a:schemeClr val="hlink"/>
                </a:solidFill>
                <a:latin typeface="Calibri" charset="0"/>
                <a:ea typeface="Calibri" charset="0"/>
                <a:cs typeface="Calibri" charset="0"/>
                <a:hlinkClick r:id="rId4"/>
              </a:rPr>
              <a:t>https://hub.docker.com/r/jupyterhub/jupyterhub/</a:t>
            </a:r>
            <a:endParaRPr sz="1800"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Calibri" charset="0"/>
                <a:ea typeface="Calibri" charset="0"/>
                <a:cs typeface="Calibri" charset="0"/>
              </a:rPr>
              <a:t>Collection Management of Electronic Theses and Dissertations (CME) CS5604 Fall 2019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○"/>
            </a:pPr>
            <a:r>
              <a:rPr lang="en" sz="1800" u="sng" dirty="0">
                <a:solidFill>
                  <a:schemeClr val="hlink"/>
                </a:solidFill>
                <a:latin typeface="Calibri" charset="0"/>
                <a:ea typeface="Calibri" charset="0"/>
                <a:cs typeface="Calibri" charset="0"/>
                <a:sym typeface="Arial"/>
                <a:hlinkClick r:id="rId5"/>
              </a:rPr>
              <a:t>http://hdl.handle.net/10919/96484</a:t>
            </a:r>
            <a:endParaRPr sz="1800" dirty="0">
              <a:solidFill>
                <a:schemeClr val="accent5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Calibri" charset="0"/>
                <a:ea typeface="Calibri" charset="0"/>
                <a:cs typeface="Calibri" charset="0"/>
              </a:rPr>
              <a:t>British Libraries Humanities Workbench </a:t>
            </a:r>
            <a:r>
              <a:rPr lang="en" dirty="0" err="1">
                <a:latin typeface="Calibri" charset="0"/>
                <a:ea typeface="Calibri" charset="0"/>
                <a:cs typeface="Calibri" charset="0"/>
              </a:rPr>
              <a:t>Elasticsearch</a:t>
            </a:r>
            <a:r>
              <a:rPr lang="en" dirty="0">
                <a:latin typeface="Calibri" charset="0"/>
                <a:ea typeface="Calibri" charset="0"/>
                <a:cs typeface="Calibri" charset="0"/>
              </a:rPr>
              <a:t> Repository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u="sng" dirty="0">
                <a:solidFill>
                  <a:schemeClr val="hlink"/>
                </a:solidFill>
                <a:latin typeface="Calibri" charset="0"/>
                <a:ea typeface="Calibri" charset="0"/>
                <a:cs typeface="Calibri" charset="0"/>
                <a:hlinkClick r:id="rId6"/>
              </a:rPr>
              <a:t>https://github.com/BL-Labs/hwb_elasticsearch</a:t>
            </a:r>
            <a:endParaRPr sz="180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6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 charset="0"/>
                <a:ea typeface="Calibri" charset="0"/>
                <a:cs typeface="Calibri" charset="0"/>
              </a:rPr>
              <a:t>Questions?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latin typeface="Calibri" charset="0"/>
                <a:ea typeface="Calibri" charset="0"/>
                <a:cs typeface="Calibri" charset="0"/>
              </a:rPr>
              <a:t>Outline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1" name="Google Shape;111;p26"/>
          <p:cNvSpPr txBox="1">
            <a:spLocks noGrp="1"/>
          </p:cNvSpPr>
          <p:nvPr>
            <p:ph type="body" idx="1"/>
          </p:nvPr>
        </p:nvSpPr>
        <p:spPr>
          <a:xfrm>
            <a:off x="384375" y="1454814"/>
            <a:ext cx="3936300" cy="22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 dirty="0">
                <a:latin typeface="Calibri" charset="0"/>
                <a:ea typeface="Calibri" charset="0"/>
                <a:cs typeface="Calibri" charset="0"/>
              </a:rPr>
              <a:t>Project Review</a:t>
            </a:r>
            <a:endParaRPr sz="2400"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 dirty="0">
                <a:latin typeface="Calibri" charset="0"/>
                <a:ea typeface="Calibri" charset="0"/>
                <a:cs typeface="Calibri" charset="0"/>
              </a:rPr>
              <a:t>Project Design</a:t>
            </a:r>
            <a:endParaRPr sz="2400"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 dirty="0">
                <a:latin typeface="Calibri" charset="0"/>
                <a:ea typeface="Calibri" charset="0"/>
                <a:cs typeface="Calibri" charset="0"/>
              </a:rPr>
              <a:t>Deliverables</a:t>
            </a:r>
            <a:endParaRPr sz="2400"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 dirty="0">
                <a:latin typeface="Calibri" charset="0"/>
                <a:ea typeface="Calibri" charset="0"/>
                <a:cs typeface="Calibri" charset="0"/>
              </a:rPr>
              <a:t>Project Demonstration</a:t>
            </a:r>
            <a:endParaRPr sz="2400"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 dirty="0">
                <a:latin typeface="Calibri" charset="0"/>
                <a:ea typeface="Calibri" charset="0"/>
                <a:cs typeface="Calibri" charset="0"/>
              </a:rPr>
              <a:t>Challenges</a:t>
            </a:r>
            <a:endParaRPr sz="2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2" name="Google Shape;112;p26"/>
          <p:cNvSpPr txBox="1"/>
          <p:nvPr/>
        </p:nvSpPr>
        <p:spPr>
          <a:xfrm>
            <a:off x="4397025" y="1450688"/>
            <a:ext cx="4362600" cy="22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Proxima Nova"/>
              <a:buChar char="●"/>
            </a:pPr>
            <a:r>
              <a:rPr lang="en" sz="2400" dirty="0">
                <a:solidFill>
                  <a:schemeClr val="accent3"/>
                </a:solidFill>
                <a:latin typeface="Calibri" charset="0"/>
                <a:ea typeface="Calibri" charset="0"/>
                <a:cs typeface="Calibri" charset="0"/>
                <a:sym typeface="Proxima Nova"/>
              </a:rPr>
              <a:t>Timeline/ Workflow </a:t>
            </a:r>
            <a:endParaRPr sz="2400" dirty="0">
              <a:solidFill>
                <a:schemeClr val="accent3"/>
              </a:solidFill>
              <a:latin typeface="Calibri" charset="0"/>
              <a:ea typeface="Calibri" charset="0"/>
              <a:cs typeface="Calibri" charset="0"/>
              <a:sym typeface="Proxima Nova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Proxima Nova"/>
              <a:buChar char="●"/>
            </a:pPr>
            <a:r>
              <a:rPr lang="en" sz="2400" dirty="0">
                <a:solidFill>
                  <a:schemeClr val="accent3"/>
                </a:solidFill>
                <a:latin typeface="Calibri" charset="0"/>
                <a:ea typeface="Calibri" charset="0"/>
                <a:cs typeface="Calibri" charset="0"/>
                <a:sym typeface="Proxima Nova"/>
              </a:rPr>
              <a:t>Extensibility</a:t>
            </a:r>
            <a:endParaRPr sz="2400" dirty="0">
              <a:solidFill>
                <a:schemeClr val="accent3"/>
              </a:solidFill>
              <a:latin typeface="Calibri" charset="0"/>
              <a:ea typeface="Calibri" charset="0"/>
              <a:cs typeface="Calibri" charset="0"/>
              <a:sym typeface="Proxima Nova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Proxima Nova"/>
              <a:buChar char="●"/>
            </a:pPr>
            <a:r>
              <a:rPr lang="en" sz="2400" dirty="0">
                <a:solidFill>
                  <a:schemeClr val="accent3"/>
                </a:solidFill>
                <a:latin typeface="Calibri" charset="0"/>
                <a:ea typeface="Calibri" charset="0"/>
                <a:cs typeface="Calibri" charset="0"/>
                <a:sym typeface="Proxima Nova"/>
              </a:rPr>
              <a:t>Acknowledgements</a:t>
            </a:r>
            <a:endParaRPr sz="2400" dirty="0">
              <a:solidFill>
                <a:schemeClr val="accent3"/>
              </a:solidFill>
              <a:latin typeface="Calibri" charset="0"/>
              <a:ea typeface="Calibri" charset="0"/>
              <a:cs typeface="Calibri" charset="0"/>
              <a:sym typeface="Proxima Nova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Proxima Nova"/>
              <a:buChar char="●"/>
            </a:pPr>
            <a:r>
              <a:rPr lang="en" sz="2400" dirty="0">
                <a:solidFill>
                  <a:schemeClr val="accent3"/>
                </a:solidFill>
                <a:latin typeface="Calibri" charset="0"/>
                <a:ea typeface="Calibri" charset="0"/>
                <a:cs typeface="Calibri" charset="0"/>
                <a:sym typeface="Proxima Nova"/>
              </a:rPr>
              <a:t>References</a:t>
            </a:r>
            <a:endParaRPr sz="2400" dirty="0">
              <a:solidFill>
                <a:schemeClr val="accent3"/>
              </a:solidFill>
              <a:latin typeface="Calibri" charset="0"/>
              <a:ea typeface="Calibri" charset="0"/>
              <a:cs typeface="Calibri" charset="0"/>
              <a:sym typeface="Proxima Nova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Proxima Nova"/>
              <a:buChar char="●"/>
            </a:pPr>
            <a:r>
              <a:rPr lang="en" sz="2400" dirty="0">
                <a:solidFill>
                  <a:schemeClr val="accent3"/>
                </a:solidFill>
                <a:latin typeface="Calibri" charset="0"/>
                <a:ea typeface="Calibri" charset="0"/>
                <a:cs typeface="Calibri" charset="0"/>
                <a:sym typeface="Proxima Nova"/>
              </a:rPr>
              <a:t>Questions</a:t>
            </a:r>
            <a:endParaRPr dirty="0">
              <a:latin typeface="Calibri" charset="0"/>
              <a:ea typeface="Calibri" charset="0"/>
              <a:cs typeface="Calibri" charset="0"/>
              <a:sym typeface="Proxima Nov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 charset="0"/>
                <a:ea typeface="Calibri" charset="0"/>
                <a:cs typeface="Calibri" charset="0"/>
              </a:rPr>
              <a:t>Project Review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8" name="Google Shape;118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8642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dirty="0">
                <a:latin typeface="Calibri" charset="0"/>
                <a:ea typeface="Calibri" charset="0"/>
                <a:cs typeface="Calibri" charset="0"/>
              </a:rPr>
              <a:t>ETDs: theses and dissertations that have been converted into electronic documents</a:t>
            </a:r>
            <a:endParaRPr sz="2000" dirty="0">
              <a:latin typeface="Calibri" charset="0"/>
              <a:ea typeface="Calibri" charset="0"/>
              <a:cs typeface="Calibri" charset="0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 dirty="0">
                <a:latin typeface="Calibri" charset="0"/>
                <a:ea typeface="Calibri" charset="0"/>
                <a:cs typeface="Calibri" charset="0"/>
              </a:rPr>
              <a:t>Ideal to used for data analytics, text mining, etc.</a:t>
            </a:r>
            <a:endParaRPr sz="2000"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dirty="0">
                <a:latin typeface="Calibri" charset="0"/>
                <a:ea typeface="Calibri" charset="0"/>
                <a:cs typeface="Calibri" charset="0"/>
              </a:rPr>
              <a:t>Building a centralized tool for analysis of these ETDs</a:t>
            </a:r>
            <a:endParaRPr sz="2000"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dirty="0">
                <a:latin typeface="Calibri" charset="0"/>
                <a:ea typeface="Calibri" charset="0"/>
                <a:cs typeface="Calibri" charset="0"/>
              </a:rPr>
              <a:t>Provide user-friendly interface for researchers to perform analysis</a:t>
            </a:r>
            <a:endParaRPr sz="200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19" name="Google Shape;11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47825" y="825075"/>
            <a:ext cx="2227200" cy="3820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latin typeface="Calibri" charset="0"/>
                <a:ea typeface="Calibri" charset="0"/>
                <a:cs typeface="Calibri" charset="0"/>
              </a:rPr>
              <a:t>Project Design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25" name="Google Shape;125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335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 dirty="0" err="1">
                <a:latin typeface="Calibri" charset="0"/>
                <a:ea typeface="Calibri" charset="0"/>
                <a:cs typeface="Calibri" charset="0"/>
              </a:rPr>
              <a:t>ElasticSearch</a:t>
            </a:r>
            <a:r>
              <a:rPr lang="en" sz="1700" dirty="0">
                <a:latin typeface="Calibri" charset="0"/>
                <a:ea typeface="Calibri" charset="0"/>
                <a:cs typeface="Calibri" charset="0"/>
              </a:rPr>
              <a:t> data library backend</a:t>
            </a:r>
            <a:endParaRPr sz="1700"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 dirty="0" err="1">
                <a:latin typeface="Calibri" charset="0"/>
                <a:ea typeface="Calibri" charset="0"/>
                <a:cs typeface="Calibri" charset="0"/>
              </a:rPr>
              <a:t>Jupyter</a:t>
            </a:r>
            <a:r>
              <a:rPr lang="en" sz="1700" dirty="0">
                <a:latin typeface="Calibri" charset="0"/>
                <a:ea typeface="Calibri" charset="0"/>
                <a:cs typeface="Calibri" charset="0"/>
              </a:rPr>
              <a:t> Notebook IDE frontend</a:t>
            </a:r>
            <a:endParaRPr sz="1700" dirty="0">
              <a:latin typeface="Calibri" charset="0"/>
              <a:ea typeface="Calibri" charset="0"/>
              <a:cs typeface="Calibri" charset="0"/>
            </a:endParaRPr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 dirty="0">
                <a:latin typeface="Calibri" charset="0"/>
                <a:ea typeface="Calibri" charset="0"/>
                <a:cs typeface="Calibri" charset="0"/>
              </a:rPr>
              <a:t>To query and analyze </a:t>
            </a:r>
            <a:r>
              <a:rPr lang="en" sz="1700" dirty="0" err="1">
                <a:latin typeface="Calibri" charset="0"/>
                <a:ea typeface="Calibri" charset="0"/>
                <a:cs typeface="Calibri" charset="0"/>
              </a:rPr>
              <a:t>ElasticSearch</a:t>
            </a:r>
            <a:r>
              <a:rPr lang="en" sz="1700" dirty="0">
                <a:latin typeface="Calibri" charset="0"/>
                <a:ea typeface="Calibri" charset="0"/>
                <a:cs typeface="Calibri" charset="0"/>
              </a:rPr>
              <a:t> data</a:t>
            </a:r>
            <a:endParaRPr sz="1700"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 dirty="0" err="1">
                <a:latin typeface="Calibri" charset="0"/>
                <a:ea typeface="Calibri" charset="0"/>
                <a:cs typeface="Calibri" charset="0"/>
              </a:rPr>
              <a:t>JupyterHub</a:t>
            </a:r>
            <a:r>
              <a:rPr lang="en" sz="1700" dirty="0">
                <a:latin typeface="Calibri" charset="0"/>
                <a:ea typeface="Calibri" charset="0"/>
                <a:cs typeface="Calibri" charset="0"/>
              </a:rPr>
              <a:t> acts as the launch point for the software system</a:t>
            </a:r>
            <a:endParaRPr sz="1700"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 dirty="0">
                <a:latin typeface="Calibri" charset="0"/>
                <a:ea typeface="Calibri" charset="0"/>
                <a:cs typeface="Calibri" charset="0"/>
              </a:rPr>
              <a:t>Docker containerizes all parts of the software</a:t>
            </a:r>
            <a:endParaRPr sz="1700" dirty="0">
              <a:latin typeface="Calibri" charset="0"/>
              <a:ea typeface="Calibri" charset="0"/>
              <a:cs typeface="Calibri" charset="0"/>
            </a:endParaRPr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 dirty="0">
                <a:latin typeface="Calibri" charset="0"/>
                <a:ea typeface="Calibri" charset="0"/>
                <a:cs typeface="Calibri" charset="0"/>
              </a:rPr>
              <a:t>Easy deployment across systems</a:t>
            </a:r>
            <a:endParaRPr sz="1700"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 dirty="0" err="1">
                <a:latin typeface="Calibri" charset="0"/>
                <a:ea typeface="Calibri" charset="0"/>
                <a:cs typeface="Calibri" charset="0"/>
              </a:rPr>
              <a:t>Kibana</a:t>
            </a:r>
            <a:r>
              <a:rPr lang="en" sz="1700" dirty="0">
                <a:latin typeface="Calibri" charset="0"/>
                <a:ea typeface="Calibri" charset="0"/>
                <a:cs typeface="Calibri" charset="0"/>
              </a:rPr>
              <a:t> provides visualization of the data within </a:t>
            </a:r>
            <a:r>
              <a:rPr lang="en" sz="1700" dirty="0" err="1">
                <a:latin typeface="Calibri" charset="0"/>
                <a:ea typeface="Calibri" charset="0"/>
                <a:cs typeface="Calibri" charset="0"/>
              </a:rPr>
              <a:t>ElasticSearch</a:t>
            </a:r>
            <a:endParaRPr sz="170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26" name="Google Shape;12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26750" y="661263"/>
            <a:ext cx="3820975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 charset="0"/>
                <a:ea typeface="Calibri" charset="0"/>
                <a:cs typeface="Calibri" charset="0"/>
              </a:rPr>
              <a:t>Deliverables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2" name="Google Shape;132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60738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dirty="0">
                <a:latin typeface="Calibri" charset="0"/>
                <a:ea typeface="Calibri" charset="0"/>
                <a:cs typeface="Calibri" charset="0"/>
              </a:rPr>
              <a:t>The full-text from corpus of ETDs, indexed in </a:t>
            </a:r>
            <a:r>
              <a:rPr lang="en" sz="1700" dirty="0" err="1">
                <a:latin typeface="Calibri" charset="0"/>
                <a:ea typeface="Calibri" charset="0"/>
                <a:cs typeface="Calibri" charset="0"/>
              </a:rPr>
              <a:t>ElasticSearch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dirty="0">
                <a:latin typeface="Calibri" charset="0"/>
                <a:ea typeface="Calibri" charset="0"/>
                <a:cs typeface="Calibri" charset="0"/>
              </a:rPr>
              <a:t>A working </a:t>
            </a:r>
            <a:r>
              <a:rPr lang="en" dirty="0" err="1">
                <a:latin typeface="Calibri" charset="0"/>
                <a:ea typeface="Calibri" charset="0"/>
                <a:cs typeface="Calibri" charset="0"/>
              </a:rPr>
              <a:t>JupyterHub</a:t>
            </a:r>
            <a:r>
              <a:rPr lang="en" dirty="0">
                <a:latin typeface="Calibri" charset="0"/>
                <a:ea typeface="Calibri" charset="0"/>
                <a:cs typeface="Calibri" charset="0"/>
              </a:rPr>
              <a:t> environment that will allow users to query and work with the data stored in </a:t>
            </a:r>
            <a:r>
              <a:rPr lang="en" sz="1700" dirty="0" err="1">
                <a:latin typeface="Calibri" charset="0"/>
                <a:ea typeface="Calibri" charset="0"/>
                <a:cs typeface="Calibri" charset="0"/>
              </a:rPr>
              <a:t>ElasticSearch</a:t>
            </a:r>
            <a:r>
              <a:rPr lang="en" dirty="0">
                <a:latin typeface="Calibri" charset="0"/>
                <a:ea typeface="Calibri" charset="0"/>
                <a:cs typeface="Calibri" charset="0"/>
              </a:rPr>
              <a:t> in a Python </a:t>
            </a:r>
            <a:r>
              <a:rPr lang="en" dirty="0" err="1">
                <a:latin typeface="Calibri" charset="0"/>
                <a:ea typeface="Calibri" charset="0"/>
                <a:cs typeface="Calibri" charset="0"/>
              </a:rPr>
              <a:t>Jupyter</a:t>
            </a:r>
            <a:r>
              <a:rPr lang="en" dirty="0">
                <a:latin typeface="Calibri" charset="0"/>
                <a:ea typeface="Calibri" charset="0"/>
                <a:cs typeface="Calibri" charset="0"/>
              </a:rPr>
              <a:t> Notebook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dirty="0">
                <a:latin typeface="Calibri" charset="0"/>
                <a:ea typeface="Calibri" charset="0"/>
                <a:cs typeface="Calibri" charset="0"/>
              </a:rPr>
              <a:t>Documentation, installation scripts, and Docker containers for project components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>
                <a:latin typeface="Calibri" charset="0"/>
                <a:ea typeface="Calibri" charset="0"/>
                <a:cs typeface="Calibri" charset="0"/>
              </a:rPr>
              <a:t>Indexed in a </a:t>
            </a:r>
            <a:r>
              <a:rPr lang="en" sz="1800" u="sng" dirty="0">
                <a:solidFill>
                  <a:schemeClr val="hlink"/>
                </a:solidFill>
                <a:latin typeface="Calibri" charset="0"/>
                <a:ea typeface="Calibri" charset="0"/>
                <a:cs typeface="Calibri" charset="0"/>
                <a:hlinkClick r:id="rId3"/>
              </a:rPr>
              <a:t>GitHub Repository</a:t>
            </a:r>
            <a:endParaRPr sz="180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33" name="Google Shape;133;p29" descr="Elasticsearch - Home | Facebook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2550" y="731125"/>
            <a:ext cx="1020575" cy="102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9" descr="Project Jupyter | JupyterHub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59425" y="2044150"/>
            <a:ext cx="2446825" cy="105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9" descr="Docker (@Docker) | Twitter"/>
          <p:cNvPicPr preferRelativeResize="0"/>
          <p:nvPr/>
        </p:nvPicPr>
        <p:blipFill rotWithShape="1">
          <a:blip r:embed="rId6">
            <a:alphaModFix/>
          </a:blip>
          <a:srcRect l="9506" t="12649" r="7903" b="19489"/>
          <a:stretch/>
        </p:blipFill>
        <p:spPr>
          <a:xfrm>
            <a:off x="7240700" y="3272375"/>
            <a:ext cx="1242075" cy="102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 charset="0"/>
                <a:ea typeface="Calibri" charset="0"/>
                <a:cs typeface="Calibri" charset="0"/>
              </a:rPr>
              <a:t>Project </a:t>
            </a:r>
            <a:r>
              <a:rPr lang="en" dirty="0" smtClean="0">
                <a:latin typeface="Calibri" charset="0"/>
                <a:ea typeface="Calibri" charset="0"/>
                <a:cs typeface="Calibri" charset="0"/>
              </a:rPr>
              <a:t>Demonstration</a:t>
            </a:r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/>
            </a:r>
            <a:br>
              <a:rPr lang="en-US" dirty="0" smtClean="0">
                <a:latin typeface="Calibri" charset="0"/>
                <a:ea typeface="Calibri" charset="0"/>
                <a:cs typeface="Calibri" charset="0"/>
              </a:rPr>
            </a:b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1700" y="1719072"/>
            <a:ext cx="60899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Please watch the Demonstration video (TextDataMiningStudioETDAnalysisToolDemonstration.mp4)</a:t>
            </a:r>
          </a:p>
          <a:p>
            <a:endParaRPr lang="en-US" dirty="0"/>
          </a:p>
          <a:p>
            <a:r>
              <a:rPr lang="en-US" dirty="0"/>
              <a:t>This video can also be found </a:t>
            </a:r>
            <a:r>
              <a:rPr lang="en-US" dirty="0" smtClean="0"/>
              <a:t>at the following URL: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www.youtube.com/watch?v=90Q8FFhjfkI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dirty="0">
                <a:latin typeface="Calibri" charset="0"/>
                <a:ea typeface="Calibri" charset="0"/>
                <a:cs typeface="Calibri" charset="0"/>
              </a:rPr>
              <a:t>COVID-19 communication complexities</a:t>
            </a:r>
            <a:endParaRPr sz="2000"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dirty="0">
                <a:latin typeface="Calibri" charset="0"/>
                <a:ea typeface="Calibri" charset="0"/>
                <a:cs typeface="Calibri" charset="0"/>
              </a:rPr>
              <a:t>Anaconda auto-update issues</a:t>
            </a:r>
            <a:endParaRPr sz="2000" dirty="0">
              <a:latin typeface="Calibri" charset="0"/>
              <a:ea typeface="Calibri" charset="0"/>
              <a:cs typeface="Calibri" charset="0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 dirty="0">
                <a:latin typeface="Calibri" charset="0"/>
                <a:ea typeface="Calibri" charset="0"/>
                <a:cs typeface="Calibri" charset="0"/>
              </a:rPr>
              <a:t>Reduced ease of deployment</a:t>
            </a:r>
            <a:endParaRPr sz="2000"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dirty="0">
                <a:latin typeface="Calibri" charset="0"/>
                <a:ea typeface="Calibri" charset="0"/>
                <a:cs typeface="Calibri" charset="0"/>
              </a:rPr>
              <a:t>Failure to accomplish document ingestion in meaningful quantities</a:t>
            </a:r>
            <a:endParaRPr sz="2000"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dirty="0">
                <a:latin typeface="Calibri" charset="0"/>
                <a:ea typeface="Calibri" charset="0"/>
                <a:cs typeface="Calibri" charset="0"/>
              </a:rPr>
              <a:t>Overlap with existing efforts</a:t>
            </a:r>
            <a:endParaRPr sz="20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47" name="Google Shape;147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 charset="0"/>
                <a:ea typeface="Calibri" charset="0"/>
                <a:cs typeface="Calibri" charset="0"/>
              </a:rPr>
              <a:t>Challenges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 charset="0"/>
                <a:ea typeface="Calibri" charset="0"/>
                <a:cs typeface="Calibri" charset="0"/>
              </a:rPr>
              <a:t>Workflow Timeline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53" name="Google Shape;15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6250" y="1017725"/>
            <a:ext cx="5691500" cy="358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3"/>
          <p:cNvSpPr txBox="1">
            <a:spLocks noGrp="1"/>
          </p:cNvSpPr>
          <p:nvPr>
            <p:ph type="body" idx="1"/>
          </p:nvPr>
        </p:nvSpPr>
        <p:spPr>
          <a:xfrm rot="251">
            <a:off x="351575" y="1460548"/>
            <a:ext cx="4106700" cy="21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dirty="0">
                <a:latin typeface="Calibri" charset="0"/>
                <a:ea typeface="Calibri" charset="0"/>
                <a:cs typeface="Calibri" charset="0"/>
              </a:rPr>
              <a:t>Better </a:t>
            </a:r>
            <a:r>
              <a:rPr lang="en" sz="2000" dirty="0" err="1">
                <a:latin typeface="Calibri" charset="0"/>
                <a:ea typeface="Calibri" charset="0"/>
                <a:cs typeface="Calibri" charset="0"/>
              </a:rPr>
              <a:t>Kibana</a:t>
            </a:r>
            <a:r>
              <a:rPr lang="en" sz="2000" dirty="0">
                <a:latin typeface="Calibri" charset="0"/>
                <a:ea typeface="Calibri" charset="0"/>
                <a:cs typeface="Calibri" charset="0"/>
              </a:rPr>
              <a:t> implementation</a:t>
            </a:r>
            <a:endParaRPr sz="2000"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dirty="0">
                <a:latin typeface="Calibri" charset="0"/>
                <a:ea typeface="Calibri" charset="0"/>
                <a:cs typeface="Calibri" charset="0"/>
              </a:rPr>
              <a:t>Complete document ingestion</a:t>
            </a:r>
            <a:endParaRPr sz="2000" dirty="0">
              <a:latin typeface="Calibri" charset="0"/>
              <a:ea typeface="Calibri" charset="0"/>
              <a:cs typeface="Calibri" charset="0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dirty="0">
                <a:latin typeface="Calibri" charset="0"/>
                <a:ea typeface="Calibri" charset="0"/>
                <a:cs typeface="Calibri" charset="0"/>
              </a:rPr>
              <a:t>More sophisticated user tutorials</a:t>
            </a:r>
            <a:endParaRPr sz="20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59" name="Google Shape;159;p33"/>
          <p:cNvSpPr txBox="1">
            <a:spLocks noGrp="1"/>
          </p:cNvSpPr>
          <p:nvPr>
            <p:ph type="title"/>
          </p:nvPr>
        </p:nvSpPr>
        <p:spPr>
          <a:xfrm rot="121">
            <a:off x="311692" y="296922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 charset="0"/>
                <a:ea typeface="Calibri" charset="0"/>
                <a:cs typeface="Calibri" charset="0"/>
              </a:rPr>
              <a:t>Extensibility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60" name="Google Shape;160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2351" y="1501114"/>
            <a:ext cx="3448051" cy="132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347</Words>
  <Application>Microsoft Macintosh PowerPoint</Application>
  <PresentationFormat>On-screen Show (16:9)</PresentationFormat>
  <Paragraphs>87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Proxima Nova</vt:lpstr>
      <vt:lpstr>Arial</vt:lpstr>
      <vt:lpstr>Simple Light</vt:lpstr>
      <vt:lpstr>Spearmint</vt:lpstr>
      <vt:lpstr>Text Mining Studio ETDs</vt:lpstr>
      <vt:lpstr>Outline</vt:lpstr>
      <vt:lpstr>Project Review</vt:lpstr>
      <vt:lpstr>Project Design</vt:lpstr>
      <vt:lpstr>Deliverables</vt:lpstr>
      <vt:lpstr>Project Demonstration </vt:lpstr>
      <vt:lpstr>Challenges</vt:lpstr>
      <vt:lpstr>Workflow Timeline</vt:lpstr>
      <vt:lpstr>Extensibility</vt:lpstr>
      <vt:lpstr>Acknowledgements</vt:lpstr>
      <vt:lpstr>References</vt:lpstr>
      <vt:lpstr>Questions?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 Mining Studio ETDs</dc:title>
  <cp:lastModifiedBy>Microsoft Office User</cp:lastModifiedBy>
  <cp:revision>3</cp:revision>
  <dcterms:modified xsi:type="dcterms:W3CDTF">2020-05-11T19:22:30Z</dcterms:modified>
</cp:coreProperties>
</file>